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8"/>
  </p:notesMasterIdLst>
  <p:sldIdLst>
    <p:sldId id="322" r:id="rId4"/>
    <p:sldId id="329" r:id="rId5"/>
    <p:sldId id="350" r:id="rId6"/>
    <p:sldId id="306" r:id="rId7"/>
    <p:sldId id="351" r:id="rId8"/>
    <p:sldId id="352" r:id="rId9"/>
    <p:sldId id="353" r:id="rId10"/>
    <p:sldId id="354" r:id="rId11"/>
    <p:sldId id="355" r:id="rId12"/>
    <p:sldId id="367" r:id="rId13"/>
    <p:sldId id="356" r:id="rId14"/>
    <p:sldId id="331" r:id="rId15"/>
    <p:sldId id="357" r:id="rId16"/>
    <p:sldId id="308" r:id="rId17"/>
    <p:sldId id="358" r:id="rId18"/>
    <p:sldId id="348" r:id="rId19"/>
    <p:sldId id="360" r:id="rId20"/>
    <p:sldId id="361" r:id="rId21"/>
    <p:sldId id="362" r:id="rId22"/>
    <p:sldId id="363" r:id="rId23"/>
    <p:sldId id="364" r:id="rId24"/>
    <p:sldId id="365" r:id="rId25"/>
    <p:sldId id="366" r:id="rId26"/>
    <p:sldId id="326"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793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1" autoAdjust="0"/>
    <p:restoredTop sz="94660"/>
  </p:normalViewPr>
  <p:slideViewPr>
    <p:cSldViewPr snapToGrid="0">
      <p:cViewPr varScale="1">
        <p:scale>
          <a:sx n="70" d="100"/>
          <a:sy n="70" d="100"/>
        </p:scale>
        <p:origin x="36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09C81-38FC-423E-98B0-3D5F275EB448}" type="datetimeFigureOut">
              <a:rPr lang="zh-CN" altLang="en-US" smtClean="0"/>
              <a:t>2024/11/18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39D7F-72A9-4CC7-BC70-4F8764936F2D}" type="slidenum">
              <a:rPr lang="zh-CN" altLang="en-US" smtClean="0"/>
              <a:t>‹#›</a:t>
            </a:fld>
            <a:endParaRPr lang="zh-CN" altLang="en-US"/>
          </a:p>
        </p:txBody>
      </p:sp>
    </p:spTree>
    <p:extLst>
      <p:ext uri="{BB962C8B-B14F-4D97-AF65-F5344CB8AC3E}">
        <p14:creationId xmlns:p14="http://schemas.microsoft.com/office/powerpoint/2010/main" val="373681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43022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85213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0581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332011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9244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pic>
        <p:nvPicPr>
          <p:cNvPr id="7" name="图片 6">
            <a:extLst>
              <a:ext uri="{FF2B5EF4-FFF2-40B4-BE49-F238E27FC236}">
                <a16:creationId xmlns:a16="http://schemas.microsoft.com/office/drawing/2014/main" id="{5F3BE72B-7CD2-4408-8B4A-909BEB8F3D0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8" name="矩形 7">
            <a:extLst>
              <a:ext uri="{FF2B5EF4-FFF2-40B4-BE49-F238E27FC236}">
                <a16:creationId xmlns:a16="http://schemas.microsoft.com/office/drawing/2014/main" id="{321FA5D7-E6A0-4E48-813A-260C6B098CD1}"/>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标题 1">
            <a:extLst>
              <a:ext uri="{FF2B5EF4-FFF2-40B4-BE49-F238E27FC236}">
                <a16:creationId xmlns:a16="http://schemas.microsoft.com/office/drawing/2014/main" id="{A9891416-3538-4018-93BF-CA4172AFC5DF}"/>
              </a:ext>
            </a:extLst>
          </p:cNvPr>
          <p:cNvSpPr>
            <a:spLocks noGrp="1"/>
          </p:cNvSpPr>
          <p:nvPr>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10" name="文本占位符 2">
            <a:extLst>
              <a:ext uri="{FF2B5EF4-FFF2-40B4-BE49-F238E27FC236}">
                <a16:creationId xmlns:a16="http://schemas.microsoft.com/office/drawing/2014/main" id="{DBA82130-DD6F-446C-B32C-2717854023BC}"/>
              </a:ext>
            </a:extLst>
          </p:cNvPr>
          <p:cNvSpPr>
            <a:spLocks noGrp="1"/>
          </p:cNvSpPr>
          <p:nvPr>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71635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609359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8367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43114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grpSp>
        <p:nvGrpSpPr>
          <p:cNvPr id="5" name="组合 4">
            <a:extLst>
              <a:ext uri="{FF2B5EF4-FFF2-40B4-BE49-F238E27FC236}">
                <a16:creationId xmlns:a16="http://schemas.microsoft.com/office/drawing/2014/main" id="{23E682E5-2BF5-49FB-87F8-CFEAE9DB0201}"/>
              </a:ext>
            </a:extLst>
          </p:cNvPr>
          <p:cNvGrpSpPr/>
          <p:nvPr userDrawn="1"/>
        </p:nvGrpSpPr>
        <p:grpSpPr>
          <a:xfrm>
            <a:off x="223031" y="122345"/>
            <a:ext cx="11718488" cy="6612550"/>
            <a:chOff x="223031" y="122345"/>
            <a:chExt cx="11718488" cy="6612550"/>
          </a:xfrm>
        </p:grpSpPr>
        <p:grpSp>
          <p:nvGrpSpPr>
            <p:cNvPr id="6" name="组合 5">
              <a:extLst>
                <a:ext uri="{FF2B5EF4-FFF2-40B4-BE49-F238E27FC236}">
                  <a16:creationId xmlns:a16="http://schemas.microsoft.com/office/drawing/2014/main" id="{22A87494-110C-4DFE-8671-8C5A88F16FF5}"/>
                </a:ext>
              </a:extLst>
            </p:cNvPr>
            <p:cNvGrpSpPr/>
            <p:nvPr/>
          </p:nvGrpSpPr>
          <p:grpSpPr>
            <a:xfrm>
              <a:off x="223031" y="122345"/>
              <a:ext cx="934049" cy="265879"/>
              <a:chOff x="1643460" y="3128803"/>
              <a:chExt cx="3165103" cy="900953"/>
            </a:xfrm>
          </p:grpSpPr>
          <p:sp>
            <p:nvSpPr>
              <p:cNvPr id="10" name="椭圆 9">
                <a:extLst>
                  <a:ext uri="{FF2B5EF4-FFF2-40B4-BE49-F238E27FC236}">
                    <a16:creationId xmlns:a16="http://schemas.microsoft.com/office/drawing/2014/main" id="{607FBC24-9F65-4497-B9F9-734A144E22D3}"/>
                  </a:ext>
                </a:extLst>
              </p:cNvPr>
              <p:cNvSpPr/>
              <p:nvPr/>
            </p:nvSpPr>
            <p:spPr>
              <a:xfrm>
                <a:off x="164346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管</a:t>
                </a:r>
              </a:p>
            </p:txBody>
          </p:sp>
          <p:sp>
            <p:nvSpPr>
              <p:cNvPr id="11" name="椭圆 10">
                <a:extLst>
                  <a:ext uri="{FF2B5EF4-FFF2-40B4-BE49-F238E27FC236}">
                    <a16:creationId xmlns:a16="http://schemas.microsoft.com/office/drawing/2014/main" id="{445DE24C-5578-484B-BFD7-58C2BC0A819E}"/>
                  </a:ext>
                </a:extLst>
              </p:cNvPr>
              <p:cNvSpPr/>
              <p:nvPr/>
            </p:nvSpPr>
            <p:spPr>
              <a:xfrm>
                <a:off x="2775535"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理</a:t>
                </a:r>
              </a:p>
            </p:txBody>
          </p:sp>
          <p:sp>
            <p:nvSpPr>
              <p:cNvPr id="12" name="椭圆 11">
                <a:extLst>
                  <a:ext uri="{FF2B5EF4-FFF2-40B4-BE49-F238E27FC236}">
                    <a16:creationId xmlns:a16="http://schemas.microsoft.com/office/drawing/2014/main" id="{9EBC0715-76C8-4979-86C8-197085A14A0E}"/>
                  </a:ext>
                </a:extLst>
              </p:cNvPr>
              <p:cNvSpPr/>
              <p:nvPr/>
            </p:nvSpPr>
            <p:spPr>
              <a:xfrm>
                <a:off x="390761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学</a:t>
                </a:r>
              </a:p>
            </p:txBody>
          </p:sp>
        </p:grpSp>
        <p:cxnSp>
          <p:nvCxnSpPr>
            <p:cNvPr id="7" name="直接连接符 6">
              <a:extLst>
                <a:ext uri="{FF2B5EF4-FFF2-40B4-BE49-F238E27FC236}">
                  <a16:creationId xmlns:a16="http://schemas.microsoft.com/office/drawing/2014/main" id="{F8538777-F764-42AE-8B63-9C64C20FD4B6}"/>
                </a:ext>
              </a:extLst>
            </p:cNvPr>
            <p:cNvCxnSpPr/>
            <p:nvPr/>
          </p:nvCxnSpPr>
          <p:spPr>
            <a:xfrm>
              <a:off x="1244762" y="260131"/>
              <a:ext cx="1060486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BAB41590-E4C4-4F81-9623-D32A4C51C4AD}"/>
                </a:ext>
              </a:extLst>
            </p:cNvPr>
            <p:cNvCxnSpPr>
              <a:endCxn id="9" idx="1"/>
            </p:cNvCxnSpPr>
            <p:nvPr/>
          </p:nvCxnSpPr>
          <p:spPr>
            <a:xfrm>
              <a:off x="393548" y="6559463"/>
              <a:ext cx="10738134"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905CDC4-9C41-458C-90A4-1F38C7F50C3D}"/>
                </a:ext>
              </a:extLst>
            </p:cNvPr>
            <p:cNvSpPr/>
            <p:nvPr/>
          </p:nvSpPr>
          <p:spPr>
            <a:xfrm>
              <a:off x="11131682" y="6384030"/>
              <a:ext cx="809837" cy="350865"/>
            </a:xfrm>
            <a:prstGeom prst="rect">
              <a:avLst/>
            </a:prstGeom>
          </p:spPr>
          <p:txBody>
            <a:bodyPr wrap="none">
              <a:spAutoFit/>
            </a:bodyPr>
            <a:lstStyle/>
            <a:p>
              <a:pPr algn="r">
                <a:lnSpc>
                  <a:spcPct val="120000"/>
                </a:lnSpc>
              </a:pPr>
              <a:r>
                <a:rPr lang="zh-CN" altLang="en-US" sz="1400" b="1" dirty="0">
                  <a:solidFill>
                    <a:srgbClr val="D9793F"/>
                  </a:solidFill>
                  <a:latin typeface="华文新魏" panose="02010800040101010101" charset="-122"/>
                  <a:ea typeface="华文新魏" panose="02010800040101010101" charset="-122"/>
                  <a:sym typeface="+mn-ea"/>
                </a:rPr>
                <a:t>第九章  </a:t>
              </a:r>
              <a:endParaRPr lang="en-US" altLang="zh-CN" sz="1400" b="1" dirty="0">
                <a:solidFill>
                  <a:srgbClr val="D9793F"/>
                </a:solidFill>
                <a:latin typeface="华文新魏" panose="02010800040101010101" charset="-122"/>
                <a:ea typeface="华文新魏" panose="02010800040101010101" charset="-122"/>
                <a:sym typeface="+mn-ea"/>
              </a:endParaRPr>
            </a:p>
          </p:txBody>
        </p:sp>
      </p:grpSp>
    </p:spTree>
    <p:extLst>
      <p:ext uri="{BB962C8B-B14F-4D97-AF65-F5344CB8AC3E}">
        <p14:creationId xmlns:p14="http://schemas.microsoft.com/office/powerpoint/2010/main" val="316796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19495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25054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1699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8933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957881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userDrawn="1">
  <p:cSld name="1_节标题">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5" name="矩形 4">
            <a:extLst>
              <a:ext uri="{FF2B5EF4-FFF2-40B4-BE49-F238E27FC236}">
                <a16:creationId xmlns:a16="http://schemas.microsoft.com/office/drawing/2014/main" id="{CB648ACB-6887-4351-840D-3DA4499ED319}"/>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a:spLocks noGrp="1"/>
          </p:cNvSpPr>
          <p:nvPr userDrawn="1">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478416936"/>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userDrawn="1">
  <p:cSld name="仅标题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7A1C-3684-4AAF-A408-C63B6CB64104}"/>
              </a:ext>
            </a:extLst>
          </p:cNvPr>
          <p:cNvSpPr>
            <a:spLocks noGrp="1"/>
          </p:cNvSpPr>
          <p:nvPr>
            <p:ph type="title" hasCustomPrompt="1"/>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a:extLst>
              <a:ext uri="{FF2B5EF4-FFF2-40B4-BE49-F238E27FC236}">
                <a16:creationId xmlns:a16="http://schemas.microsoft.com/office/drawing/2014/main" id="{8986EA5F-D77D-4318-90E9-C04AA8ADC0D1}"/>
              </a:ext>
            </a:extLst>
          </p:cNvPr>
          <p:cNvSpPr>
            <a:spLocks noGrp="1"/>
          </p:cNvSpPr>
          <p:nvPr>
            <p:ph type="dt" sz="half" idx="10"/>
          </p:nvPr>
        </p:nvSpPr>
        <p:spPr>
          <a:xfrm>
            <a:off x="5401732" y="6240463"/>
            <a:ext cx="1388536" cy="206381"/>
          </a:xfrm>
          <a:prstGeom prst="rect">
            <a:avLst/>
          </a:prstGeom>
        </p:spPr>
        <p:txBody>
          <a:bodyPr/>
          <a:lstStyle/>
          <a:p>
            <a:endParaRPr lang="zh-CN" altLang="en-US"/>
          </a:p>
        </p:txBody>
      </p:sp>
      <p:sp>
        <p:nvSpPr>
          <p:cNvPr id="4" name="Footer Placeholder 3">
            <a:extLst>
              <a:ext uri="{FF2B5EF4-FFF2-40B4-BE49-F238E27FC236}">
                <a16:creationId xmlns:a16="http://schemas.microsoft.com/office/drawing/2014/main" id="{00832621-D9D9-445E-BFF9-F8348FA1E262}"/>
              </a:ext>
            </a:extLst>
          </p:cNvPr>
          <p:cNvSpPr>
            <a:spLocks noGrp="1"/>
          </p:cNvSpPr>
          <p:nvPr>
            <p:ph type="ftr" sz="quarter" idx="11"/>
          </p:nvPr>
        </p:nvSpPr>
        <p:spPr>
          <a:xfrm>
            <a:off x="669924" y="6240463"/>
            <a:ext cx="4140201" cy="206381"/>
          </a:xfrm>
          <a:prstGeom prst="rect">
            <a:avLst/>
          </a:prstGeom>
        </p:spPr>
        <p:txBody>
          <a:bodyPr/>
          <a:lstStyle/>
          <a:p>
            <a:r>
              <a:rPr lang="zh-CN" altLang="en-US"/>
              <a:t>请在插入菜单</a:t>
            </a:r>
            <a:r>
              <a:rPr lang="en-US" altLang="zh-CN"/>
              <a:t>—</a:t>
            </a:r>
            <a:r>
              <a:rPr lang="zh-CN" altLang="en-US"/>
              <a:t>页眉和页脚中修改此文本</a:t>
            </a:r>
            <a:endParaRPr lang="zh-CN" altLang="en-US" dirty="0"/>
          </a:p>
        </p:txBody>
      </p:sp>
      <p:sp>
        <p:nvSpPr>
          <p:cNvPr id="5" name="Slide Number Placeholder 4">
            <a:extLst>
              <a:ext uri="{FF2B5EF4-FFF2-40B4-BE49-F238E27FC236}">
                <a16:creationId xmlns:a16="http://schemas.microsoft.com/office/drawing/2014/main" id="{8371151B-F790-4A9F-962F-B8718A9560A9}"/>
              </a:ext>
            </a:extLst>
          </p:cNvPr>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2686976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57019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4180532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643482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66385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59970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269772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13041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800030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2946151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988123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9908881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924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04508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17407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32931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59718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96820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2024/11/18</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73387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59585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2024/11/18</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63728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C39E2-DA9E-4314-ADD2-EEFDAB014EF9}" type="datetimeFigureOut">
              <a:rPr lang="zh-CN" altLang="en-US" smtClean="0"/>
              <a:t>2024/11/18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2B60C-EF1A-4714-98B2-C5B0F4E9BFF3}" type="slidenum">
              <a:rPr lang="zh-CN" altLang="en-US" smtClean="0"/>
              <a:t>‹#›</a:t>
            </a:fld>
            <a:endParaRPr lang="zh-CN" altLang="en-US"/>
          </a:p>
        </p:txBody>
      </p:sp>
      <p:grpSp>
        <p:nvGrpSpPr>
          <p:cNvPr id="7" name="组合 6">
            <a:extLst>
              <a:ext uri="{FF2B5EF4-FFF2-40B4-BE49-F238E27FC236}">
                <a16:creationId xmlns:a16="http://schemas.microsoft.com/office/drawing/2014/main" id="{510DE854-DDF9-435A-978F-43DDEF336553}"/>
              </a:ext>
            </a:extLst>
          </p:cNvPr>
          <p:cNvGrpSpPr/>
          <p:nvPr userDrawn="1"/>
        </p:nvGrpSpPr>
        <p:grpSpPr>
          <a:xfrm>
            <a:off x="204811" y="126601"/>
            <a:ext cx="1966889" cy="305197"/>
            <a:chOff x="306410" y="1828002"/>
            <a:chExt cx="5429253" cy="900955"/>
          </a:xfrm>
        </p:grpSpPr>
        <p:grpSp>
          <p:nvGrpSpPr>
            <p:cNvPr id="8" name="组合 7">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10" name="组合 9">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12" name="椭圆 11">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3" name="椭圆 12">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4" name="椭圆 13">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1" name="椭圆 10">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9" name="椭圆 8">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cxnSp>
        <p:nvCxnSpPr>
          <p:cNvPr id="15" name="直接连接符 14"/>
          <p:cNvCxnSpPr/>
          <p:nvPr userDrawn="1"/>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6" name="直接连接符 15"/>
          <p:cNvCxnSpPr/>
          <p:nvPr userDrawn="1"/>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7" name="íṧļïdé"/>
          <p:cNvSpPr txBox="1"/>
          <p:nvPr userDrawn="1"/>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charset="-122"/>
                <a:ea typeface="华文新魏" panose="02010800040101010101" charset="-122"/>
              </a:rPr>
              <a:t>第六章</a:t>
            </a:r>
          </a:p>
        </p:txBody>
      </p:sp>
    </p:spTree>
    <p:extLst>
      <p:ext uri="{BB962C8B-B14F-4D97-AF65-F5344CB8AC3E}">
        <p14:creationId xmlns:p14="http://schemas.microsoft.com/office/powerpoint/2010/main" val="33482226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17.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7.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1.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3.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17.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4221D041-9605-4855-B354-C0226BB9381A}"/>
              </a:ext>
            </a:extLst>
          </p:cNvPr>
          <p:cNvPicPr>
            <a:picLocks noChangeAspect="1"/>
          </p:cNvPicPr>
          <p:nvPr/>
        </p:nvPicPr>
        <p:blipFill rotWithShape="1">
          <a:blip r:embed="rId2">
            <a:extLst>
              <a:ext uri="{28A0092B-C50C-407E-A947-70E740481C1C}">
                <a14:useLocalDpi xmlns:a14="http://schemas.microsoft.com/office/drawing/2010/main" val="0"/>
              </a:ext>
            </a:extLst>
          </a:blip>
          <a:srcRect t="5951" b="37991"/>
          <a:stretch/>
        </p:blipFill>
        <p:spPr>
          <a:xfrm>
            <a:off x="0" y="2269865"/>
            <a:ext cx="5212080" cy="1947134"/>
          </a:xfrm>
          <a:prstGeom prst="rect">
            <a:avLst/>
          </a:prstGeom>
          <a:ln>
            <a:noFill/>
          </a:ln>
        </p:spPr>
      </p:pic>
      <p:pic>
        <p:nvPicPr>
          <p:cNvPr id="4" name="图片 3">
            <a:extLst>
              <a:ext uri="{FF2B5EF4-FFF2-40B4-BE49-F238E27FC236}">
                <a16:creationId xmlns:a16="http://schemas.microsoft.com/office/drawing/2014/main" id="{21D44B6E-C7D8-4DAB-A4F7-D8E397573CED}"/>
              </a:ext>
            </a:extLst>
          </p:cNvPr>
          <p:cNvPicPr>
            <a:picLocks noChangeAspect="1"/>
          </p:cNvPicPr>
          <p:nvPr/>
        </p:nvPicPr>
        <p:blipFill rotWithShape="1">
          <a:blip r:embed="rId2">
            <a:extLst>
              <a:ext uri="{28A0092B-C50C-407E-A947-70E740481C1C}">
                <a14:useLocalDpi xmlns:a14="http://schemas.microsoft.com/office/drawing/2010/main" val="0"/>
              </a:ext>
            </a:extLst>
          </a:blip>
          <a:srcRect l="23048" t="67985"/>
          <a:stretch/>
        </p:blipFill>
        <p:spPr>
          <a:xfrm>
            <a:off x="5162843" y="0"/>
            <a:ext cx="7036506" cy="6857999"/>
          </a:xfrm>
          <a:prstGeom prst="rect">
            <a:avLst/>
          </a:prstGeom>
        </p:spPr>
      </p:pic>
      <p:sp>
        <p:nvSpPr>
          <p:cNvPr id="5" name="L 形 4">
            <a:extLst>
              <a:ext uri="{FF2B5EF4-FFF2-40B4-BE49-F238E27FC236}">
                <a16:creationId xmlns:a16="http://schemas.microsoft.com/office/drawing/2014/main" id="{83F9B1CD-CE4E-4F2B-A61B-8B11AF5DE378}"/>
              </a:ext>
            </a:extLst>
          </p:cNvPr>
          <p:cNvSpPr/>
          <p:nvPr/>
        </p:nvSpPr>
        <p:spPr>
          <a:xfrm>
            <a:off x="315078" y="0"/>
            <a:ext cx="719638" cy="863383"/>
          </a:xfrm>
          <a:prstGeom prst="corner">
            <a:avLst>
              <a:gd name="adj1" fmla="val 0"/>
              <a:gd name="adj2" fmla="val 38139"/>
            </a:avLst>
          </a:prstGeom>
          <a:solidFill>
            <a:srgbClr val="BFBFBF">
              <a:alpha val="2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Shape 749">
            <a:extLst>
              <a:ext uri="{FF2B5EF4-FFF2-40B4-BE49-F238E27FC236}">
                <a16:creationId xmlns:a16="http://schemas.microsoft.com/office/drawing/2014/main" id="{16931E8C-D032-428A-88A3-8A3C30F781F9}"/>
              </a:ext>
            </a:extLst>
          </p:cNvPr>
          <p:cNvSpPr txBox="1">
            <a:spLocks/>
          </p:cNvSpPr>
          <p:nvPr/>
        </p:nvSpPr>
        <p:spPr>
          <a:xfrm>
            <a:off x="613981" y="172463"/>
            <a:ext cx="3074101" cy="690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t">
            <a:normAutofit fontScale="92500" lnSpcReduction="10000"/>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rPr>
              <a:t>马克思主义理论研究</a:t>
            </a:r>
            <a:endParaRPr kumimoji="0" lang="en-US" altLang="zh-CN"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endParaRPr>
          </a:p>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rPr>
              <a:t>和建设工程重点教材</a:t>
            </a:r>
            <a:endParaRPr kumimoji="0" 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endParaRPr>
          </a:p>
        </p:txBody>
      </p:sp>
      <p:sp>
        <p:nvSpPr>
          <p:cNvPr id="7" name="文本框 6">
            <a:extLst>
              <a:ext uri="{FF2B5EF4-FFF2-40B4-BE49-F238E27FC236}">
                <a16:creationId xmlns:a16="http://schemas.microsoft.com/office/drawing/2014/main" id="{E2EE2144-18CA-4D2F-BF0C-793E9BFA5682}"/>
              </a:ext>
            </a:extLst>
          </p:cNvPr>
          <p:cNvSpPr txBox="1"/>
          <p:nvPr/>
        </p:nvSpPr>
        <p:spPr>
          <a:xfrm>
            <a:off x="2013949" y="4399609"/>
            <a:ext cx="2657532"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社会心理学概论</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编写组</a:t>
            </a:r>
          </a:p>
        </p:txBody>
      </p:sp>
      <p:grpSp>
        <p:nvGrpSpPr>
          <p:cNvPr id="8" name="组合 7">
            <a:extLst>
              <a:ext uri="{FF2B5EF4-FFF2-40B4-BE49-F238E27FC236}">
                <a16:creationId xmlns:a16="http://schemas.microsoft.com/office/drawing/2014/main" id="{9D8C5F25-5A5B-4992-821D-B3E9A53CBAEC}"/>
              </a:ext>
            </a:extLst>
          </p:cNvPr>
          <p:cNvGrpSpPr/>
          <p:nvPr/>
        </p:nvGrpSpPr>
        <p:grpSpPr>
          <a:xfrm>
            <a:off x="5547957" y="6381378"/>
            <a:ext cx="1328652" cy="196341"/>
            <a:chOff x="4957648" y="5949625"/>
            <a:chExt cx="2301292" cy="340073"/>
          </a:xfrm>
        </p:grpSpPr>
        <p:pic>
          <p:nvPicPr>
            <p:cNvPr id="9" name="图片 8">
              <a:extLst>
                <a:ext uri="{FF2B5EF4-FFF2-40B4-BE49-F238E27FC236}">
                  <a16:creationId xmlns:a16="http://schemas.microsoft.com/office/drawing/2014/main" id="{4FB0113F-DFAC-45D7-97BC-91C16B48C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7648" y="5968939"/>
              <a:ext cx="311738" cy="320759"/>
            </a:xfrm>
            <a:prstGeom prst="rect">
              <a:avLst/>
            </a:prstGeom>
          </p:spPr>
        </p:pic>
        <p:pic>
          <p:nvPicPr>
            <p:cNvPr id="10" name="图片 9">
              <a:extLst>
                <a:ext uri="{FF2B5EF4-FFF2-40B4-BE49-F238E27FC236}">
                  <a16:creationId xmlns:a16="http://schemas.microsoft.com/office/drawing/2014/main" id="{1FCAFA77-A202-4ABA-8BE9-16EC316F3BF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23896"/>
            <a:stretch/>
          </p:blipFill>
          <p:spPr>
            <a:xfrm>
              <a:off x="5400192" y="5949625"/>
              <a:ext cx="1858748" cy="334537"/>
            </a:xfrm>
            <a:prstGeom prst="rect">
              <a:avLst/>
            </a:prstGeom>
          </p:spPr>
        </p:pic>
      </p:grpSp>
      <p:sp>
        <p:nvSpPr>
          <p:cNvPr id="11" name="矩形 10">
            <a:extLst>
              <a:ext uri="{FF2B5EF4-FFF2-40B4-BE49-F238E27FC236}">
                <a16:creationId xmlns:a16="http://schemas.microsoft.com/office/drawing/2014/main" id="{7BD21A97-FFD6-4C63-9332-83189D16BE6B}"/>
              </a:ext>
            </a:extLst>
          </p:cNvPr>
          <p:cNvSpPr/>
          <p:nvPr/>
        </p:nvSpPr>
        <p:spPr>
          <a:xfrm>
            <a:off x="5547957" y="2438527"/>
            <a:ext cx="4801314" cy="1527854"/>
          </a:xfrm>
          <a:prstGeom prst="rect">
            <a:avLst/>
          </a:prstGeom>
        </p:spPr>
        <p:txBody>
          <a:bodyPr wrap="none">
            <a:spAutoFit/>
          </a:bodyPr>
          <a:lstStyle/>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第七章  </a:t>
            </a:r>
            <a:endParaRPr lang="en-US" altLang="zh-CN" sz="4000" b="1" dirty="0">
              <a:solidFill>
                <a:srgbClr val="D9793F"/>
              </a:solidFill>
              <a:latin typeface="华文新魏" panose="02010800040101010101" charset="-122"/>
              <a:ea typeface="华文新魏" panose="02010800040101010101" charset="-122"/>
              <a:sym typeface="+mn-ea"/>
            </a:endParaRPr>
          </a:p>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人际沟通与社会互动</a:t>
            </a:r>
          </a:p>
        </p:txBody>
      </p:sp>
      <p:sp>
        <p:nvSpPr>
          <p:cNvPr id="12" name="Shape 749">
            <a:extLst>
              <a:ext uri="{FF2B5EF4-FFF2-40B4-BE49-F238E27FC236}">
                <a16:creationId xmlns:a16="http://schemas.microsoft.com/office/drawing/2014/main" id="{75E54229-404A-4001-93E1-66D60E3FBCE8}"/>
              </a:ext>
            </a:extLst>
          </p:cNvPr>
          <p:cNvSpPr txBox="1">
            <a:spLocks/>
          </p:cNvSpPr>
          <p:nvPr/>
        </p:nvSpPr>
        <p:spPr>
          <a:xfrm>
            <a:off x="315078" y="2738079"/>
            <a:ext cx="4503102" cy="690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t">
            <a:noAutofit/>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4800" b="1" i="0" u="none" strike="noStrike" kern="0" cap="none" spc="0" normalizeH="0" baseline="0" noProof="0" dirty="0">
                <a:ln>
                  <a:noFill/>
                </a:ln>
                <a:solidFill>
                  <a:schemeClr val="bg1"/>
                </a:solidFill>
                <a:effectLst/>
                <a:uLnTx/>
                <a:uFillTx/>
                <a:latin typeface="华文中宋" panose="02010600040101010101" pitchFamily="2" charset="-122"/>
                <a:ea typeface="华文中宋" panose="02010600040101010101" pitchFamily="2" charset="-122"/>
                <a:sym typeface="Roboto"/>
              </a:rPr>
              <a:t>社会心理学概论</a:t>
            </a:r>
            <a:endParaRPr kumimoji="0" lang="en-US" sz="4800" b="1" i="0" u="none" strike="noStrike" kern="0" cap="none" spc="0" normalizeH="0" baseline="0" noProof="0" dirty="0">
              <a:ln>
                <a:noFill/>
              </a:ln>
              <a:solidFill>
                <a:schemeClr val="bg1"/>
              </a:solidFill>
              <a:effectLst/>
              <a:uLnTx/>
              <a:uFillTx/>
              <a:latin typeface="华文中宋" panose="02010600040101010101" pitchFamily="2" charset="-122"/>
              <a:ea typeface="华文中宋" panose="02010600040101010101" pitchFamily="2" charset="-122"/>
              <a:sym typeface="Roboto"/>
            </a:endParaRPr>
          </a:p>
        </p:txBody>
      </p:sp>
    </p:spTree>
    <p:extLst>
      <p:ext uri="{BB962C8B-B14F-4D97-AF65-F5344CB8AC3E}">
        <p14:creationId xmlns:p14="http://schemas.microsoft.com/office/powerpoint/2010/main" val="3365100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7F401-627D-8BCC-244B-5408BE50D5FC}"/>
            </a:ext>
          </a:extLst>
        </p:cNvPr>
        <p:cNvGrpSpPr/>
        <p:nvPr/>
      </p:nvGrpSpPr>
      <p:grpSpPr>
        <a:xfrm>
          <a:off x="0" y="0"/>
          <a:ext cx="0" cy="0"/>
          <a:chOff x="0" y="0"/>
          <a:chExt cx="0" cy="0"/>
        </a:xfrm>
      </p:grpSpPr>
      <p:grpSp>
        <p:nvGrpSpPr>
          <p:cNvPr id="5" name="组合 4">
            <a:extLst>
              <a:ext uri="{FF2B5EF4-FFF2-40B4-BE49-F238E27FC236}">
                <a16:creationId xmlns:a16="http://schemas.microsoft.com/office/drawing/2014/main" id="{7840F94A-BF59-644F-3BFD-1C33E109DA38}"/>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DC10D05A-2DD0-E224-828C-84D93DFF4830}"/>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95A6E91F-491C-99C3-3091-6CEE97F0D5F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E018DBBB-C313-5D26-3AB3-522712AC503B}"/>
              </a:ext>
            </a:extLst>
          </p:cNvPr>
          <p:cNvSpPr/>
          <p:nvPr/>
        </p:nvSpPr>
        <p:spPr>
          <a:xfrm>
            <a:off x="1884751" y="807481"/>
            <a:ext cx="326243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8F58747F-AE0B-BCEC-8A3E-453C0AEE0D61}"/>
              </a:ext>
            </a:extLst>
          </p:cNvPr>
          <p:cNvSpPr txBox="1">
            <a:spLocks/>
          </p:cNvSpPr>
          <p:nvPr>
            <p:custDataLst>
              <p:tags r:id="rId1"/>
            </p:custDataLst>
          </p:nvPr>
        </p:nvSpPr>
        <p:spPr>
          <a:xfrm>
            <a:off x="1273684" y="1566558"/>
            <a:ext cx="9826627" cy="4874540"/>
          </a:xfrm>
          <a:prstGeom prst="rect">
            <a:avLst/>
          </a:prstGeom>
          <a:noFill/>
        </p:spPr>
        <p:txBody>
          <a:bodyPr wrap="square" rtlCol="0">
            <a:spAutoFit/>
          </a:bodyPr>
          <a:lstStyle/>
          <a:p>
            <a:pPr lvl="0" algn="just">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模仿从意识层面上看可以分为有意识模仿和无意识模仿。</a:t>
            </a:r>
            <a:r>
              <a:rPr lang="zh-CN" altLang="en-US" sz="2400" dirty="0">
                <a:solidFill>
                  <a:schemeClr val="accent2"/>
                </a:solidFill>
                <a:latin typeface="微软雅黑" panose="020B0503020204020204" pitchFamily="34" charset="-122"/>
                <a:ea typeface="微软雅黑" panose="020B0503020204020204" pitchFamily="34" charset="-122"/>
                <a:sym typeface="+mn-ea"/>
              </a:rPr>
              <a:t>有意识模仿</a:t>
            </a:r>
            <a:r>
              <a:rPr lang="zh-CN" altLang="en-US" sz="2400" dirty="0">
                <a:latin typeface="微软雅黑" panose="020B0503020204020204" pitchFamily="34" charset="-122"/>
                <a:ea typeface="微软雅黑" panose="020B0503020204020204" pitchFamily="34" charset="-122"/>
                <a:sym typeface="+mn-ea"/>
              </a:rPr>
              <a:t>是自觉按照他人的样子动作，有期望、有动机、有一定的理性，其中有意识模仿又分为适应性模仿和选择性模仿。</a:t>
            </a:r>
            <a:r>
              <a:rPr lang="zh-CN" altLang="en-US" sz="2400" dirty="0">
                <a:solidFill>
                  <a:schemeClr val="accent2"/>
                </a:solidFill>
                <a:latin typeface="微软雅黑" panose="020B0503020204020204" pitchFamily="34" charset="-122"/>
                <a:ea typeface="微软雅黑" panose="020B0503020204020204" pitchFamily="34" charset="-122"/>
                <a:sym typeface="+mn-ea"/>
              </a:rPr>
              <a:t>无意识模仿</a:t>
            </a:r>
            <a:r>
              <a:rPr lang="zh-CN" altLang="en-US" sz="2400" dirty="0">
                <a:latin typeface="微软雅黑" panose="020B0503020204020204" pitchFamily="34" charset="-122"/>
                <a:ea typeface="微软雅黑" panose="020B0503020204020204" pitchFamily="34" charset="-122"/>
                <a:sym typeface="+mn-ea"/>
              </a:rPr>
              <a:t>是模仿者不考虑行为的原因和意义，在不知不觉之中仿照他人的样子行动。</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solidFill>
                  <a:schemeClr val="accent2"/>
                </a:solidFill>
                <a:latin typeface="微软雅黑" panose="020B0503020204020204" pitchFamily="34" charset="-122"/>
                <a:ea typeface="微软雅黑" panose="020B0503020204020204" pitchFamily="34" charset="-122"/>
                <a:sym typeface="+mn-ea"/>
              </a:rPr>
              <a:t>影响模仿的因素</a:t>
            </a:r>
            <a:endParaRPr lang="en-US" altLang="zh-CN" sz="2400" dirty="0">
              <a:solidFill>
                <a:schemeClr val="accent2"/>
              </a:solidFill>
              <a:latin typeface="微软雅黑" panose="020B0503020204020204" pitchFamily="34" charset="-122"/>
              <a:ea typeface="微软雅黑" panose="020B0503020204020204" pitchFamily="34" charset="-122"/>
              <a:sym typeface="+mn-ea"/>
            </a:endParaRPr>
          </a:p>
          <a:p>
            <a:pPr lvl="0"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社会情境因素</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示范者因素</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示范信息的内容和传递方式</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模仿者的认知水平和经验</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grpSp>
        <p:nvGrpSpPr>
          <p:cNvPr id="11" name="组合 10">
            <a:extLst>
              <a:ext uri="{FF2B5EF4-FFF2-40B4-BE49-F238E27FC236}">
                <a16:creationId xmlns:a16="http://schemas.microsoft.com/office/drawing/2014/main" id="{1831C621-63D5-C3ED-EFAE-120BC88BDF68}"/>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CE3756DB-5819-48DD-F5C0-1738B6E8A989}"/>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85BCA8B3-3278-9277-490C-A577D81CA25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A5D124CB-4ADF-198C-4DBE-D5440B7B53AB}"/>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1DBF5EEF-7EAD-BBAA-B934-83DDB01AA2ED}"/>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A4052161-99BC-7055-107A-B0905826C98E}"/>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CB02E5B-2B8E-8371-6A40-11A4867AA7BD}"/>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CC9C36D-26B7-8392-CB8C-281CF67362F9}"/>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A660F302-052A-3663-8C9B-3039A0AD073C}"/>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FADC54F6-5D01-C6E8-D1A3-0CBAA5AFD5AC}"/>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FCB2B24F-EB7F-0BB2-4E67-2FF3A8818A9F}"/>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7C09C93C-EDEF-E3CB-89BD-10D4024D5388}"/>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73249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2" y="1804843"/>
            <a:ext cx="4760024" cy="3655744"/>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3</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）感染</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这种情绪或行为从一个个体传递到另一个个体的过程，就是感染。</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感染按照情感和行为区分，可以进一步分为</a:t>
            </a:r>
            <a:r>
              <a:rPr lang="zh-CN" altLang="en-US" sz="2400" dirty="0">
                <a:solidFill>
                  <a:schemeClr val="accent2"/>
                </a:solidFill>
                <a:latin typeface="微软雅黑" panose="020B0503020204020204" pitchFamily="34" charset="-122"/>
                <a:ea typeface="微软雅黑" panose="020B0503020204020204" pitchFamily="34" charset="-122"/>
                <a:sym typeface="+mn-ea"/>
              </a:rPr>
              <a:t>情绪感染</a:t>
            </a:r>
            <a:r>
              <a:rPr lang="zh-CN" altLang="en-US" sz="2400" dirty="0">
                <a:latin typeface="微软雅黑" panose="020B0503020204020204" pitchFamily="34" charset="-122"/>
                <a:ea typeface="微软雅黑" panose="020B0503020204020204" pitchFamily="34" charset="-122"/>
                <a:sym typeface="+mn-ea"/>
              </a:rPr>
              <a:t>和</a:t>
            </a:r>
            <a:r>
              <a:rPr lang="zh-CN" altLang="en-US" sz="2400" dirty="0">
                <a:solidFill>
                  <a:schemeClr val="accent2"/>
                </a:solidFill>
                <a:latin typeface="微软雅黑" panose="020B0503020204020204" pitchFamily="34" charset="-122"/>
                <a:ea typeface="微软雅黑" panose="020B0503020204020204" pitchFamily="34" charset="-122"/>
                <a:sym typeface="+mn-ea"/>
              </a:rPr>
              <a:t>行为感染</a:t>
            </a:r>
            <a:r>
              <a:rPr lang="zh-CN" altLang="en-US" sz="2400" dirty="0">
                <a:latin typeface="微软雅黑" panose="020B0503020204020204" pitchFamily="34" charset="-122"/>
                <a:ea typeface="微软雅黑" panose="020B0503020204020204" pitchFamily="34" charset="-122"/>
                <a:sym typeface="+mn-ea"/>
              </a:rPr>
              <a:t>。</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感染按照发生区域的不同又可以分为</a:t>
            </a:r>
            <a:r>
              <a:rPr lang="zh-CN" altLang="en-US" sz="2400" dirty="0">
                <a:solidFill>
                  <a:schemeClr val="accent2"/>
                </a:solidFill>
                <a:latin typeface="微软雅黑" panose="020B0503020204020204" pitchFamily="34" charset="-122"/>
                <a:ea typeface="微软雅黑" panose="020B0503020204020204" pitchFamily="34" charset="-122"/>
                <a:sym typeface="+mn-ea"/>
              </a:rPr>
              <a:t>个体间感染</a:t>
            </a:r>
            <a:r>
              <a:rPr lang="zh-CN" altLang="en-US" sz="2400" dirty="0">
                <a:latin typeface="微软雅黑" panose="020B0503020204020204" pitchFamily="34" charset="-122"/>
                <a:ea typeface="微软雅黑" panose="020B0503020204020204" pitchFamily="34" charset="-122"/>
                <a:sym typeface="+mn-ea"/>
              </a:rPr>
              <a:t>和</a:t>
            </a:r>
            <a:r>
              <a:rPr lang="zh-CN" altLang="en-US" sz="2400" dirty="0">
                <a:solidFill>
                  <a:schemeClr val="accent2"/>
                </a:solidFill>
                <a:latin typeface="微软雅黑" panose="020B0503020204020204" pitchFamily="34" charset="-122"/>
                <a:ea typeface="微软雅黑" panose="020B0503020204020204" pitchFamily="34" charset="-122"/>
                <a:sym typeface="+mn-ea"/>
              </a:rPr>
              <a:t>群体间感染</a:t>
            </a:r>
            <a:r>
              <a:rPr lang="zh-CN" altLang="en-US" sz="2400" dirty="0">
                <a:latin typeface="微软雅黑" panose="020B0503020204020204" pitchFamily="34" charset="-122"/>
                <a:ea typeface="微软雅黑" panose="020B0503020204020204" pitchFamily="34" charset="-122"/>
                <a:sym typeface="+mn-ea"/>
              </a:rPr>
              <a:t>。</a:t>
            </a:r>
            <a:endParaRPr lang="en-US" altLang="zh-CN" sz="2400" dirty="0">
              <a:latin typeface="微软雅黑" panose="020B0503020204020204" pitchFamily="34" charset="-122"/>
              <a:ea typeface="微软雅黑" panose="020B0503020204020204" pitchFamily="34" charset="-122"/>
              <a:sym typeface="+mn-ea"/>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326243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096000" y="1563303"/>
            <a:ext cx="5082080" cy="5013039"/>
          </a:xfrm>
          <a:prstGeom prst="rect">
            <a:avLst/>
          </a:prstGeom>
          <a:noFill/>
        </p:spPr>
        <p:txBody>
          <a:bodyPr wrap="square" rtlCol="0">
            <a:spAutoFit/>
          </a:bodyPr>
          <a:lstStyle/>
          <a:p>
            <a:pPr lvl="0" algn="just">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感染实质上是指情绪的传递交流，然后在相同的情绪控制和维持下发生大致相同的行为。发生这种大致相同的行为的原因是有</a:t>
            </a:r>
            <a:r>
              <a:rPr lang="zh-CN" altLang="en-US" sz="2400" dirty="0">
                <a:solidFill>
                  <a:schemeClr val="accent2"/>
                </a:solidFill>
                <a:latin typeface="微软雅黑" panose="020B0503020204020204" pitchFamily="34" charset="-122"/>
                <a:ea typeface="微软雅黑" panose="020B0503020204020204" pitchFamily="34" charset="-122"/>
                <a:sym typeface="+mn-ea"/>
              </a:rPr>
              <a:t>相同的情绪、激情和心境</a:t>
            </a:r>
            <a:r>
              <a:rPr lang="zh-CN" altLang="en-US" sz="2400" dirty="0">
                <a:latin typeface="微软雅黑" panose="020B0503020204020204" pitchFamily="34" charset="-122"/>
                <a:ea typeface="微软雅黑" panose="020B0503020204020204" pitchFamily="34" charset="-122"/>
                <a:sym typeface="+mn-ea"/>
              </a:rPr>
              <a:t>。从特征上看，感染在无压力的条件下产生，是</a:t>
            </a:r>
            <a:r>
              <a:rPr lang="zh-CN" altLang="en-US" sz="2400" dirty="0">
                <a:solidFill>
                  <a:schemeClr val="accent2"/>
                </a:solidFill>
                <a:latin typeface="微软雅黑" panose="020B0503020204020204" pitchFamily="34" charset="-122"/>
                <a:ea typeface="微软雅黑" panose="020B0503020204020204" pitchFamily="34" charset="-122"/>
                <a:sym typeface="+mn-ea"/>
              </a:rPr>
              <a:t>无意识的和不由自主的屈从</a:t>
            </a:r>
            <a:r>
              <a:rPr lang="zh-CN" altLang="en-US" sz="2400" dirty="0">
                <a:latin typeface="微软雅黑" panose="020B0503020204020204" pitchFamily="34" charset="-122"/>
                <a:ea typeface="微软雅黑" panose="020B0503020204020204" pitchFamily="34" charset="-122"/>
                <a:sym typeface="+mn-ea"/>
              </a:rPr>
              <a:t>，具有同一性，同时取决于听众的个体特征。</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50000"/>
              </a:lnSpc>
            </a:pPr>
            <a:endParaRPr lang="en-US" altLang="zh-CN"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5797789" y="1903356"/>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179374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第二节</a:t>
            </a:r>
          </a:p>
        </p:txBody>
      </p:sp>
      <p:sp>
        <p:nvSpPr>
          <p:cNvPr id="6" name="文本占位符 5"/>
          <p:cNvSpPr>
            <a:spLocks noGrp="1"/>
          </p:cNvSpPr>
          <p:nvPr>
            <p:ph type="body" idx="1"/>
          </p:nvPr>
        </p:nvSpPr>
        <p:spPr>
          <a:xfrm>
            <a:off x="918356" y="5118477"/>
            <a:ext cx="5419185"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人际沟通的本质</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/02</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第七章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lvl="0">
              <a:lnSpc>
                <a:spcPct val="120000"/>
              </a:lnSpc>
              <a:defRPr/>
            </a:pPr>
            <a:r>
              <a:rPr lang="zh-CN" altLang="en-US" sz="4000" b="1" dirty="0">
                <a:solidFill>
                  <a:srgbClr val="D9793F"/>
                </a:solidFill>
                <a:latin typeface="华文新魏" panose="02010800040101010101" charset="-122"/>
                <a:ea typeface="华文新魏" panose="02010800040101010101" charset="-122"/>
                <a:sym typeface="+mn-ea"/>
              </a:rPr>
              <a:t>人际沟通与社会互动</a:t>
            </a:r>
          </a:p>
        </p:txBody>
      </p:sp>
    </p:spTree>
    <p:extLst>
      <p:ext uri="{BB962C8B-B14F-4D97-AF65-F5344CB8AC3E}">
        <p14:creationId xmlns:p14="http://schemas.microsoft.com/office/powerpoint/2010/main" val="365173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sp>
        <p:nvSpPr>
          <p:cNvPr id="14" name="PA_文本框 3">
            <a:extLst>
              <a:ext uri="{FF2B5EF4-FFF2-40B4-BE49-F238E27FC236}">
                <a16:creationId xmlns:a16="http://schemas.microsoft.com/office/drawing/2014/main" id="{765F4FBA-CA62-4283-8823-E43B3E5DD5D0}"/>
              </a:ext>
            </a:extLst>
          </p:cNvPr>
          <p:cNvSpPr txBox="1">
            <a:spLocks/>
          </p:cNvSpPr>
          <p:nvPr>
            <p:custDataLst>
              <p:tags r:id="rId1"/>
            </p:custDataLst>
          </p:nvPr>
        </p:nvSpPr>
        <p:spPr>
          <a:xfrm>
            <a:off x="1025059" y="2045063"/>
            <a:ext cx="4802038" cy="2243050"/>
          </a:xfrm>
          <a:prstGeom prst="rect">
            <a:avLst/>
          </a:prstGeom>
          <a:noFill/>
        </p:spPr>
        <p:txBody>
          <a:bodyPr wrap="square" rtlCol="0">
            <a:spAutoFit/>
          </a:bodyPr>
          <a:lstStyle/>
          <a:p>
            <a:pPr algn="just">
              <a:lnSpc>
                <a:spcPct val="15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       人际沟通是一种在特定社交场景中进行的活动，行为科学家可以通过观察沟通的历程了解沟通者的人际关系和社群关系。</a:t>
            </a:r>
          </a:p>
        </p:txBody>
      </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8" name="矩形 17">
            <a:extLst>
              <a:ext uri="{FF2B5EF4-FFF2-40B4-BE49-F238E27FC236}">
                <a16:creationId xmlns:a16="http://schemas.microsoft.com/office/drawing/2014/main" id="{6585AB84-E084-496D-B102-4AA062018349}"/>
              </a:ext>
            </a:extLst>
          </p:cNvPr>
          <p:cNvSpPr/>
          <p:nvPr/>
        </p:nvSpPr>
        <p:spPr>
          <a:xfrm>
            <a:off x="1964787" y="818714"/>
            <a:ext cx="3445174"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cs typeface="宋体" panose="02010600030101010101" pitchFamily="2" charset="-122"/>
                <a:sym typeface="+mn-ea"/>
              </a:rPr>
              <a:t>第二节  人际沟通的本质</a:t>
            </a:r>
          </a:p>
        </p:txBody>
      </p:sp>
      <p:pic>
        <p:nvPicPr>
          <p:cNvPr id="20" name="图片 19">
            <a:extLst>
              <a:ext uri="{FF2B5EF4-FFF2-40B4-BE49-F238E27FC236}">
                <a16:creationId xmlns:a16="http://schemas.microsoft.com/office/drawing/2014/main" id="{F6393D0F-AD95-4F42-83C8-9CDA093DBC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7026" y="1441151"/>
            <a:ext cx="4295775" cy="4286250"/>
          </a:xfrm>
          <a:prstGeom prst="rect">
            <a:avLst/>
          </a:prstGeom>
        </p:spPr>
      </p:pic>
    </p:spTree>
    <p:extLst>
      <p:ext uri="{BB962C8B-B14F-4D97-AF65-F5344CB8AC3E}">
        <p14:creationId xmlns:p14="http://schemas.microsoft.com/office/powerpoint/2010/main" val="737898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4493538"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一、人际沟通与社会互动的异同</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1"/>
            </p:custDataLst>
          </p:nvPr>
        </p:nvSpPr>
        <p:spPr>
          <a:xfrm>
            <a:off x="1273684" y="1672828"/>
            <a:ext cx="10021500" cy="3905043"/>
          </a:xfrm>
          <a:prstGeom prst="rect">
            <a:avLst/>
          </a:prstGeom>
          <a:noFill/>
        </p:spPr>
        <p:txBody>
          <a:bodyPr wrap="square" rtlCol="0">
            <a:spAutoFit/>
          </a:bodyPr>
          <a:lstStyle/>
          <a:p>
            <a:pPr lvl="0" algn="just">
              <a:lnSpc>
                <a:spcPct val="150000"/>
              </a:lnSpc>
              <a:defRPr/>
            </a:pPr>
            <a:r>
              <a:rPr lang="zh-CN" altLang="en-US" sz="2400" dirty="0">
                <a:solidFill>
                  <a:schemeClr val="accent2"/>
                </a:solidFill>
                <a:latin typeface="微软雅黑" panose="020B0503020204020204" pitchFamily="34" charset="-122"/>
                <a:ea typeface="微软雅黑" panose="020B0503020204020204" pitchFamily="34" charset="-122"/>
                <a:sym typeface="+mn-ea"/>
              </a:rPr>
              <a:t>★ 社会互动和人际沟通的区别与联系 </a:t>
            </a:r>
          </a:p>
          <a:p>
            <a:pPr lvl="0" algn="just">
              <a:lnSpc>
                <a:spcPct val="150000"/>
              </a:lnSpc>
              <a:defRPr/>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社会互动和人际沟通提供了人们维持人类社会行为所必要的信息，成为信息交换、互通有无，建立并维持相互联系的工具。</a:t>
            </a:r>
          </a:p>
          <a:p>
            <a:pPr lvl="0" algn="just">
              <a:lnSpc>
                <a:spcPct val="150000"/>
              </a:lnSpc>
              <a:defRPr/>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社会互动，是人们以相互的或交换的方式对别人采取行动，或者对别人的行动做出回应的过程。</a:t>
            </a:r>
          </a:p>
          <a:p>
            <a:pPr lvl="0" algn="just">
              <a:lnSpc>
                <a:spcPct val="150000"/>
              </a:lnSpc>
              <a:defRPr/>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人际沟通是指社会中人与人之间的联系过程，即人与人之间传递信息、沟通思想和交流情感的过程。</a:t>
            </a: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311012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95465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二、人际沟通的方式</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4" name="PA_文本框 3">
            <a:extLst>
              <a:ext uri="{FF2B5EF4-FFF2-40B4-BE49-F238E27FC236}">
                <a16:creationId xmlns:a16="http://schemas.microsoft.com/office/drawing/2014/main" id="{C887E233-9D2C-41CC-B9A4-C65A910A670C}"/>
              </a:ext>
            </a:extLst>
          </p:cNvPr>
          <p:cNvSpPr txBox="1">
            <a:spLocks/>
          </p:cNvSpPr>
          <p:nvPr>
            <p:custDataLst>
              <p:tags r:id="rId1"/>
            </p:custDataLst>
          </p:nvPr>
        </p:nvSpPr>
        <p:spPr>
          <a:xfrm>
            <a:off x="778132" y="1804843"/>
            <a:ext cx="5393468" cy="3138680"/>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）人际沟通的要素</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人际沟通的过程就是信息交流的过程，它服从信息传递的一般规律。如果从结构上划分，沟通过程由</a:t>
            </a:r>
            <a:r>
              <a:rPr lang="en-US" altLang="zh-CN" sz="2400" dirty="0">
                <a:latin typeface="微软雅黑" panose="020B0503020204020204" pitchFamily="34" charset="-122"/>
                <a:ea typeface="微软雅黑" panose="020B0503020204020204" pitchFamily="34" charset="-122"/>
                <a:sym typeface="+mn-ea"/>
              </a:rPr>
              <a:t>7</a:t>
            </a:r>
            <a:r>
              <a:rPr lang="zh-CN" altLang="en-US" sz="2400" dirty="0">
                <a:latin typeface="微软雅黑" panose="020B0503020204020204" pitchFamily="34" charset="-122"/>
                <a:ea typeface="微软雅黑" panose="020B0503020204020204" pitchFamily="34" charset="-122"/>
                <a:sym typeface="+mn-ea"/>
              </a:rPr>
              <a:t>个要素组成：</a:t>
            </a: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发送者、接受者、信息、信息渠道、反馈、噪音、环境</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cxnSp>
        <p:nvCxnSpPr>
          <p:cNvPr id="26" name="直接连接符 25">
            <a:extLst>
              <a:ext uri="{FF2B5EF4-FFF2-40B4-BE49-F238E27FC236}">
                <a16:creationId xmlns:a16="http://schemas.microsoft.com/office/drawing/2014/main" id="{880220B9-752C-458C-869D-0096A7D1F2FC}"/>
              </a:ext>
            </a:extLst>
          </p:cNvPr>
          <p:cNvCxnSpPr/>
          <p:nvPr/>
        </p:nvCxnSpPr>
        <p:spPr>
          <a:xfrm>
            <a:off x="6171600"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7" name="PA_文本框 3">
            <a:extLst>
              <a:ext uri="{FF2B5EF4-FFF2-40B4-BE49-F238E27FC236}">
                <a16:creationId xmlns:a16="http://schemas.microsoft.com/office/drawing/2014/main" id="{06B392A9-8409-4D98-A7AD-45DCC9A306A4}"/>
              </a:ext>
            </a:extLst>
          </p:cNvPr>
          <p:cNvSpPr txBox="1">
            <a:spLocks/>
          </p:cNvSpPr>
          <p:nvPr>
            <p:custDataLst>
              <p:tags r:id="rId2"/>
            </p:custDataLst>
          </p:nvPr>
        </p:nvSpPr>
        <p:spPr>
          <a:xfrm>
            <a:off x="6416911" y="1743023"/>
            <a:ext cx="5148157" cy="4172809"/>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2</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）人际沟通的分类</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单向沟通与双向沟通</a:t>
            </a: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上行沟通、下行沟通与平行沟通</a:t>
            </a: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假相倚沟通、非对称性相倚沟通、反应性相倚沟通和彼此相倚沟通</a:t>
            </a: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工具式沟通和感情式沟通</a:t>
            </a: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正式沟通与非正式沟通</a:t>
            </a: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 口头沟通与书面沟通</a:t>
            </a:r>
          </a:p>
        </p:txBody>
      </p:sp>
    </p:spTree>
    <p:extLst>
      <p:ext uri="{BB962C8B-B14F-4D97-AF65-F5344CB8AC3E}">
        <p14:creationId xmlns:p14="http://schemas.microsoft.com/office/powerpoint/2010/main" val="252875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第三节</a:t>
            </a:r>
          </a:p>
        </p:txBody>
      </p:sp>
      <p:sp>
        <p:nvSpPr>
          <p:cNvPr id="6" name="文本占位符 5"/>
          <p:cNvSpPr>
            <a:spLocks noGrp="1"/>
          </p:cNvSpPr>
          <p:nvPr>
            <p:ph type="body" idx="1"/>
          </p:nvPr>
        </p:nvSpPr>
        <p:spPr>
          <a:xfrm>
            <a:off x="918356" y="5118477"/>
            <a:ext cx="5419185"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语言沟通与非语言沟通</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/03</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第七章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lvl="0">
              <a:lnSpc>
                <a:spcPct val="120000"/>
              </a:lnSpc>
              <a:defRPr/>
            </a:pPr>
            <a:r>
              <a:rPr lang="zh-CN" altLang="en-US" sz="4000" b="1" dirty="0">
                <a:solidFill>
                  <a:srgbClr val="D9793F"/>
                </a:solidFill>
                <a:latin typeface="华文新魏" panose="02010800040101010101" charset="-122"/>
                <a:ea typeface="华文新魏" panose="02010800040101010101" charset="-122"/>
                <a:sym typeface="+mn-ea"/>
              </a:rPr>
              <a:t>人际沟通与社会互动</a:t>
            </a:r>
          </a:p>
        </p:txBody>
      </p:sp>
    </p:spTree>
    <p:extLst>
      <p:ext uri="{BB962C8B-B14F-4D97-AF65-F5344CB8AC3E}">
        <p14:creationId xmlns:p14="http://schemas.microsoft.com/office/powerpoint/2010/main" val="2525771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sp>
        <p:nvSpPr>
          <p:cNvPr id="14" name="PA_文本框 3">
            <a:extLst>
              <a:ext uri="{FF2B5EF4-FFF2-40B4-BE49-F238E27FC236}">
                <a16:creationId xmlns:a16="http://schemas.microsoft.com/office/drawing/2014/main" id="{765F4FBA-CA62-4283-8823-E43B3E5DD5D0}"/>
              </a:ext>
            </a:extLst>
          </p:cNvPr>
          <p:cNvSpPr txBox="1">
            <a:spLocks/>
          </p:cNvSpPr>
          <p:nvPr>
            <p:custDataLst>
              <p:tags r:id="rId1"/>
            </p:custDataLst>
          </p:nvPr>
        </p:nvSpPr>
        <p:spPr>
          <a:xfrm>
            <a:off x="881649" y="2281675"/>
            <a:ext cx="5214351" cy="2797048"/>
          </a:xfrm>
          <a:prstGeom prst="rect">
            <a:avLst/>
          </a:prstGeom>
          <a:noFill/>
        </p:spPr>
        <p:txBody>
          <a:bodyPr wrap="square" rtlCol="0">
            <a:spAutoFit/>
          </a:bodyPr>
          <a:lstStyle/>
          <a:p>
            <a:pPr algn="just">
              <a:lnSpc>
                <a:spcPct val="15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       作为信息传递的过程，人际沟通必须借助于一定的符号系统才能实现。所以，符号系统是人际沟通的工具。这里，也可以按符号系统把沟通划分为两类，</a:t>
            </a:r>
            <a:r>
              <a:rPr lang="zh-CN" altLang="en-US" sz="2400" dirty="0">
                <a:solidFill>
                  <a:srgbClr val="D9793F"/>
                </a:solidFill>
                <a:latin typeface="微软雅黑" panose="020B0503020204020204" pitchFamily="34" charset="-122"/>
                <a:ea typeface="微软雅黑" panose="020B0503020204020204" pitchFamily="34" charset="-122"/>
                <a:cs typeface="宋体" panose="02010600030101010101" pitchFamily="2" charset="-122"/>
                <a:sym typeface="+mn-ea"/>
              </a:rPr>
              <a:t>即语言沟通和非语言沟通。</a:t>
            </a:r>
          </a:p>
        </p:txBody>
      </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8" name="矩形 17">
            <a:extLst>
              <a:ext uri="{FF2B5EF4-FFF2-40B4-BE49-F238E27FC236}">
                <a16:creationId xmlns:a16="http://schemas.microsoft.com/office/drawing/2014/main" id="{6585AB84-E084-496D-B102-4AA062018349}"/>
              </a:ext>
            </a:extLst>
          </p:cNvPr>
          <p:cNvSpPr/>
          <p:nvPr/>
        </p:nvSpPr>
        <p:spPr>
          <a:xfrm>
            <a:off x="1964787" y="818714"/>
            <a:ext cx="4368504"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cs typeface="宋体" panose="02010600030101010101" pitchFamily="2" charset="-122"/>
                <a:sym typeface="+mn-ea"/>
              </a:rPr>
              <a:t>第三节  语言沟通与非语言沟通</a:t>
            </a:r>
          </a:p>
        </p:txBody>
      </p:sp>
      <p:pic>
        <p:nvPicPr>
          <p:cNvPr id="19" name="图片 18">
            <a:extLst>
              <a:ext uri="{FF2B5EF4-FFF2-40B4-BE49-F238E27FC236}">
                <a16:creationId xmlns:a16="http://schemas.microsoft.com/office/drawing/2014/main" id="{43ABA12D-53EC-494F-8A49-D736B61462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576276"/>
            <a:ext cx="4762500" cy="3495675"/>
          </a:xfrm>
          <a:prstGeom prst="rect">
            <a:avLst/>
          </a:prstGeom>
        </p:spPr>
      </p:pic>
    </p:spTree>
    <p:extLst>
      <p:ext uri="{BB962C8B-B14F-4D97-AF65-F5344CB8AC3E}">
        <p14:creationId xmlns:p14="http://schemas.microsoft.com/office/powerpoint/2010/main" val="2962859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531205" y="1625527"/>
            <a:ext cx="5299918" cy="4459041"/>
          </a:xfrm>
          <a:prstGeom prst="rect">
            <a:avLst/>
          </a:prstGeom>
          <a:noFill/>
        </p:spPr>
        <p:txBody>
          <a:bodyPr wrap="square" rtlCol="0">
            <a:spAutoFit/>
          </a:bodyPr>
          <a:lstStyle/>
          <a:p>
            <a:pPr lvl="0" algn="just">
              <a:lnSpc>
                <a:spcPct val="150000"/>
              </a:lnSpc>
              <a:defRPr/>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语言沟通</a:t>
            </a:r>
            <a:r>
              <a:rPr lang="zh-CN" altLang="en-US" sz="24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，也即凭借语言符号系统，即以语词符号为载体实现的沟通，主要包括口头沟通、书面沟通和电子沟通等。语言沟通是有目的的社会活动，沟通者通过有策略地使用语言达到预期的交流目标。</a:t>
            </a:r>
          </a:p>
          <a:p>
            <a:pPr lvl="0" algn="just">
              <a:lnSpc>
                <a:spcPct val="150000"/>
              </a:lnSpc>
              <a:defRPr/>
            </a:pPr>
            <a:endParaRPr lang="zh-CN" altLang="en-US" sz="24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altLang="zh-CN"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03132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259036" y="1472036"/>
            <a:ext cx="5127181" cy="4459041"/>
          </a:xfrm>
          <a:prstGeom prst="rect">
            <a:avLst/>
          </a:prstGeom>
          <a:noFill/>
        </p:spPr>
        <p:txBody>
          <a:bodyPr wrap="square" rtlCol="0">
            <a:spAutoFit/>
          </a:bodyPr>
          <a:lstStyle/>
          <a:p>
            <a:pPr lvl="0" algn="just">
              <a:lnSpc>
                <a:spcPct val="150000"/>
              </a:lnSpc>
              <a:defRPr/>
            </a:pPr>
            <a:r>
              <a:rPr lang="zh-CN" altLang="en-US" sz="2400" dirty="0">
                <a:solidFill>
                  <a:schemeClr val="accent2"/>
                </a:solidFill>
                <a:latin typeface="微软雅黑" panose="020B0503020204020204" pitchFamily="34" charset="-122"/>
                <a:ea typeface="微软雅黑" panose="020B0503020204020204" pitchFamily="34" charset="-122"/>
                <a:sym typeface="+mn-ea"/>
              </a:rPr>
              <a:t>★ 马克思</a:t>
            </a:r>
            <a:r>
              <a:rPr lang="zh-CN" altLang="en-US" sz="2400" dirty="0">
                <a:latin typeface="微软雅黑" panose="020B0503020204020204" pitchFamily="34" charset="-122"/>
                <a:ea typeface="微软雅黑" panose="020B0503020204020204" pitchFamily="34" charset="-122"/>
                <a:sym typeface="+mn-ea"/>
              </a:rPr>
              <a:t>强调，语言是交往的工具，语言是一种实践，语言和意识一样，是由和他人交往的需要而产生的。马克思和恩格斯在关于思维和语言的相互关系上，主张人的思维作为抽象思维，作为对现实的间接的概括性反映，其根本特点是语言的思维，而语言是从劳动当中并和劳动一起产生出来的。</a:t>
            </a:r>
            <a:endParaRPr lang="zh-CN" altLang="en-US" sz="2400" dirty="0">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6045079"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948352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460739" y="1605083"/>
            <a:ext cx="5299918" cy="4459041"/>
          </a:xfrm>
          <a:prstGeom prst="rect">
            <a:avLst/>
          </a:prstGeom>
          <a:noFill/>
        </p:spPr>
        <p:txBody>
          <a:bodyPr wrap="square" rtlCol="0">
            <a:spAutoFit/>
          </a:bodyPr>
          <a:lstStyle/>
          <a:p>
            <a:pPr lvl="0" algn="just">
              <a:lnSpc>
                <a:spcPct val="150000"/>
              </a:lnSpc>
              <a:defRPr/>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非语言沟通</a:t>
            </a:r>
            <a:r>
              <a:rPr lang="zh-CN" altLang="en-US" sz="24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，也即非语言符号系统，是指在人际知觉和沟通过程中，凭借动作、表情、实物、环境等进行的信息传递。</a:t>
            </a:r>
            <a:endParaRPr lang="en-US" altLang="zh-CN" sz="24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50000"/>
              </a:lnSpc>
              <a:defRPr/>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非言语</a:t>
            </a:r>
            <a:r>
              <a:rPr lang="zh-CN" altLang="en-US" sz="24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一般指文字和语言之外，人们有意识地表达思想感情或无意识地传递心理活动的一切行为和反应，包括动作、姿势、表情和举止等。</a:t>
            </a:r>
            <a:endParaRPr kumimoji="0" lang="en-US" altLang="zh-CN"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33910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184780" y="851456"/>
            <a:ext cx="5610427" cy="5567037"/>
          </a:xfrm>
          <a:prstGeom prst="rect">
            <a:avLst/>
          </a:prstGeom>
          <a:noFill/>
        </p:spPr>
        <p:txBody>
          <a:bodyPr wrap="square" rtlCol="0">
            <a:spAutoFit/>
          </a:bodyPr>
          <a:lstStyle/>
          <a:p>
            <a:pPr lvl="0" algn="just">
              <a:lnSpc>
                <a:spcPct val="150000"/>
              </a:lnSpc>
              <a:defRPr/>
            </a:pPr>
            <a:r>
              <a:rPr lang="zh-CN" altLang="en-US" sz="2400" dirty="0">
                <a:solidFill>
                  <a:schemeClr val="accent2"/>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常用的非语言沟通包括有声的非语言沟通和无声的非语言沟通。</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50000"/>
              </a:lnSpc>
              <a:defRPr/>
            </a:pP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 </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rPr>
              <a:t>有声的非语言沟通</a:t>
            </a: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rPr>
              <a:t>包括辅助语言系统和类语言系统。其中，辅助语言是言语非词语方面的特点，包括说话过程中的音量、声调节奏与强度、速度与声音的犹豫和颤抖等。</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endParaRPr>
          </a:p>
          <a:p>
            <a:pPr algn="just">
              <a:lnSpc>
                <a:spcPct val="150000"/>
              </a:lnSpc>
              <a:defRPr/>
            </a:pP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 无</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rPr>
              <a:t>声的非语言沟通</a:t>
            </a: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rPr>
              <a:t>还可以进一步细分为静态无声的非语言沟通和动态无声的非语言沟通。</a:t>
            </a:r>
            <a:endParaRPr lang="en-US" altLang="zh-CN"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6045079"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218908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882734" y="4223127"/>
            <a:ext cx="5419185" cy="895350"/>
          </a:xfrm>
        </p:spPr>
        <p:txBody>
          <a:bodyPr>
            <a:normAutofit/>
          </a:bodyPr>
          <a:lstStyle/>
          <a:p>
            <a:r>
              <a:rPr lang="zh-CN" altLang="en-US" sz="3200" dirty="0">
                <a:latin typeface="华文中宋" panose="02010600040101010101" pitchFamily="2" charset="-122"/>
                <a:ea typeface="华文中宋" panose="02010600040101010101" pitchFamily="2" charset="-122"/>
              </a:rPr>
              <a:t>第一节</a:t>
            </a:r>
          </a:p>
        </p:txBody>
      </p:sp>
      <p:sp>
        <p:nvSpPr>
          <p:cNvPr id="6" name="文本占位符 5"/>
          <p:cNvSpPr>
            <a:spLocks noGrp="1"/>
          </p:cNvSpPr>
          <p:nvPr>
            <p:ph type="body" idx="1"/>
          </p:nvPr>
        </p:nvSpPr>
        <p:spPr>
          <a:xfrm>
            <a:off x="918356" y="5118477"/>
            <a:ext cx="5419185" cy="1015623"/>
          </a:xfrm>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社会互动的主要类型</a:t>
            </a: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/01</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第七章  </a:t>
            </a:r>
            <a:endParaRPr lang="en-US" altLang="zh-CN" sz="4000" b="1" dirty="0">
              <a:solidFill>
                <a:srgbClr val="D9793F"/>
              </a:solidFill>
              <a:latin typeface="华文新魏" panose="02010800040101010101" charset="-122"/>
              <a:ea typeface="华文新魏" panose="02010800040101010101" charset="-122"/>
              <a:sym typeface="+mn-ea"/>
            </a:endParaRPr>
          </a:p>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人际沟通与社会互动</a:t>
            </a:r>
          </a:p>
        </p:txBody>
      </p:sp>
    </p:spTree>
    <p:extLst>
      <p:ext uri="{BB962C8B-B14F-4D97-AF65-F5344CB8AC3E}">
        <p14:creationId xmlns:p14="http://schemas.microsoft.com/office/powerpoint/2010/main" val="1973071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33910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grpSp>
        <p:nvGrpSpPr>
          <p:cNvPr id="24" name="Group 9">
            <a:extLst>
              <a:ext uri="{FF2B5EF4-FFF2-40B4-BE49-F238E27FC236}">
                <a16:creationId xmlns:a16="http://schemas.microsoft.com/office/drawing/2014/main" id="{F8293FDA-7888-43D5-A797-E1E3D5D68A96}"/>
              </a:ext>
            </a:extLst>
          </p:cNvPr>
          <p:cNvGrpSpPr/>
          <p:nvPr/>
        </p:nvGrpSpPr>
        <p:grpSpPr bwMode="auto">
          <a:xfrm>
            <a:off x="2136443" y="2246650"/>
            <a:ext cx="1261442" cy="1727498"/>
            <a:chOff x="0" y="527"/>
            <a:chExt cx="1315" cy="1678"/>
          </a:xfrm>
        </p:grpSpPr>
        <p:pic>
          <p:nvPicPr>
            <p:cNvPr id="25" name="Picture 4">
              <a:extLst>
                <a:ext uri="{FF2B5EF4-FFF2-40B4-BE49-F238E27FC236}">
                  <a16:creationId xmlns:a16="http://schemas.microsoft.com/office/drawing/2014/main" id="{7322EA6C-228A-43AC-8518-3710D12C9B38}"/>
                </a:ext>
              </a:extLst>
            </p:cNvPr>
            <p:cNvPicPr>
              <a:picLocks noChangeAspect="1" noChangeArrowheads="1"/>
            </p:cNvPicPr>
            <p:nvPr/>
          </p:nvPicPr>
          <p:blipFill>
            <a:blip r:embed="rId2" cstate="print"/>
            <a:srcRect r="85616" b="81375"/>
            <a:stretch>
              <a:fillRect/>
            </a:stretch>
          </p:blipFill>
          <p:spPr bwMode="auto">
            <a:xfrm>
              <a:off x="0" y="527"/>
              <a:ext cx="1315" cy="1277"/>
            </a:xfrm>
            <a:prstGeom prst="rect">
              <a:avLst/>
            </a:prstGeom>
            <a:noFill/>
          </p:spPr>
        </p:pic>
        <p:sp>
          <p:nvSpPr>
            <p:cNvPr id="26" name="Rectangle 5">
              <a:extLst>
                <a:ext uri="{FF2B5EF4-FFF2-40B4-BE49-F238E27FC236}">
                  <a16:creationId xmlns:a16="http://schemas.microsoft.com/office/drawing/2014/main" id="{ACEEC66C-647A-47A2-B377-4E3C7CCE8855}"/>
                </a:ext>
              </a:extLst>
            </p:cNvPr>
            <p:cNvSpPr>
              <a:spLocks noChangeArrowheads="1"/>
            </p:cNvSpPr>
            <p:nvPr/>
          </p:nvSpPr>
          <p:spPr bwMode="ltGray">
            <a:xfrm>
              <a:off x="0" y="1797"/>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好奇</a:t>
              </a:r>
              <a:endParaRPr lang="zh-CN" altLang="en-US" sz="2800" dirty="0">
                <a:latin typeface="+mn-ea"/>
              </a:endParaRPr>
            </a:p>
          </p:txBody>
        </p:sp>
      </p:grpSp>
      <p:grpSp>
        <p:nvGrpSpPr>
          <p:cNvPr id="27" name="Group 18">
            <a:extLst>
              <a:ext uri="{FF2B5EF4-FFF2-40B4-BE49-F238E27FC236}">
                <a16:creationId xmlns:a16="http://schemas.microsoft.com/office/drawing/2014/main" id="{4230F57E-0EEA-480D-81F0-50E2C07D6FD2}"/>
              </a:ext>
            </a:extLst>
          </p:cNvPr>
          <p:cNvGrpSpPr/>
          <p:nvPr/>
        </p:nvGrpSpPr>
        <p:grpSpPr bwMode="auto">
          <a:xfrm>
            <a:off x="3720619" y="2174642"/>
            <a:ext cx="1186379" cy="1675534"/>
            <a:chOff x="1383" y="527"/>
            <a:chExt cx="1270" cy="1587"/>
          </a:xfrm>
        </p:grpSpPr>
        <p:pic>
          <p:nvPicPr>
            <p:cNvPr id="28" name="Picture 7">
              <a:extLst>
                <a:ext uri="{FF2B5EF4-FFF2-40B4-BE49-F238E27FC236}">
                  <a16:creationId xmlns:a16="http://schemas.microsoft.com/office/drawing/2014/main" id="{E47D235A-61FE-48E0-B2A9-998B8643693E}"/>
                </a:ext>
              </a:extLst>
            </p:cNvPr>
            <p:cNvPicPr>
              <a:picLocks noChangeAspect="1" noChangeArrowheads="1"/>
            </p:cNvPicPr>
            <p:nvPr/>
          </p:nvPicPr>
          <p:blipFill>
            <a:blip r:embed="rId3" cstate="print"/>
            <a:srcRect l="2649" t="8333" r="81554" b="72096"/>
            <a:stretch>
              <a:fillRect/>
            </a:stretch>
          </p:blipFill>
          <p:spPr bwMode="auto">
            <a:xfrm>
              <a:off x="1383" y="527"/>
              <a:ext cx="1270" cy="1180"/>
            </a:xfrm>
            <a:prstGeom prst="rect">
              <a:avLst/>
            </a:prstGeom>
            <a:noFill/>
          </p:spPr>
        </p:pic>
        <p:sp>
          <p:nvSpPr>
            <p:cNvPr id="29" name="Rectangle 8">
              <a:extLst>
                <a:ext uri="{FF2B5EF4-FFF2-40B4-BE49-F238E27FC236}">
                  <a16:creationId xmlns:a16="http://schemas.microsoft.com/office/drawing/2014/main" id="{82D89BE4-E0D3-4A73-BABC-E01528B2BD71}"/>
                </a:ext>
              </a:extLst>
            </p:cNvPr>
            <p:cNvSpPr>
              <a:spLocks noChangeArrowheads="1"/>
            </p:cNvSpPr>
            <p:nvPr/>
          </p:nvSpPr>
          <p:spPr bwMode="ltGray">
            <a:xfrm>
              <a:off x="1429" y="1706"/>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思索</a:t>
              </a:r>
              <a:endParaRPr lang="zh-CN" altLang="en-US" sz="2800">
                <a:latin typeface="+mn-ea"/>
              </a:endParaRPr>
            </a:p>
          </p:txBody>
        </p:sp>
      </p:grpSp>
      <p:grpSp>
        <p:nvGrpSpPr>
          <p:cNvPr id="30" name="Group 20">
            <a:extLst>
              <a:ext uri="{FF2B5EF4-FFF2-40B4-BE49-F238E27FC236}">
                <a16:creationId xmlns:a16="http://schemas.microsoft.com/office/drawing/2014/main" id="{E52AA8E3-6CAF-4F15-8C6F-F7BC2C8DDE40}"/>
              </a:ext>
            </a:extLst>
          </p:cNvPr>
          <p:cNvGrpSpPr/>
          <p:nvPr/>
        </p:nvGrpSpPr>
        <p:grpSpPr bwMode="auto">
          <a:xfrm>
            <a:off x="5232787" y="2318658"/>
            <a:ext cx="1322857" cy="1361444"/>
            <a:chOff x="2744" y="709"/>
            <a:chExt cx="1349" cy="1315"/>
          </a:xfrm>
        </p:grpSpPr>
        <p:sp>
          <p:nvSpPr>
            <p:cNvPr id="31" name="Rectangle 10">
              <a:extLst>
                <a:ext uri="{FF2B5EF4-FFF2-40B4-BE49-F238E27FC236}">
                  <a16:creationId xmlns:a16="http://schemas.microsoft.com/office/drawing/2014/main" id="{B533EF54-A266-429F-A006-420037A311D0}"/>
                </a:ext>
              </a:extLst>
            </p:cNvPr>
            <p:cNvSpPr>
              <a:spLocks noChangeArrowheads="1"/>
            </p:cNvSpPr>
            <p:nvPr/>
          </p:nvSpPr>
          <p:spPr bwMode="ltGray">
            <a:xfrm>
              <a:off x="2835" y="1616"/>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探究</a:t>
              </a:r>
              <a:endParaRPr lang="zh-CN" altLang="en-US" sz="2800" dirty="0">
                <a:latin typeface="+mn-ea"/>
              </a:endParaRPr>
            </a:p>
          </p:txBody>
        </p:sp>
        <p:pic>
          <p:nvPicPr>
            <p:cNvPr id="32" name="Picture 19">
              <a:extLst>
                <a:ext uri="{FF2B5EF4-FFF2-40B4-BE49-F238E27FC236}">
                  <a16:creationId xmlns:a16="http://schemas.microsoft.com/office/drawing/2014/main" id="{4E901D30-2E57-487F-B21F-11E4772C3048}"/>
                </a:ext>
              </a:extLst>
            </p:cNvPr>
            <p:cNvPicPr>
              <a:picLocks noChangeAspect="1" noChangeArrowheads="1"/>
            </p:cNvPicPr>
            <p:nvPr/>
          </p:nvPicPr>
          <p:blipFill>
            <a:blip r:embed="rId4" cstate="print"/>
            <a:srcRect t="4344" r="80630" b="78299"/>
            <a:stretch>
              <a:fillRect/>
            </a:stretch>
          </p:blipFill>
          <p:spPr bwMode="auto">
            <a:xfrm>
              <a:off x="2744" y="709"/>
              <a:ext cx="1349" cy="907"/>
            </a:xfrm>
            <a:prstGeom prst="rect">
              <a:avLst/>
            </a:prstGeom>
            <a:noFill/>
          </p:spPr>
        </p:pic>
      </p:grpSp>
      <p:grpSp>
        <p:nvGrpSpPr>
          <p:cNvPr id="33" name="Group 22">
            <a:extLst>
              <a:ext uri="{FF2B5EF4-FFF2-40B4-BE49-F238E27FC236}">
                <a16:creationId xmlns:a16="http://schemas.microsoft.com/office/drawing/2014/main" id="{8D48C599-08B6-4EF2-97EA-CF34BF1D12E5}"/>
              </a:ext>
            </a:extLst>
          </p:cNvPr>
          <p:cNvGrpSpPr/>
          <p:nvPr/>
        </p:nvGrpSpPr>
        <p:grpSpPr bwMode="auto">
          <a:xfrm>
            <a:off x="7104995" y="2174642"/>
            <a:ext cx="840311" cy="1781771"/>
            <a:chOff x="3334" y="1979"/>
            <a:chExt cx="1134" cy="2041"/>
          </a:xfrm>
        </p:grpSpPr>
        <p:sp>
          <p:nvSpPr>
            <p:cNvPr id="34" name="Rectangle 11">
              <a:extLst>
                <a:ext uri="{FF2B5EF4-FFF2-40B4-BE49-F238E27FC236}">
                  <a16:creationId xmlns:a16="http://schemas.microsoft.com/office/drawing/2014/main" id="{5E3FCFEC-9E9D-454C-9642-CD4C22B40975}"/>
                </a:ext>
              </a:extLst>
            </p:cNvPr>
            <p:cNvSpPr>
              <a:spLocks noChangeArrowheads="1"/>
            </p:cNvSpPr>
            <p:nvPr/>
          </p:nvSpPr>
          <p:spPr bwMode="ltGray">
            <a:xfrm>
              <a:off x="3334" y="3612"/>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激动</a:t>
              </a:r>
              <a:endParaRPr lang="zh-CN" altLang="en-US" sz="2800" dirty="0">
                <a:latin typeface="+mn-ea"/>
              </a:endParaRPr>
            </a:p>
          </p:txBody>
        </p:sp>
        <p:pic>
          <p:nvPicPr>
            <p:cNvPr id="35" name="Picture 21">
              <a:extLst>
                <a:ext uri="{FF2B5EF4-FFF2-40B4-BE49-F238E27FC236}">
                  <a16:creationId xmlns:a16="http://schemas.microsoft.com/office/drawing/2014/main" id="{71B6B6C0-A920-414C-B1B7-DDC66808301D}"/>
                </a:ext>
              </a:extLst>
            </p:cNvPr>
            <p:cNvPicPr>
              <a:picLocks noChangeAspect="1" noChangeArrowheads="1"/>
            </p:cNvPicPr>
            <p:nvPr/>
          </p:nvPicPr>
          <p:blipFill>
            <a:blip r:embed="rId5" cstate="print"/>
            <a:srcRect l="1961" r="81691" b="68596"/>
            <a:stretch>
              <a:fillRect/>
            </a:stretch>
          </p:blipFill>
          <p:spPr bwMode="auto">
            <a:xfrm>
              <a:off x="3334" y="1979"/>
              <a:ext cx="1134" cy="1633"/>
            </a:xfrm>
            <a:prstGeom prst="rect">
              <a:avLst/>
            </a:prstGeom>
            <a:noFill/>
          </p:spPr>
        </p:pic>
      </p:grpSp>
      <p:grpSp>
        <p:nvGrpSpPr>
          <p:cNvPr id="36" name="Group 24">
            <a:extLst>
              <a:ext uri="{FF2B5EF4-FFF2-40B4-BE49-F238E27FC236}">
                <a16:creationId xmlns:a16="http://schemas.microsoft.com/office/drawing/2014/main" id="{D0D414A7-74C6-4E00-AA5C-F00F463A71D8}"/>
              </a:ext>
            </a:extLst>
          </p:cNvPr>
          <p:cNvGrpSpPr/>
          <p:nvPr/>
        </p:nvGrpSpPr>
        <p:grpSpPr bwMode="auto">
          <a:xfrm>
            <a:off x="8617163" y="3470786"/>
            <a:ext cx="1039179" cy="2023113"/>
            <a:chOff x="3107" y="1842"/>
            <a:chExt cx="1089" cy="1905"/>
          </a:xfrm>
        </p:grpSpPr>
        <p:sp>
          <p:nvSpPr>
            <p:cNvPr id="37" name="Rectangle 13">
              <a:extLst>
                <a:ext uri="{FF2B5EF4-FFF2-40B4-BE49-F238E27FC236}">
                  <a16:creationId xmlns:a16="http://schemas.microsoft.com/office/drawing/2014/main" id="{4CF79EAA-A8AE-416B-B11A-35B893428E90}"/>
                </a:ext>
              </a:extLst>
            </p:cNvPr>
            <p:cNvSpPr>
              <a:spLocks noChangeArrowheads="1"/>
            </p:cNvSpPr>
            <p:nvPr/>
          </p:nvSpPr>
          <p:spPr bwMode="ltGray">
            <a:xfrm>
              <a:off x="3107" y="3339"/>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自我满足</a:t>
              </a:r>
              <a:endParaRPr lang="zh-CN" altLang="en-US" sz="2800">
                <a:latin typeface="+mn-ea"/>
              </a:endParaRPr>
            </a:p>
          </p:txBody>
        </p:sp>
        <p:pic>
          <p:nvPicPr>
            <p:cNvPr id="38" name="Picture 23">
              <a:extLst>
                <a:ext uri="{FF2B5EF4-FFF2-40B4-BE49-F238E27FC236}">
                  <a16:creationId xmlns:a16="http://schemas.microsoft.com/office/drawing/2014/main" id="{7BB84A2D-4157-46B6-81DE-A6EDC74DFB57}"/>
                </a:ext>
              </a:extLst>
            </p:cNvPr>
            <p:cNvPicPr>
              <a:picLocks noChangeAspect="1" noChangeArrowheads="1"/>
            </p:cNvPicPr>
            <p:nvPr/>
          </p:nvPicPr>
          <p:blipFill>
            <a:blip r:embed="rId6" cstate="print"/>
            <a:srcRect l="1814" r="82767" b="67935"/>
            <a:stretch>
              <a:fillRect/>
            </a:stretch>
          </p:blipFill>
          <p:spPr bwMode="auto">
            <a:xfrm>
              <a:off x="3152" y="1842"/>
              <a:ext cx="990" cy="1543"/>
            </a:xfrm>
            <a:prstGeom prst="rect">
              <a:avLst/>
            </a:prstGeom>
            <a:noFill/>
          </p:spPr>
        </p:pic>
      </p:grpSp>
      <p:grpSp>
        <p:nvGrpSpPr>
          <p:cNvPr id="39" name="Group 26">
            <a:extLst>
              <a:ext uri="{FF2B5EF4-FFF2-40B4-BE49-F238E27FC236}">
                <a16:creationId xmlns:a16="http://schemas.microsoft.com/office/drawing/2014/main" id="{CA2AD390-D1AD-42AC-9D5F-6A78E56C72E9}"/>
              </a:ext>
            </a:extLst>
          </p:cNvPr>
          <p:cNvGrpSpPr/>
          <p:nvPr/>
        </p:nvGrpSpPr>
        <p:grpSpPr bwMode="auto">
          <a:xfrm>
            <a:off x="7465035" y="4190866"/>
            <a:ext cx="1039179" cy="2075076"/>
            <a:chOff x="3470" y="2251"/>
            <a:chExt cx="1089" cy="1950"/>
          </a:xfrm>
        </p:grpSpPr>
        <p:sp>
          <p:nvSpPr>
            <p:cNvPr id="40" name="Rectangle 12">
              <a:extLst>
                <a:ext uri="{FF2B5EF4-FFF2-40B4-BE49-F238E27FC236}">
                  <a16:creationId xmlns:a16="http://schemas.microsoft.com/office/drawing/2014/main" id="{C23FDC34-5578-48BA-9833-27465A058D8C}"/>
                </a:ext>
              </a:extLst>
            </p:cNvPr>
            <p:cNvSpPr>
              <a:spLocks noChangeArrowheads="1"/>
            </p:cNvSpPr>
            <p:nvPr/>
          </p:nvSpPr>
          <p:spPr bwMode="ltGray">
            <a:xfrm>
              <a:off x="3470" y="3793"/>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羞怯</a:t>
              </a:r>
              <a:endParaRPr lang="zh-CN" altLang="en-US" sz="2800">
                <a:latin typeface="+mn-ea"/>
              </a:endParaRPr>
            </a:p>
          </p:txBody>
        </p:sp>
        <p:pic>
          <p:nvPicPr>
            <p:cNvPr id="41" name="Picture 25">
              <a:extLst>
                <a:ext uri="{FF2B5EF4-FFF2-40B4-BE49-F238E27FC236}">
                  <a16:creationId xmlns:a16="http://schemas.microsoft.com/office/drawing/2014/main" id="{12F67133-E8C7-4BEE-BF44-98A4CC5A34E8}"/>
                </a:ext>
              </a:extLst>
            </p:cNvPr>
            <p:cNvPicPr>
              <a:picLocks noChangeAspect="1" noChangeArrowheads="1"/>
            </p:cNvPicPr>
            <p:nvPr/>
          </p:nvPicPr>
          <p:blipFill>
            <a:blip r:embed="rId7" cstate="print"/>
            <a:srcRect r="84375" b="66142"/>
            <a:stretch>
              <a:fillRect/>
            </a:stretch>
          </p:blipFill>
          <p:spPr bwMode="auto">
            <a:xfrm>
              <a:off x="3515" y="2251"/>
              <a:ext cx="949" cy="1542"/>
            </a:xfrm>
            <a:prstGeom prst="rect">
              <a:avLst/>
            </a:prstGeom>
            <a:noFill/>
          </p:spPr>
        </p:pic>
      </p:grpSp>
      <p:grpSp>
        <p:nvGrpSpPr>
          <p:cNvPr id="42" name="Group 29">
            <a:extLst>
              <a:ext uri="{FF2B5EF4-FFF2-40B4-BE49-F238E27FC236}">
                <a16:creationId xmlns:a16="http://schemas.microsoft.com/office/drawing/2014/main" id="{372B3E5D-7494-4B33-800D-3941E702FA55}"/>
              </a:ext>
            </a:extLst>
          </p:cNvPr>
          <p:cNvGrpSpPr/>
          <p:nvPr/>
        </p:nvGrpSpPr>
        <p:grpSpPr bwMode="auto">
          <a:xfrm>
            <a:off x="1992427" y="4334882"/>
            <a:ext cx="1039179" cy="1675535"/>
            <a:chOff x="0" y="2523"/>
            <a:chExt cx="1089" cy="1633"/>
          </a:xfrm>
        </p:grpSpPr>
        <p:sp>
          <p:nvSpPr>
            <p:cNvPr id="43" name="Rectangle 15">
              <a:extLst>
                <a:ext uri="{FF2B5EF4-FFF2-40B4-BE49-F238E27FC236}">
                  <a16:creationId xmlns:a16="http://schemas.microsoft.com/office/drawing/2014/main" id="{C93C98F3-7DCE-47D8-8CFC-269C5BAFE64C}"/>
                </a:ext>
              </a:extLst>
            </p:cNvPr>
            <p:cNvSpPr>
              <a:spLocks noChangeArrowheads="1"/>
            </p:cNvSpPr>
            <p:nvPr/>
          </p:nvSpPr>
          <p:spPr bwMode="ltGray">
            <a:xfrm>
              <a:off x="0" y="3748"/>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暴怒</a:t>
              </a:r>
              <a:endParaRPr lang="zh-CN" altLang="en-US" sz="2800">
                <a:latin typeface="+mn-ea"/>
              </a:endParaRPr>
            </a:p>
          </p:txBody>
        </p:sp>
        <p:pic>
          <p:nvPicPr>
            <p:cNvPr id="44" name="Picture 27">
              <a:extLst>
                <a:ext uri="{FF2B5EF4-FFF2-40B4-BE49-F238E27FC236}">
                  <a16:creationId xmlns:a16="http://schemas.microsoft.com/office/drawing/2014/main" id="{B18D24B1-C9B0-45A1-8629-8E54FC4289FB}"/>
                </a:ext>
              </a:extLst>
            </p:cNvPr>
            <p:cNvPicPr>
              <a:picLocks noChangeAspect="1" noChangeArrowheads="1"/>
            </p:cNvPicPr>
            <p:nvPr/>
          </p:nvPicPr>
          <p:blipFill>
            <a:blip r:embed="rId8" cstate="print"/>
            <a:srcRect r="82813" b="70074"/>
            <a:stretch>
              <a:fillRect/>
            </a:stretch>
          </p:blipFill>
          <p:spPr bwMode="auto">
            <a:xfrm>
              <a:off x="0" y="2523"/>
              <a:ext cx="938" cy="1225"/>
            </a:xfrm>
            <a:prstGeom prst="rect">
              <a:avLst/>
            </a:prstGeom>
            <a:noFill/>
          </p:spPr>
        </p:pic>
      </p:grpSp>
      <p:grpSp>
        <p:nvGrpSpPr>
          <p:cNvPr id="45" name="Group 31">
            <a:extLst>
              <a:ext uri="{FF2B5EF4-FFF2-40B4-BE49-F238E27FC236}">
                <a16:creationId xmlns:a16="http://schemas.microsoft.com/office/drawing/2014/main" id="{FB60229F-EE6A-409C-AEF5-4579110A34D5}"/>
              </a:ext>
            </a:extLst>
          </p:cNvPr>
          <p:cNvGrpSpPr/>
          <p:nvPr/>
        </p:nvGrpSpPr>
        <p:grpSpPr bwMode="auto">
          <a:xfrm>
            <a:off x="3864635" y="4262874"/>
            <a:ext cx="1039179" cy="2180158"/>
            <a:chOff x="1338" y="2115"/>
            <a:chExt cx="1089" cy="2041"/>
          </a:xfrm>
        </p:grpSpPr>
        <p:sp>
          <p:nvSpPr>
            <p:cNvPr id="46" name="Rectangle 14">
              <a:extLst>
                <a:ext uri="{FF2B5EF4-FFF2-40B4-BE49-F238E27FC236}">
                  <a16:creationId xmlns:a16="http://schemas.microsoft.com/office/drawing/2014/main" id="{7C1C89CB-4BD0-4FE2-8789-010636F05BD7}"/>
                </a:ext>
              </a:extLst>
            </p:cNvPr>
            <p:cNvSpPr>
              <a:spLocks noChangeArrowheads="1"/>
            </p:cNvSpPr>
            <p:nvPr/>
          </p:nvSpPr>
          <p:spPr bwMode="ltGray">
            <a:xfrm>
              <a:off x="1338" y="3748"/>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疑惑</a:t>
              </a:r>
            </a:p>
          </p:txBody>
        </p:sp>
        <p:pic>
          <p:nvPicPr>
            <p:cNvPr id="47" name="Picture 30">
              <a:extLst>
                <a:ext uri="{FF2B5EF4-FFF2-40B4-BE49-F238E27FC236}">
                  <a16:creationId xmlns:a16="http://schemas.microsoft.com/office/drawing/2014/main" id="{4C4C91F0-2F22-4CB8-8E36-E90182D6EA93}"/>
                </a:ext>
              </a:extLst>
            </p:cNvPr>
            <p:cNvPicPr>
              <a:picLocks noChangeAspect="1" noChangeArrowheads="1"/>
            </p:cNvPicPr>
            <p:nvPr/>
          </p:nvPicPr>
          <p:blipFill>
            <a:blip r:embed="rId9" cstate="print"/>
            <a:srcRect r="87500" b="69304"/>
            <a:stretch>
              <a:fillRect/>
            </a:stretch>
          </p:blipFill>
          <p:spPr bwMode="auto">
            <a:xfrm>
              <a:off x="1429" y="2115"/>
              <a:ext cx="935" cy="1633"/>
            </a:xfrm>
            <a:prstGeom prst="rect">
              <a:avLst/>
            </a:prstGeom>
            <a:noFill/>
          </p:spPr>
        </p:pic>
      </p:grpSp>
      <p:grpSp>
        <p:nvGrpSpPr>
          <p:cNvPr id="48" name="Group 33">
            <a:extLst>
              <a:ext uri="{FF2B5EF4-FFF2-40B4-BE49-F238E27FC236}">
                <a16:creationId xmlns:a16="http://schemas.microsoft.com/office/drawing/2014/main" id="{84690457-2E92-4A1D-8ECD-091EBB03CCA7}"/>
              </a:ext>
            </a:extLst>
          </p:cNvPr>
          <p:cNvGrpSpPr/>
          <p:nvPr/>
        </p:nvGrpSpPr>
        <p:grpSpPr bwMode="auto">
          <a:xfrm>
            <a:off x="5304795" y="3974842"/>
            <a:ext cx="990437" cy="1832579"/>
            <a:chOff x="2336" y="2069"/>
            <a:chExt cx="1089" cy="1769"/>
          </a:xfrm>
        </p:grpSpPr>
        <p:sp>
          <p:nvSpPr>
            <p:cNvPr id="49" name="Rectangle 16">
              <a:extLst>
                <a:ext uri="{FF2B5EF4-FFF2-40B4-BE49-F238E27FC236}">
                  <a16:creationId xmlns:a16="http://schemas.microsoft.com/office/drawing/2014/main" id="{4B07B8D0-D386-4471-85CA-E12C64918DF1}"/>
                </a:ext>
              </a:extLst>
            </p:cNvPr>
            <p:cNvSpPr>
              <a:spLocks noChangeArrowheads="1"/>
            </p:cNvSpPr>
            <p:nvPr/>
          </p:nvSpPr>
          <p:spPr bwMode="ltGray">
            <a:xfrm>
              <a:off x="2336" y="3430"/>
              <a:ext cx="1089" cy="408"/>
            </a:xfrm>
            <a:prstGeom prst="rect">
              <a:avLst/>
            </a:prstGeom>
            <a:noFill/>
            <a:ln w="9525" algn="ctr">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做作</a:t>
              </a:r>
              <a:endParaRPr lang="zh-CN" altLang="en-US" sz="2800">
                <a:latin typeface="+mn-ea"/>
              </a:endParaRPr>
            </a:p>
          </p:txBody>
        </p:sp>
        <p:pic>
          <p:nvPicPr>
            <p:cNvPr id="50" name="Picture 32">
              <a:extLst>
                <a:ext uri="{FF2B5EF4-FFF2-40B4-BE49-F238E27FC236}">
                  <a16:creationId xmlns:a16="http://schemas.microsoft.com/office/drawing/2014/main" id="{F60B7E76-5DBC-480A-83E7-47930C7BDD03}"/>
                </a:ext>
              </a:extLst>
            </p:cNvPr>
            <p:cNvPicPr>
              <a:picLocks noChangeAspect="1" noChangeArrowheads="1"/>
            </p:cNvPicPr>
            <p:nvPr/>
          </p:nvPicPr>
          <p:blipFill>
            <a:blip r:embed="rId10" cstate="print"/>
            <a:srcRect r="84375" b="69170"/>
            <a:stretch>
              <a:fillRect/>
            </a:stretch>
          </p:blipFill>
          <p:spPr bwMode="auto">
            <a:xfrm>
              <a:off x="2472" y="2069"/>
              <a:ext cx="921" cy="1361"/>
            </a:xfrm>
            <a:prstGeom prst="rect">
              <a:avLst/>
            </a:prstGeom>
            <a:noFill/>
          </p:spPr>
        </p:pic>
      </p:grpSp>
      <p:sp>
        <p:nvSpPr>
          <p:cNvPr id="2" name="文本框 1">
            <a:extLst>
              <a:ext uri="{FF2B5EF4-FFF2-40B4-BE49-F238E27FC236}">
                <a16:creationId xmlns:a16="http://schemas.microsoft.com/office/drawing/2014/main" id="{97723BC2-F94B-4219-82EB-44A051FC35ED}"/>
              </a:ext>
            </a:extLst>
          </p:cNvPr>
          <p:cNvSpPr txBox="1"/>
          <p:nvPr/>
        </p:nvSpPr>
        <p:spPr>
          <a:xfrm>
            <a:off x="1941534" y="1205361"/>
            <a:ext cx="4744547" cy="1135054"/>
          </a:xfrm>
          <a:prstGeom prst="rect">
            <a:avLst/>
          </a:prstGeom>
          <a:noFill/>
        </p:spPr>
        <p:txBody>
          <a:bodyPr wrap="square" rtlCol="0">
            <a:spAutoFit/>
          </a:bodyPr>
          <a:lstStyle/>
          <a:p>
            <a:pPr>
              <a:lnSpc>
                <a:spcPct val="150000"/>
              </a:lnSpc>
            </a:pPr>
            <a:r>
              <a:rPr lang="zh-CN" altLang="en-US" sz="2400" dirty="0">
                <a:solidFill>
                  <a:schemeClr val="accent2"/>
                </a:solidFill>
                <a:latin typeface="微软雅黑" panose="020B0503020204020204" pitchFamily="34" charset="-122"/>
                <a:ea typeface="微软雅黑" panose="020B0503020204020204" pitchFamily="34" charset="-122"/>
              </a:rPr>
              <a:t>（</a:t>
            </a:r>
            <a:r>
              <a:rPr lang="en-US" altLang="zh-CN" sz="2400" dirty="0">
                <a:solidFill>
                  <a:schemeClr val="accent2"/>
                </a:solidFill>
                <a:latin typeface="微软雅黑" panose="020B0503020204020204" pitchFamily="34" charset="-122"/>
                <a:ea typeface="微软雅黑" panose="020B0503020204020204" pitchFamily="34" charset="-122"/>
              </a:rPr>
              <a:t>1</a:t>
            </a:r>
            <a:r>
              <a:rPr lang="zh-CN" altLang="en-US" sz="2400" dirty="0">
                <a:solidFill>
                  <a:schemeClr val="accent2"/>
                </a:solidFill>
                <a:latin typeface="微软雅黑" panose="020B0503020204020204" pitchFamily="34" charset="-122"/>
                <a:ea typeface="微软雅黑" panose="020B0503020204020204" pitchFamily="34" charset="-122"/>
              </a:rPr>
              <a:t>）静态无声的非语言沟通</a:t>
            </a:r>
            <a:endParaRPr lang="en-US" altLang="zh-CN" sz="2400" dirty="0">
              <a:solidFill>
                <a:schemeClr val="accent2"/>
              </a:solidFill>
              <a:latin typeface="微软雅黑" panose="020B0503020204020204" pitchFamily="34" charset="-122"/>
              <a:ea typeface="微软雅黑" panose="020B0503020204020204" pitchFamily="34" charset="-122"/>
            </a:endParaRPr>
          </a:p>
          <a:p>
            <a:pPr>
              <a:lnSpc>
                <a:spcPct val="150000"/>
              </a:lnSpc>
            </a:pPr>
            <a:r>
              <a:rPr lang="en-US" altLang="zh-CN" sz="2400" dirty="0">
                <a:solidFill>
                  <a:schemeClr val="accent2"/>
                </a:solidFill>
                <a:latin typeface="微软雅黑" panose="020B0503020204020204" pitchFamily="34" charset="-122"/>
                <a:ea typeface="微软雅黑" panose="020B0503020204020204" pitchFamily="34" charset="-122"/>
              </a:rPr>
              <a:t>         ——</a:t>
            </a:r>
            <a:r>
              <a:rPr lang="zh-CN" altLang="en-US" sz="2400" dirty="0">
                <a:solidFill>
                  <a:schemeClr val="accent2"/>
                </a:solidFill>
                <a:latin typeface="微软雅黑" panose="020B0503020204020204" pitchFamily="34" charset="-122"/>
                <a:ea typeface="微软雅黑" panose="020B0503020204020204" pitchFamily="34" charset="-122"/>
              </a:rPr>
              <a:t>静态姿势</a:t>
            </a:r>
          </a:p>
        </p:txBody>
      </p:sp>
    </p:spTree>
    <p:extLst>
      <p:ext uri="{BB962C8B-B14F-4D97-AF65-F5344CB8AC3E}">
        <p14:creationId xmlns:p14="http://schemas.microsoft.com/office/powerpoint/2010/main" val="3817478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33910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 name="文本框 1">
            <a:extLst>
              <a:ext uri="{FF2B5EF4-FFF2-40B4-BE49-F238E27FC236}">
                <a16:creationId xmlns:a16="http://schemas.microsoft.com/office/drawing/2014/main" id="{97723BC2-F94B-4219-82EB-44A051FC35ED}"/>
              </a:ext>
            </a:extLst>
          </p:cNvPr>
          <p:cNvSpPr txBox="1"/>
          <p:nvPr/>
        </p:nvSpPr>
        <p:spPr>
          <a:xfrm>
            <a:off x="1928985" y="1196417"/>
            <a:ext cx="4744547" cy="1135054"/>
          </a:xfrm>
          <a:prstGeom prst="rect">
            <a:avLst/>
          </a:prstGeom>
          <a:noFill/>
        </p:spPr>
        <p:txBody>
          <a:bodyPr wrap="square" rtlCol="0">
            <a:spAutoFit/>
          </a:bodyPr>
          <a:lstStyle/>
          <a:p>
            <a:pPr>
              <a:lnSpc>
                <a:spcPct val="150000"/>
              </a:lnSpc>
            </a:pPr>
            <a:r>
              <a:rPr lang="zh-CN" altLang="en-US" sz="2400" dirty="0">
                <a:solidFill>
                  <a:schemeClr val="accent2"/>
                </a:solidFill>
                <a:latin typeface="微软雅黑" panose="020B0503020204020204" pitchFamily="34" charset="-122"/>
                <a:ea typeface="微软雅黑" panose="020B0503020204020204" pitchFamily="34" charset="-122"/>
              </a:rPr>
              <a:t>（</a:t>
            </a:r>
            <a:r>
              <a:rPr lang="en-US" altLang="zh-CN" sz="2400" dirty="0">
                <a:solidFill>
                  <a:schemeClr val="accent2"/>
                </a:solidFill>
                <a:latin typeface="微软雅黑" panose="020B0503020204020204" pitchFamily="34" charset="-122"/>
                <a:ea typeface="微软雅黑" panose="020B0503020204020204" pitchFamily="34" charset="-122"/>
              </a:rPr>
              <a:t>1</a:t>
            </a:r>
            <a:r>
              <a:rPr lang="zh-CN" altLang="en-US" sz="2400" dirty="0">
                <a:solidFill>
                  <a:schemeClr val="accent2"/>
                </a:solidFill>
                <a:latin typeface="微软雅黑" panose="020B0503020204020204" pitchFamily="34" charset="-122"/>
                <a:ea typeface="微软雅黑" panose="020B0503020204020204" pitchFamily="34" charset="-122"/>
              </a:rPr>
              <a:t>）静态无声的非语言沟通</a:t>
            </a:r>
            <a:endParaRPr lang="en-US" altLang="zh-CN" sz="2400" dirty="0">
              <a:solidFill>
                <a:schemeClr val="accent2"/>
              </a:solidFill>
              <a:latin typeface="微软雅黑" panose="020B0503020204020204" pitchFamily="34" charset="-122"/>
              <a:ea typeface="微软雅黑" panose="020B0503020204020204" pitchFamily="34" charset="-122"/>
            </a:endParaRPr>
          </a:p>
          <a:p>
            <a:pPr>
              <a:lnSpc>
                <a:spcPct val="150000"/>
              </a:lnSpc>
            </a:pPr>
            <a:r>
              <a:rPr lang="en-US" altLang="zh-CN" sz="2400" dirty="0">
                <a:solidFill>
                  <a:schemeClr val="accent2"/>
                </a:solidFill>
                <a:latin typeface="微软雅黑" panose="020B0503020204020204" pitchFamily="34" charset="-122"/>
                <a:ea typeface="微软雅黑" panose="020B0503020204020204" pitchFamily="34" charset="-122"/>
              </a:rPr>
              <a:t>         ——</a:t>
            </a:r>
            <a:r>
              <a:rPr lang="zh-CN" altLang="en-US" sz="2400" dirty="0">
                <a:solidFill>
                  <a:schemeClr val="accent2"/>
                </a:solidFill>
                <a:latin typeface="微软雅黑" panose="020B0503020204020204" pitchFamily="34" charset="-122"/>
                <a:ea typeface="微软雅黑" panose="020B0503020204020204" pitchFamily="34" charset="-122"/>
              </a:rPr>
              <a:t>空间距离</a:t>
            </a:r>
          </a:p>
        </p:txBody>
      </p:sp>
      <p:grpSp>
        <p:nvGrpSpPr>
          <p:cNvPr id="51" name="组合 50">
            <a:extLst>
              <a:ext uri="{FF2B5EF4-FFF2-40B4-BE49-F238E27FC236}">
                <a16:creationId xmlns:a16="http://schemas.microsoft.com/office/drawing/2014/main" id="{BCC0ECC0-187B-409C-8E55-B5FBB5B44253}"/>
              </a:ext>
            </a:extLst>
          </p:cNvPr>
          <p:cNvGrpSpPr/>
          <p:nvPr/>
        </p:nvGrpSpPr>
        <p:grpSpPr>
          <a:xfrm>
            <a:off x="1563370" y="2393341"/>
            <a:ext cx="8064500" cy="3434080"/>
            <a:chOff x="2255" y="4135"/>
            <a:chExt cx="12700" cy="5408"/>
          </a:xfrm>
        </p:grpSpPr>
        <p:sp>
          <p:nvSpPr>
            <p:cNvPr id="52" name="Freeform 4">
              <a:extLst>
                <a:ext uri="{FF2B5EF4-FFF2-40B4-BE49-F238E27FC236}">
                  <a16:creationId xmlns:a16="http://schemas.microsoft.com/office/drawing/2014/main" id="{823A6456-5DB1-4776-821C-3CC915D449B0}"/>
                </a:ext>
              </a:extLst>
            </p:cNvPr>
            <p:cNvSpPr/>
            <p:nvPr/>
          </p:nvSpPr>
          <p:spPr bwMode="gray">
            <a:xfrm>
              <a:off x="14042" y="4200"/>
              <a:ext cx="903" cy="1333"/>
            </a:xfrm>
            <a:custGeom>
              <a:avLst/>
              <a:gdLst/>
              <a:ahLst/>
              <a:cxnLst>
                <a:cxn ang="0">
                  <a:pos x="308" y="120"/>
                </a:cxn>
                <a:cxn ang="0">
                  <a:pos x="0" y="444"/>
                </a:cxn>
                <a:cxn ang="0">
                  <a:pos x="0" y="286"/>
                </a:cxn>
                <a:cxn ang="0">
                  <a:pos x="308" y="0"/>
                </a:cxn>
                <a:cxn ang="0">
                  <a:pos x="308" y="120"/>
                </a:cxn>
              </a:cxnLst>
              <a:rect l="0" t="0" r="r" b="b"/>
              <a:pathLst>
                <a:path w="308" h="444">
                  <a:moveTo>
                    <a:pt x="308" y="120"/>
                  </a:moveTo>
                  <a:lnTo>
                    <a:pt x="0" y="444"/>
                  </a:lnTo>
                  <a:lnTo>
                    <a:pt x="0" y="286"/>
                  </a:lnTo>
                  <a:lnTo>
                    <a:pt x="308" y="0"/>
                  </a:lnTo>
                  <a:lnTo>
                    <a:pt x="308" y="120"/>
                  </a:lnTo>
                  <a:close/>
                </a:path>
              </a:pathLst>
            </a:custGeom>
          </p:spPr>
          <p:style>
            <a:lnRef idx="1">
              <a:schemeClr val="accent3"/>
            </a:lnRef>
            <a:fillRef idx="2">
              <a:schemeClr val="accent3"/>
            </a:fillRef>
            <a:effectRef idx="1">
              <a:schemeClr val="accent3"/>
            </a:effectRef>
            <a:fontRef idx="minor">
              <a:schemeClr val="dk1"/>
            </a:fontRef>
          </p:style>
          <p:txBody>
            <a:bodyPr/>
            <a:lstStyle/>
            <a:p>
              <a:endParaRPr lang="zh-CN" altLang="en-US" sz="2400">
                <a:latin typeface="+mn-ea"/>
              </a:endParaRPr>
            </a:p>
          </p:txBody>
        </p:sp>
        <p:sp>
          <p:nvSpPr>
            <p:cNvPr id="53" name="Freeform 5">
              <a:extLst>
                <a:ext uri="{FF2B5EF4-FFF2-40B4-BE49-F238E27FC236}">
                  <a16:creationId xmlns:a16="http://schemas.microsoft.com/office/drawing/2014/main" id="{AECEB6BB-A9E3-455E-8166-C5FAD715C835}"/>
                </a:ext>
              </a:extLst>
            </p:cNvPr>
            <p:cNvSpPr/>
            <p:nvPr/>
          </p:nvSpPr>
          <p:spPr bwMode="gray">
            <a:xfrm>
              <a:off x="9709" y="4200"/>
              <a:ext cx="5246" cy="853"/>
            </a:xfrm>
            <a:custGeom>
              <a:avLst/>
              <a:gdLst/>
              <a:ahLst/>
              <a:cxnLst>
                <a:cxn ang="0">
                  <a:pos x="1478" y="284"/>
                </a:cxn>
                <a:cxn ang="0">
                  <a:pos x="0" y="284"/>
                </a:cxn>
                <a:cxn ang="0">
                  <a:pos x="446" y="0"/>
                </a:cxn>
                <a:cxn ang="0">
                  <a:pos x="1786" y="0"/>
                </a:cxn>
                <a:cxn ang="0">
                  <a:pos x="1478" y="284"/>
                </a:cxn>
              </a:cxnLst>
              <a:rect l="0" t="0" r="r" b="b"/>
              <a:pathLst>
                <a:path w="1786" h="284">
                  <a:moveTo>
                    <a:pt x="1478" y="284"/>
                  </a:moveTo>
                  <a:lnTo>
                    <a:pt x="0" y="284"/>
                  </a:lnTo>
                  <a:lnTo>
                    <a:pt x="446" y="0"/>
                  </a:lnTo>
                  <a:lnTo>
                    <a:pt x="1786" y="0"/>
                  </a:lnTo>
                  <a:lnTo>
                    <a:pt x="1478" y="284"/>
                  </a:lnTo>
                  <a:close/>
                </a:path>
              </a:pathLst>
            </a:custGeom>
          </p:spPr>
          <p:style>
            <a:lnRef idx="1">
              <a:schemeClr val="accent3"/>
            </a:lnRef>
            <a:fillRef idx="2">
              <a:schemeClr val="accent3"/>
            </a:fillRef>
            <a:effectRef idx="1">
              <a:schemeClr val="accent3"/>
            </a:effectRef>
            <a:fontRef idx="minor">
              <a:schemeClr val="dk1"/>
            </a:fontRef>
          </p:style>
          <p:txBody>
            <a:bodyPr/>
            <a:lstStyle/>
            <a:p>
              <a:endParaRPr lang="zh-CN" altLang="en-US" sz="2400">
                <a:latin typeface="+mn-ea"/>
              </a:endParaRPr>
            </a:p>
          </p:txBody>
        </p:sp>
        <p:sp>
          <p:nvSpPr>
            <p:cNvPr id="54" name="Rectangle 6">
              <a:extLst>
                <a:ext uri="{FF2B5EF4-FFF2-40B4-BE49-F238E27FC236}">
                  <a16:creationId xmlns:a16="http://schemas.microsoft.com/office/drawing/2014/main" id="{12E8B05C-4DB7-4DFB-BD59-E77520C6C202}"/>
                </a:ext>
              </a:extLst>
            </p:cNvPr>
            <p:cNvSpPr>
              <a:spLocks noChangeArrowheads="1"/>
            </p:cNvSpPr>
            <p:nvPr/>
          </p:nvSpPr>
          <p:spPr bwMode="gray">
            <a:xfrm>
              <a:off x="9716" y="5053"/>
              <a:ext cx="4343" cy="480"/>
            </a:xfrm>
            <a:prstGeom prst="rect">
              <a:avLst/>
            </a:prstGeom>
          </p:spPr>
          <p:style>
            <a:lnRef idx="1">
              <a:schemeClr val="accent3"/>
            </a:lnRef>
            <a:fillRef idx="2">
              <a:schemeClr val="accent3"/>
            </a:fillRef>
            <a:effectRef idx="1">
              <a:schemeClr val="accent3"/>
            </a:effectRef>
            <a:fontRef idx="minor">
              <a:schemeClr val="dk1"/>
            </a:fontRef>
          </p:style>
          <p:txBody>
            <a:bodyPr wrap="none" anchor="ctr"/>
            <a:lstStyle/>
            <a:p>
              <a:pPr algn="ctr" eaLnBrk="0" hangingPunct="0"/>
              <a:endParaRPr lang="zh-CN" altLang="en-US" sz="2400">
                <a:solidFill>
                  <a:schemeClr val="bg1"/>
                </a:solidFill>
                <a:latin typeface="+mn-ea"/>
              </a:endParaRPr>
            </a:p>
          </p:txBody>
        </p:sp>
        <p:sp>
          <p:nvSpPr>
            <p:cNvPr id="55" name="Rectangle 7">
              <a:extLst>
                <a:ext uri="{FF2B5EF4-FFF2-40B4-BE49-F238E27FC236}">
                  <a16:creationId xmlns:a16="http://schemas.microsoft.com/office/drawing/2014/main" id="{8565CE3B-62AA-4DA4-A291-D6EFD6464A1C}"/>
                </a:ext>
              </a:extLst>
            </p:cNvPr>
            <p:cNvSpPr>
              <a:spLocks noChangeArrowheads="1"/>
            </p:cNvSpPr>
            <p:nvPr/>
          </p:nvSpPr>
          <p:spPr bwMode="auto">
            <a:xfrm>
              <a:off x="9970" y="4135"/>
              <a:ext cx="4759" cy="1020"/>
            </a:xfrm>
            <a:prstGeom prst="rect">
              <a:avLst/>
            </a:prstGeom>
            <a:noFill/>
            <a:ln w="9525">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公共距离</a:t>
              </a:r>
              <a:endParaRPr lang="zh-CN" altLang="en-US" sz="2400" dirty="0">
                <a:latin typeface="+mn-ea"/>
              </a:endParaRPr>
            </a:p>
          </p:txBody>
        </p:sp>
        <p:sp>
          <p:nvSpPr>
            <p:cNvPr id="56" name="Freeform 8">
              <a:extLst>
                <a:ext uri="{FF2B5EF4-FFF2-40B4-BE49-F238E27FC236}">
                  <a16:creationId xmlns:a16="http://schemas.microsoft.com/office/drawing/2014/main" id="{05FCE595-C0B0-4A55-9062-FBE45AF69439}"/>
                </a:ext>
              </a:extLst>
            </p:cNvPr>
            <p:cNvSpPr/>
            <p:nvPr/>
          </p:nvSpPr>
          <p:spPr bwMode="gray">
            <a:xfrm>
              <a:off x="13249" y="5525"/>
              <a:ext cx="906" cy="1325"/>
            </a:xfrm>
            <a:custGeom>
              <a:avLst/>
              <a:gdLst/>
              <a:ahLst/>
              <a:cxnLst>
                <a:cxn ang="0">
                  <a:pos x="308" y="120"/>
                </a:cxn>
                <a:cxn ang="0">
                  <a:pos x="0" y="442"/>
                </a:cxn>
                <a:cxn ang="0">
                  <a:pos x="0" y="286"/>
                </a:cxn>
                <a:cxn ang="0">
                  <a:pos x="308" y="0"/>
                </a:cxn>
                <a:cxn ang="0">
                  <a:pos x="308" y="120"/>
                </a:cxn>
              </a:cxnLst>
              <a:rect l="0" t="0" r="r" b="b"/>
              <a:pathLst>
                <a:path w="308" h="442">
                  <a:moveTo>
                    <a:pt x="308" y="120"/>
                  </a:moveTo>
                  <a:lnTo>
                    <a:pt x="0" y="442"/>
                  </a:lnTo>
                  <a:lnTo>
                    <a:pt x="0" y="286"/>
                  </a:lnTo>
                  <a:lnTo>
                    <a:pt x="308" y="0"/>
                  </a:lnTo>
                  <a:lnTo>
                    <a:pt x="308" y="120"/>
                  </a:lnTo>
                  <a:close/>
                </a:path>
              </a:pathLst>
            </a:custGeom>
          </p:spPr>
          <p:style>
            <a:lnRef idx="1">
              <a:schemeClr val="accent5"/>
            </a:lnRef>
            <a:fillRef idx="2">
              <a:schemeClr val="accent5"/>
            </a:fillRef>
            <a:effectRef idx="1">
              <a:schemeClr val="accent5"/>
            </a:effectRef>
            <a:fontRef idx="minor">
              <a:schemeClr val="dk1"/>
            </a:fontRef>
          </p:style>
          <p:txBody>
            <a:bodyPr/>
            <a:lstStyle/>
            <a:p>
              <a:endParaRPr lang="zh-CN" altLang="en-US" sz="2400">
                <a:latin typeface="+mn-ea"/>
              </a:endParaRPr>
            </a:p>
          </p:txBody>
        </p:sp>
        <p:sp>
          <p:nvSpPr>
            <p:cNvPr id="57" name="Freeform 9">
              <a:extLst>
                <a:ext uri="{FF2B5EF4-FFF2-40B4-BE49-F238E27FC236}">
                  <a16:creationId xmlns:a16="http://schemas.microsoft.com/office/drawing/2014/main" id="{49B87870-8BCB-4148-B71B-6FA08A3A589F}"/>
                </a:ext>
              </a:extLst>
            </p:cNvPr>
            <p:cNvSpPr/>
            <p:nvPr/>
          </p:nvSpPr>
          <p:spPr bwMode="gray">
            <a:xfrm>
              <a:off x="8525" y="5525"/>
              <a:ext cx="5637" cy="850"/>
            </a:xfrm>
            <a:custGeom>
              <a:avLst/>
              <a:gdLst/>
              <a:ahLst/>
              <a:cxnLst>
                <a:cxn ang="0">
                  <a:pos x="1612" y="284"/>
                </a:cxn>
                <a:cxn ang="0">
                  <a:pos x="0" y="284"/>
                </a:cxn>
                <a:cxn ang="0">
                  <a:pos x="446" y="0"/>
                </a:cxn>
                <a:cxn ang="0">
                  <a:pos x="1920" y="0"/>
                </a:cxn>
                <a:cxn ang="0">
                  <a:pos x="1612" y="284"/>
                </a:cxn>
              </a:cxnLst>
              <a:rect l="0" t="0" r="r" b="b"/>
              <a:pathLst>
                <a:path w="1920" h="284">
                  <a:moveTo>
                    <a:pt x="1612" y="284"/>
                  </a:moveTo>
                  <a:lnTo>
                    <a:pt x="0" y="284"/>
                  </a:lnTo>
                  <a:lnTo>
                    <a:pt x="446" y="0"/>
                  </a:lnTo>
                  <a:lnTo>
                    <a:pt x="1920" y="0"/>
                  </a:lnTo>
                  <a:lnTo>
                    <a:pt x="1612" y="284"/>
                  </a:lnTo>
                  <a:close/>
                </a:path>
              </a:pathLst>
            </a:custGeom>
          </p:spPr>
          <p:style>
            <a:lnRef idx="1">
              <a:schemeClr val="accent5"/>
            </a:lnRef>
            <a:fillRef idx="2">
              <a:schemeClr val="accent5"/>
            </a:fillRef>
            <a:effectRef idx="1">
              <a:schemeClr val="accent5"/>
            </a:effectRef>
            <a:fontRef idx="minor">
              <a:schemeClr val="dk1"/>
            </a:fontRef>
          </p:style>
          <p:txBody>
            <a:bodyPr/>
            <a:lstStyle/>
            <a:p>
              <a:endParaRPr lang="zh-CN" altLang="en-US" sz="2400">
                <a:latin typeface="+mn-ea"/>
              </a:endParaRPr>
            </a:p>
          </p:txBody>
        </p:sp>
        <p:sp>
          <p:nvSpPr>
            <p:cNvPr id="58" name="Rectangle 10">
              <a:extLst>
                <a:ext uri="{FF2B5EF4-FFF2-40B4-BE49-F238E27FC236}">
                  <a16:creationId xmlns:a16="http://schemas.microsoft.com/office/drawing/2014/main" id="{658A68C0-9440-4FAA-A9DE-F62DA7113B1A}"/>
                </a:ext>
              </a:extLst>
            </p:cNvPr>
            <p:cNvSpPr>
              <a:spLocks noChangeArrowheads="1"/>
            </p:cNvSpPr>
            <p:nvPr/>
          </p:nvSpPr>
          <p:spPr bwMode="gray">
            <a:xfrm>
              <a:off x="8527" y="6375"/>
              <a:ext cx="4732" cy="470"/>
            </a:xfrm>
            <a:prstGeom prst="rect">
              <a:avLst/>
            </a:prstGeom>
          </p:spPr>
          <p:style>
            <a:lnRef idx="1">
              <a:schemeClr val="accent5"/>
            </a:lnRef>
            <a:fillRef idx="2">
              <a:schemeClr val="accent5"/>
            </a:fillRef>
            <a:effectRef idx="1">
              <a:schemeClr val="accent5"/>
            </a:effectRef>
            <a:fontRef idx="minor">
              <a:schemeClr val="dk1"/>
            </a:fontRef>
          </p:style>
          <p:txBody>
            <a:bodyPr wrap="none" anchor="ctr"/>
            <a:lstStyle/>
            <a:p>
              <a:pPr algn="ctr" eaLnBrk="0" hangingPunct="0"/>
              <a:endParaRPr lang="zh-CN" altLang="en-US" sz="2400">
                <a:solidFill>
                  <a:schemeClr val="bg1"/>
                </a:solidFill>
                <a:latin typeface="+mn-ea"/>
              </a:endParaRPr>
            </a:p>
          </p:txBody>
        </p:sp>
        <p:sp>
          <p:nvSpPr>
            <p:cNvPr id="59" name="Rectangle 11">
              <a:extLst>
                <a:ext uri="{FF2B5EF4-FFF2-40B4-BE49-F238E27FC236}">
                  <a16:creationId xmlns:a16="http://schemas.microsoft.com/office/drawing/2014/main" id="{F96B2ACE-60FB-4F7B-BCB9-90651B9C58B5}"/>
                </a:ext>
              </a:extLst>
            </p:cNvPr>
            <p:cNvSpPr>
              <a:spLocks noChangeArrowheads="1"/>
            </p:cNvSpPr>
            <p:nvPr/>
          </p:nvSpPr>
          <p:spPr bwMode="auto">
            <a:xfrm>
              <a:off x="8886" y="5455"/>
              <a:ext cx="4759" cy="1020"/>
            </a:xfrm>
            <a:prstGeom prst="rect">
              <a:avLst/>
            </a:prstGeom>
            <a:noFill/>
            <a:ln w="9525">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社会距离</a:t>
              </a:r>
              <a:endParaRPr lang="zh-CN" altLang="en-US" sz="2400" dirty="0">
                <a:latin typeface="+mn-ea"/>
              </a:endParaRPr>
            </a:p>
          </p:txBody>
        </p:sp>
        <p:sp>
          <p:nvSpPr>
            <p:cNvPr id="60" name="Freeform 12">
              <a:extLst>
                <a:ext uri="{FF2B5EF4-FFF2-40B4-BE49-F238E27FC236}">
                  <a16:creationId xmlns:a16="http://schemas.microsoft.com/office/drawing/2014/main" id="{F29ACD7A-7B88-4951-84E0-2E7902A5F79A}"/>
                </a:ext>
              </a:extLst>
            </p:cNvPr>
            <p:cNvSpPr/>
            <p:nvPr/>
          </p:nvSpPr>
          <p:spPr bwMode="gray">
            <a:xfrm>
              <a:off x="12456" y="6835"/>
              <a:ext cx="901" cy="1330"/>
            </a:xfrm>
            <a:custGeom>
              <a:avLst/>
              <a:gdLst/>
              <a:ahLst/>
              <a:cxnLst>
                <a:cxn ang="0">
                  <a:pos x="306" y="122"/>
                </a:cxn>
                <a:cxn ang="0">
                  <a:pos x="0" y="444"/>
                </a:cxn>
                <a:cxn ang="0">
                  <a:pos x="0" y="286"/>
                </a:cxn>
                <a:cxn ang="0">
                  <a:pos x="306" y="0"/>
                </a:cxn>
                <a:cxn ang="0">
                  <a:pos x="306" y="122"/>
                </a:cxn>
              </a:cxnLst>
              <a:rect l="0" t="0" r="r" b="b"/>
              <a:pathLst>
                <a:path w="306" h="444">
                  <a:moveTo>
                    <a:pt x="306" y="122"/>
                  </a:moveTo>
                  <a:lnTo>
                    <a:pt x="0" y="444"/>
                  </a:lnTo>
                  <a:lnTo>
                    <a:pt x="0" y="286"/>
                  </a:lnTo>
                  <a:lnTo>
                    <a:pt x="306" y="0"/>
                  </a:lnTo>
                  <a:lnTo>
                    <a:pt x="306" y="122"/>
                  </a:lnTo>
                  <a:close/>
                </a:path>
              </a:pathLst>
            </a:custGeom>
          </p:spPr>
          <p:style>
            <a:lnRef idx="1">
              <a:schemeClr val="accent6"/>
            </a:lnRef>
            <a:fillRef idx="2">
              <a:schemeClr val="accent6"/>
            </a:fillRef>
            <a:effectRef idx="1">
              <a:schemeClr val="accent6"/>
            </a:effectRef>
            <a:fontRef idx="minor">
              <a:schemeClr val="dk1"/>
            </a:fontRef>
          </p:style>
          <p:txBody>
            <a:bodyPr/>
            <a:lstStyle/>
            <a:p>
              <a:endParaRPr lang="zh-CN" altLang="en-US" sz="2400">
                <a:latin typeface="+mn-ea"/>
              </a:endParaRPr>
            </a:p>
          </p:txBody>
        </p:sp>
        <p:sp>
          <p:nvSpPr>
            <p:cNvPr id="61" name="Freeform 13">
              <a:extLst>
                <a:ext uri="{FF2B5EF4-FFF2-40B4-BE49-F238E27FC236}">
                  <a16:creationId xmlns:a16="http://schemas.microsoft.com/office/drawing/2014/main" id="{AB55879C-D63B-44C1-8891-B7B0D8091183}"/>
                </a:ext>
              </a:extLst>
            </p:cNvPr>
            <p:cNvSpPr/>
            <p:nvPr/>
          </p:nvSpPr>
          <p:spPr bwMode="gray">
            <a:xfrm>
              <a:off x="7351" y="6835"/>
              <a:ext cx="6016" cy="858"/>
            </a:xfrm>
            <a:custGeom>
              <a:avLst/>
              <a:gdLst/>
              <a:ahLst/>
              <a:cxnLst>
                <a:cxn ang="0">
                  <a:pos x="1742" y="286"/>
                </a:cxn>
                <a:cxn ang="0">
                  <a:pos x="0" y="286"/>
                </a:cxn>
                <a:cxn ang="0">
                  <a:pos x="446" y="0"/>
                </a:cxn>
                <a:cxn ang="0">
                  <a:pos x="2048" y="0"/>
                </a:cxn>
                <a:cxn ang="0">
                  <a:pos x="1742" y="286"/>
                </a:cxn>
              </a:cxnLst>
              <a:rect l="0" t="0" r="r" b="b"/>
              <a:pathLst>
                <a:path w="2048" h="286">
                  <a:moveTo>
                    <a:pt x="1742" y="286"/>
                  </a:moveTo>
                  <a:lnTo>
                    <a:pt x="0" y="286"/>
                  </a:lnTo>
                  <a:lnTo>
                    <a:pt x="446" y="0"/>
                  </a:lnTo>
                  <a:lnTo>
                    <a:pt x="2048" y="0"/>
                  </a:lnTo>
                  <a:lnTo>
                    <a:pt x="1742" y="286"/>
                  </a:lnTo>
                  <a:close/>
                </a:path>
              </a:pathLst>
            </a:custGeom>
          </p:spPr>
          <p:style>
            <a:lnRef idx="1">
              <a:schemeClr val="accent6"/>
            </a:lnRef>
            <a:fillRef idx="2">
              <a:schemeClr val="accent6"/>
            </a:fillRef>
            <a:effectRef idx="1">
              <a:schemeClr val="accent6"/>
            </a:effectRef>
            <a:fontRef idx="minor">
              <a:schemeClr val="dk1"/>
            </a:fontRef>
          </p:style>
          <p:txBody>
            <a:bodyPr/>
            <a:lstStyle/>
            <a:p>
              <a:endParaRPr lang="zh-CN" altLang="en-US" sz="2400">
                <a:latin typeface="+mn-ea"/>
              </a:endParaRPr>
            </a:p>
          </p:txBody>
        </p:sp>
        <p:sp>
          <p:nvSpPr>
            <p:cNvPr id="62" name="Rectangle 14">
              <a:extLst>
                <a:ext uri="{FF2B5EF4-FFF2-40B4-BE49-F238E27FC236}">
                  <a16:creationId xmlns:a16="http://schemas.microsoft.com/office/drawing/2014/main" id="{62756B68-561F-457A-B59A-E52774982B75}"/>
                </a:ext>
              </a:extLst>
            </p:cNvPr>
            <p:cNvSpPr>
              <a:spLocks noChangeArrowheads="1"/>
            </p:cNvSpPr>
            <p:nvPr/>
          </p:nvSpPr>
          <p:spPr bwMode="gray">
            <a:xfrm>
              <a:off x="7353" y="7690"/>
              <a:ext cx="5123" cy="470"/>
            </a:xfrm>
            <a:prstGeom prst="rect">
              <a:avLst/>
            </a:prstGeom>
          </p:spPr>
          <p:style>
            <a:lnRef idx="1">
              <a:schemeClr val="accent6"/>
            </a:lnRef>
            <a:fillRef idx="2">
              <a:schemeClr val="accent6"/>
            </a:fillRef>
            <a:effectRef idx="1">
              <a:schemeClr val="accent6"/>
            </a:effectRef>
            <a:fontRef idx="minor">
              <a:schemeClr val="dk1"/>
            </a:fontRef>
          </p:style>
          <p:txBody>
            <a:bodyPr wrap="none" anchor="ctr"/>
            <a:lstStyle/>
            <a:p>
              <a:pPr algn="ctr" eaLnBrk="0" hangingPunct="0"/>
              <a:endParaRPr lang="zh-CN" altLang="en-US" sz="2400">
                <a:solidFill>
                  <a:schemeClr val="bg1"/>
                </a:solidFill>
                <a:latin typeface="+mn-ea"/>
              </a:endParaRPr>
            </a:p>
          </p:txBody>
        </p:sp>
        <p:sp>
          <p:nvSpPr>
            <p:cNvPr id="63" name="Rectangle 15">
              <a:extLst>
                <a:ext uri="{FF2B5EF4-FFF2-40B4-BE49-F238E27FC236}">
                  <a16:creationId xmlns:a16="http://schemas.microsoft.com/office/drawing/2014/main" id="{840DA566-D832-4B2D-95D0-042E43F96B27}"/>
                </a:ext>
              </a:extLst>
            </p:cNvPr>
            <p:cNvSpPr>
              <a:spLocks noChangeArrowheads="1"/>
            </p:cNvSpPr>
            <p:nvPr/>
          </p:nvSpPr>
          <p:spPr bwMode="auto">
            <a:xfrm>
              <a:off x="7923" y="6775"/>
              <a:ext cx="4759" cy="1020"/>
            </a:xfrm>
            <a:prstGeom prst="rect">
              <a:avLst/>
            </a:prstGeom>
            <a:noFill/>
            <a:ln w="9525">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个人距离</a:t>
              </a:r>
              <a:endParaRPr lang="zh-CN" altLang="en-US" sz="2400" dirty="0">
                <a:latin typeface="+mn-ea"/>
              </a:endParaRPr>
            </a:p>
          </p:txBody>
        </p:sp>
        <p:sp>
          <p:nvSpPr>
            <p:cNvPr id="64" name="Freeform 16">
              <a:extLst>
                <a:ext uri="{FF2B5EF4-FFF2-40B4-BE49-F238E27FC236}">
                  <a16:creationId xmlns:a16="http://schemas.microsoft.com/office/drawing/2014/main" id="{34E2014C-EA0B-4889-AEBD-CCC47558EA20}"/>
                </a:ext>
              </a:extLst>
            </p:cNvPr>
            <p:cNvSpPr/>
            <p:nvPr/>
          </p:nvSpPr>
          <p:spPr bwMode="gray">
            <a:xfrm>
              <a:off x="11616" y="8188"/>
              <a:ext cx="906" cy="1333"/>
            </a:xfrm>
            <a:custGeom>
              <a:avLst/>
              <a:gdLst/>
              <a:ahLst/>
              <a:cxnLst>
                <a:cxn ang="0">
                  <a:pos x="308" y="122"/>
                </a:cxn>
                <a:cxn ang="0">
                  <a:pos x="0" y="444"/>
                </a:cxn>
                <a:cxn ang="0">
                  <a:pos x="0" y="286"/>
                </a:cxn>
                <a:cxn ang="0">
                  <a:pos x="308" y="0"/>
                </a:cxn>
                <a:cxn ang="0">
                  <a:pos x="308" y="122"/>
                </a:cxn>
              </a:cxnLst>
              <a:rect l="0" t="0" r="r" b="b"/>
              <a:pathLst>
                <a:path w="308" h="444">
                  <a:moveTo>
                    <a:pt x="308" y="122"/>
                  </a:moveTo>
                  <a:lnTo>
                    <a:pt x="0" y="444"/>
                  </a:lnTo>
                  <a:lnTo>
                    <a:pt x="0" y="286"/>
                  </a:lnTo>
                  <a:lnTo>
                    <a:pt x="308" y="0"/>
                  </a:lnTo>
                  <a:lnTo>
                    <a:pt x="308" y="122"/>
                  </a:lnTo>
                  <a:close/>
                </a:path>
              </a:pathLst>
            </a:custGeom>
          </p:spPr>
          <p:style>
            <a:lnRef idx="1">
              <a:schemeClr val="accent4"/>
            </a:lnRef>
            <a:fillRef idx="2">
              <a:schemeClr val="accent4"/>
            </a:fillRef>
            <a:effectRef idx="1">
              <a:schemeClr val="accent4"/>
            </a:effectRef>
            <a:fontRef idx="minor">
              <a:schemeClr val="dk1"/>
            </a:fontRef>
          </p:style>
          <p:txBody>
            <a:bodyPr/>
            <a:lstStyle/>
            <a:p>
              <a:endParaRPr lang="zh-CN" altLang="en-US" sz="2400">
                <a:latin typeface="+mn-ea"/>
              </a:endParaRPr>
            </a:p>
          </p:txBody>
        </p:sp>
        <p:sp>
          <p:nvSpPr>
            <p:cNvPr id="65" name="Freeform 17">
              <a:extLst>
                <a:ext uri="{FF2B5EF4-FFF2-40B4-BE49-F238E27FC236}">
                  <a16:creationId xmlns:a16="http://schemas.microsoft.com/office/drawing/2014/main" id="{3053EA83-1AC3-4532-BF69-C0012147FCBF}"/>
                </a:ext>
              </a:extLst>
            </p:cNvPr>
            <p:cNvSpPr/>
            <p:nvPr/>
          </p:nvSpPr>
          <p:spPr bwMode="gray">
            <a:xfrm>
              <a:off x="6119" y="8182"/>
              <a:ext cx="6403" cy="850"/>
            </a:xfrm>
            <a:custGeom>
              <a:avLst/>
              <a:gdLst/>
              <a:ahLst/>
              <a:cxnLst>
                <a:cxn ang="0">
                  <a:pos x="1872" y="284"/>
                </a:cxn>
                <a:cxn ang="0">
                  <a:pos x="0" y="284"/>
                </a:cxn>
                <a:cxn ang="0">
                  <a:pos x="446" y="0"/>
                </a:cxn>
                <a:cxn ang="0">
                  <a:pos x="2180" y="0"/>
                </a:cxn>
                <a:cxn ang="0">
                  <a:pos x="1872" y="284"/>
                </a:cxn>
              </a:cxnLst>
              <a:rect l="0" t="0" r="r" b="b"/>
              <a:pathLst>
                <a:path w="2180" h="284">
                  <a:moveTo>
                    <a:pt x="1872" y="284"/>
                  </a:moveTo>
                  <a:lnTo>
                    <a:pt x="0" y="284"/>
                  </a:lnTo>
                  <a:lnTo>
                    <a:pt x="446" y="0"/>
                  </a:lnTo>
                  <a:lnTo>
                    <a:pt x="2180" y="0"/>
                  </a:lnTo>
                  <a:lnTo>
                    <a:pt x="1872" y="284"/>
                  </a:lnTo>
                  <a:close/>
                </a:path>
              </a:pathLst>
            </a:custGeom>
          </p:spPr>
          <p:style>
            <a:lnRef idx="1">
              <a:schemeClr val="accent4"/>
            </a:lnRef>
            <a:fillRef idx="2">
              <a:schemeClr val="accent4"/>
            </a:fillRef>
            <a:effectRef idx="1">
              <a:schemeClr val="accent4"/>
            </a:effectRef>
            <a:fontRef idx="minor">
              <a:schemeClr val="dk1"/>
            </a:fontRef>
          </p:style>
          <p:txBody>
            <a:bodyPr/>
            <a:lstStyle/>
            <a:p>
              <a:endParaRPr lang="zh-CN" altLang="en-US" sz="2400">
                <a:latin typeface="+mn-ea"/>
              </a:endParaRPr>
            </a:p>
          </p:txBody>
        </p:sp>
        <p:sp>
          <p:nvSpPr>
            <p:cNvPr id="66" name="Rectangle 18">
              <a:extLst>
                <a:ext uri="{FF2B5EF4-FFF2-40B4-BE49-F238E27FC236}">
                  <a16:creationId xmlns:a16="http://schemas.microsoft.com/office/drawing/2014/main" id="{52DB6E70-C5C6-48B9-ADED-D3D084B26C34}"/>
                </a:ext>
              </a:extLst>
            </p:cNvPr>
            <p:cNvSpPr>
              <a:spLocks noChangeArrowheads="1"/>
            </p:cNvSpPr>
            <p:nvPr/>
          </p:nvSpPr>
          <p:spPr bwMode="gray">
            <a:xfrm>
              <a:off x="6119" y="9037"/>
              <a:ext cx="5510" cy="468"/>
            </a:xfrm>
            <a:prstGeom prst="rect">
              <a:avLst/>
            </a:prstGeom>
          </p:spPr>
          <p:style>
            <a:lnRef idx="1">
              <a:schemeClr val="accent4"/>
            </a:lnRef>
            <a:fillRef idx="2">
              <a:schemeClr val="accent4"/>
            </a:fillRef>
            <a:effectRef idx="1">
              <a:schemeClr val="accent4"/>
            </a:effectRef>
            <a:fontRef idx="minor">
              <a:schemeClr val="dk1"/>
            </a:fontRef>
          </p:style>
          <p:txBody>
            <a:bodyPr wrap="none" anchor="ctr"/>
            <a:lstStyle/>
            <a:p>
              <a:pPr algn="ctr" eaLnBrk="0" hangingPunct="0"/>
              <a:endParaRPr lang="zh-CN" altLang="en-US" sz="2400">
                <a:solidFill>
                  <a:srgbClr val="080808"/>
                </a:solidFill>
                <a:latin typeface="+mn-ea"/>
              </a:endParaRPr>
            </a:p>
          </p:txBody>
        </p:sp>
        <p:sp>
          <p:nvSpPr>
            <p:cNvPr id="67" name="Rectangle 19">
              <a:extLst>
                <a:ext uri="{FF2B5EF4-FFF2-40B4-BE49-F238E27FC236}">
                  <a16:creationId xmlns:a16="http://schemas.microsoft.com/office/drawing/2014/main" id="{5079EB8C-85CF-42D1-B5F7-3C8683B0DE94}"/>
                </a:ext>
              </a:extLst>
            </p:cNvPr>
            <p:cNvSpPr>
              <a:spLocks noChangeArrowheads="1"/>
            </p:cNvSpPr>
            <p:nvPr/>
          </p:nvSpPr>
          <p:spPr bwMode="auto">
            <a:xfrm>
              <a:off x="6839" y="8215"/>
              <a:ext cx="4759" cy="1020"/>
            </a:xfrm>
            <a:prstGeom prst="rect">
              <a:avLst/>
            </a:prstGeom>
            <a:noFill/>
            <a:ln w="9525">
              <a:noFill/>
              <a:miter lim="800000"/>
            </a:ln>
            <a:effectLst/>
          </p:spPr>
          <p:txBody>
            <a:bodyPr wrap="none" anchor="ctr"/>
            <a:lstStyle/>
            <a:p>
              <a:pPr algn="ct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亲密距离</a:t>
              </a:r>
              <a:endParaRPr lang="zh-CN" altLang="en-US" sz="2400" dirty="0">
                <a:latin typeface="+mn-ea"/>
              </a:endParaRPr>
            </a:p>
          </p:txBody>
        </p:sp>
        <p:sp>
          <p:nvSpPr>
            <p:cNvPr id="68" name="Freeform 20">
              <a:extLst>
                <a:ext uri="{FF2B5EF4-FFF2-40B4-BE49-F238E27FC236}">
                  <a16:creationId xmlns:a16="http://schemas.microsoft.com/office/drawing/2014/main" id="{ECA1151B-8466-4CB0-9916-3EEC303BE4B8}"/>
                </a:ext>
              </a:extLst>
            </p:cNvPr>
            <p:cNvSpPr/>
            <p:nvPr/>
          </p:nvSpPr>
          <p:spPr bwMode="gray">
            <a:xfrm rot="1029716">
              <a:off x="8284" y="4375"/>
              <a:ext cx="1254" cy="2133"/>
            </a:xfrm>
            <a:custGeom>
              <a:avLst/>
              <a:gdLst/>
              <a:ahLst/>
              <a:cxnLst>
                <a:cxn ang="0">
                  <a:pos x="12" y="2464"/>
                </a:cxn>
                <a:cxn ang="0">
                  <a:pos x="56" y="2120"/>
                </a:cxn>
                <a:cxn ang="0">
                  <a:pos x="124" y="1808"/>
                </a:cxn>
                <a:cxn ang="0">
                  <a:pos x="212" y="1524"/>
                </a:cxn>
                <a:cxn ang="0">
                  <a:pos x="316" y="1270"/>
                </a:cxn>
                <a:cxn ang="0">
                  <a:pos x="430" y="1044"/>
                </a:cxn>
                <a:cxn ang="0">
                  <a:pos x="550" y="846"/>
                </a:cxn>
                <a:cxn ang="0">
                  <a:pos x="672" y="674"/>
                </a:cxn>
                <a:cxn ang="0">
                  <a:pos x="792" y="528"/>
                </a:cxn>
                <a:cxn ang="0">
                  <a:pos x="906" y="408"/>
                </a:cxn>
                <a:cxn ang="0">
                  <a:pos x="1010" y="310"/>
                </a:cxn>
                <a:cxn ang="0">
                  <a:pos x="1096" y="236"/>
                </a:cxn>
                <a:cxn ang="0">
                  <a:pos x="1164" y="184"/>
                </a:cxn>
                <a:cxn ang="0">
                  <a:pos x="1208" y="154"/>
                </a:cxn>
                <a:cxn ang="0">
                  <a:pos x="1224" y="144"/>
                </a:cxn>
                <a:cxn ang="0">
                  <a:pos x="1728" y="56"/>
                </a:cxn>
                <a:cxn ang="0">
                  <a:pos x="1568" y="328"/>
                </a:cxn>
                <a:cxn ang="0">
                  <a:pos x="1554" y="332"/>
                </a:cxn>
                <a:cxn ang="0">
                  <a:pos x="1514" y="346"/>
                </a:cxn>
                <a:cxn ang="0">
                  <a:pos x="1452" y="370"/>
                </a:cxn>
                <a:cxn ang="0">
                  <a:pos x="1370" y="410"/>
                </a:cxn>
                <a:cxn ang="0">
                  <a:pos x="1270" y="466"/>
                </a:cxn>
                <a:cxn ang="0">
                  <a:pos x="1158" y="540"/>
                </a:cxn>
                <a:cxn ang="0">
                  <a:pos x="1034" y="636"/>
                </a:cxn>
                <a:cxn ang="0">
                  <a:pos x="904" y="756"/>
                </a:cxn>
                <a:cxn ang="0">
                  <a:pos x="770" y="900"/>
                </a:cxn>
                <a:cxn ang="0">
                  <a:pos x="632" y="1076"/>
                </a:cxn>
                <a:cxn ang="0">
                  <a:pos x="498" y="1280"/>
                </a:cxn>
                <a:cxn ang="0">
                  <a:pos x="370" y="1518"/>
                </a:cxn>
                <a:cxn ang="0">
                  <a:pos x="248" y="1792"/>
                </a:cxn>
                <a:cxn ang="0">
                  <a:pos x="138" y="2104"/>
                </a:cxn>
                <a:cxn ang="0">
                  <a:pos x="42" y="2456"/>
                </a:cxn>
              </a:cxnLst>
              <a:rect l="0" t="0" r="r" b="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D11364">
                    <a:gamma/>
                    <a:shade val="46275"/>
                    <a:invGamma/>
                  </a:srgbClr>
                </a:gs>
              </a:gsLst>
              <a:lin ang="5400000" scaled="1"/>
            </a:gradFill>
            <a:ln w="0">
              <a:noFill/>
              <a:prstDash val="solid"/>
              <a:round/>
            </a:ln>
          </p:spPr>
          <p:txBody>
            <a:bodyPr/>
            <a:lstStyle/>
            <a:p>
              <a:endParaRPr lang="zh-CN" altLang="en-US" sz="2400">
                <a:latin typeface="+mn-ea"/>
              </a:endParaRPr>
            </a:p>
          </p:txBody>
        </p:sp>
        <p:sp>
          <p:nvSpPr>
            <p:cNvPr id="69" name="Line 21">
              <a:extLst>
                <a:ext uri="{FF2B5EF4-FFF2-40B4-BE49-F238E27FC236}">
                  <a16:creationId xmlns:a16="http://schemas.microsoft.com/office/drawing/2014/main" id="{40F08B8F-218D-4345-8FF1-D552246183F6}"/>
                </a:ext>
              </a:extLst>
            </p:cNvPr>
            <p:cNvSpPr>
              <a:spLocks noChangeShapeType="1"/>
            </p:cNvSpPr>
            <p:nvPr/>
          </p:nvSpPr>
          <p:spPr bwMode="black">
            <a:xfrm flipH="1">
              <a:off x="2263" y="9543"/>
              <a:ext cx="3186" cy="0"/>
            </a:xfrm>
            <a:prstGeom prst="line">
              <a:avLst/>
            </a:prstGeom>
            <a:noFill/>
            <a:ln w="9525">
              <a:solidFill>
                <a:schemeClr val="tx1"/>
              </a:solidFill>
              <a:round/>
            </a:ln>
            <a:effectLst/>
          </p:spPr>
          <p:txBody>
            <a:bodyPr wrap="none" anchor="ctr"/>
            <a:lstStyle/>
            <a:p>
              <a:endParaRPr lang="zh-CN" altLang="en-US" sz="2400">
                <a:latin typeface="+mn-ea"/>
              </a:endParaRPr>
            </a:p>
          </p:txBody>
        </p:sp>
        <p:sp>
          <p:nvSpPr>
            <p:cNvPr id="70" name="Line 22">
              <a:extLst>
                <a:ext uri="{FF2B5EF4-FFF2-40B4-BE49-F238E27FC236}">
                  <a16:creationId xmlns:a16="http://schemas.microsoft.com/office/drawing/2014/main" id="{20A6CD96-8DFE-430E-8C82-A76410E73E48}"/>
                </a:ext>
              </a:extLst>
            </p:cNvPr>
            <p:cNvSpPr>
              <a:spLocks noChangeShapeType="1"/>
            </p:cNvSpPr>
            <p:nvPr/>
          </p:nvSpPr>
          <p:spPr bwMode="black">
            <a:xfrm flipH="1">
              <a:off x="2263" y="8215"/>
              <a:ext cx="4486" cy="0"/>
            </a:xfrm>
            <a:prstGeom prst="line">
              <a:avLst/>
            </a:prstGeom>
            <a:noFill/>
            <a:ln w="9525">
              <a:solidFill>
                <a:schemeClr val="tx1"/>
              </a:solidFill>
              <a:round/>
            </a:ln>
            <a:effectLst/>
          </p:spPr>
          <p:txBody>
            <a:bodyPr wrap="none" anchor="ctr"/>
            <a:lstStyle/>
            <a:p>
              <a:endParaRPr lang="zh-CN" altLang="en-US" sz="2400">
                <a:latin typeface="+mn-ea"/>
              </a:endParaRPr>
            </a:p>
          </p:txBody>
        </p:sp>
        <p:sp>
          <p:nvSpPr>
            <p:cNvPr id="71" name="Line 23">
              <a:extLst>
                <a:ext uri="{FF2B5EF4-FFF2-40B4-BE49-F238E27FC236}">
                  <a16:creationId xmlns:a16="http://schemas.microsoft.com/office/drawing/2014/main" id="{6AC0D95C-B8CF-4649-9BFD-AF9E93B7BD6A}"/>
                </a:ext>
              </a:extLst>
            </p:cNvPr>
            <p:cNvSpPr>
              <a:spLocks noChangeShapeType="1"/>
            </p:cNvSpPr>
            <p:nvPr/>
          </p:nvSpPr>
          <p:spPr bwMode="black">
            <a:xfrm flipH="1">
              <a:off x="2263" y="4263"/>
              <a:ext cx="8392" cy="0"/>
            </a:xfrm>
            <a:prstGeom prst="line">
              <a:avLst/>
            </a:prstGeom>
            <a:noFill/>
            <a:ln w="9525">
              <a:solidFill>
                <a:schemeClr val="tx1"/>
              </a:solidFill>
              <a:round/>
            </a:ln>
            <a:effectLst/>
          </p:spPr>
          <p:txBody>
            <a:bodyPr wrap="none" anchor="ctr"/>
            <a:lstStyle/>
            <a:p>
              <a:endParaRPr lang="zh-CN" altLang="en-US" sz="2400">
                <a:latin typeface="+mn-ea"/>
              </a:endParaRPr>
            </a:p>
          </p:txBody>
        </p:sp>
        <p:sp>
          <p:nvSpPr>
            <p:cNvPr id="72" name="Line 24">
              <a:extLst>
                <a:ext uri="{FF2B5EF4-FFF2-40B4-BE49-F238E27FC236}">
                  <a16:creationId xmlns:a16="http://schemas.microsoft.com/office/drawing/2014/main" id="{2A462100-6548-4D1D-8232-135C0C426996}"/>
                </a:ext>
              </a:extLst>
            </p:cNvPr>
            <p:cNvSpPr>
              <a:spLocks noChangeShapeType="1"/>
            </p:cNvSpPr>
            <p:nvPr/>
          </p:nvSpPr>
          <p:spPr bwMode="black">
            <a:xfrm>
              <a:off x="2528" y="4275"/>
              <a:ext cx="0" cy="1373"/>
            </a:xfrm>
            <a:prstGeom prst="line">
              <a:avLst/>
            </a:prstGeom>
            <a:noFill/>
            <a:ln w="9525">
              <a:solidFill>
                <a:schemeClr val="tx1"/>
              </a:solidFill>
              <a:round/>
              <a:headEnd type="triangle" w="med" len="med"/>
              <a:tailEnd type="triangle" w="med" len="med"/>
            </a:ln>
            <a:effectLst/>
          </p:spPr>
          <p:txBody>
            <a:bodyPr wrap="none" anchor="ctr"/>
            <a:lstStyle/>
            <a:p>
              <a:endParaRPr lang="zh-CN" altLang="en-US" sz="2400">
                <a:latin typeface="+mn-ea"/>
              </a:endParaRPr>
            </a:p>
          </p:txBody>
        </p:sp>
        <p:sp>
          <p:nvSpPr>
            <p:cNvPr id="73" name="Line 25">
              <a:extLst>
                <a:ext uri="{FF2B5EF4-FFF2-40B4-BE49-F238E27FC236}">
                  <a16:creationId xmlns:a16="http://schemas.microsoft.com/office/drawing/2014/main" id="{ABC59245-70CB-4E8F-9EDD-F38E205289F1}"/>
                </a:ext>
              </a:extLst>
            </p:cNvPr>
            <p:cNvSpPr>
              <a:spLocks noChangeShapeType="1"/>
            </p:cNvSpPr>
            <p:nvPr/>
          </p:nvSpPr>
          <p:spPr bwMode="black">
            <a:xfrm>
              <a:off x="2528" y="5648"/>
              <a:ext cx="0" cy="1288"/>
            </a:xfrm>
            <a:prstGeom prst="line">
              <a:avLst/>
            </a:prstGeom>
            <a:noFill/>
            <a:ln w="9525">
              <a:solidFill>
                <a:schemeClr val="tx1"/>
              </a:solidFill>
              <a:round/>
              <a:headEnd type="triangle" w="med" len="med"/>
              <a:tailEnd type="triangle" w="med" len="med"/>
            </a:ln>
            <a:effectLst/>
          </p:spPr>
          <p:txBody>
            <a:bodyPr wrap="none" anchor="ctr"/>
            <a:lstStyle/>
            <a:p>
              <a:endParaRPr lang="zh-CN" altLang="en-US" sz="2400">
                <a:latin typeface="+mn-ea"/>
              </a:endParaRPr>
            </a:p>
          </p:txBody>
        </p:sp>
        <p:sp>
          <p:nvSpPr>
            <p:cNvPr id="74" name="Line 26">
              <a:extLst>
                <a:ext uri="{FF2B5EF4-FFF2-40B4-BE49-F238E27FC236}">
                  <a16:creationId xmlns:a16="http://schemas.microsoft.com/office/drawing/2014/main" id="{DA7E5388-011D-4FF8-844B-EEBF2C5CF636}"/>
                </a:ext>
              </a:extLst>
            </p:cNvPr>
            <p:cNvSpPr>
              <a:spLocks noChangeShapeType="1"/>
            </p:cNvSpPr>
            <p:nvPr/>
          </p:nvSpPr>
          <p:spPr bwMode="black">
            <a:xfrm>
              <a:off x="2528" y="6935"/>
              <a:ext cx="0" cy="1285"/>
            </a:xfrm>
            <a:prstGeom prst="line">
              <a:avLst/>
            </a:prstGeom>
            <a:noFill/>
            <a:ln w="9525">
              <a:solidFill>
                <a:schemeClr val="tx1"/>
              </a:solidFill>
              <a:round/>
              <a:headEnd type="triangle" w="med" len="med"/>
              <a:tailEnd type="triangle" w="med" len="med"/>
            </a:ln>
            <a:effectLst/>
          </p:spPr>
          <p:txBody>
            <a:bodyPr wrap="none" anchor="ctr"/>
            <a:lstStyle/>
            <a:p>
              <a:endParaRPr lang="zh-CN" altLang="en-US" sz="2400">
                <a:latin typeface="+mn-ea"/>
              </a:endParaRPr>
            </a:p>
          </p:txBody>
        </p:sp>
        <p:sp>
          <p:nvSpPr>
            <p:cNvPr id="75" name="Line 27">
              <a:extLst>
                <a:ext uri="{FF2B5EF4-FFF2-40B4-BE49-F238E27FC236}">
                  <a16:creationId xmlns:a16="http://schemas.microsoft.com/office/drawing/2014/main" id="{8B12E16F-41C7-4813-9221-09278A2F5BF2}"/>
                </a:ext>
              </a:extLst>
            </p:cNvPr>
            <p:cNvSpPr>
              <a:spLocks noChangeShapeType="1"/>
            </p:cNvSpPr>
            <p:nvPr/>
          </p:nvSpPr>
          <p:spPr bwMode="black">
            <a:xfrm>
              <a:off x="2528" y="8223"/>
              <a:ext cx="0" cy="1285"/>
            </a:xfrm>
            <a:prstGeom prst="line">
              <a:avLst/>
            </a:prstGeom>
            <a:noFill/>
            <a:ln w="9525">
              <a:solidFill>
                <a:schemeClr val="tx1"/>
              </a:solidFill>
              <a:round/>
              <a:headEnd type="triangle" w="med" len="med"/>
              <a:tailEnd type="triangle" w="med" len="med"/>
            </a:ln>
            <a:effectLst/>
          </p:spPr>
          <p:txBody>
            <a:bodyPr wrap="none" anchor="ctr"/>
            <a:lstStyle/>
            <a:p>
              <a:endParaRPr lang="zh-CN" altLang="en-US" sz="2400">
                <a:latin typeface="+mn-ea"/>
              </a:endParaRPr>
            </a:p>
          </p:txBody>
        </p:sp>
        <p:sp>
          <p:nvSpPr>
            <p:cNvPr id="76" name="Rectangle 28">
              <a:extLst>
                <a:ext uri="{FF2B5EF4-FFF2-40B4-BE49-F238E27FC236}">
                  <a16:creationId xmlns:a16="http://schemas.microsoft.com/office/drawing/2014/main" id="{E7449ABF-5671-420A-B864-356B613EC456}"/>
                </a:ext>
              </a:extLst>
            </p:cNvPr>
            <p:cNvSpPr>
              <a:spLocks noChangeArrowheads="1"/>
            </p:cNvSpPr>
            <p:nvPr/>
          </p:nvSpPr>
          <p:spPr bwMode="auto">
            <a:xfrm>
              <a:off x="2624" y="8335"/>
              <a:ext cx="4759" cy="1020"/>
            </a:xfrm>
            <a:prstGeom prst="rect">
              <a:avLst/>
            </a:prstGeom>
            <a:noFill/>
            <a:ln w="9525" algn="ctr">
              <a:noFill/>
              <a:miter lim="800000"/>
            </a:ln>
            <a:effectLst/>
          </p:spPr>
          <p:txBody>
            <a:bodyPr wrap="none" anchor="ctr"/>
            <a:lstStyle/>
            <a:p>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0-46厘米</a:t>
              </a:r>
              <a:endParaRPr lang="zh-CN" altLang="en-US" sz="2400" dirty="0">
                <a:latin typeface="+mn-ea"/>
              </a:endParaRPr>
            </a:p>
          </p:txBody>
        </p:sp>
        <p:sp>
          <p:nvSpPr>
            <p:cNvPr id="77" name="Freeform 29">
              <a:extLst>
                <a:ext uri="{FF2B5EF4-FFF2-40B4-BE49-F238E27FC236}">
                  <a16:creationId xmlns:a16="http://schemas.microsoft.com/office/drawing/2014/main" id="{EE53502E-4F84-450B-A0CE-389E8D912F87}"/>
                </a:ext>
              </a:extLst>
            </p:cNvPr>
            <p:cNvSpPr/>
            <p:nvPr/>
          </p:nvSpPr>
          <p:spPr bwMode="gray">
            <a:xfrm rot="1146428">
              <a:off x="6116" y="7135"/>
              <a:ext cx="1252" cy="2133"/>
            </a:xfrm>
            <a:custGeom>
              <a:avLst/>
              <a:gdLst/>
              <a:ahLst/>
              <a:cxnLst>
                <a:cxn ang="0">
                  <a:pos x="12" y="2464"/>
                </a:cxn>
                <a:cxn ang="0">
                  <a:pos x="56" y="2120"/>
                </a:cxn>
                <a:cxn ang="0">
                  <a:pos x="124" y="1808"/>
                </a:cxn>
                <a:cxn ang="0">
                  <a:pos x="212" y="1524"/>
                </a:cxn>
                <a:cxn ang="0">
                  <a:pos x="316" y="1270"/>
                </a:cxn>
                <a:cxn ang="0">
                  <a:pos x="430" y="1044"/>
                </a:cxn>
                <a:cxn ang="0">
                  <a:pos x="550" y="846"/>
                </a:cxn>
                <a:cxn ang="0">
                  <a:pos x="672" y="674"/>
                </a:cxn>
                <a:cxn ang="0">
                  <a:pos x="792" y="528"/>
                </a:cxn>
                <a:cxn ang="0">
                  <a:pos x="906" y="408"/>
                </a:cxn>
                <a:cxn ang="0">
                  <a:pos x="1010" y="310"/>
                </a:cxn>
                <a:cxn ang="0">
                  <a:pos x="1096" y="236"/>
                </a:cxn>
                <a:cxn ang="0">
                  <a:pos x="1164" y="184"/>
                </a:cxn>
                <a:cxn ang="0">
                  <a:pos x="1208" y="154"/>
                </a:cxn>
                <a:cxn ang="0">
                  <a:pos x="1224" y="144"/>
                </a:cxn>
                <a:cxn ang="0">
                  <a:pos x="1728" y="56"/>
                </a:cxn>
                <a:cxn ang="0">
                  <a:pos x="1568" y="328"/>
                </a:cxn>
                <a:cxn ang="0">
                  <a:pos x="1554" y="332"/>
                </a:cxn>
                <a:cxn ang="0">
                  <a:pos x="1514" y="346"/>
                </a:cxn>
                <a:cxn ang="0">
                  <a:pos x="1452" y="370"/>
                </a:cxn>
                <a:cxn ang="0">
                  <a:pos x="1370" y="410"/>
                </a:cxn>
                <a:cxn ang="0">
                  <a:pos x="1270" y="466"/>
                </a:cxn>
                <a:cxn ang="0">
                  <a:pos x="1158" y="540"/>
                </a:cxn>
                <a:cxn ang="0">
                  <a:pos x="1034" y="636"/>
                </a:cxn>
                <a:cxn ang="0">
                  <a:pos x="904" y="756"/>
                </a:cxn>
                <a:cxn ang="0">
                  <a:pos x="770" y="900"/>
                </a:cxn>
                <a:cxn ang="0">
                  <a:pos x="632" y="1076"/>
                </a:cxn>
                <a:cxn ang="0">
                  <a:pos x="498" y="1280"/>
                </a:cxn>
                <a:cxn ang="0">
                  <a:pos x="370" y="1518"/>
                </a:cxn>
                <a:cxn ang="0">
                  <a:pos x="248" y="1792"/>
                </a:cxn>
                <a:cxn ang="0">
                  <a:pos x="138" y="2104"/>
                </a:cxn>
                <a:cxn ang="0">
                  <a:pos x="42" y="2456"/>
                </a:cxn>
              </a:cxnLst>
              <a:rect l="0" t="0" r="r" b="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D11364">
                    <a:gamma/>
                    <a:shade val="46275"/>
                    <a:invGamma/>
                  </a:srgbClr>
                </a:gs>
              </a:gsLst>
              <a:lin ang="5400000" scaled="1"/>
            </a:gradFill>
            <a:ln w="0">
              <a:noFill/>
              <a:prstDash val="solid"/>
              <a:round/>
            </a:ln>
          </p:spPr>
          <p:txBody>
            <a:bodyPr/>
            <a:lstStyle/>
            <a:p>
              <a:endParaRPr lang="zh-CN" altLang="en-US" sz="2400">
                <a:latin typeface="+mn-ea"/>
              </a:endParaRPr>
            </a:p>
          </p:txBody>
        </p:sp>
        <p:sp>
          <p:nvSpPr>
            <p:cNvPr id="78" name="Line 30">
              <a:extLst>
                <a:ext uri="{FF2B5EF4-FFF2-40B4-BE49-F238E27FC236}">
                  <a16:creationId xmlns:a16="http://schemas.microsoft.com/office/drawing/2014/main" id="{65C2FF9E-9CEE-4B0A-B554-877F4AF9CAA8}"/>
                </a:ext>
              </a:extLst>
            </p:cNvPr>
            <p:cNvSpPr>
              <a:spLocks noChangeShapeType="1"/>
            </p:cNvSpPr>
            <p:nvPr/>
          </p:nvSpPr>
          <p:spPr bwMode="black">
            <a:xfrm flipH="1">
              <a:off x="2263" y="6895"/>
              <a:ext cx="6262" cy="0"/>
            </a:xfrm>
            <a:prstGeom prst="line">
              <a:avLst/>
            </a:prstGeom>
            <a:noFill/>
            <a:ln w="9525">
              <a:solidFill>
                <a:schemeClr val="tx1"/>
              </a:solidFill>
              <a:round/>
            </a:ln>
            <a:effectLst/>
          </p:spPr>
          <p:txBody>
            <a:bodyPr wrap="none" anchor="ctr"/>
            <a:lstStyle/>
            <a:p>
              <a:endParaRPr lang="zh-CN" altLang="en-US" sz="2400">
                <a:latin typeface="+mn-ea"/>
              </a:endParaRPr>
            </a:p>
          </p:txBody>
        </p:sp>
        <p:sp>
          <p:nvSpPr>
            <p:cNvPr id="79" name="Line 31">
              <a:extLst>
                <a:ext uri="{FF2B5EF4-FFF2-40B4-BE49-F238E27FC236}">
                  <a16:creationId xmlns:a16="http://schemas.microsoft.com/office/drawing/2014/main" id="{6150A2AA-5514-43B4-8F7A-E38DD1F43105}"/>
                </a:ext>
              </a:extLst>
            </p:cNvPr>
            <p:cNvSpPr>
              <a:spLocks noChangeShapeType="1"/>
            </p:cNvSpPr>
            <p:nvPr/>
          </p:nvSpPr>
          <p:spPr bwMode="black">
            <a:xfrm flipH="1">
              <a:off x="2255" y="5610"/>
              <a:ext cx="7474" cy="0"/>
            </a:xfrm>
            <a:prstGeom prst="line">
              <a:avLst/>
            </a:prstGeom>
            <a:noFill/>
            <a:ln w="9525">
              <a:solidFill>
                <a:schemeClr val="tx1"/>
              </a:solidFill>
              <a:round/>
            </a:ln>
            <a:effectLst/>
          </p:spPr>
          <p:txBody>
            <a:bodyPr wrap="none" anchor="ctr"/>
            <a:lstStyle/>
            <a:p>
              <a:endParaRPr lang="zh-CN" altLang="en-US" sz="2400">
                <a:latin typeface="+mn-ea"/>
              </a:endParaRPr>
            </a:p>
          </p:txBody>
        </p:sp>
        <p:sp>
          <p:nvSpPr>
            <p:cNvPr id="80" name="Rectangle 32">
              <a:extLst>
                <a:ext uri="{FF2B5EF4-FFF2-40B4-BE49-F238E27FC236}">
                  <a16:creationId xmlns:a16="http://schemas.microsoft.com/office/drawing/2014/main" id="{6E6C0495-2A6E-4E40-8B7A-46C7E8DD7361}"/>
                </a:ext>
              </a:extLst>
            </p:cNvPr>
            <p:cNvSpPr>
              <a:spLocks noChangeArrowheads="1"/>
            </p:cNvSpPr>
            <p:nvPr/>
          </p:nvSpPr>
          <p:spPr bwMode="auto">
            <a:xfrm>
              <a:off x="2624" y="7015"/>
              <a:ext cx="4759" cy="1020"/>
            </a:xfrm>
            <a:prstGeom prst="rect">
              <a:avLst/>
            </a:prstGeom>
            <a:noFill/>
            <a:ln w="9525" algn="ctr">
              <a:noFill/>
              <a:miter lim="800000"/>
            </a:ln>
            <a:effectLst/>
          </p:spPr>
          <p:txBody>
            <a:bodyPr wrap="none" anchor="ctr"/>
            <a:lstStyle/>
            <a:p>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46厘米-120厘米</a:t>
              </a:r>
              <a:endParaRPr lang="zh-CN" altLang="en-US" sz="2400" dirty="0">
                <a:latin typeface="+mn-ea"/>
              </a:endParaRPr>
            </a:p>
          </p:txBody>
        </p:sp>
        <p:sp>
          <p:nvSpPr>
            <p:cNvPr id="81" name="Rectangle 33">
              <a:extLst>
                <a:ext uri="{FF2B5EF4-FFF2-40B4-BE49-F238E27FC236}">
                  <a16:creationId xmlns:a16="http://schemas.microsoft.com/office/drawing/2014/main" id="{0A21A9DF-B27E-4AFB-A4E7-39AC2782B51B}"/>
                </a:ext>
              </a:extLst>
            </p:cNvPr>
            <p:cNvSpPr>
              <a:spLocks noChangeArrowheads="1"/>
            </p:cNvSpPr>
            <p:nvPr/>
          </p:nvSpPr>
          <p:spPr bwMode="auto">
            <a:xfrm>
              <a:off x="2624" y="5695"/>
              <a:ext cx="4759" cy="1020"/>
            </a:xfrm>
            <a:prstGeom prst="rect">
              <a:avLst/>
            </a:prstGeom>
            <a:noFill/>
            <a:ln w="9525" algn="ctr">
              <a:noFill/>
              <a:miter lim="800000"/>
            </a:ln>
            <a:effectLst/>
          </p:spPr>
          <p:txBody>
            <a:bodyPr wrap="none" anchor="ctr"/>
            <a:lstStyle/>
            <a:p>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120厘米-360厘米</a:t>
              </a:r>
              <a:endParaRPr lang="zh-CN" altLang="en-US" sz="2400" dirty="0">
                <a:latin typeface="+mn-ea"/>
              </a:endParaRPr>
            </a:p>
          </p:txBody>
        </p:sp>
        <p:sp>
          <p:nvSpPr>
            <p:cNvPr id="82" name="Rectangle 34">
              <a:extLst>
                <a:ext uri="{FF2B5EF4-FFF2-40B4-BE49-F238E27FC236}">
                  <a16:creationId xmlns:a16="http://schemas.microsoft.com/office/drawing/2014/main" id="{E5D9B9C3-CFCC-4DEA-BD17-137336E2B352}"/>
                </a:ext>
              </a:extLst>
            </p:cNvPr>
            <p:cNvSpPr>
              <a:spLocks noChangeArrowheads="1"/>
            </p:cNvSpPr>
            <p:nvPr/>
          </p:nvSpPr>
          <p:spPr bwMode="auto">
            <a:xfrm>
              <a:off x="2624" y="4375"/>
              <a:ext cx="4759" cy="1020"/>
            </a:xfrm>
            <a:prstGeom prst="rect">
              <a:avLst/>
            </a:prstGeom>
            <a:noFill/>
            <a:ln w="9525" algn="ctr">
              <a:noFill/>
              <a:miter lim="800000"/>
            </a:ln>
            <a:effectLst/>
          </p:spPr>
          <p:txBody>
            <a:bodyPr wrap="none" anchor="ctr"/>
            <a:lstStyle/>
            <a:p>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360厘米以上</a:t>
              </a:r>
              <a:endParaRPr lang="zh-CN" altLang="en-US" sz="2400" dirty="0">
                <a:latin typeface="+mn-ea"/>
              </a:endParaRPr>
            </a:p>
          </p:txBody>
        </p:sp>
      </p:grpSp>
    </p:spTree>
    <p:extLst>
      <p:ext uri="{BB962C8B-B14F-4D97-AF65-F5344CB8AC3E}">
        <p14:creationId xmlns:p14="http://schemas.microsoft.com/office/powerpoint/2010/main" val="2203299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33910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 name="文本框 1">
            <a:extLst>
              <a:ext uri="{FF2B5EF4-FFF2-40B4-BE49-F238E27FC236}">
                <a16:creationId xmlns:a16="http://schemas.microsoft.com/office/drawing/2014/main" id="{97723BC2-F94B-4219-82EB-44A051FC35ED}"/>
              </a:ext>
            </a:extLst>
          </p:cNvPr>
          <p:cNvSpPr txBox="1"/>
          <p:nvPr/>
        </p:nvSpPr>
        <p:spPr>
          <a:xfrm>
            <a:off x="614936" y="1564879"/>
            <a:ext cx="4100066" cy="1135054"/>
          </a:xfrm>
          <a:prstGeom prst="rect">
            <a:avLst/>
          </a:prstGeom>
          <a:noFill/>
        </p:spPr>
        <p:txBody>
          <a:bodyPr wrap="square" rtlCol="0">
            <a:spAutoFit/>
          </a:bodyPr>
          <a:lstStyle/>
          <a:p>
            <a:pPr>
              <a:lnSpc>
                <a:spcPct val="150000"/>
              </a:lnSpc>
            </a:pPr>
            <a:r>
              <a:rPr lang="zh-CN" altLang="en-US" sz="2400" dirty="0">
                <a:solidFill>
                  <a:schemeClr val="accent2"/>
                </a:solidFill>
                <a:latin typeface="微软雅黑" panose="020B0503020204020204" pitchFamily="34" charset="-122"/>
                <a:ea typeface="微软雅黑" panose="020B0503020204020204" pitchFamily="34" charset="-122"/>
              </a:rPr>
              <a:t>（</a:t>
            </a:r>
            <a:r>
              <a:rPr lang="en-US" altLang="zh-CN" sz="2400" dirty="0">
                <a:solidFill>
                  <a:schemeClr val="accent2"/>
                </a:solidFill>
                <a:latin typeface="微软雅黑" panose="020B0503020204020204" pitchFamily="34" charset="-122"/>
                <a:ea typeface="微软雅黑" panose="020B0503020204020204" pitchFamily="34" charset="-122"/>
              </a:rPr>
              <a:t>2</a:t>
            </a:r>
            <a:r>
              <a:rPr lang="zh-CN" altLang="en-US" sz="2400" dirty="0">
                <a:solidFill>
                  <a:schemeClr val="accent2"/>
                </a:solidFill>
                <a:latin typeface="微软雅黑" panose="020B0503020204020204" pitchFamily="34" charset="-122"/>
                <a:ea typeface="微软雅黑" panose="020B0503020204020204" pitchFamily="34" charset="-122"/>
              </a:rPr>
              <a:t>）动态无声的非语言沟通</a:t>
            </a:r>
            <a:endParaRPr lang="en-US" altLang="zh-CN" sz="2400" dirty="0">
              <a:solidFill>
                <a:schemeClr val="accent2"/>
              </a:solidFill>
              <a:latin typeface="微软雅黑" panose="020B0503020204020204" pitchFamily="34" charset="-122"/>
              <a:ea typeface="微软雅黑" panose="020B0503020204020204" pitchFamily="34" charset="-122"/>
            </a:endParaRPr>
          </a:p>
          <a:p>
            <a:pPr>
              <a:lnSpc>
                <a:spcPct val="150000"/>
              </a:lnSpc>
            </a:pPr>
            <a:r>
              <a:rPr lang="en-US" altLang="zh-CN" sz="2400" dirty="0">
                <a:solidFill>
                  <a:schemeClr val="accent2"/>
                </a:solidFill>
                <a:latin typeface="微软雅黑" panose="020B0503020204020204" pitchFamily="34" charset="-122"/>
                <a:ea typeface="微软雅黑" panose="020B0503020204020204" pitchFamily="34" charset="-122"/>
              </a:rPr>
              <a:t>         ——</a:t>
            </a:r>
            <a:r>
              <a:rPr lang="zh-CN" altLang="en-US" sz="2400" dirty="0">
                <a:solidFill>
                  <a:schemeClr val="accent2"/>
                </a:solidFill>
                <a:latin typeface="微软雅黑" panose="020B0503020204020204" pitchFamily="34" charset="-122"/>
                <a:ea typeface="微软雅黑" panose="020B0503020204020204" pitchFamily="34" charset="-122"/>
              </a:rPr>
              <a:t>面部表情</a:t>
            </a:r>
          </a:p>
        </p:txBody>
      </p:sp>
      <p:pic>
        <p:nvPicPr>
          <p:cNvPr id="83" name="Picture 4" descr="T629002A">
            <a:extLst>
              <a:ext uri="{FF2B5EF4-FFF2-40B4-BE49-F238E27FC236}">
                <a16:creationId xmlns:a16="http://schemas.microsoft.com/office/drawing/2014/main" id="{CA82CD4C-89E1-420B-86E5-52F20E4C2641}"/>
              </a:ext>
            </a:extLst>
          </p:cNvPr>
          <p:cNvPicPr>
            <a:picLocks noChangeAspect="1" noChangeArrowheads="1"/>
          </p:cNvPicPr>
          <p:nvPr/>
        </p:nvPicPr>
        <p:blipFill>
          <a:blip r:embed="rId2" cstate="print"/>
          <a:srcRect/>
          <a:stretch>
            <a:fillRect/>
          </a:stretch>
        </p:blipFill>
        <p:spPr bwMode="auto">
          <a:xfrm>
            <a:off x="4715001" y="1241100"/>
            <a:ext cx="5543550" cy="4751387"/>
          </a:xfrm>
          <a:prstGeom prst="rect">
            <a:avLst/>
          </a:prstGeom>
          <a:noFill/>
          <a:ln w="9525">
            <a:noFill/>
            <a:miter lim="800000"/>
            <a:headEnd/>
            <a:tailEnd/>
          </a:ln>
        </p:spPr>
      </p:pic>
      <p:sp>
        <p:nvSpPr>
          <p:cNvPr id="84" name="Rectangle 5">
            <a:extLst>
              <a:ext uri="{FF2B5EF4-FFF2-40B4-BE49-F238E27FC236}">
                <a16:creationId xmlns:a16="http://schemas.microsoft.com/office/drawing/2014/main" id="{71790D3A-3680-4D2B-8D76-CAD127AC9F05}"/>
              </a:ext>
            </a:extLst>
          </p:cNvPr>
          <p:cNvSpPr>
            <a:spLocks noChangeArrowheads="1"/>
          </p:cNvSpPr>
          <p:nvPr/>
        </p:nvSpPr>
        <p:spPr bwMode="ltGray">
          <a:xfrm>
            <a:off x="1126664" y="3124156"/>
            <a:ext cx="3048000" cy="1107996"/>
          </a:xfrm>
          <a:prstGeom prst="rect">
            <a:avLst/>
          </a:prstGeom>
          <a:noFill/>
          <a:ln w="9525" algn="ctr">
            <a:noFill/>
            <a:miter lim="800000"/>
          </a:ln>
          <a:effectLst/>
        </p:spPr>
        <p:txBody>
          <a:bodyPr wrap="square" anchor="ctr">
            <a:spAutoFit/>
          </a:bodyPr>
          <a:lstStyle/>
          <a:p>
            <a:pPr algn="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愤怒 </a:t>
            </a:r>
            <a:r>
              <a:rPr lang="en-US" altLang="zh-CN" sz="2200" b="1" dirty="0">
                <a:latin typeface="微软雅黑" panose="020B0503020204020204" pitchFamily="34" charset="-122"/>
                <a:ea typeface="微软雅黑" panose="020B0503020204020204" pitchFamily="34" charset="-122"/>
                <a:cs typeface="宋体" panose="02010600030101010101" pitchFamily="2" charset="-122"/>
              </a:rPr>
              <a:t>    </a:t>
            </a: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 恐惧  </a:t>
            </a:r>
            <a:r>
              <a:rPr lang="en-US" altLang="zh-CN" sz="2200" b="1" dirty="0">
                <a:latin typeface="微软雅黑" panose="020B0503020204020204" pitchFamily="34" charset="-122"/>
                <a:ea typeface="微软雅黑" panose="020B0503020204020204" pitchFamily="34" charset="-122"/>
                <a:cs typeface="宋体" panose="02010600030101010101" pitchFamily="2" charset="-122"/>
              </a:rPr>
              <a:t>    </a:t>
            </a: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厌恶</a:t>
            </a:r>
            <a:endParaRPr lang="en-US" altLang="zh-CN" sz="2200" b="1" dirty="0">
              <a:latin typeface="微软雅黑" panose="020B0503020204020204" pitchFamily="34" charset="-122"/>
              <a:ea typeface="微软雅黑" panose="020B0503020204020204" pitchFamily="34" charset="-122"/>
              <a:cs typeface="宋体" panose="02010600030101010101" pitchFamily="2" charset="-122"/>
            </a:endParaRPr>
          </a:p>
          <a:p>
            <a:pPr algn="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  </a:t>
            </a:r>
            <a:r>
              <a:rPr lang="en-US" altLang="zh-CN" sz="2200" b="1" dirty="0">
                <a:latin typeface="微软雅黑" panose="020B0503020204020204" pitchFamily="34" charset="-122"/>
                <a:ea typeface="微软雅黑" panose="020B0503020204020204" pitchFamily="34" charset="-122"/>
                <a:cs typeface="宋体" panose="02010600030101010101" pitchFamily="2" charset="-122"/>
              </a:rPr>
              <a:t>    </a:t>
            </a:r>
          </a:p>
          <a:p>
            <a:pPr algn="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惊奇  </a:t>
            </a:r>
            <a:r>
              <a:rPr lang="en-US" altLang="zh-CN" sz="2200" b="1" dirty="0">
                <a:latin typeface="微软雅黑" panose="020B0503020204020204" pitchFamily="34" charset="-122"/>
                <a:ea typeface="微软雅黑" panose="020B0503020204020204" pitchFamily="34" charset="-122"/>
                <a:cs typeface="宋体" panose="02010600030101010101" pitchFamily="2" charset="-122"/>
              </a:rPr>
              <a:t>    </a:t>
            </a: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高兴  </a:t>
            </a:r>
            <a:r>
              <a:rPr lang="en-US" altLang="zh-CN" sz="2200" b="1" dirty="0">
                <a:latin typeface="微软雅黑" panose="020B0503020204020204" pitchFamily="34" charset="-122"/>
                <a:ea typeface="微软雅黑" panose="020B0503020204020204" pitchFamily="34" charset="-122"/>
                <a:cs typeface="宋体" panose="02010600030101010101" pitchFamily="2" charset="-122"/>
              </a:rPr>
              <a:t>    </a:t>
            </a:r>
            <a:r>
              <a:rPr lang="zh-CN" altLang="en-US" sz="2200" b="1" dirty="0">
                <a:latin typeface="微软雅黑" panose="020B0503020204020204" pitchFamily="34" charset="-122"/>
                <a:ea typeface="微软雅黑" panose="020B0503020204020204" pitchFamily="34" charset="-122"/>
                <a:cs typeface="宋体" panose="02010600030101010101" pitchFamily="2" charset="-122"/>
              </a:rPr>
              <a:t>悲伤</a:t>
            </a:r>
          </a:p>
        </p:txBody>
      </p:sp>
    </p:spTree>
    <p:extLst>
      <p:ext uri="{BB962C8B-B14F-4D97-AF65-F5344CB8AC3E}">
        <p14:creationId xmlns:p14="http://schemas.microsoft.com/office/powerpoint/2010/main" val="3266236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576650"/>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2053558" y="613453"/>
            <a:ext cx="233910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二、非语言沟通</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162198BB-77C6-4F36-9219-5E97BB98CF5E}"/>
              </a:ext>
            </a:extLst>
          </p:cNvPr>
          <p:cNvGrpSpPr/>
          <p:nvPr/>
        </p:nvGrpSpPr>
        <p:grpSpPr>
          <a:xfrm>
            <a:off x="204811" y="126601"/>
            <a:ext cx="13446782" cy="6585572"/>
            <a:chOff x="204811" y="126601"/>
            <a:chExt cx="13446782" cy="6585572"/>
          </a:xfrm>
        </p:grpSpPr>
        <p:cxnSp>
          <p:nvCxnSpPr>
            <p:cNvPr id="13" name="直接连接符 12">
              <a:extLst>
                <a:ext uri="{FF2B5EF4-FFF2-40B4-BE49-F238E27FC236}">
                  <a16:creationId xmlns:a16="http://schemas.microsoft.com/office/drawing/2014/main" id="{D15B9FCE-6E68-4E97-8D02-232FDC849EBD}"/>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4" name="直接连接符 13">
              <a:extLst>
                <a:ext uri="{FF2B5EF4-FFF2-40B4-BE49-F238E27FC236}">
                  <a16:creationId xmlns:a16="http://schemas.microsoft.com/office/drawing/2014/main" id="{A0E947D9-4CAE-4E77-A8B8-5331864F0B29}"/>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5" name="íṧļïdé">
              <a:extLst>
                <a:ext uri="{FF2B5EF4-FFF2-40B4-BE49-F238E27FC236}">
                  <a16:creationId xmlns:a16="http://schemas.microsoft.com/office/drawing/2014/main" id="{4BEF7F5D-6C26-4067-840D-7D4813046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F3CB3C8-4DDF-4B95-A2D9-6B2738C5C682}"/>
                </a:ext>
              </a:extLst>
            </p:cNvPr>
            <p:cNvGrpSpPr/>
            <p:nvPr/>
          </p:nvGrpSpPr>
          <p:grpSpPr>
            <a:xfrm>
              <a:off x="204811" y="126601"/>
              <a:ext cx="1966889" cy="305197"/>
              <a:chOff x="306410" y="1828002"/>
              <a:chExt cx="5429253" cy="900955"/>
            </a:xfrm>
          </p:grpSpPr>
          <p:grpSp>
            <p:nvGrpSpPr>
              <p:cNvPr id="17" name="组合 16">
                <a:extLst>
                  <a:ext uri="{FF2B5EF4-FFF2-40B4-BE49-F238E27FC236}">
                    <a16:creationId xmlns:a16="http://schemas.microsoft.com/office/drawing/2014/main" id="{1FCC74FC-3DC2-456E-9376-62ECDBA8C699}"/>
                  </a:ext>
                </a:extLst>
              </p:cNvPr>
              <p:cNvGrpSpPr/>
              <p:nvPr/>
            </p:nvGrpSpPr>
            <p:grpSpPr>
              <a:xfrm>
                <a:off x="1438485" y="1828003"/>
                <a:ext cx="4297178" cy="900954"/>
                <a:chOff x="511385" y="2831303"/>
                <a:chExt cx="4297178" cy="900954"/>
              </a:xfrm>
            </p:grpSpPr>
            <p:grpSp>
              <p:nvGrpSpPr>
                <p:cNvPr id="19" name="组合 18">
                  <a:extLst>
                    <a:ext uri="{FF2B5EF4-FFF2-40B4-BE49-F238E27FC236}">
                      <a16:creationId xmlns:a16="http://schemas.microsoft.com/office/drawing/2014/main" id="{ECA05114-DADC-4EDB-9E99-D4B9A94672B4}"/>
                    </a:ext>
                  </a:extLst>
                </p:cNvPr>
                <p:cNvGrpSpPr/>
                <p:nvPr/>
              </p:nvGrpSpPr>
              <p:grpSpPr>
                <a:xfrm>
                  <a:off x="1643460" y="2831304"/>
                  <a:ext cx="3165103" cy="900953"/>
                  <a:chOff x="1643460" y="3128803"/>
                  <a:chExt cx="3165103" cy="900953"/>
                </a:xfrm>
                <a:solidFill>
                  <a:schemeClr val="accent2"/>
                </a:solidFill>
              </p:grpSpPr>
              <p:sp>
                <p:nvSpPr>
                  <p:cNvPr id="21" name="椭圆 20">
                    <a:extLst>
                      <a:ext uri="{FF2B5EF4-FFF2-40B4-BE49-F238E27FC236}">
                        <a16:creationId xmlns:a16="http://schemas.microsoft.com/office/drawing/2014/main" id="{DF5935C7-4B27-4F0A-9ADC-AB559FCECABF}"/>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2" name="椭圆 21">
                    <a:extLst>
                      <a:ext uri="{FF2B5EF4-FFF2-40B4-BE49-F238E27FC236}">
                        <a16:creationId xmlns:a16="http://schemas.microsoft.com/office/drawing/2014/main" id="{AE9C34C4-CAA5-4DB5-B3B6-E2A33EF53CD6}"/>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3" name="椭圆 22">
                    <a:extLst>
                      <a:ext uri="{FF2B5EF4-FFF2-40B4-BE49-F238E27FC236}">
                        <a16:creationId xmlns:a16="http://schemas.microsoft.com/office/drawing/2014/main" id="{DF11725E-3EDB-42CB-B82B-DF43DECBA938}"/>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20" name="椭圆 19">
                  <a:extLst>
                    <a:ext uri="{FF2B5EF4-FFF2-40B4-BE49-F238E27FC236}">
                      <a16:creationId xmlns:a16="http://schemas.microsoft.com/office/drawing/2014/main" id="{55889832-EA2A-43CC-86E5-66B040E83EB3}"/>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8" name="椭圆 17">
                <a:extLst>
                  <a:ext uri="{FF2B5EF4-FFF2-40B4-BE49-F238E27FC236}">
                    <a16:creationId xmlns:a16="http://schemas.microsoft.com/office/drawing/2014/main" id="{013ECCD9-4209-4A7A-888F-1F326255A0D6}"/>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 name="文本框 1">
            <a:extLst>
              <a:ext uri="{FF2B5EF4-FFF2-40B4-BE49-F238E27FC236}">
                <a16:creationId xmlns:a16="http://schemas.microsoft.com/office/drawing/2014/main" id="{97723BC2-F94B-4219-82EB-44A051FC35ED}"/>
              </a:ext>
            </a:extLst>
          </p:cNvPr>
          <p:cNvSpPr txBox="1"/>
          <p:nvPr/>
        </p:nvSpPr>
        <p:spPr>
          <a:xfrm>
            <a:off x="884122" y="1564879"/>
            <a:ext cx="4123883" cy="1135054"/>
          </a:xfrm>
          <a:prstGeom prst="rect">
            <a:avLst/>
          </a:prstGeom>
          <a:noFill/>
        </p:spPr>
        <p:txBody>
          <a:bodyPr wrap="square" rtlCol="0">
            <a:spAutoFit/>
          </a:bodyPr>
          <a:lstStyle/>
          <a:p>
            <a:pPr>
              <a:lnSpc>
                <a:spcPct val="150000"/>
              </a:lnSpc>
            </a:pPr>
            <a:r>
              <a:rPr lang="zh-CN" altLang="en-US" sz="2400" dirty="0">
                <a:solidFill>
                  <a:schemeClr val="accent2"/>
                </a:solidFill>
                <a:latin typeface="微软雅黑" panose="020B0503020204020204" pitchFamily="34" charset="-122"/>
                <a:ea typeface="微软雅黑" panose="020B0503020204020204" pitchFamily="34" charset="-122"/>
              </a:rPr>
              <a:t>（</a:t>
            </a:r>
            <a:r>
              <a:rPr lang="en-US" altLang="zh-CN" sz="2400" dirty="0">
                <a:solidFill>
                  <a:schemeClr val="accent2"/>
                </a:solidFill>
                <a:latin typeface="微软雅黑" panose="020B0503020204020204" pitchFamily="34" charset="-122"/>
                <a:ea typeface="微软雅黑" panose="020B0503020204020204" pitchFamily="34" charset="-122"/>
              </a:rPr>
              <a:t>2</a:t>
            </a:r>
            <a:r>
              <a:rPr lang="zh-CN" altLang="en-US" sz="2400" dirty="0">
                <a:solidFill>
                  <a:schemeClr val="accent2"/>
                </a:solidFill>
                <a:latin typeface="微软雅黑" panose="020B0503020204020204" pitchFamily="34" charset="-122"/>
                <a:ea typeface="微软雅黑" panose="020B0503020204020204" pitchFamily="34" charset="-122"/>
              </a:rPr>
              <a:t>）动态无声的非语言沟通</a:t>
            </a:r>
            <a:endParaRPr lang="en-US" altLang="zh-CN" sz="2400" dirty="0">
              <a:solidFill>
                <a:schemeClr val="accent2"/>
              </a:solidFill>
              <a:latin typeface="微软雅黑" panose="020B0503020204020204" pitchFamily="34" charset="-122"/>
              <a:ea typeface="微软雅黑" panose="020B0503020204020204" pitchFamily="34" charset="-122"/>
            </a:endParaRPr>
          </a:p>
          <a:p>
            <a:pPr>
              <a:lnSpc>
                <a:spcPct val="150000"/>
              </a:lnSpc>
            </a:pPr>
            <a:r>
              <a:rPr lang="en-US" altLang="zh-CN" sz="2400" dirty="0">
                <a:solidFill>
                  <a:schemeClr val="accent2"/>
                </a:solidFill>
                <a:latin typeface="微软雅黑" panose="020B0503020204020204" pitchFamily="34" charset="-122"/>
                <a:ea typeface="微软雅黑" panose="020B0503020204020204" pitchFamily="34" charset="-122"/>
              </a:rPr>
              <a:t>         ——</a:t>
            </a:r>
            <a:r>
              <a:rPr lang="zh-CN" altLang="en-US" sz="2400" dirty="0">
                <a:solidFill>
                  <a:schemeClr val="accent2"/>
                </a:solidFill>
                <a:latin typeface="微软雅黑" panose="020B0503020204020204" pitchFamily="34" charset="-122"/>
                <a:ea typeface="微软雅黑" panose="020B0503020204020204" pitchFamily="34" charset="-122"/>
              </a:rPr>
              <a:t>肢体语言</a:t>
            </a:r>
          </a:p>
        </p:txBody>
      </p:sp>
      <p:pic>
        <p:nvPicPr>
          <p:cNvPr id="25" name="Picture 2" descr="c:\users\lenovo\appdata\roaming\360se6\User Data\temp\body-language-magician-1.jpg">
            <a:extLst>
              <a:ext uri="{FF2B5EF4-FFF2-40B4-BE49-F238E27FC236}">
                <a16:creationId xmlns:a16="http://schemas.microsoft.com/office/drawing/2014/main" id="{1AD9EDB8-DA3B-4874-B98D-2BD295A2703F}"/>
              </a:ext>
            </a:extLst>
          </p:cNvPr>
          <p:cNvPicPr>
            <a:picLocks noChangeAspect="1" noChangeArrowheads="1"/>
          </p:cNvPicPr>
          <p:nvPr/>
        </p:nvPicPr>
        <p:blipFill>
          <a:blip r:embed="rId2" cstate="print"/>
          <a:srcRect b="9280"/>
          <a:stretch>
            <a:fillRect/>
          </a:stretch>
        </p:blipFill>
        <p:spPr bwMode="auto">
          <a:xfrm>
            <a:off x="4947950" y="895512"/>
            <a:ext cx="5400675" cy="4899025"/>
          </a:xfrm>
          <a:prstGeom prst="rect">
            <a:avLst/>
          </a:prstGeom>
          <a:noFill/>
          <a:ln w="9525">
            <a:noFill/>
            <a:miter lim="800000"/>
            <a:headEnd/>
            <a:tailEnd/>
          </a:ln>
        </p:spPr>
      </p:pic>
      <p:sp>
        <p:nvSpPr>
          <p:cNvPr id="3" name="文本框 2">
            <a:extLst>
              <a:ext uri="{FF2B5EF4-FFF2-40B4-BE49-F238E27FC236}">
                <a16:creationId xmlns:a16="http://schemas.microsoft.com/office/drawing/2014/main" id="{EA0F5E50-014F-4149-8AB9-51C98A20C769}"/>
              </a:ext>
            </a:extLst>
          </p:cNvPr>
          <p:cNvSpPr txBox="1"/>
          <p:nvPr/>
        </p:nvSpPr>
        <p:spPr>
          <a:xfrm>
            <a:off x="5463396" y="3249748"/>
            <a:ext cx="4377672" cy="830997"/>
          </a:xfrm>
          <a:prstGeom prst="rect">
            <a:avLst/>
          </a:prstGeom>
          <a:solidFill>
            <a:schemeClr val="bg1"/>
          </a:solidFill>
        </p:spPr>
        <p:txBody>
          <a:bodyPr wrap="square" rtlCol="0">
            <a:spAutoFit/>
          </a:bodyPr>
          <a:lstStyle/>
          <a:p>
            <a:r>
              <a:rPr lang="zh-CN" altLang="en-US" sz="2400" dirty="0"/>
              <a:t>       不同的身体倾向或姿势</a:t>
            </a:r>
            <a:endParaRPr lang="en-US" altLang="zh-CN" sz="2400" dirty="0"/>
          </a:p>
          <a:p>
            <a:r>
              <a:rPr lang="zh-CN" altLang="en-US" sz="2400" dirty="0"/>
              <a:t>       表达了不同的情感状态</a:t>
            </a:r>
          </a:p>
        </p:txBody>
      </p:sp>
      <p:pic>
        <p:nvPicPr>
          <p:cNvPr id="1026" name="Picture 2">
            <a:extLst>
              <a:ext uri="{FF2B5EF4-FFF2-40B4-BE49-F238E27FC236}">
                <a16:creationId xmlns:a16="http://schemas.microsoft.com/office/drawing/2014/main" id="{116A48D5-8DA9-47A5-87DE-A82E211510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3684" y="2929047"/>
            <a:ext cx="2738114" cy="2733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085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D9C2257-E87D-4FAE-B558-F3BF1F167842}"/>
              </a:ext>
            </a:extLst>
          </p:cNvPr>
          <p:cNvGrpSpPr/>
          <p:nvPr/>
        </p:nvGrpSpPr>
        <p:grpSpPr>
          <a:xfrm>
            <a:off x="204811" y="126601"/>
            <a:ext cx="13446782" cy="6585572"/>
            <a:chOff x="204811" y="126601"/>
            <a:chExt cx="13446782" cy="6585572"/>
          </a:xfrm>
        </p:grpSpPr>
        <p:cxnSp>
          <p:nvCxnSpPr>
            <p:cNvPr id="4" name="直接连接符 3">
              <a:extLst>
                <a:ext uri="{FF2B5EF4-FFF2-40B4-BE49-F238E27FC236}">
                  <a16:creationId xmlns:a16="http://schemas.microsoft.com/office/drawing/2014/main" id="{29181965-C3B3-43CC-BF29-D14AB97373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5" name="直接连接符 4">
              <a:extLst>
                <a:ext uri="{FF2B5EF4-FFF2-40B4-BE49-F238E27FC236}">
                  <a16:creationId xmlns:a16="http://schemas.microsoft.com/office/drawing/2014/main" id="{D9E21F29-02A0-4536-B23E-9CCE3719C31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7" name="íṧļïdé">
              <a:extLst>
                <a:ext uri="{FF2B5EF4-FFF2-40B4-BE49-F238E27FC236}">
                  <a16:creationId xmlns:a16="http://schemas.microsoft.com/office/drawing/2014/main" id="{93182952-B34D-4A63-B650-085BE9A2DB20}"/>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6" name="组合 15">
              <a:extLst>
                <a:ext uri="{FF2B5EF4-FFF2-40B4-BE49-F238E27FC236}">
                  <a16:creationId xmlns:a16="http://schemas.microsoft.com/office/drawing/2014/main" id="{510DE854-DDF9-435A-978F-43DDEF336553}"/>
                </a:ext>
              </a:extLst>
            </p:cNvPr>
            <p:cNvGrpSpPr/>
            <p:nvPr/>
          </p:nvGrpSpPr>
          <p:grpSpPr>
            <a:xfrm>
              <a:off x="204811" y="126601"/>
              <a:ext cx="1966889" cy="305197"/>
              <a:chOff x="306410" y="1828002"/>
              <a:chExt cx="5429253" cy="900955"/>
            </a:xfrm>
          </p:grpSpPr>
          <p:grpSp>
            <p:nvGrpSpPr>
              <p:cNvPr id="14" name="组合 13">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8" name="组合 7">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9" name="椭圆 8">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0" name="椭圆 9">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1" name="椭圆 10">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3" name="椭圆 12">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5" name="椭圆 14">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17" name="îṥḷîďe">
            <a:extLst>
              <a:ext uri="{FF2B5EF4-FFF2-40B4-BE49-F238E27FC236}">
                <a16:creationId xmlns:a16="http://schemas.microsoft.com/office/drawing/2014/main" id="{A698D28A-4046-40DE-A628-69A54CD3182F}"/>
              </a:ext>
            </a:extLst>
          </p:cNvPr>
          <p:cNvSpPr/>
          <p:nvPr/>
        </p:nvSpPr>
        <p:spPr>
          <a:xfrm>
            <a:off x="1056660" y="2081402"/>
            <a:ext cx="10098178" cy="3446425"/>
          </a:xfrm>
          <a:prstGeom prst="roundRect">
            <a:avLst>
              <a:gd name="adj" fmla="val 5574"/>
            </a:avLst>
          </a:prstGeom>
          <a:solidFill>
            <a:schemeClr val="bg1"/>
          </a:solidFill>
          <a:ln w="12700">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anchor="ctr" anchorCtr="0" forceAA="0" compatLnSpc="1">
            <a:normAutofit/>
          </a:bodyPr>
          <a:lstStyle>
            <a:defPPr>
              <a:defRPr lang="zh-CN"/>
            </a:defPPr>
            <a:lvl1pPr marL="0" algn="l" defTabSz="913765" rtl="0" eaLnBrk="1" latinLnBrk="0" hangingPunct="1">
              <a:defRPr sz="1800" kern="1200">
                <a:solidFill>
                  <a:schemeClr val="lt1"/>
                </a:solidFill>
              </a:defRPr>
            </a:lvl1pPr>
            <a:lvl2pPr marL="457200" algn="l" defTabSz="913765" rtl="0" eaLnBrk="1" latinLnBrk="0" hangingPunct="1">
              <a:defRPr sz="1800" kern="1200">
                <a:solidFill>
                  <a:schemeClr val="lt1"/>
                </a:solidFill>
              </a:defRPr>
            </a:lvl2pPr>
            <a:lvl3pPr marL="914400" algn="l" defTabSz="913765" rtl="0" eaLnBrk="1" latinLnBrk="0" hangingPunct="1">
              <a:defRPr sz="1800" kern="1200">
                <a:solidFill>
                  <a:schemeClr val="lt1"/>
                </a:solidFill>
              </a:defRPr>
            </a:lvl3pPr>
            <a:lvl4pPr marL="1371600" algn="l" defTabSz="913765" rtl="0" eaLnBrk="1" latinLnBrk="0" hangingPunct="1">
              <a:defRPr sz="1800" kern="1200">
                <a:solidFill>
                  <a:schemeClr val="lt1"/>
                </a:solidFill>
              </a:defRPr>
            </a:lvl4pPr>
            <a:lvl5pPr marL="1828800" algn="l" defTabSz="913765" rtl="0" eaLnBrk="1" latinLnBrk="0" hangingPunct="1">
              <a:defRPr sz="1800" kern="1200">
                <a:solidFill>
                  <a:schemeClr val="lt1"/>
                </a:solidFill>
              </a:defRPr>
            </a:lvl5pPr>
            <a:lvl6pPr marL="2286000" algn="l" defTabSz="913765" rtl="0" eaLnBrk="1" latinLnBrk="0" hangingPunct="1">
              <a:defRPr sz="1800" kern="1200">
                <a:solidFill>
                  <a:schemeClr val="lt1"/>
                </a:solidFill>
              </a:defRPr>
            </a:lvl6pPr>
            <a:lvl7pPr marL="2743200" algn="l" defTabSz="913765" rtl="0" eaLnBrk="1" latinLnBrk="0" hangingPunct="1">
              <a:defRPr sz="1800" kern="1200">
                <a:solidFill>
                  <a:schemeClr val="lt1"/>
                </a:solidFill>
              </a:defRPr>
            </a:lvl7pPr>
            <a:lvl8pPr marL="3200400" algn="l" defTabSz="913765" rtl="0" eaLnBrk="1" latinLnBrk="0" hangingPunct="1">
              <a:defRPr sz="1800" kern="1200">
                <a:solidFill>
                  <a:schemeClr val="lt1"/>
                </a:solidFill>
              </a:defRPr>
            </a:lvl8pPr>
            <a:lvl9pPr marL="3657600" algn="l" defTabSz="913765" rtl="0" eaLnBrk="1" latinLnBrk="0" hangingPunct="1">
              <a:defRPr sz="1800" kern="1200">
                <a:solidFill>
                  <a:schemeClr val="lt1"/>
                </a:solidFill>
              </a:defRPr>
            </a:lvl9pPr>
          </a:lstStyle>
          <a:p>
            <a:endParaRPr lang="zh-CN" altLang="en-US" sz="1600" b="1" dirty="0">
              <a:solidFill>
                <a:schemeClr val="tx1">
                  <a:lumMod val="85000"/>
                  <a:lumOff val="15000"/>
                </a:schemeClr>
              </a:solidFill>
            </a:endParaRPr>
          </a:p>
        </p:txBody>
      </p:sp>
      <p:grpSp>
        <p:nvGrpSpPr>
          <p:cNvPr id="18" name="组合 17">
            <a:extLst>
              <a:ext uri="{FF2B5EF4-FFF2-40B4-BE49-F238E27FC236}">
                <a16:creationId xmlns:a16="http://schemas.microsoft.com/office/drawing/2014/main" id="{E7740CEB-FACC-404B-8DDB-5B23EC8C13D6}"/>
              </a:ext>
            </a:extLst>
          </p:cNvPr>
          <p:cNvGrpSpPr/>
          <p:nvPr/>
        </p:nvGrpSpPr>
        <p:grpSpPr>
          <a:xfrm>
            <a:off x="1056660" y="1278201"/>
            <a:ext cx="2162532" cy="688568"/>
            <a:chOff x="1056660" y="1278201"/>
            <a:chExt cx="2162532" cy="688568"/>
          </a:xfrm>
        </p:grpSpPr>
        <p:sp>
          <p:nvSpPr>
            <p:cNvPr id="19" name="Retângulo 23">
              <a:extLst>
                <a:ext uri="{FF2B5EF4-FFF2-40B4-BE49-F238E27FC236}">
                  <a16:creationId xmlns:a16="http://schemas.microsoft.com/office/drawing/2014/main" id="{D325ED98-08D6-4D06-B536-4161E5971470}"/>
                </a:ext>
              </a:extLst>
            </p:cNvPr>
            <p:cNvSpPr/>
            <p:nvPr/>
          </p:nvSpPr>
          <p:spPr>
            <a:xfrm rot="16200000">
              <a:off x="2073464" y="821041"/>
              <a:ext cx="128924" cy="2162532"/>
            </a:xfrm>
            <a:prstGeom prst="rect">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dirty="0"/>
            </a:p>
          </p:txBody>
        </p:sp>
        <p:sp>
          <p:nvSpPr>
            <p:cNvPr id="20" name="文本框 19">
              <a:extLst>
                <a:ext uri="{FF2B5EF4-FFF2-40B4-BE49-F238E27FC236}">
                  <a16:creationId xmlns:a16="http://schemas.microsoft.com/office/drawing/2014/main" id="{2EF4CB45-DE83-4B7A-9E95-186F288D2A67}"/>
                </a:ext>
              </a:extLst>
            </p:cNvPr>
            <p:cNvSpPr txBox="1"/>
            <p:nvPr/>
          </p:nvSpPr>
          <p:spPr>
            <a:xfrm>
              <a:off x="1292181" y="1278201"/>
              <a:ext cx="1691489"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思  考  题</a:t>
              </a:r>
            </a:p>
          </p:txBody>
        </p:sp>
      </p:grpSp>
      <p:sp>
        <p:nvSpPr>
          <p:cNvPr id="21" name="矩形 20">
            <a:extLst>
              <a:ext uri="{FF2B5EF4-FFF2-40B4-BE49-F238E27FC236}">
                <a16:creationId xmlns:a16="http://schemas.microsoft.com/office/drawing/2014/main" id="{78CB16CA-93DB-4008-868F-453341BAF5A7}"/>
              </a:ext>
            </a:extLst>
          </p:cNvPr>
          <p:cNvSpPr/>
          <p:nvPr/>
        </p:nvSpPr>
        <p:spPr>
          <a:xfrm>
            <a:off x="1374688" y="2711453"/>
            <a:ext cx="9442624" cy="1689052"/>
          </a:xfrm>
          <a:prstGeom prst="rect">
            <a:avLst/>
          </a:prstGeom>
        </p:spPr>
        <p:txBody>
          <a:bodyPr wrap="square">
            <a:spAutoFit/>
          </a:bodyPr>
          <a:lstStyle/>
          <a:p>
            <a:pPr algn="just">
              <a:lnSpc>
                <a:spcPct val="150000"/>
              </a:lnSpc>
            </a:pPr>
            <a:r>
              <a:rPr lang="en-US" altLang="zh-CN" sz="2400" dirty="0">
                <a:latin typeface="微软雅黑" panose="020B0503020204020204" pitchFamily="34" charset="-122"/>
                <a:ea typeface="微软雅黑" panose="020B0503020204020204" pitchFamily="34" charset="-122"/>
              </a:rPr>
              <a:t>1. </a:t>
            </a:r>
            <a:r>
              <a:rPr lang="zh-CN" altLang="en-US" sz="2400" dirty="0">
                <a:latin typeface="微软雅黑" panose="020B0503020204020204" pitchFamily="34" charset="-122"/>
                <a:ea typeface="微软雅黑" panose="020B0503020204020204" pitchFamily="34" charset="-122"/>
              </a:rPr>
              <a:t>社会互动和人际沟通的区别与联系何在？</a:t>
            </a:r>
          </a:p>
          <a:p>
            <a:pPr algn="just">
              <a:lnSpc>
                <a:spcPct val="150000"/>
              </a:lnSpc>
            </a:pPr>
            <a:endParaRPr lang="zh-CN" altLang="en-US" sz="2400" dirty="0">
              <a:latin typeface="微软雅黑" panose="020B0503020204020204" pitchFamily="34" charset="-122"/>
              <a:ea typeface="微软雅黑" panose="020B0503020204020204" pitchFamily="34" charset="-122"/>
            </a:endParaRPr>
          </a:p>
          <a:p>
            <a:pPr algn="just">
              <a:lnSpc>
                <a:spcPct val="150000"/>
              </a:lnSpc>
            </a:pPr>
            <a:r>
              <a:rPr lang="en-US" altLang="zh-CN" sz="2400" dirty="0">
                <a:latin typeface="微软雅黑" panose="020B0503020204020204" pitchFamily="34" charset="-122"/>
                <a:ea typeface="微软雅黑" panose="020B0503020204020204" pitchFamily="34" charset="-122"/>
              </a:rPr>
              <a:t>2. </a:t>
            </a:r>
            <a:r>
              <a:rPr lang="zh-CN" altLang="en-US" sz="2400" dirty="0">
                <a:latin typeface="微软雅黑" panose="020B0503020204020204" pitchFamily="34" charset="-122"/>
                <a:ea typeface="微软雅黑" panose="020B0503020204020204" pitchFamily="34" charset="-122"/>
              </a:rPr>
              <a:t>思考非语言沟通在实际沟通过程中的意义。</a:t>
            </a:r>
          </a:p>
        </p:txBody>
      </p:sp>
    </p:spTree>
    <p:extLst>
      <p:ext uri="{BB962C8B-B14F-4D97-AF65-F5344CB8AC3E}">
        <p14:creationId xmlns:p14="http://schemas.microsoft.com/office/powerpoint/2010/main" val="2133851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sp>
        <p:nvSpPr>
          <p:cNvPr id="14" name="PA_文本框 3">
            <a:extLst>
              <a:ext uri="{FF2B5EF4-FFF2-40B4-BE49-F238E27FC236}">
                <a16:creationId xmlns:a16="http://schemas.microsoft.com/office/drawing/2014/main" id="{765F4FBA-CA62-4283-8823-E43B3E5DD5D0}"/>
              </a:ext>
            </a:extLst>
          </p:cNvPr>
          <p:cNvSpPr txBox="1">
            <a:spLocks/>
          </p:cNvSpPr>
          <p:nvPr>
            <p:custDataLst>
              <p:tags r:id="rId1"/>
            </p:custDataLst>
          </p:nvPr>
        </p:nvSpPr>
        <p:spPr>
          <a:xfrm>
            <a:off x="733098" y="1843569"/>
            <a:ext cx="7270553" cy="3905043"/>
          </a:xfrm>
          <a:prstGeom prst="rect">
            <a:avLst/>
          </a:prstGeom>
          <a:noFill/>
        </p:spPr>
        <p:txBody>
          <a:bodyPr wrap="square" rtlCol="0">
            <a:spAutoFit/>
          </a:bodyPr>
          <a:lstStyle/>
          <a:p>
            <a:pPr algn="just">
              <a:lnSpc>
                <a:spcPct val="15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       社会互动按照主要类型来划分，可以分为</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对称性社会互动</a:t>
            </a: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和</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非对称性社会互动</a:t>
            </a: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。互动双方都有类似的行动，双方彼此的行为相互依赖、相互制约的方式为对称性社会互动；如果互动双方的关系是不对等的，即为非对称性社会互动。</a:t>
            </a:r>
          </a:p>
          <a:p>
            <a:pPr algn="just">
              <a:lnSpc>
                <a:spcPct val="15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       对称互动包括</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交换、合作、竞争与冲突</a:t>
            </a: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，而非对称互动则包括</a:t>
            </a:r>
            <a:r>
              <a:rPr lang="zh-CN" altLang="en-US" sz="24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暗示、模仿和感染</a:t>
            </a: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p>
        </p:txBody>
      </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18" name="矩形 17">
            <a:extLst>
              <a:ext uri="{FF2B5EF4-FFF2-40B4-BE49-F238E27FC236}">
                <a16:creationId xmlns:a16="http://schemas.microsoft.com/office/drawing/2014/main" id="{6585AB84-E084-496D-B102-4AA062018349}"/>
              </a:ext>
            </a:extLst>
          </p:cNvPr>
          <p:cNvSpPr/>
          <p:nvPr/>
        </p:nvSpPr>
        <p:spPr>
          <a:xfrm>
            <a:off x="1964787" y="818714"/>
            <a:ext cx="4060727"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cs typeface="宋体" panose="02010600030101010101" pitchFamily="2" charset="-122"/>
                <a:sym typeface="+mn-ea"/>
              </a:rPr>
              <a:t>第一节  社会互动的主要类型</a:t>
            </a:r>
          </a:p>
        </p:txBody>
      </p:sp>
      <p:pic>
        <p:nvPicPr>
          <p:cNvPr id="19" name="图片 18">
            <a:extLst>
              <a:ext uri="{FF2B5EF4-FFF2-40B4-BE49-F238E27FC236}">
                <a16:creationId xmlns:a16="http://schemas.microsoft.com/office/drawing/2014/main" id="{C5F8A4E9-B8D0-4109-B291-E5DAA5B59B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7912" y="2888537"/>
            <a:ext cx="3072175" cy="2046068"/>
          </a:xfrm>
          <a:prstGeom prst="rect">
            <a:avLst/>
          </a:prstGeom>
        </p:spPr>
      </p:pic>
    </p:spTree>
    <p:extLst>
      <p:ext uri="{BB962C8B-B14F-4D97-AF65-F5344CB8AC3E}">
        <p14:creationId xmlns:p14="http://schemas.microsoft.com/office/powerpoint/2010/main" val="61822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2" y="1880352"/>
            <a:ext cx="4760024" cy="1587486"/>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）交换</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社会交换论关注人们在互动过程中付出的代价和获得的酬赏。</a:t>
            </a:r>
            <a:endParaRPr kumimoji="0" lang="en-US" altLang="zh-CN"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295465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096000" y="1960559"/>
            <a:ext cx="5267864" cy="4192943"/>
          </a:xfrm>
          <a:prstGeom prst="rect">
            <a:avLst/>
          </a:prstGeom>
          <a:noFill/>
        </p:spPr>
        <p:txBody>
          <a:bodyPr wrap="square" rtlCol="0">
            <a:spAutoFit/>
          </a:bodyPr>
          <a:lstStyle/>
          <a:p>
            <a:pPr lvl="0" algn="just">
              <a:lnSpc>
                <a:spcPct val="150000"/>
              </a:lnSpc>
            </a:pPr>
            <a:r>
              <a:rPr lang="zh-CN" altLang="en-US" sz="2000" dirty="0">
                <a:solidFill>
                  <a:srgbClr val="D9793F"/>
                </a:solidFill>
                <a:latin typeface="微软雅黑" panose="020B0503020204020204" pitchFamily="34" charset="-122"/>
                <a:ea typeface="微软雅黑" panose="020B0503020204020204" pitchFamily="34" charset="-122"/>
                <a:sym typeface="+mn-ea"/>
              </a:rPr>
              <a:t>★ </a:t>
            </a:r>
            <a:r>
              <a:rPr lang="zh-CN" altLang="en-US" sz="2000" dirty="0">
                <a:solidFill>
                  <a:schemeClr val="accent2"/>
                </a:solidFill>
                <a:latin typeface="微软雅黑" panose="020B0503020204020204" pitchFamily="34" charset="-122"/>
                <a:ea typeface="微软雅黑" panose="020B0503020204020204" pitchFamily="34" charset="-122"/>
                <a:cs typeface="宋体" panose="02010600030101010101" pitchFamily="2" charset="-122"/>
                <a:sym typeface="+mn-ea"/>
              </a:rPr>
              <a:t>马克思</a:t>
            </a:r>
            <a:r>
              <a:rPr lang="zh-CN" altLang="en-US" sz="20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的社会交往观点为现代社会交换理论提供了借鉴。马克思从物质生产和社会交往的关系出发，以实践活动为基础，说明了人只有通过交往，才能获得现实的实践性本质，成为真正的主体。</a:t>
            </a:r>
            <a:endParaRPr lang="en-US" altLang="zh-CN" sz="2000"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50000"/>
              </a:lnSpc>
            </a:pPr>
            <a:r>
              <a:rPr lang="zh-CN" altLang="en-US" sz="2000" dirty="0">
                <a:solidFill>
                  <a:srgbClr val="D9793F"/>
                </a:solidFill>
                <a:latin typeface="微软雅黑" panose="020B0503020204020204" pitchFamily="34" charset="-122"/>
                <a:ea typeface="微软雅黑" panose="020B0503020204020204" pitchFamily="34" charset="-122"/>
                <a:sym typeface="+mn-ea"/>
              </a:rPr>
              <a:t>★ </a:t>
            </a:r>
            <a:r>
              <a:rPr lang="zh-CN" altLang="en-US" sz="2000" dirty="0">
                <a:solidFill>
                  <a:schemeClr val="accent2"/>
                </a:solidFill>
                <a:latin typeface="微软雅黑" panose="020B0503020204020204" pitchFamily="34" charset="-122"/>
                <a:ea typeface="微软雅黑" panose="020B0503020204020204" pitchFamily="34" charset="-122"/>
              </a:rPr>
              <a:t>布劳</a:t>
            </a:r>
            <a:r>
              <a:rPr lang="zh-CN" altLang="en-US" sz="2000" dirty="0">
                <a:solidFill>
                  <a:prstClr val="black"/>
                </a:solidFill>
                <a:latin typeface="微软雅黑" panose="020B0503020204020204" pitchFamily="34" charset="-122"/>
                <a:ea typeface="微软雅黑" panose="020B0503020204020204" pitchFamily="34" charset="-122"/>
              </a:rPr>
              <a:t>接受了霍曼斯和马克思的影响，吸收了社会交换论的基本命题，又汲取了马克思辩证法思想的精髓，运用集体主义方法论与整体结构论对社会交换的宏观结构进行研究。</a:t>
            </a:r>
            <a:endParaRPr kumimoji="0" lang="zh-CN" altLang="en-US" sz="2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5866800"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1757465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1" y="1880352"/>
            <a:ext cx="5088667" cy="2621615"/>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2</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）合作</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合作，是个体或群体之间为了共同的目标而协同活动，促使某种既有利于自己，又有利于他人的结果得以实现的行为或意向。</a:t>
            </a: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295465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487064" y="2245182"/>
            <a:ext cx="4623757" cy="3269613"/>
          </a:xfrm>
          <a:prstGeom prst="rect">
            <a:avLst/>
          </a:prstGeom>
          <a:noFill/>
        </p:spPr>
        <p:txBody>
          <a:bodyPr wrap="square" rtlCol="0">
            <a:spAutoFit/>
          </a:bodyPr>
          <a:lstStyle/>
          <a:p>
            <a:pPr lvl="0" algn="just">
              <a:lnSpc>
                <a:spcPct val="150000"/>
              </a:lnSpc>
            </a:pPr>
            <a:r>
              <a:rPr lang="zh-CN" altLang="en-US" sz="2000" dirty="0">
                <a:solidFill>
                  <a:srgbClr val="D9793F"/>
                </a:solidFill>
                <a:latin typeface="微软雅黑" panose="020B0503020204020204" pitchFamily="34" charset="-122"/>
                <a:ea typeface="微软雅黑" panose="020B0503020204020204" pitchFamily="34" charset="-122"/>
                <a:sym typeface="+mn-ea"/>
              </a:rPr>
              <a:t>★ </a:t>
            </a:r>
            <a:r>
              <a:rPr lang="zh-CN" altLang="en-US" sz="2000" dirty="0">
                <a:latin typeface="微软雅黑" panose="020B0503020204020204" pitchFamily="34" charset="-122"/>
                <a:ea typeface="微软雅黑" panose="020B0503020204020204" pitchFamily="34" charset="-122"/>
                <a:sym typeface="+mn-ea"/>
              </a:rPr>
              <a:t>合作解决问题的群体要比竞争解决问题的群体协调，合作群体成员比竞争群体成员更能采纳别人的意见，更能友好相处。而竞争群体成员彼此很少沟通，观点重复，容易产生误解，成员间互相侵犯，心情压抑。因此，合作更能促进人际关系的协调，提高群体的凝聚力。</a:t>
            </a:r>
            <a:endPar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6181696"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245117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35084F53-06EB-4246-D360-26E2175CDEFD}"/>
              </a:ext>
            </a:extLst>
          </p:cNvPr>
          <p:cNvPicPr>
            <a:picLocks noChangeAspect="1"/>
          </p:cNvPicPr>
          <p:nvPr/>
        </p:nvPicPr>
        <p:blipFill>
          <a:blip r:embed="rId4"/>
          <a:stretch>
            <a:fillRect/>
          </a:stretch>
        </p:blipFill>
        <p:spPr>
          <a:xfrm>
            <a:off x="3555591" y="4535554"/>
            <a:ext cx="8636409" cy="1605686"/>
          </a:xfrm>
          <a:prstGeom prst="rect">
            <a:avLst/>
          </a:prstGeom>
        </p:spPr>
      </p:pic>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2" y="1880352"/>
            <a:ext cx="4760024" cy="3138680"/>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3</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）竞争</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竞争是指希望超过他人而获得承认。广义的竞争是指生物间的生存竞争，是生物进化的普遍规律；狭义的竞争是个体或团体的各方力求胜过对方的对抗性行为。</a:t>
            </a: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295465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487062" y="1787095"/>
            <a:ext cx="4623757" cy="2530949"/>
          </a:xfrm>
          <a:prstGeom prst="rect">
            <a:avLst/>
          </a:prstGeom>
          <a:noFill/>
        </p:spPr>
        <p:txBody>
          <a:bodyPr wrap="square" rtlCol="0">
            <a:spAutoFit/>
          </a:bodyPr>
          <a:lstStyle/>
          <a:p>
            <a:pPr lvl="0" algn="just">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囚徒困境</a:t>
            </a:r>
            <a:r>
              <a:rPr lang="zh-CN" altLang="en-US" sz="2400" dirty="0">
                <a:latin typeface="微软雅黑" panose="020B0503020204020204" pitchFamily="34" charset="-122"/>
                <a:ea typeface="微软雅黑" panose="020B0503020204020204" pitchFamily="34" charset="-122"/>
                <a:sym typeface="+mn-ea"/>
              </a:rPr>
              <a:t>是合作与竞争动机的最典型案例：</a:t>
            </a:r>
            <a:r>
              <a:rPr lang="zh-CN" altLang="en-US" sz="2000" dirty="0">
                <a:latin typeface="微软雅黑" panose="020B0503020204020204" pitchFamily="34" charset="-122"/>
                <a:ea typeface="微软雅黑" panose="020B0503020204020204" pitchFamily="34" charset="-122"/>
              </a:rPr>
              <a:t>警方逮捕甲、乙两名嫌疑犯，但没有足够证据指控二人有罪。于是警方分开囚禁嫌疑犯，分别和二人见面，并向双方提供以下相同的选择：</a:t>
            </a:r>
            <a:endPar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5866800"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70360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2" y="1804843"/>
            <a:ext cx="10029568" cy="2621615"/>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4</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）冲突</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在组织中，个人与个人、群体与群体在相互交往和互动的过程中，因为这样或那样的原因而产生意见分歧、争论、对抗，使得彼此之间的关系出现不同程度的紧张状态，并为双方所意识到，这种现象就是“冲突”。</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40000"/>
              </a:lnSpc>
            </a:pPr>
            <a:endParaRPr lang="en-US" altLang="zh-CN"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2954655"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一、对称性社会互动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247409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941329" y="1810059"/>
            <a:ext cx="4760024" cy="3138680"/>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1</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）暗示</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暗示是指在无对抗的条件下，通过语言、行动、表情或某种符号，对他人的心理和行为发生影响，使他人接受暗示者的某一观点、意见，或按照暗示的方式活动。</a:t>
            </a:r>
            <a:endParaRPr lang="en-US" altLang="zh-CN" sz="2400" dirty="0">
              <a:latin typeface="微软雅黑" panose="020B0503020204020204" pitchFamily="34" charset="-122"/>
              <a:ea typeface="微软雅黑" panose="020B0503020204020204" pitchFamily="34" charset="-122"/>
              <a:sym typeface="+mn-ea"/>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326243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9" name="PA_文本框 3">
            <a:extLst>
              <a:ext uri="{FF2B5EF4-FFF2-40B4-BE49-F238E27FC236}">
                <a16:creationId xmlns:a16="http://schemas.microsoft.com/office/drawing/2014/main" id="{EFF95242-E024-4D7E-9BFD-8458E285A462}"/>
              </a:ext>
            </a:extLst>
          </p:cNvPr>
          <p:cNvSpPr txBox="1">
            <a:spLocks/>
          </p:cNvSpPr>
          <p:nvPr>
            <p:custDataLst>
              <p:tags r:id="rId2"/>
            </p:custDataLst>
          </p:nvPr>
        </p:nvSpPr>
        <p:spPr>
          <a:xfrm>
            <a:off x="6363176" y="1616260"/>
            <a:ext cx="5366578" cy="4209742"/>
          </a:xfrm>
          <a:prstGeom prst="rect">
            <a:avLst/>
          </a:prstGeom>
          <a:noFill/>
        </p:spPr>
        <p:txBody>
          <a:bodyPr wrap="square" rtlCol="0">
            <a:spAutoFit/>
          </a:bodyPr>
          <a:lstStyle/>
          <a:p>
            <a:pPr lvl="0" algn="just">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影响暗示效果的因素</a:t>
            </a:r>
            <a:endParaRPr lang="en-US" altLang="zh-CN" sz="2400" dirty="0">
              <a:solidFill>
                <a:srgbClr val="D9793F"/>
              </a:solidFill>
              <a:latin typeface="微软雅黑" panose="020B0503020204020204" pitchFamily="34" charset="-122"/>
              <a:ea typeface="微软雅黑" panose="020B0503020204020204" pitchFamily="34" charset="-122"/>
              <a:sym typeface="+mn-ea"/>
            </a:endParaRPr>
          </a:p>
          <a:p>
            <a:pPr lvl="0" algn="just">
              <a:lnSpc>
                <a:spcPct val="140000"/>
              </a:lnSpc>
            </a:pPr>
            <a:r>
              <a:rPr lang="zh-CN" altLang="en-US" sz="2400" dirty="0">
                <a:solidFill>
                  <a:schemeClr val="accent3">
                    <a:lumMod val="75000"/>
                  </a:schemeClr>
                </a:solidFill>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受到年龄和性别的影响</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受暗示者的心理状态影响</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人格的倾向性与受暗示的效果有关系</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sym typeface="+mn-ea"/>
            </a:endParaRPr>
          </a:p>
          <a:p>
            <a:pPr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受情境影响</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endParaRPr>
          </a:p>
          <a:p>
            <a:pPr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受暗示者影响力影响</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endParaRPr>
          </a:p>
          <a:p>
            <a:pPr algn="just">
              <a:lnSpc>
                <a:spcPct val="140000"/>
              </a:lnSpc>
            </a:pPr>
            <a:r>
              <a:rPr lang="zh-CN" altLang="en-US" sz="2400" dirty="0">
                <a:latin typeface="微软雅黑" panose="020B0503020204020204" pitchFamily="34" charset="-122"/>
                <a:ea typeface="微软雅黑" panose="020B0503020204020204" pitchFamily="34" charset="-122"/>
                <a:cs typeface="宋体" panose="02010600030101010101" pitchFamily="2" charset="-122"/>
                <a:sym typeface="+mn-ea"/>
              </a:rPr>
              <a:t></a:t>
            </a:r>
            <a:r>
              <a:rPr lang="zh-CN" altLang="en-US" sz="2400" dirty="0">
                <a:latin typeface="微软雅黑" panose="020B0503020204020204" pitchFamily="34" charset="-122"/>
                <a:ea typeface="微软雅黑" panose="020B0503020204020204" pitchFamily="34" charset="-122"/>
                <a:cs typeface="宋体" panose="02010600030101010101" pitchFamily="2" charset="-122"/>
              </a:rPr>
              <a:t>受暗示刺激的特点影响</a:t>
            </a:r>
            <a:endParaRPr lang="en-US" altLang="zh-CN" sz="2400" dirty="0">
              <a:latin typeface="微软雅黑" panose="020B0503020204020204" pitchFamily="34" charset="-122"/>
              <a:ea typeface="微软雅黑" panose="020B0503020204020204" pitchFamily="34" charset="-122"/>
              <a:cs typeface="宋体" panose="02010600030101010101" pitchFamily="2" charset="-122"/>
            </a:endParaRPr>
          </a:p>
          <a:p>
            <a:pPr algn="just">
              <a:lnSpc>
                <a:spcPct val="140000"/>
              </a:lnSpc>
            </a:pPr>
            <a:endParaRPr lang="en-US" altLang="zh-CN" sz="2400" dirty="0">
              <a:solidFill>
                <a:srgbClr val="D9793F"/>
              </a:solidFill>
              <a:latin typeface="微软雅黑" panose="020B0503020204020204" pitchFamily="34" charset="-122"/>
              <a:ea typeface="微软雅黑" panose="020B0503020204020204" pitchFamily="34" charset="-122"/>
              <a:sym typeface="+mn-ea"/>
            </a:endParaRPr>
          </a:p>
        </p:txBody>
      </p:sp>
      <p:cxnSp>
        <p:nvCxnSpPr>
          <p:cNvPr id="10" name="直接连接符 9">
            <a:extLst>
              <a:ext uri="{FF2B5EF4-FFF2-40B4-BE49-F238E27FC236}">
                <a16:creationId xmlns:a16="http://schemas.microsoft.com/office/drawing/2014/main" id="{6A1A1372-4D58-4EC7-AF8C-722A067BF49B}"/>
              </a:ext>
            </a:extLst>
          </p:cNvPr>
          <p:cNvCxnSpPr/>
          <p:nvPr/>
        </p:nvCxnSpPr>
        <p:spPr>
          <a:xfrm>
            <a:off x="6171600" y="1880352"/>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1642840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a:extLst>
              <a:ext uri="{FF2B5EF4-FFF2-40B4-BE49-F238E27FC236}">
                <a16:creationId xmlns:a16="http://schemas.microsoft.com/office/drawing/2014/main" id="{31A888A5-2EB3-4646-B611-649982E0246D}"/>
              </a:ext>
            </a:extLst>
          </p:cNvPr>
          <p:cNvSpPr txBox="1">
            <a:spLocks/>
          </p:cNvSpPr>
          <p:nvPr>
            <p:custDataLst>
              <p:tags r:id="rId1"/>
            </p:custDataLst>
          </p:nvPr>
        </p:nvSpPr>
        <p:spPr>
          <a:xfrm>
            <a:off x="778131" y="1804843"/>
            <a:ext cx="10325099" cy="3655744"/>
          </a:xfrm>
          <a:prstGeom prst="rect">
            <a:avLst/>
          </a:prstGeom>
          <a:noFill/>
        </p:spPr>
        <p:txBody>
          <a:bodyPr wrap="square" rtlCol="0">
            <a:spAutoFit/>
          </a:bodyPr>
          <a:lstStyle/>
          <a:p>
            <a:pPr marL="0" marR="0" lvl="0" indent="0" algn="just" defTabSz="914400" rtl="0" eaLnBrk="1" fontAlgn="auto" latinLnBrk="0" hangingPunct="1">
              <a:lnSpc>
                <a:spcPct val="14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2</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）模仿</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模仿是复制的一个新异的行为，是观察者的行为与榜样的行为存在可以辨认的匹配，是观察者对示范者身体运动特征的复制。模仿在生命的早期阶段是一种重要的社会互动和社会学习的方式。</a:t>
            </a:r>
            <a:endParaRPr lang="en-US" altLang="zh-CN" sz="2400" dirty="0">
              <a:latin typeface="微软雅黑" panose="020B0503020204020204" pitchFamily="34" charset="-122"/>
              <a:ea typeface="微软雅黑" panose="020B0503020204020204" pitchFamily="34" charset="-122"/>
              <a:sym typeface="+mn-ea"/>
            </a:endParaRPr>
          </a:p>
          <a:p>
            <a:pPr lvl="0" algn="just">
              <a:lnSpc>
                <a:spcPct val="14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en-US" sz="2400" dirty="0">
                <a:latin typeface="微软雅黑" panose="020B0503020204020204" pitchFamily="34" charset="-122"/>
                <a:ea typeface="微软雅黑" panose="020B0503020204020204" pitchFamily="34" charset="-122"/>
                <a:sym typeface="+mn-ea"/>
              </a:rPr>
              <a:t>模仿的特点在于，它不是仅仅接受别人的行为或群氓心理状态的外部特点，而且个体也要对表现出的行为特点和范例进行复制。</a:t>
            </a:r>
            <a:r>
              <a:rPr lang="zh-CN" altLang="en-US" sz="2400" dirty="0">
                <a:solidFill>
                  <a:schemeClr val="accent2"/>
                </a:solidFill>
                <a:latin typeface="微软雅黑" panose="020B0503020204020204" pitchFamily="34" charset="-122"/>
                <a:ea typeface="微软雅黑" panose="020B0503020204020204" pitchFamily="34" charset="-122"/>
                <a:sym typeface="+mn-ea"/>
              </a:rPr>
              <a:t>模仿达到内在的更深的层次时，被称为认同</a:t>
            </a:r>
            <a:r>
              <a:rPr lang="zh-CN" altLang="en-US" sz="2400" dirty="0">
                <a:latin typeface="微软雅黑" panose="020B0503020204020204" pitchFamily="34" charset="-122"/>
                <a:ea typeface="微软雅黑" panose="020B0503020204020204" pitchFamily="34" charset="-122"/>
                <a:sym typeface="+mn-ea"/>
              </a:rPr>
              <a:t>。</a:t>
            </a:r>
            <a:endParaRPr lang="en-US" altLang="zh-CN" sz="2400" dirty="0">
              <a:latin typeface="微软雅黑" panose="020B0503020204020204" pitchFamily="34" charset="-122"/>
              <a:ea typeface="微软雅黑" panose="020B0503020204020204" pitchFamily="34" charset="-122"/>
              <a:sym typeface="+mn-ea"/>
            </a:endParaRPr>
          </a:p>
        </p:txBody>
      </p:sp>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8" name="矩形 7">
            <a:extLst>
              <a:ext uri="{FF2B5EF4-FFF2-40B4-BE49-F238E27FC236}">
                <a16:creationId xmlns:a16="http://schemas.microsoft.com/office/drawing/2014/main" id="{3E1C3E2D-C796-4DA1-BCE6-5087C7B65B83}"/>
              </a:ext>
            </a:extLst>
          </p:cNvPr>
          <p:cNvSpPr/>
          <p:nvPr/>
        </p:nvSpPr>
        <p:spPr>
          <a:xfrm>
            <a:off x="1884751" y="807481"/>
            <a:ext cx="3262432" cy="461665"/>
          </a:xfrm>
          <a:prstGeom prst="rect">
            <a:avLst/>
          </a:prstGeom>
        </p:spPr>
        <p:txBody>
          <a:bodyPr wrap="none">
            <a:spAutoFit/>
          </a:bodyPr>
          <a:lstStyle/>
          <a:p>
            <a:pPr lvl="0">
              <a:defRPr/>
            </a:pPr>
            <a:r>
              <a:rPr lang="zh-CN" altLang="en-US" sz="2400" b="1" dirty="0">
                <a:solidFill>
                  <a:prstClr val="black"/>
                </a:solidFill>
                <a:latin typeface="微软雅黑" panose="020B0503020204020204" pitchFamily="34" charset="-122"/>
                <a:ea typeface="微软雅黑" panose="020B0503020204020204" pitchFamily="34" charset="-122"/>
                <a:cs typeface="宋体" panose="02010600030101010101" pitchFamily="2" charset="-122"/>
                <a:sym typeface="+mn-ea"/>
              </a:rPr>
              <a:t>二、非对称性社会互动</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11" name="组合 10">
            <a:extLst>
              <a:ext uri="{FF2B5EF4-FFF2-40B4-BE49-F238E27FC236}">
                <a16:creationId xmlns:a16="http://schemas.microsoft.com/office/drawing/2014/main" id="{6C20DC71-CD04-4EC0-B927-13A56E6F4D25}"/>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35A01E51-5F44-4EB5-BFFD-F4DB48F7F572}"/>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7F0B9323-8B4F-4020-B969-2B6EC668DC9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6F5FA900-44FC-4351-AA19-78DD82C105E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第七章</a:t>
              </a:r>
            </a:p>
          </p:txBody>
        </p:sp>
        <p:grpSp>
          <p:nvGrpSpPr>
            <p:cNvPr id="15" name="组合 14">
              <a:extLst>
                <a:ext uri="{FF2B5EF4-FFF2-40B4-BE49-F238E27FC236}">
                  <a16:creationId xmlns:a16="http://schemas.microsoft.com/office/drawing/2014/main" id="{61BD70E1-BD7B-4390-B4E3-D32C07CF513C}"/>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2F576F60-DBF8-4634-B249-A5E83726F44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639979B-50DB-4B72-8B5C-D9D9E8186DF1}"/>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E84900D-8DAB-44D5-9372-6FBB6D6CE317}"/>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957602AA-9C98-470D-9567-4CF366C197C2}"/>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EEB2566B-164B-4986-A5E6-D0AEDF25D077}"/>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BC8A84E7-AD1C-4853-B9A0-B5B78984E9F5}"/>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C272DDA3-BE24-4CFA-B09F-650B4E88A614}"/>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Tree>
    <p:extLst>
      <p:ext uri="{BB962C8B-B14F-4D97-AF65-F5344CB8AC3E}">
        <p14:creationId xmlns:p14="http://schemas.microsoft.com/office/powerpoint/2010/main" val="3611819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10.xml><?xml version="1.0" encoding="utf-8"?>
<p:tagLst xmlns:a="http://schemas.openxmlformats.org/drawingml/2006/main" xmlns:r="http://schemas.openxmlformats.org/officeDocument/2006/relationships" xmlns:p="http://schemas.openxmlformats.org/presentationml/2006/main">
  <p:tag name="PA" val="v3.2.0"/>
</p:tagLst>
</file>

<file path=ppt/tags/tag11.xml><?xml version="1.0" encoding="utf-8"?>
<p:tagLst xmlns:a="http://schemas.openxmlformats.org/drawingml/2006/main" xmlns:r="http://schemas.openxmlformats.org/officeDocument/2006/relationships" xmlns:p="http://schemas.openxmlformats.org/presentationml/2006/main">
  <p:tag name="PA" val="v3.2.0"/>
</p:tagLst>
</file>

<file path=ppt/tags/tag12.xml><?xml version="1.0" encoding="utf-8"?>
<p:tagLst xmlns:a="http://schemas.openxmlformats.org/drawingml/2006/main" xmlns:r="http://schemas.openxmlformats.org/officeDocument/2006/relationships" xmlns:p="http://schemas.openxmlformats.org/presentationml/2006/main">
  <p:tag name="PA" val="v3.2.0"/>
</p:tagLst>
</file>

<file path=ppt/tags/tag13.xml><?xml version="1.0" encoding="utf-8"?>
<p:tagLst xmlns:a="http://schemas.openxmlformats.org/drawingml/2006/main" xmlns:r="http://schemas.openxmlformats.org/officeDocument/2006/relationships" xmlns:p="http://schemas.openxmlformats.org/presentationml/2006/main">
  <p:tag name="PA" val="v3.2.0"/>
</p:tagLst>
</file>

<file path=ppt/tags/tag14.xml><?xml version="1.0" encoding="utf-8"?>
<p:tagLst xmlns:a="http://schemas.openxmlformats.org/drawingml/2006/main" xmlns:r="http://schemas.openxmlformats.org/officeDocument/2006/relationships" xmlns:p="http://schemas.openxmlformats.org/presentationml/2006/main">
  <p:tag name="PA" val="v3.2.0"/>
</p:tagLst>
</file>

<file path=ppt/tags/tag15.xml><?xml version="1.0" encoding="utf-8"?>
<p:tagLst xmlns:a="http://schemas.openxmlformats.org/drawingml/2006/main" xmlns:r="http://schemas.openxmlformats.org/officeDocument/2006/relationships" xmlns:p="http://schemas.openxmlformats.org/presentationml/2006/main">
  <p:tag name="PA" val="v3.2.0"/>
</p:tagLst>
</file>

<file path=ppt/tags/tag16.xml><?xml version="1.0" encoding="utf-8"?>
<p:tagLst xmlns:a="http://schemas.openxmlformats.org/drawingml/2006/main" xmlns:r="http://schemas.openxmlformats.org/officeDocument/2006/relationships" xmlns:p="http://schemas.openxmlformats.org/presentationml/2006/main">
  <p:tag name="PA" val="v3.2.0"/>
</p:tagLst>
</file>

<file path=ppt/tags/tag17.xml><?xml version="1.0" encoding="utf-8"?>
<p:tagLst xmlns:a="http://schemas.openxmlformats.org/drawingml/2006/main" xmlns:r="http://schemas.openxmlformats.org/officeDocument/2006/relationships" xmlns:p="http://schemas.openxmlformats.org/presentationml/2006/main">
  <p:tag name="PA" val="v3.2.0"/>
</p:tagLst>
</file>

<file path=ppt/tags/tag18.xml><?xml version="1.0" encoding="utf-8"?>
<p:tagLst xmlns:a="http://schemas.openxmlformats.org/drawingml/2006/main" xmlns:r="http://schemas.openxmlformats.org/officeDocument/2006/relationships" xmlns:p="http://schemas.openxmlformats.org/presentationml/2006/main">
  <p:tag name="PA" val="v3.2.0"/>
</p:tagLst>
</file>

<file path=ppt/tags/tag19.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20.xml><?xml version="1.0" encoding="utf-8"?>
<p:tagLst xmlns:a="http://schemas.openxmlformats.org/drawingml/2006/main" xmlns:r="http://schemas.openxmlformats.org/officeDocument/2006/relationships" xmlns:p="http://schemas.openxmlformats.org/presentationml/2006/main">
  <p:tag name="PA" val="v3.2.0"/>
</p:tagLst>
</file>

<file path=ppt/tags/tag21.xml><?xml version="1.0" encoding="utf-8"?>
<p:tagLst xmlns:a="http://schemas.openxmlformats.org/drawingml/2006/main" xmlns:r="http://schemas.openxmlformats.org/officeDocument/2006/relationships" xmlns:p="http://schemas.openxmlformats.org/presentationml/2006/main">
  <p:tag name="PA" val="v3.2.0"/>
</p:tagLst>
</file>

<file path=ppt/tags/tag22.xml><?xml version="1.0" encoding="utf-8"?>
<p:tagLst xmlns:a="http://schemas.openxmlformats.org/drawingml/2006/main" xmlns:r="http://schemas.openxmlformats.org/officeDocument/2006/relationships" xmlns:p="http://schemas.openxmlformats.org/presentationml/2006/main">
  <p:tag name="PA" val="v3.2.0"/>
</p:tagLst>
</file>

<file path=ppt/tags/tag23.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PA" val="v3.2.0"/>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ags/tag8.xml><?xml version="1.0" encoding="utf-8"?>
<p:tagLst xmlns:a="http://schemas.openxmlformats.org/drawingml/2006/main" xmlns:r="http://schemas.openxmlformats.org/officeDocument/2006/relationships" xmlns:p="http://schemas.openxmlformats.org/presentationml/2006/main">
  <p:tag name="PA" val="v3.2.0"/>
</p:tagLst>
</file>

<file path=ppt/tags/tag9.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社会心理学">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社会心理学" id="{09DFB0CC-3558-40C8-82B0-BDEC34A444CD}" vid="{1330D113-5CF1-4A21-BAD2-ED496E448C04}"/>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974</TotalTime>
  <Words>1942</Words>
  <Application>Microsoft Office PowerPoint</Application>
  <PresentationFormat>宽屏</PresentationFormat>
  <Paragraphs>253</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24</vt:i4>
      </vt:variant>
    </vt:vector>
  </HeadingPairs>
  <TitlesOfParts>
    <vt:vector size="34" baseType="lpstr">
      <vt:lpstr>等线</vt:lpstr>
      <vt:lpstr>等线 Light</vt:lpstr>
      <vt:lpstr>华文新魏</vt:lpstr>
      <vt:lpstr>华文中宋</vt:lpstr>
      <vt:lpstr>微软雅黑</vt:lpstr>
      <vt:lpstr>Arial</vt:lpstr>
      <vt:lpstr>Impact</vt:lpstr>
      <vt:lpstr>Office 主题​​</vt:lpstr>
      <vt:lpstr>社会心理学</vt:lpstr>
      <vt:lpstr>自定义设计方案</vt:lpstr>
      <vt:lpstr>PowerPoint 演示文稿</vt:lpstr>
      <vt:lpstr>第一节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第二节</vt:lpstr>
      <vt:lpstr>PowerPoint 演示文稿</vt:lpstr>
      <vt:lpstr>PowerPoint 演示文稿</vt:lpstr>
      <vt:lpstr>PowerPoint 演示文稿</vt:lpstr>
      <vt:lpstr>第三节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Yuyi</dc:creator>
  <cp:lastModifiedBy>PC</cp:lastModifiedBy>
  <cp:revision>93</cp:revision>
  <dcterms:created xsi:type="dcterms:W3CDTF">2021-12-04T01:25:21Z</dcterms:created>
  <dcterms:modified xsi:type="dcterms:W3CDTF">2024-11-18T14:08:25Z</dcterms:modified>
</cp:coreProperties>
</file>