
<file path=[Content_Types].xml><?xml version="1.0" encoding="utf-8"?>
<Types xmlns="http://schemas.openxmlformats.org/package/2006/content-types">
  <Default Extension="jpeg" ContentType="image/jpeg"/>
  <Default Extension="jpg" ContentType="image/jpeg"/>
  <Default Extension="jpg!con"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00" r:id="rId4"/>
    <p:sldMasterId id="2147483715" r:id="rId5"/>
  </p:sldMasterIdLst>
  <p:notesMasterIdLst>
    <p:notesMasterId r:id="rId80"/>
  </p:notesMasterIdLst>
  <p:sldIdLst>
    <p:sldId id="574" r:id="rId6"/>
    <p:sldId id="576" r:id="rId7"/>
    <p:sldId id="577" r:id="rId8"/>
    <p:sldId id="578" r:id="rId9"/>
    <p:sldId id="579" r:id="rId10"/>
    <p:sldId id="595" r:id="rId11"/>
    <p:sldId id="580" r:id="rId12"/>
    <p:sldId id="581" r:id="rId13"/>
    <p:sldId id="596" r:id="rId14"/>
    <p:sldId id="597" r:id="rId15"/>
    <p:sldId id="582" r:id="rId16"/>
    <p:sldId id="340" r:id="rId17"/>
    <p:sldId id="343" r:id="rId18"/>
    <p:sldId id="598" r:id="rId19"/>
    <p:sldId id="599" r:id="rId20"/>
    <p:sldId id="333" r:id="rId21"/>
    <p:sldId id="341" r:id="rId22"/>
    <p:sldId id="601" r:id="rId23"/>
    <p:sldId id="344" r:id="rId24"/>
    <p:sldId id="600" r:id="rId25"/>
    <p:sldId id="342" r:id="rId26"/>
    <p:sldId id="604" r:id="rId27"/>
    <p:sldId id="605" r:id="rId28"/>
    <p:sldId id="345" r:id="rId29"/>
    <p:sldId id="602" r:id="rId30"/>
    <p:sldId id="334" r:id="rId31"/>
    <p:sldId id="583" r:id="rId32"/>
    <p:sldId id="584" r:id="rId33"/>
    <p:sldId id="606" r:id="rId34"/>
    <p:sldId id="647" r:id="rId35"/>
    <p:sldId id="648" r:id="rId36"/>
    <p:sldId id="651" r:id="rId37"/>
    <p:sldId id="652" r:id="rId38"/>
    <p:sldId id="607" r:id="rId39"/>
    <p:sldId id="608" r:id="rId40"/>
    <p:sldId id="609" r:id="rId41"/>
    <p:sldId id="610" r:id="rId42"/>
    <p:sldId id="611" r:id="rId43"/>
    <p:sldId id="612" r:id="rId44"/>
    <p:sldId id="613" r:id="rId45"/>
    <p:sldId id="614" r:id="rId46"/>
    <p:sldId id="615" r:id="rId47"/>
    <p:sldId id="616" r:id="rId48"/>
    <p:sldId id="617" r:id="rId49"/>
    <p:sldId id="618" r:id="rId50"/>
    <p:sldId id="619" r:id="rId51"/>
    <p:sldId id="620" r:id="rId52"/>
    <p:sldId id="621" r:id="rId53"/>
    <p:sldId id="622" r:id="rId54"/>
    <p:sldId id="623" r:id="rId55"/>
    <p:sldId id="624" r:id="rId56"/>
    <p:sldId id="625" r:id="rId57"/>
    <p:sldId id="626" r:id="rId58"/>
    <p:sldId id="627" r:id="rId59"/>
    <p:sldId id="628" r:id="rId60"/>
    <p:sldId id="629" r:id="rId61"/>
    <p:sldId id="630" r:id="rId62"/>
    <p:sldId id="631" r:id="rId63"/>
    <p:sldId id="632" r:id="rId64"/>
    <p:sldId id="633" r:id="rId65"/>
    <p:sldId id="634" r:id="rId66"/>
    <p:sldId id="635" r:id="rId67"/>
    <p:sldId id="636" r:id="rId68"/>
    <p:sldId id="637" r:id="rId69"/>
    <p:sldId id="638" r:id="rId70"/>
    <p:sldId id="639" r:id="rId71"/>
    <p:sldId id="640" r:id="rId72"/>
    <p:sldId id="641" r:id="rId73"/>
    <p:sldId id="642" r:id="rId74"/>
    <p:sldId id="643" r:id="rId75"/>
    <p:sldId id="644" r:id="rId76"/>
    <p:sldId id="645" r:id="rId77"/>
    <p:sldId id="646" r:id="rId78"/>
    <p:sldId id="594" r:id="rId7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65B5C-72E4-C54D-9DD2-A21623123485}" v="3" dt="2024-11-25T15:19:25.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8" autoAdjust="0"/>
    <p:restoredTop sz="94659"/>
  </p:normalViewPr>
  <p:slideViewPr>
    <p:cSldViewPr snapToGrid="0">
      <p:cViewPr varScale="1">
        <p:scale>
          <a:sx n="110" d="100"/>
          <a:sy n="110" d="100"/>
        </p:scale>
        <p:origin x="1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C9965B5C-72E4-C54D-9DD2-A21623123485}"/>
    <pc:docChg chg="undo custSel modSld">
      <pc:chgData name="Lu Zhiyu" userId="ac0a4e748700494f" providerId="LiveId" clId="{C9965B5C-72E4-C54D-9DD2-A21623123485}" dt="2024-11-25T15:19:25.688" v="14" actId="478"/>
      <pc:docMkLst>
        <pc:docMk/>
      </pc:docMkLst>
      <pc:sldChg chg="modSp mod">
        <pc:chgData name="Lu Zhiyu" userId="ac0a4e748700494f" providerId="LiveId" clId="{C9965B5C-72E4-C54D-9DD2-A21623123485}" dt="2024-11-25T11:38:53.488" v="0" actId="20577"/>
        <pc:sldMkLst>
          <pc:docMk/>
          <pc:sldMk cId="2474464733" sldId="581"/>
        </pc:sldMkLst>
        <pc:spChg chg="mod">
          <ac:chgData name="Lu Zhiyu" userId="ac0a4e748700494f" providerId="LiveId" clId="{C9965B5C-72E4-C54D-9DD2-A21623123485}" dt="2024-11-25T11:38:53.488" v="0" actId="20577"/>
          <ac:spMkLst>
            <pc:docMk/>
            <pc:sldMk cId="2474464733" sldId="581"/>
            <ac:spMk id="14" creationId="{765F4FBA-CA62-4283-8823-E43B3E5DD5D0}"/>
          </ac:spMkLst>
        </pc:spChg>
      </pc:sldChg>
      <pc:sldChg chg="modSp mod">
        <pc:chgData name="Lu Zhiyu" userId="ac0a4e748700494f" providerId="LiveId" clId="{C9965B5C-72E4-C54D-9DD2-A21623123485}" dt="2024-11-25T14:47:53.985" v="3"/>
        <pc:sldMkLst>
          <pc:docMk/>
          <pc:sldMk cId="1961306340" sldId="634"/>
        </pc:sldMkLst>
        <pc:spChg chg="mod">
          <ac:chgData name="Lu Zhiyu" userId="ac0a4e748700494f" providerId="LiveId" clId="{C9965B5C-72E4-C54D-9DD2-A21623123485}" dt="2024-11-25T14:47:53.985" v="3"/>
          <ac:spMkLst>
            <pc:docMk/>
            <pc:sldMk cId="1961306340" sldId="634"/>
            <ac:spMk id="5" creationId="{00000000-0000-0000-0000-000000000000}"/>
          </ac:spMkLst>
        </pc:spChg>
      </pc:sldChg>
      <pc:sldChg chg="modSp mod">
        <pc:chgData name="Lu Zhiyu" userId="ac0a4e748700494f" providerId="LiveId" clId="{C9965B5C-72E4-C54D-9DD2-A21623123485}" dt="2024-11-25T14:57:51.513" v="9"/>
        <pc:sldMkLst>
          <pc:docMk/>
          <pc:sldMk cId="1868039569" sldId="640"/>
        </pc:sldMkLst>
        <pc:spChg chg="mod">
          <ac:chgData name="Lu Zhiyu" userId="ac0a4e748700494f" providerId="LiveId" clId="{C9965B5C-72E4-C54D-9DD2-A21623123485}" dt="2024-11-25T14:57:51.513" v="9"/>
          <ac:spMkLst>
            <pc:docMk/>
            <pc:sldMk cId="1868039569" sldId="640"/>
            <ac:spMk id="4" creationId="{00000000-0000-0000-0000-000000000000}"/>
          </ac:spMkLst>
        </pc:spChg>
      </pc:sldChg>
      <pc:sldChg chg="modSp mod">
        <pc:chgData name="Lu Zhiyu" userId="ac0a4e748700494f" providerId="LiveId" clId="{C9965B5C-72E4-C54D-9DD2-A21623123485}" dt="2024-11-25T15:11:19.311" v="10" actId="1076"/>
        <pc:sldMkLst>
          <pc:docMk/>
          <pc:sldMk cId="3342130827" sldId="642"/>
        </pc:sldMkLst>
        <pc:spChg chg="mod">
          <ac:chgData name="Lu Zhiyu" userId="ac0a4e748700494f" providerId="LiveId" clId="{C9965B5C-72E4-C54D-9DD2-A21623123485}" dt="2024-11-25T15:11:19.311" v="10" actId="1076"/>
          <ac:spMkLst>
            <pc:docMk/>
            <pc:sldMk cId="3342130827" sldId="642"/>
            <ac:spMk id="8" creationId="{00000000-0000-0000-0000-000000000000}"/>
          </ac:spMkLst>
        </pc:spChg>
      </pc:sldChg>
      <pc:sldChg chg="delSp modSp modAnim">
        <pc:chgData name="Lu Zhiyu" userId="ac0a4e748700494f" providerId="LiveId" clId="{C9965B5C-72E4-C54D-9DD2-A21623123485}" dt="2024-11-25T15:19:25.688" v="14" actId="478"/>
        <pc:sldMkLst>
          <pc:docMk/>
          <pc:sldMk cId="3009123844" sldId="644"/>
        </pc:sldMkLst>
        <pc:spChg chg="del">
          <ac:chgData name="Lu Zhiyu" userId="ac0a4e748700494f" providerId="LiveId" clId="{C9965B5C-72E4-C54D-9DD2-A21623123485}" dt="2024-11-25T15:19:25.688" v="14" actId="478"/>
          <ac:spMkLst>
            <pc:docMk/>
            <pc:sldMk cId="3009123844" sldId="644"/>
            <ac:spMk id="57363" creationId="{00000000-0000-0000-0000-000000000000}"/>
          </ac:spMkLst>
        </pc:spChg>
        <pc:spChg chg="del mod">
          <ac:chgData name="Lu Zhiyu" userId="ac0a4e748700494f" providerId="LiveId" clId="{C9965B5C-72E4-C54D-9DD2-A21623123485}" dt="2024-11-25T15:19:24.111" v="13" actId="478"/>
          <ac:spMkLst>
            <pc:docMk/>
            <pc:sldMk cId="3009123844" sldId="644"/>
            <ac:spMk id="57365" creationId="{00000000-0000-0000-0000-000000000000}"/>
          </ac:spMkLst>
        </pc:spChg>
      </pc:sldChg>
      <pc:sldChg chg="modSp mod">
        <pc:chgData name="Lu Zhiyu" userId="ac0a4e748700494f" providerId="LiveId" clId="{C9965B5C-72E4-C54D-9DD2-A21623123485}" dt="2024-11-25T15:19:22.988" v="12" actId="27636"/>
        <pc:sldMkLst>
          <pc:docMk/>
          <pc:sldMk cId="3943836639" sldId="646"/>
        </pc:sldMkLst>
        <pc:spChg chg="mod">
          <ac:chgData name="Lu Zhiyu" userId="ac0a4e748700494f" providerId="LiveId" clId="{C9965B5C-72E4-C54D-9DD2-A21623123485}" dt="2024-11-25T15:19:22.988" v="12" actId="27636"/>
          <ac:spMkLst>
            <pc:docMk/>
            <pc:sldMk cId="3943836639" sldId="646"/>
            <ac:spMk id="7"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2_1#3">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3">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543FD91-EB46-4799-9EAE-C6ED25115106}" type="doc">
      <dgm:prSet loTypeId="urn:microsoft.com/office/officeart/2005/8/layout/hierarchy4" loCatId="relationship" qsTypeId="urn:microsoft.com/office/officeart/2005/8/quickstyle/simple1#17" qsCatId="simple" csTypeId="urn:microsoft.com/office/officeart/2005/8/colors/accent2_1#3" csCatId="accent2" phldr="1"/>
      <dgm:spPr/>
      <dgm:t>
        <a:bodyPr/>
        <a:lstStyle/>
        <a:p>
          <a:endParaRPr lang="zh-CN" altLang="en-US"/>
        </a:p>
      </dgm:t>
    </dgm:pt>
    <dgm:pt modelId="{F05B88E5-0642-441F-A163-DCA533610839}">
      <dgm:prSet custT="1"/>
      <dgm:spPr>
        <a:xfrm>
          <a:off x="3615" y="1273"/>
          <a:ext cx="10053014" cy="1015847"/>
        </a:xfr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rtl="0">
            <a:lnSpc>
              <a:spcPct val="150000"/>
            </a:lnSpc>
          </a:pPr>
          <a:r>
            <a:rPr lang="zh-CN" altLang="en-US" sz="3200" b="1" cap="none" spc="0" dirty="0">
              <a:ln w="18415" cmpd="sng">
                <a:prstDash val="solid"/>
              </a:ln>
              <a:solidFill>
                <a:srgbClr val="A96F07"/>
              </a:solidFill>
              <a:effectLst/>
              <a:latin typeface="微软雅黑" panose="020B0503020204020204" pitchFamily="34" charset="-122"/>
              <a:ea typeface="微软雅黑" panose="020B0503020204020204" pitchFamily="34" charset="-122"/>
              <a:cs typeface="+mn-cs"/>
            </a:rPr>
            <a:t>近期影响</a:t>
          </a:r>
        </a:p>
      </dgm:t>
    </dgm:pt>
    <dgm:pt modelId="{294ADC0E-7F1F-47CC-9373-1095A4E012BC}" type="parTrans" cxnId="{1FFF4AA1-BCC1-4AFA-9AE9-3794BDA2FD52}">
      <dgm:prSet/>
      <dgm:spPr/>
      <dgm:t>
        <a:bodyPr/>
        <a:lstStyle/>
        <a:p>
          <a:endParaRPr lang="zh-CN" altLang="en-US" b="1">
            <a:solidFill>
              <a:srgbClr val="A96F07"/>
            </a:solidFill>
            <a:effectLst/>
          </a:endParaRPr>
        </a:p>
      </dgm:t>
    </dgm:pt>
    <dgm:pt modelId="{46B7B634-03F2-4A6E-ABDA-CD6DC530F374}" type="sibTrans" cxnId="{1FFF4AA1-BCC1-4AFA-9AE9-3794BDA2FD52}">
      <dgm:prSet/>
      <dgm:spPr/>
      <dgm:t>
        <a:bodyPr/>
        <a:lstStyle/>
        <a:p>
          <a:endParaRPr lang="zh-CN" altLang="en-US" b="1">
            <a:solidFill>
              <a:srgbClr val="A96F07"/>
            </a:solidFill>
            <a:effectLst/>
          </a:endParaRPr>
        </a:p>
      </dgm:t>
    </dgm:pt>
    <dgm:pt modelId="{DC38A4A3-26AF-4CD0-B5D1-3B5841A34027}">
      <dgm:prSet custT="1"/>
      <dgm:spPr>
        <a:xfrm>
          <a:off x="3615" y="1378583"/>
          <a:ext cx="3173299" cy="2470207"/>
        </a:xfr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lgn="l" rtl="0">
            <a:lnSpc>
              <a:spcPct val="100000"/>
            </a:lnSpc>
          </a:pPr>
          <a:r>
            <a:rPr lang="zh-CN" altLang="en-US" sz="2200" b="1" dirty="0">
              <a:solidFill>
                <a:srgbClr val="89540D"/>
              </a:solidFill>
              <a:latin typeface="微软雅黑" panose="020B0503020204020204" pitchFamily="34" charset="-122"/>
              <a:ea typeface="微软雅黑" panose="020B0503020204020204" pitchFamily="34" charset="-122"/>
              <a:cs typeface="+mn-cs"/>
            </a:rPr>
            <a:t>体验到信任和同情的安全型依恋的婴儿到学前期时，与同伴的交往充满自信，也更能获得成功。</a:t>
          </a:r>
          <a:endParaRPr lang="en-US" sz="2200" b="1" dirty="0">
            <a:solidFill>
              <a:srgbClr val="89540D"/>
            </a:solidFill>
            <a:effectLst/>
            <a:latin typeface="微软雅黑" panose="020B0503020204020204" pitchFamily="34" charset="-122"/>
            <a:ea typeface="微软雅黑" panose="020B0503020204020204" pitchFamily="34" charset="-122"/>
            <a:cs typeface="+mn-cs"/>
          </a:endParaRPr>
        </a:p>
      </dgm:t>
    </dgm:pt>
    <dgm:pt modelId="{00CE09A6-668C-4CA0-8DD3-6A578C46C00E}" type="parTrans" cxnId="{672A48E0-437D-4F29-80FF-50DC7AA10BD6}">
      <dgm:prSet/>
      <dgm:spPr/>
      <dgm:t>
        <a:bodyPr/>
        <a:lstStyle/>
        <a:p>
          <a:endParaRPr lang="zh-CN" altLang="en-US" b="1">
            <a:solidFill>
              <a:srgbClr val="A96F07"/>
            </a:solidFill>
            <a:effectLst/>
          </a:endParaRPr>
        </a:p>
      </dgm:t>
    </dgm:pt>
    <dgm:pt modelId="{7FAD1393-3FC6-471C-BECD-12F1142D051D}" type="sibTrans" cxnId="{672A48E0-437D-4F29-80FF-50DC7AA10BD6}">
      <dgm:prSet/>
      <dgm:spPr/>
      <dgm:t>
        <a:bodyPr/>
        <a:lstStyle/>
        <a:p>
          <a:endParaRPr lang="zh-CN" altLang="en-US" b="1">
            <a:solidFill>
              <a:srgbClr val="A96F07"/>
            </a:solidFill>
            <a:effectLst/>
          </a:endParaRPr>
        </a:p>
      </dgm:t>
    </dgm:pt>
    <dgm:pt modelId="{13161667-8D1F-4267-BD63-A4C93A142CAF}">
      <dgm:prSet custT="1"/>
      <dgm:spPr>
        <a:xfrm>
          <a:off x="3443472" y="1378583"/>
          <a:ext cx="3173299" cy="2470207"/>
        </a:xfr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lgn="l" rtl="0">
            <a:lnSpc>
              <a:spcPct val="100000"/>
            </a:lnSpc>
          </a:pPr>
          <a:r>
            <a:rPr lang="zh-CN" altLang="en-US" sz="2000" b="1" dirty="0">
              <a:solidFill>
                <a:srgbClr val="89540D"/>
              </a:solidFill>
              <a:latin typeface="微软雅黑" panose="020B0503020204020204" pitchFamily="34" charset="-122"/>
              <a:ea typeface="微软雅黑" panose="020B0503020204020204" pitchFamily="34" charset="-122"/>
              <a:cs typeface="+mn-cs"/>
            </a:rPr>
            <a:t>追踪研究发现，具有安全依恋的学前儿童表现出比不安全依恋的儿童更好的自尊、社会能力及共情。</a:t>
          </a:r>
          <a:endParaRPr lang="zh-CN" altLang="en-US" sz="2000" b="1" dirty="0">
            <a:solidFill>
              <a:srgbClr val="89540D"/>
            </a:solidFill>
            <a:effectLst/>
            <a:latin typeface="微软雅黑" panose="020B0503020204020204" pitchFamily="34" charset="-122"/>
            <a:ea typeface="微软雅黑" panose="020B0503020204020204" pitchFamily="34" charset="-122"/>
            <a:cs typeface="+mn-cs"/>
          </a:endParaRPr>
        </a:p>
      </dgm:t>
    </dgm:pt>
    <dgm:pt modelId="{F05E1B7A-049F-4245-AEA7-F640AC4AA2F2}" type="parTrans" cxnId="{1B9CF973-A3C8-4422-A5C9-E7DC590FCA04}">
      <dgm:prSet/>
      <dgm:spPr/>
      <dgm:t>
        <a:bodyPr/>
        <a:lstStyle/>
        <a:p>
          <a:endParaRPr lang="zh-CN" altLang="en-US"/>
        </a:p>
      </dgm:t>
    </dgm:pt>
    <dgm:pt modelId="{85CA18AE-B9DA-4DA9-8C0C-47FAF5A7C486}" type="sibTrans" cxnId="{1B9CF973-A3C8-4422-A5C9-E7DC590FCA04}">
      <dgm:prSet/>
      <dgm:spPr/>
      <dgm:t>
        <a:bodyPr/>
        <a:lstStyle/>
        <a:p>
          <a:endParaRPr lang="zh-CN" altLang="en-US"/>
        </a:p>
      </dgm:t>
    </dgm:pt>
    <dgm:pt modelId="{2C5044BD-254A-455C-8187-C820D81E46A7}">
      <dgm:prSet custT="1"/>
      <dgm:spPr>
        <a:xfrm>
          <a:off x="6883329" y="1378583"/>
          <a:ext cx="3173299" cy="2470207"/>
        </a:xfr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gm:spPr>
      <dgm:t>
        <a:bodyPr/>
        <a:lstStyle/>
        <a:p>
          <a:pPr algn="l" rtl="0">
            <a:lnSpc>
              <a:spcPct val="100000"/>
            </a:lnSpc>
          </a:pPr>
          <a:r>
            <a:rPr lang="zh-CN" altLang="en-US" sz="2000" b="1" dirty="0">
              <a:solidFill>
                <a:srgbClr val="89540D"/>
              </a:solidFill>
              <a:latin typeface="微软雅黑" panose="020B0503020204020204" pitchFamily="34" charset="-122"/>
              <a:ea typeface="微软雅黑" panose="020B0503020204020204" pitchFamily="34" charset="-122"/>
              <a:cs typeface="+mn-cs"/>
            </a:rPr>
            <a:t>在婴儿期和幼儿期属于安全型依恋的青少年，具有较好的社会能力，更善于结交朋友、维持友谊，在社会性团体中如鱼得水，表现出更好的情绪健康、自尊、心理弹性和同伴能力。</a:t>
          </a:r>
        </a:p>
      </dgm:t>
    </dgm:pt>
    <dgm:pt modelId="{09621F34-BF9F-4EBF-B2D8-FFAE44D60925}" type="parTrans" cxnId="{9AF574A9-420F-488B-8790-007A2059A79C}">
      <dgm:prSet/>
      <dgm:spPr/>
      <dgm:t>
        <a:bodyPr/>
        <a:lstStyle/>
        <a:p>
          <a:endParaRPr lang="zh-CN" altLang="en-US"/>
        </a:p>
      </dgm:t>
    </dgm:pt>
    <dgm:pt modelId="{8E3E6D09-1AEC-49AF-9BAD-4C67A40541BC}" type="sibTrans" cxnId="{9AF574A9-420F-488B-8790-007A2059A79C}">
      <dgm:prSet/>
      <dgm:spPr/>
      <dgm:t>
        <a:bodyPr/>
        <a:lstStyle/>
        <a:p>
          <a:endParaRPr lang="zh-CN" altLang="en-US"/>
        </a:p>
      </dgm:t>
    </dgm:pt>
    <dgm:pt modelId="{5084A072-A1CB-4071-AAC6-FDF7FF08570C}" type="pres">
      <dgm:prSet presAssocID="{D543FD91-EB46-4799-9EAE-C6ED25115106}" presName="Name0" presStyleCnt="0">
        <dgm:presLayoutVars>
          <dgm:chPref val="1"/>
          <dgm:dir/>
          <dgm:animOne val="branch"/>
          <dgm:animLvl val="lvl"/>
          <dgm:resizeHandles/>
        </dgm:presLayoutVars>
      </dgm:prSet>
      <dgm:spPr/>
    </dgm:pt>
    <dgm:pt modelId="{19CA8100-3F67-4C27-B5A4-AD0A19BCE20B}" type="pres">
      <dgm:prSet presAssocID="{F05B88E5-0642-441F-A163-DCA533610839}" presName="vertOne" presStyleCnt="0"/>
      <dgm:spPr/>
    </dgm:pt>
    <dgm:pt modelId="{3E9FB828-9FAA-44D1-AB40-3DB67126E0A8}" type="pres">
      <dgm:prSet presAssocID="{F05B88E5-0642-441F-A163-DCA533610839}" presName="txOne" presStyleLbl="node0" presStyleIdx="0" presStyleCnt="1" custScaleY="41124">
        <dgm:presLayoutVars>
          <dgm:chPref val="3"/>
        </dgm:presLayoutVars>
      </dgm:prSet>
      <dgm:spPr>
        <a:prstGeom prst="roundRect">
          <a:avLst>
            <a:gd name="adj" fmla="val 10000"/>
          </a:avLst>
        </a:prstGeom>
      </dgm:spPr>
    </dgm:pt>
    <dgm:pt modelId="{DEE0B1F2-E25C-45F0-AD5F-417A96AA4E8B}" type="pres">
      <dgm:prSet presAssocID="{F05B88E5-0642-441F-A163-DCA533610839}" presName="parTransOne" presStyleCnt="0"/>
      <dgm:spPr/>
    </dgm:pt>
    <dgm:pt modelId="{E7137F93-44E0-4FEB-8711-4DF07D656F0E}" type="pres">
      <dgm:prSet presAssocID="{F05B88E5-0642-441F-A163-DCA533610839}" presName="horzOne" presStyleCnt="0"/>
      <dgm:spPr/>
    </dgm:pt>
    <dgm:pt modelId="{4588E3C1-F460-4757-AF38-EAB171A1BA5B}" type="pres">
      <dgm:prSet presAssocID="{DC38A4A3-26AF-4CD0-B5D1-3B5841A34027}" presName="vertTwo" presStyleCnt="0"/>
      <dgm:spPr/>
    </dgm:pt>
    <dgm:pt modelId="{96029507-0124-482E-AA9B-6F16379715FF}" type="pres">
      <dgm:prSet presAssocID="{DC38A4A3-26AF-4CD0-B5D1-3B5841A34027}" presName="txTwo" presStyleLbl="node2" presStyleIdx="0" presStyleCnt="3" custScaleY="132325">
        <dgm:presLayoutVars>
          <dgm:chPref val="3"/>
        </dgm:presLayoutVars>
      </dgm:prSet>
      <dgm:spPr>
        <a:prstGeom prst="roundRect">
          <a:avLst>
            <a:gd name="adj" fmla="val 10000"/>
          </a:avLst>
        </a:prstGeom>
      </dgm:spPr>
    </dgm:pt>
    <dgm:pt modelId="{EB78AB41-7634-45AB-9E22-F5CB3F8CBD30}" type="pres">
      <dgm:prSet presAssocID="{DC38A4A3-26AF-4CD0-B5D1-3B5841A34027}" presName="horzTwo" presStyleCnt="0"/>
      <dgm:spPr/>
    </dgm:pt>
    <dgm:pt modelId="{CAD456F8-8A2E-40C4-B125-2A53A1FDB879}" type="pres">
      <dgm:prSet presAssocID="{7FAD1393-3FC6-471C-BECD-12F1142D051D}" presName="sibSpaceTwo" presStyleCnt="0"/>
      <dgm:spPr/>
    </dgm:pt>
    <dgm:pt modelId="{2BCC555D-9661-4F16-AA91-5A26A6118A5A}" type="pres">
      <dgm:prSet presAssocID="{13161667-8D1F-4267-BD63-A4C93A142CAF}" presName="vertTwo" presStyleCnt="0"/>
      <dgm:spPr/>
    </dgm:pt>
    <dgm:pt modelId="{EE9026E9-3F4D-4093-B65E-F46474D54E39}" type="pres">
      <dgm:prSet presAssocID="{13161667-8D1F-4267-BD63-A4C93A142CAF}" presName="txTwo" presStyleLbl="node2" presStyleIdx="1" presStyleCnt="3" custScaleX="75674" custScaleY="132325">
        <dgm:presLayoutVars>
          <dgm:chPref val="3"/>
        </dgm:presLayoutVars>
      </dgm:prSet>
      <dgm:spPr>
        <a:prstGeom prst="roundRect">
          <a:avLst>
            <a:gd name="adj" fmla="val 10000"/>
          </a:avLst>
        </a:prstGeom>
      </dgm:spPr>
    </dgm:pt>
    <dgm:pt modelId="{AB31FF44-1586-4985-9CBD-5A280231B0EC}" type="pres">
      <dgm:prSet presAssocID="{13161667-8D1F-4267-BD63-A4C93A142CAF}" presName="horzTwo" presStyleCnt="0"/>
      <dgm:spPr/>
    </dgm:pt>
    <dgm:pt modelId="{DC198E7F-2EDE-4C0F-A459-D7E9CB1B6606}" type="pres">
      <dgm:prSet presAssocID="{85CA18AE-B9DA-4DA9-8C0C-47FAF5A7C486}" presName="sibSpaceTwo" presStyleCnt="0"/>
      <dgm:spPr/>
    </dgm:pt>
    <dgm:pt modelId="{BE9BECFA-79E5-4986-B12B-8FEE19512028}" type="pres">
      <dgm:prSet presAssocID="{2C5044BD-254A-455C-8187-C820D81E46A7}" presName="vertTwo" presStyleCnt="0"/>
      <dgm:spPr/>
    </dgm:pt>
    <dgm:pt modelId="{78267B9D-853E-4D58-91A9-5C3023D09868}" type="pres">
      <dgm:prSet presAssocID="{2C5044BD-254A-455C-8187-C820D81E46A7}" presName="txTwo" presStyleLbl="node2" presStyleIdx="2" presStyleCnt="3" custScaleX="136770" custScaleY="132325">
        <dgm:presLayoutVars>
          <dgm:chPref val="3"/>
        </dgm:presLayoutVars>
      </dgm:prSet>
      <dgm:spPr>
        <a:prstGeom prst="roundRect">
          <a:avLst>
            <a:gd name="adj" fmla="val 10000"/>
          </a:avLst>
        </a:prstGeom>
      </dgm:spPr>
    </dgm:pt>
    <dgm:pt modelId="{227C4A34-D04F-4D1D-8E42-BC658DDA3459}" type="pres">
      <dgm:prSet presAssocID="{2C5044BD-254A-455C-8187-C820D81E46A7}" presName="horzTwo" presStyleCnt="0"/>
      <dgm:spPr/>
    </dgm:pt>
  </dgm:ptLst>
  <dgm:cxnLst>
    <dgm:cxn modelId="{D6A5ED4D-79D7-442D-92D5-3057CCFDB5E9}" type="presOf" srcId="{13161667-8D1F-4267-BD63-A4C93A142CAF}" destId="{EE9026E9-3F4D-4093-B65E-F46474D54E39}" srcOrd="0" destOrd="0" presId="urn:microsoft.com/office/officeart/2005/8/layout/hierarchy4"/>
    <dgm:cxn modelId="{BC4B3F63-4600-4317-80B0-B8D9EE85608F}" type="presOf" srcId="{D543FD91-EB46-4799-9EAE-C6ED25115106}" destId="{5084A072-A1CB-4071-AAC6-FDF7FF08570C}" srcOrd="0" destOrd="0" presId="urn:microsoft.com/office/officeart/2005/8/layout/hierarchy4"/>
    <dgm:cxn modelId="{1B9CF973-A3C8-4422-A5C9-E7DC590FCA04}" srcId="{F05B88E5-0642-441F-A163-DCA533610839}" destId="{13161667-8D1F-4267-BD63-A4C93A142CAF}" srcOrd="1" destOrd="0" parTransId="{F05E1B7A-049F-4245-AEA7-F640AC4AA2F2}" sibTransId="{85CA18AE-B9DA-4DA9-8C0C-47FAF5A7C486}"/>
    <dgm:cxn modelId="{1FFF4AA1-BCC1-4AFA-9AE9-3794BDA2FD52}" srcId="{D543FD91-EB46-4799-9EAE-C6ED25115106}" destId="{F05B88E5-0642-441F-A163-DCA533610839}" srcOrd="0" destOrd="0" parTransId="{294ADC0E-7F1F-47CC-9373-1095A4E012BC}" sibTransId="{46B7B634-03F2-4A6E-ABDA-CD6DC530F374}"/>
    <dgm:cxn modelId="{9AF574A9-420F-488B-8790-007A2059A79C}" srcId="{F05B88E5-0642-441F-A163-DCA533610839}" destId="{2C5044BD-254A-455C-8187-C820D81E46A7}" srcOrd="2" destOrd="0" parTransId="{09621F34-BF9F-4EBF-B2D8-FFAE44D60925}" sibTransId="{8E3E6D09-1AEC-49AF-9BAD-4C67A40541BC}"/>
    <dgm:cxn modelId="{8CE6DEBC-7EE7-49BE-B661-11B80020C30C}" type="presOf" srcId="{F05B88E5-0642-441F-A163-DCA533610839}" destId="{3E9FB828-9FAA-44D1-AB40-3DB67126E0A8}" srcOrd="0" destOrd="0" presId="urn:microsoft.com/office/officeart/2005/8/layout/hierarchy4"/>
    <dgm:cxn modelId="{99DA8CDE-6201-4FCF-A9FE-CC97911CB898}" type="presOf" srcId="{DC38A4A3-26AF-4CD0-B5D1-3B5841A34027}" destId="{96029507-0124-482E-AA9B-6F16379715FF}" srcOrd="0" destOrd="0" presId="urn:microsoft.com/office/officeart/2005/8/layout/hierarchy4"/>
    <dgm:cxn modelId="{672A48E0-437D-4F29-80FF-50DC7AA10BD6}" srcId="{F05B88E5-0642-441F-A163-DCA533610839}" destId="{DC38A4A3-26AF-4CD0-B5D1-3B5841A34027}" srcOrd="0" destOrd="0" parTransId="{00CE09A6-668C-4CA0-8DD3-6A578C46C00E}" sibTransId="{7FAD1393-3FC6-471C-BECD-12F1142D051D}"/>
    <dgm:cxn modelId="{DBB49DFA-9524-41B4-9B4F-08B881AE0849}" type="presOf" srcId="{2C5044BD-254A-455C-8187-C820D81E46A7}" destId="{78267B9D-853E-4D58-91A9-5C3023D09868}" srcOrd="0" destOrd="0" presId="urn:microsoft.com/office/officeart/2005/8/layout/hierarchy4"/>
    <dgm:cxn modelId="{4420B7C7-D26D-474C-AD3D-614C26693604}" type="presParOf" srcId="{5084A072-A1CB-4071-AAC6-FDF7FF08570C}" destId="{19CA8100-3F67-4C27-B5A4-AD0A19BCE20B}" srcOrd="0" destOrd="0" presId="urn:microsoft.com/office/officeart/2005/8/layout/hierarchy4"/>
    <dgm:cxn modelId="{CA54FBC7-C4C0-4538-8F3A-BBF33FB7D63F}" type="presParOf" srcId="{19CA8100-3F67-4C27-B5A4-AD0A19BCE20B}" destId="{3E9FB828-9FAA-44D1-AB40-3DB67126E0A8}" srcOrd="0" destOrd="0" presId="urn:microsoft.com/office/officeart/2005/8/layout/hierarchy4"/>
    <dgm:cxn modelId="{8D837455-0A0C-4B63-B2BE-66505579BB76}" type="presParOf" srcId="{19CA8100-3F67-4C27-B5A4-AD0A19BCE20B}" destId="{DEE0B1F2-E25C-45F0-AD5F-417A96AA4E8B}" srcOrd="1" destOrd="0" presId="urn:microsoft.com/office/officeart/2005/8/layout/hierarchy4"/>
    <dgm:cxn modelId="{80CE4BB0-B1EB-4AC5-8C77-8D9ED9CF2864}" type="presParOf" srcId="{19CA8100-3F67-4C27-B5A4-AD0A19BCE20B}" destId="{E7137F93-44E0-4FEB-8711-4DF07D656F0E}" srcOrd="2" destOrd="0" presId="urn:microsoft.com/office/officeart/2005/8/layout/hierarchy4"/>
    <dgm:cxn modelId="{F4025FF4-EDD2-47ED-9916-362BFF426567}" type="presParOf" srcId="{E7137F93-44E0-4FEB-8711-4DF07D656F0E}" destId="{4588E3C1-F460-4757-AF38-EAB171A1BA5B}" srcOrd="0" destOrd="0" presId="urn:microsoft.com/office/officeart/2005/8/layout/hierarchy4"/>
    <dgm:cxn modelId="{A6C681B1-66D5-46A2-B514-C6BA8F77ADE0}" type="presParOf" srcId="{4588E3C1-F460-4757-AF38-EAB171A1BA5B}" destId="{96029507-0124-482E-AA9B-6F16379715FF}" srcOrd="0" destOrd="0" presId="urn:microsoft.com/office/officeart/2005/8/layout/hierarchy4"/>
    <dgm:cxn modelId="{12E4EE20-049D-4BD5-99F0-6ACA43F64D5C}" type="presParOf" srcId="{4588E3C1-F460-4757-AF38-EAB171A1BA5B}" destId="{EB78AB41-7634-45AB-9E22-F5CB3F8CBD30}" srcOrd="1" destOrd="0" presId="urn:microsoft.com/office/officeart/2005/8/layout/hierarchy4"/>
    <dgm:cxn modelId="{E41ADA64-4D10-47C6-8A5B-AB1E9E478F31}" type="presParOf" srcId="{E7137F93-44E0-4FEB-8711-4DF07D656F0E}" destId="{CAD456F8-8A2E-40C4-B125-2A53A1FDB879}" srcOrd="1" destOrd="0" presId="urn:microsoft.com/office/officeart/2005/8/layout/hierarchy4"/>
    <dgm:cxn modelId="{47BC5BCB-BEEC-4C71-8D92-E0EE83578423}" type="presParOf" srcId="{E7137F93-44E0-4FEB-8711-4DF07D656F0E}" destId="{2BCC555D-9661-4F16-AA91-5A26A6118A5A}" srcOrd="2" destOrd="0" presId="urn:microsoft.com/office/officeart/2005/8/layout/hierarchy4"/>
    <dgm:cxn modelId="{4B3A5C07-EF3E-4764-8995-EA19750B00BD}" type="presParOf" srcId="{2BCC555D-9661-4F16-AA91-5A26A6118A5A}" destId="{EE9026E9-3F4D-4093-B65E-F46474D54E39}" srcOrd="0" destOrd="0" presId="urn:microsoft.com/office/officeart/2005/8/layout/hierarchy4"/>
    <dgm:cxn modelId="{F4EB8F03-37A5-425E-8EC1-CEB58D419BFA}" type="presParOf" srcId="{2BCC555D-9661-4F16-AA91-5A26A6118A5A}" destId="{AB31FF44-1586-4985-9CBD-5A280231B0EC}" srcOrd="1" destOrd="0" presId="urn:microsoft.com/office/officeart/2005/8/layout/hierarchy4"/>
    <dgm:cxn modelId="{682F338A-DD16-4EA0-A082-B3538E9C35BF}" type="presParOf" srcId="{E7137F93-44E0-4FEB-8711-4DF07D656F0E}" destId="{DC198E7F-2EDE-4C0F-A459-D7E9CB1B6606}" srcOrd="3" destOrd="0" presId="urn:microsoft.com/office/officeart/2005/8/layout/hierarchy4"/>
    <dgm:cxn modelId="{08B2FA6D-761D-46C7-B431-F62205F59A29}" type="presParOf" srcId="{E7137F93-44E0-4FEB-8711-4DF07D656F0E}" destId="{BE9BECFA-79E5-4986-B12B-8FEE19512028}" srcOrd="4" destOrd="0" presId="urn:microsoft.com/office/officeart/2005/8/layout/hierarchy4"/>
    <dgm:cxn modelId="{FA310B9E-5A23-467A-B007-CA951B0A5C07}" type="presParOf" srcId="{BE9BECFA-79E5-4986-B12B-8FEE19512028}" destId="{78267B9D-853E-4D58-91A9-5C3023D09868}" srcOrd="0" destOrd="0" presId="urn:microsoft.com/office/officeart/2005/8/layout/hierarchy4"/>
    <dgm:cxn modelId="{C8EF2544-2C0E-48FF-84C5-72C9B43C3D66}" type="presParOf" srcId="{BE9BECFA-79E5-4986-B12B-8FEE19512028}" destId="{227C4A34-D04F-4D1D-8E42-BC658DDA345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8C9957-B9C0-45DB-8D83-783AC8A35BF7}" type="doc">
      <dgm:prSet loTypeId="urn:microsoft.com/office/officeart/2005/8/layout/cycle2" loCatId="cycle" qsTypeId="urn:microsoft.com/office/officeart/2005/8/quickstyle/simple4" qsCatId="simple" csTypeId="urn:microsoft.com/office/officeart/2005/8/colors/accent1_4" csCatId="accent1" phldr="1"/>
      <dgm:spPr/>
      <dgm:t>
        <a:bodyPr/>
        <a:lstStyle/>
        <a:p>
          <a:endParaRPr lang="zh-CN" altLang="en-US"/>
        </a:p>
      </dgm:t>
    </dgm:pt>
    <dgm:pt modelId="{7BCF2425-8F08-479A-9D6B-49596BCFF11D}">
      <dgm:prSet custT="1"/>
      <dgm:spPr/>
      <dgm:t>
        <a:bodyPr/>
        <a:lstStyle/>
        <a:p>
          <a:pPr rtl="0">
            <a:lnSpc>
              <a:spcPct val="150000"/>
            </a:lnSpc>
          </a:pPr>
          <a:r>
            <a:rPr lang="zh-CN" altLang="en-US" sz="2400" b="1" cap="none" spc="0" dirty="0">
              <a:ln w="18415" cmpd="sng">
                <a:prstDash val="solid"/>
              </a:ln>
              <a:effectLst/>
            </a:rPr>
            <a:t>养育质量</a:t>
          </a:r>
        </a:p>
      </dgm:t>
    </dgm:pt>
    <dgm:pt modelId="{EF2E351C-E6EF-481B-9939-D59236B73D08}" type="parTrans" cxnId="{DFCA1EF6-431F-4F42-BDB8-CE55D20F6C5A}">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6F167006-95B1-4099-AFAD-12AE2F0C8F1E}" type="sibTrans" cxnId="{DFCA1EF6-431F-4F42-BDB8-CE55D20F6C5A}">
      <dgm:prSet custT="1"/>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67FA8FD5-2135-4D22-9E55-BBFE98DDBF84}">
      <dgm:prSet custT="1"/>
      <dgm:spPr/>
      <dgm:t>
        <a:bodyPr/>
        <a:lstStyle/>
        <a:p>
          <a:pPr rtl="0">
            <a:lnSpc>
              <a:spcPct val="150000"/>
            </a:lnSpc>
          </a:pPr>
          <a:r>
            <a:rPr lang="zh-CN" sz="2000" b="1" cap="none" spc="0" dirty="0">
              <a:ln w="18415" cmpd="sng">
                <a:prstDash val="solid"/>
              </a:ln>
              <a:effectLst/>
            </a:rPr>
            <a:t>婴儿依恋的性质主要取决于其受到的关注</a:t>
          </a:r>
          <a:endParaRPr lang="en-US" sz="2000" b="1" cap="none" spc="0" dirty="0">
            <a:ln w="18415" cmpd="sng">
              <a:prstDash val="solid"/>
            </a:ln>
            <a:effectLst/>
          </a:endParaRPr>
        </a:p>
      </dgm:t>
    </dgm:pt>
    <dgm:pt modelId="{B2651499-6B86-439C-9D49-B2983538D0B6}" type="parTrans" cxnId="{C427C98A-0262-484B-B456-DF8BEABF2469}">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60D6A74C-C268-4B98-9ABF-BF7283D7B6B8}" type="sibTrans" cxnId="{C427C98A-0262-484B-B456-DF8BEABF2469}">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F578A28D-7258-46C0-A80B-660F8FCEE609}">
      <dgm:prSet custT="1">
        <dgm:style>
          <a:lnRef idx="3">
            <a:schemeClr val="lt1"/>
          </a:lnRef>
          <a:fillRef idx="1">
            <a:schemeClr val="accent1"/>
          </a:fillRef>
          <a:effectRef idx="1">
            <a:schemeClr val="accent1"/>
          </a:effectRef>
          <a:fontRef idx="minor">
            <a:schemeClr val="lt1"/>
          </a:fontRef>
        </dgm:style>
      </dgm:prSet>
      <dgm:spPr/>
      <dgm:t>
        <a:bodyPr/>
        <a:lstStyle/>
        <a:p>
          <a:pPr rtl="0">
            <a:lnSpc>
              <a:spcPct val="150000"/>
            </a:lnSpc>
          </a:pPr>
          <a:r>
            <a:rPr lang="zh-CN" sz="2400" b="1" cap="none" spc="0" dirty="0">
              <a:ln w="18415" cmpd="sng">
                <a:prstDash val="solid"/>
              </a:ln>
              <a:effectLst/>
            </a:rPr>
            <a:t>婴儿特征</a:t>
          </a:r>
          <a:endParaRPr lang="en-US" sz="2400" b="1" cap="none" spc="0" dirty="0">
            <a:ln w="18415" cmpd="sng">
              <a:prstDash val="solid"/>
            </a:ln>
            <a:effectLst/>
          </a:endParaRPr>
        </a:p>
      </dgm:t>
    </dgm:pt>
    <dgm:pt modelId="{60881590-AADE-414D-A1EA-BECD794929F4}" type="parTrans" cxnId="{F4789C67-1F5F-4981-B1A6-78801C06C69D}">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53F7B2FA-2A0D-454E-B789-AF40C8021FE9}" type="sibTrans" cxnId="{F4789C67-1F5F-4981-B1A6-78801C06C69D}">
      <dgm:prSet custT="1">
        <dgm:style>
          <a:lnRef idx="3">
            <a:schemeClr val="lt1"/>
          </a:lnRef>
          <a:fillRef idx="1">
            <a:schemeClr val="accent1"/>
          </a:fillRef>
          <a:effectRef idx="1">
            <a:schemeClr val="accent1"/>
          </a:effectRef>
          <a:fontRef idx="minor">
            <a:schemeClr val="lt1"/>
          </a:fontRef>
        </dgm:style>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22F14708-560E-48B9-A4E0-70059DBE60F5}">
      <dgm:prSet custT="1">
        <dgm:style>
          <a:lnRef idx="3">
            <a:schemeClr val="lt1"/>
          </a:lnRef>
          <a:fillRef idx="1">
            <a:schemeClr val="accent1"/>
          </a:fillRef>
          <a:effectRef idx="1">
            <a:schemeClr val="accent1"/>
          </a:effectRef>
          <a:fontRef idx="minor">
            <a:schemeClr val="lt1"/>
          </a:fontRef>
        </dgm:style>
      </dgm:prSet>
      <dgm:spPr/>
      <dgm:t>
        <a:bodyPr/>
        <a:lstStyle/>
        <a:p>
          <a:pPr rtl="0">
            <a:lnSpc>
              <a:spcPct val="150000"/>
            </a:lnSpc>
          </a:pPr>
          <a:r>
            <a:rPr lang="zh-CN" sz="2000" b="1" cap="none" spc="0" dirty="0">
              <a:ln w="18415" cmpd="sng">
                <a:prstDash val="solid"/>
              </a:ln>
              <a:effectLst/>
            </a:rPr>
            <a:t>那些早产儿、一出生就患病的婴儿、充满压力和贫穷的家庭</a:t>
          </a:r>
          <a:endParaRPr lang="en-US" sz="2000" b="1" cap="none" spc="0" dirty="0">
            <a:ln w="18415" cmpd="sng">
              <a:prstDash val="solid"/>
            </a:ln>
            <a:effectLst/>
          </a:endParaRPr>
        </a:p>
      </dgm:t>
    </dgm:pt>
    <dgm:pt modelId="{D36668C3-2232-4C6C-98D9-903F1A7D5C80}" type="parTrans" cxnId="{E81FE895-79CC-4848-A1CD-420CDEFDCE33}">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18A7183E-BD78-4050-9706-1F5239FF8F49}" type="sibTrans" cxnId="{E81FE895-79CC-4848-A1CD-420CDEFDCE33}">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9E5230C4-3D35-4C00-AEE4-1FF4B4A074F0}">
      <dgm:prSet custT="1">
        <dgm:style>
          <a:lnRef idx="3">
            <a:schemeClr val="lt1"/>
          </a:lnRef>
          <a:fillRef idx="1">
            <a:schemeClr val="accent1"/>
          </a:fillRef>
          <a:effectRef idx="1">
            <a:schemeClr val="accent1"/>
          </a:effectRef>
          <a:fontRef idx="minor">
            <a:schemeClr val="lt1"/>
          </a:fontRef>
        </dgm:style>
      </dgm:prSet>
      <dgm:spPr/>
      <dgm:t>
        <a:bodyPr/>
        <a:lstStyle/>
        <a:p>
          <a:pPr rtl="0">
            <a:lnSpc>
              <a:spcPct val="150000"/>
            </a:lnSpc>
          </a:pPr>
          <a:r>
            <a:rPr lang="zh-CN" sz="2000" b="1" cap="none" spc="0" dirty="0">
              <a:ln w="18415" cmpd="sng">
                <a:prstDash val="solid"/>
              </a:ln>
              <a:effectLst/>
            </a:rPr>
            <a:t>困难型气质的婴儿更可能形成不安全的依恋</a:t>
          </a:r>
          <a:endParaRPr lang="en-US" sz="2000" b="1" cap="none" spc="0" dirty="0">
            <a:ln w="18415" cmpd="sng">
              <a:prstDash val="solid"/>
            </a:ln>
            <a:effectLst/>
          </a:endParaRPr>
        </a:p>
      </dgm:t>
    </dgm:pt>
    <dgm:pt modelId="{4E17C2E8-24C8-4641-8E0D-ADAE264A5DD8}" type="parTrans" cxnId="{AEE578D5-4D37-45D6-A91B-2396BDEBBEA5}">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5A23294C-BD75-4B01-9619-F91918B1ABB8}" type="sibTrans" cxnId="{AEE578D5-4D37-45D6-A91B-2396BDEBBEA5}">
      <dgm:prSet/>
      <dgm:spPr/>
      <dgm:t>
        <a:bodyPr/>
        <a:lstStyle/>
        <a:p>
          <a:pPr>
            <a:lnSpc>
              <a:spcPct val="150000"/>
            </a:lnSpc>
          </a:pPr>
          <a:endParaRPr lang="zh-CN" altLang="en-US" sz="4000" b="1" cap="none" spc="0">
            <a:ln w="18415" cmpd="sng">
              <a:solidFill>
                <a:srgbClr val="FFFFFF"/>
              </a:solidFill>
              <a:prstDash val="solid"/>
            </a:ln>
            <a:solidFill>
              <a:srgbClr val="FFFFFF"/>
            </a:solidFill>
            <a:effectLst/>
          </a:endParaRPr>
        </a:p>
      </dgm:t>
    </dgm:pt>
    <dgm:pt modelId="{F2429DA6-BEE0-4385-BF4D-F2A17147A784}">
      <dgm:prSet custT="1"/>
      <dgm:spPr/>
      <dgm:t>
        <a:bodyPr/>
        <a:lstStyle/>
        <a:p>
          <a:pPr rtl="0">
            <a:lnSpc>
              <a:spcPct val="150000"/>
            </a:lnSpc>
          </a:pPr>
          <a:r>
            <a:rPr lang="zh-CN" sz="2000" b="1" cap="none" spc="0" dirty="0">
              <a:ln w="18415" cmpd="sng">
                <a:prstDash val="solid"/>
              </a:ln>
              <a:effectLst/>
            </a:rPr>
            <a:t>母亲的特点会影响孩子的依恋类型</a:t>
          </a:r>
          <a:endParaRPr lang="en-US" sz="2000" b="1" cap="none" spc="0" dirty="0">
            <a:ln w="18415" cmpd="sng">
              <a:prstDash val="solid"/>
            </a:ln>
            <a:effectLst/>
          </a:endParaRPr>
        </a:p>
      </dgm:t>
    </dgm:pt>
    <dgm:pt modelId="{CAC33F00-8B52-4C63-BAC6-1EE31B410F8E}" type="parTrans" cxnId="{24DD1983-C2C9-47E9-AEF5-50F92E092107}">
      <dgm:prSet/>
      <dgm:spPr/>
      <dgm:t>
        <a:bodyPr/>
        <a:lstStyle/>
        <a:p>
          <a:endParaRPr lang="zh-CN" altLang="en-US" sz="2800">
            <a:effectLst/>
          </a:endParaRPr>
        </a:p>
      </dgm:t>
    </dgm:pt>
    <dgm:pt modelId="{A1C4FB69-E5B5-4F9D-85B7-7C89A18FD5F0}" type="sibTrans" cxnId="{24DD1983-C2C9-47E9-AEF5-50F92E092107}">
      <dgm:prSet/>
      <dgm:spPr/>
      <dgm:t>
        <a:bodyPr/>
        <a:lstStyle/>
        <a:p>
          <a:endParaRPr lang="zh-CN" altLang="en-US" sz="2800">
            <a:effectLst/>
          </a:endParaRPr>
        </a:p>
      </dgm:t>
    </dgm:pt>
    <dgm:pt modelId="{6CAFA256-9806-49A8-9AA9-184F8954796B}">
      <dgm:prSet custT="1"/>
      <dgm:spPr/>
      <dgm:t>
        <a:bodyPr/>
        <a:lstStyle/>
        <a:p>
          <a:pPr rtl="0">
            <a:lnSpc>
              <a:spcPct val="150000"/>
            </a:lnSpc>
          </a:pPr>
          <a:r>
            <a:rPr lang="zh-CN" altLang="en-US" sz="2000" b="1" cap="none" spc="0" dirty="0">
              <a:ln w="18415" cmpd="sng">
                <a:prstDash val="solid"/>
              </a:ln>
              <a:effectLst/>
            </a:rPr>
            <a:t>依恋模式的代际传递</a:t>
          </a:r>
          <a:endParaRPr lang="en-US" sz="2000" b="1" cap="none" spc="0" dirty="0">
            <a:ln w="18415" cmpd="sng">
              <a:prstDash val="solid"/>
            </a:ln>
            <a:effectLst/>
          </a:endParaRPr>
        </a:p>
      </dgm:t>
    </dgm:pt>
    <dgm:pt modelId="{CA0898D4-B511-405E-9D6D-BA4928C65D35}" type="parTrans" cxnId="{F2991E46-215D-4ECC-82BE-85EDFE3A89FD}">
      <dgm:prSet/>
      <dgm:spPr/>
      <dgm:t>
        <a:bodyPr/>
        <a:lstStyle/>
        <a:p>
          <a:endParaRPr lang="zh-CN" altLang="en-US" sz="2800">
            <a:effectLst/>
          </a:endParaRPr>
        </a:p>
      </dgm:t>
    </dgm:pt>
    <dgm:pt modelId="{9B294400-6148-4B9E-B68E-9B351A11E6E1}" type="sibTrans" cxnId="{F2991E46-215D-4ECC-82BE-85EDFE3A89FD}">
      <dgm:prSet/>
      <dgm:spPr/>
      <dgm:t>
        <a:bodyPr/>
        <a:lstStyle/>
        <a:p>
          <a:endParaRPr lang="zh-CN" altLang="en-US" sz="2800">
            <a:effectLst/>
          </a:endParaRPr>
        </a:p>
      </dgm:t>
    </dgm:pt>
    <dgm:pt modelId="{2546D372-8041-439E-AC70-86323DF72989}" type="pres">
      <dgm:prSet presAssocID="{D58C9957-B9C0-45DB-8D83-783AC8A35BF7}" presName="cycle" presStyleCnt="0">
        <dgm:presLayoutVars>
          <dgm:dir/>
          <dgm:resizeHandles val="exact"/>
        </dgm:presLayoutVars>
      </dgm:prSet>
      <dgm:spPr/>
    </dgm:pt>
    <dgm:pt modelId="{0A10CB76-2C55-442D-B4B3-70C2718AB5FC}" type="pres">
      <dgm:prSet presAssocID="{7BCF2425-8F08-479A-9D6B-49596BCFF11D}" presName="node" presStyleLbl="node1" presStyleIdx="0" presStyleCnt="2">
        <dgm:presLayoutVars>
          <dgm:bulletEnabled val="1"/>
        </dgm:presLayoutVars>
      </dgm:prSet>
      <dgm:spPr/>
    </dgm:pt>
    <dgm:pt modelId="{30A3E6B9-07D4-413D-BDB7-5864C7D5692F}" type="pres">
      <dgm:prSet presAssocID="{6F167006-95B1-4099-AFAD-12AE2F0C8F1E}" presName="sibTrans" presStyleLbl="sibTrans2D1" presStyleIdx="0" presStyleCnt="2" custScaleX="74623" custScaleY="51309" custLinFactNeighborX="4570" custLinFactNeighborY="80783"/>
      <dgm:spPr/>
    </dgm:pt>
    <dgm:pt modelId="{27A8AB40-E996-40AA-9D78-47D9182A33D2}" type="pres">
      <dgm:prSet presAssocID="{6F167006-95B1-4099-AFAD-12AE2F0C8F1E}" presName="connectorText" presStyleLbl="sibTrans2D1" presStyleIdx="0" presStyleCnt="2"/>
      <dgm:spPr/>
    </dgm:pt>
    <dgm:pt modelId="{6268A88B-2ED2-4CCC-A862-5550EA62D17C}" type="pres">
      <dgm:prSet presAssocID="{F578A28D-7258-46C0-A80B-660F8FCEE609}" presName="node" presStyleLbl="node1" presStyleIdx="1" presStyleCnt="2" custRadScaleRad="97190" custRadScaleInc="-14">
        <dgm:presLayoutVars>
          <dgm:bulletEnabled val="1"/>
        </dgm:presLayoutVars>
      </dgm:prSet>
      <dgm:spPr/>
    </dgm:pt>
    <dgm:pt modelId="{8ECCD32C-0641-4395-A93E-425EAA30695E}" type="pres">
      <dgm:prSet presAssocID="{53F7B2FA-2A0D-454E-B789-AF40C8021FE9}" presName="sibTrans" presStyleLbl="sibTrans2D1" presStyleIdx="1" presStyleCnt="2" custScaleX="81090" custScaleY="51308" custLinFactY="-12642" custLinFactNeighborX="-1090" custLinFactNeighborY="-100000"/>
      <dgm:spPr/>
    </dgm:pt>
    <dgm:pt modelId="{5C843663-CC24-450D-9E96-AC999E146FB4}" type="pres">
      <dgm:prSet presAssocID="{53F7B2FA-2A0D-454E-B789-AF40C8021FE9}" presName="connectorText" presStyleLbl="sibTrans2D1" presStyleIdx="1" presStyleCnt="2"/>
      <dgm:spPr/>
    </dgm:pt>
  </dgm:ptLst>
  <dgm:cxnLst>
    <dgm:cxn modelId="{1968AA0A-75D5-48D8-AD8D-EAAACA183E9E}" type="presOf" srcId="{9E5230C4-3D35-4C00-AEE4-1FF4B4A074F0}" destId="{6268A88B-2ED2-4CCC-A862-5550EA62D17C}" srcOrd="0" destOrd="2" presId="urn:microsoft.com/office/officeart/2005/8/layout/cycle2"/>
    <dgm:cxn modelId="{71204518-6D18-4DC2-848A-86DEA6369C09}" type="presOf" srcId="{53F7B2FA-2A0D-454E-B789-AF40C8021FE9}" destId="{5C843663-CC24-450D-9E96-AC999E146FB4}" srcOrd="1" destOrd="0" presId="urn:microsoft.com/office/officeart/2005/8/layout/cycle2"/>
    <dgm:cxn modelId="{86283939-E5CD-4E1B-BD65-87A96E9221CD}" type="presOf" srcId="{6CAFA256-9806-49A8-9AA9-184F8954796B}" destId="{0A10CB76-2C55-442D-B4B3-70C2718AB5FC}" srcOrd="0" destOrd="3" presId="urn:microsoft.com/office/officeart/2005/8/layout/cycle2"/>
    <dgm:cxn modelId="{A11C2A3A-597F-457E-9437-15A8B0AF9A0C}" type="presOf" srcId="{F578A28D-7258-46C0-A80B-660F8FCEE609}" destId="{6268A88B-2ED2-4CCC-A862-5550EA62D17C}" srcOrd="0" destOrd="0" presId="urn:microsoft.com/office/officeart/2005/8/layout/cycle2"/>
    <dgm:cxn modelId="{F2991E46-215D-4ECC-82BE-85EDFE3A89FD}" srcId="{7BCF2425-8F08-479A-9D6B-49596BCFF11D}" destId="{6CAFA256-9806-49A8-9AA9-184F8954796B}" srcOrd="2" destOrd="0" parTransId="{CA0898D4-B511-405E-9D6D-BA4928C65D35}" sibTransId="{9B294400-6148-4B9E-B68E-9B351A11E6E1}"/>
    <dgm:cxn modelId="{D523A94F-60F2-46FD-A218-0A5F988AC878}" type="presOf" srcId="{D58C9957-B9C0-45DB-8D83-783AC8A35BF7}" destId="{2546D372-8041-439E-AC70-86323DF72989}" srcOrd="0" destOrd="0" presId="urn:microsoft.com/office/officeart/2005/8/layout/cycle2"/>
    <dgm:cxn modelId="{F4789C67-1F5F-4981-B1A6-78801C06C69D}" srcId="{D58C9957-B9C0-45DB-8D83-783AC8A35BF7}" destId="{F578A28D-7258-46C0-A80B-660F8FCEE609}" srcOrd="1" destOrd="0" parTransId="{60881590-AADE-414D-A1EA-BECD794929F4}" sibTransId="{53F7B2FA-2A0D-454E-B789-AF40C8021FE9}"/>
    <dgm:cxn modelId="{24DD1983-C2C9-47E9-AEF5-50F92E092107}" srcId="{7BCF2425-8F08-479A-9D6B-49596BCFF11D}" destId="{F2429DA6-BEE0-4385-BF4D-F2A17147A784}" srcOrd="1" destOrd="0" parTransId="{CAC33F00-8B52-4C63-BAC6-1EE31B410F8E}" sibTransId="{A1C4FB69-E5B5-4F9D-85B7-7C89A18FD5F0}"/>
    <dgm:cxn modelId="{70FE8785-91D3-46CC-A2FA-3EFECF1AF048}" type="presOf" srcId="{67FA8FD5-2135-4D22-9E55-BBFE98DDBF84}" destId="{0A10CB76-2C55-442D-B4B3-70C2718AB5FC}" srcOrd="0" destOrd="1" presId="urn:microsoft.com/office/officeart/2005/8/layout/cycle2"/>
    <dgm:cxn modelId="{C427C98A-0262-484B-B456-DF8BEABF2469}" srcId="{7BCF2425-8F08-479A-9D6B-49596BCFF11D}" destId="{67FA8FD5-2135-4D22-9E55-BBFE98DDBF84}" srcOrd="0" destOrd="0" parTransId="{B2651499-6B86-439C-9D49-B2983538D0B6}" sibTransId="{60D6A74C-C268-4B98-9ABF-BF7283D7B6B8}"/>
    <dgm:cxn modelId="{A299418F-EDF6-4412-AD83-0556EA94D871}" type="presOf" srcId="{53F7B2FA-2A0D-454E-B789-AF40C8021FE9}" destId="{8ECCD32C-0641-4395-A93E-425EAA30695E}" srcOrd="0" destOrd="0" presId="urn:microsoft.com/office/officeart/2005/8/layout/cycle2"/>
    <dgm:cxn modelId="{E81FE895-79CC-4848-A1CD-420CDEFDCE33}" srcId="{F578A28D-7258-46C0-A80B-660F8FCEE609}" destId="{22F14708-560E-48B9-A4E0-70059DBE60F5}" srcOrd="0" destOrd="0" parTransId="{D36668C3-2232-4C6C-98D9-903F1A7D5C80}" sibTransId="{18A7183E-BD78-4050-9706-1F5239FF8F49}"/>
    <dgm:cxn modelId="{5F076EA5-7C41-4A92-8E89-2E6A57902EB4}" type="presOf" srcId="{F2429DA6-BEE0-4385-BF4D-F2A17147A784}" destId="{0A10CB76-2C55-442D-B4B3-70C2718AB5FC}" srcOrd="0" destOrd="2" presId="urn:microsoft.com/office/officeart/2005/8/layout/cycle2"/>
    <dgm:cxn modelId="{4EE07ED2-C20F-4D0B-82CF-D77902A33249}" type="presOf" srcId="{6F167006-95B1-4099-AFAD-12AE2F0C8F1E}" destId="{27A8AB40-E996-40AA-9D78-47D9182A33D2}" srcOrd="1" destOrd="0" presId="urn:microsoft.com/office/officeart/2005/8/layout/cycle2"/>
    <dgm:cxn modelId="{AEE578D5-4D37-45D6-A91B-2396BDEBBEA5}" srcId="{F578A28D-7258-46C0-A80B-660F8FCEE609}" destId="{9E5230C4-3D35-4C00-AEE4-1FF4B4A074F0}" srcOrd="1" destOrd="0" parTransId="{4E17C2E8-24C8-4641-8E0D-ADAE264A5DD8}" sibTransId="{5A23294C-BD75-4B01-9619-F91918B1ABB8}"/>
    <dgm:cxn modelId="{2F0C87ED-19DD-4CA1-B4E7-4F3CAC21CE48}" type="presOf" srcId="{6F167006-95B1-4099-AFAD-12AE2F0C8F1E}" destId="{30A3E6B9-07D4-413D-BDB7-5864C7D5692F}" srcOrd="0" destOrd="0" presId="urn:microsoft.com/office/officeart/2005/8/layout/cycle2"/>
    <dgm:cxn modelId="{DFCA1EF6-431F-4F42-BDB8-CE55D20F6C5A}" srcId="{D58C9957-B9C0-45DB-8D83-783AC8A35BF7}" destId="{7BCF2425-8F08-479A-9D6B-49596BCFF11D}" srcOrd="0" destOrd="0" parTransId="{EF2E351C-E6EF-481B-9939-D59236B73D08}" sibTransId="{6F167006-95B1-4099-AFAD-12AE2F0C8F1E}"/>
    <dgm:cxn modelId="{C613B4F7-C79C-4D05-A4DE-2F6F49F2737A}" type="presOf" srcId="{7BCF2425-8F08-479A-9D6B-49596BCFF11D}" destId="{0A10CB76-2C55-442D-B4B3-70C2718AB5FC}" srcOrd="0" destOrd="0" presId="urn:microsoft.com/office/officeart/2005/8/layout/cycle2"/>
    <dgm:cxn modelId="{F830C9FF-0CE5-4687-842D-AEDFFCED6DFB}" type="presOf" srcId="{22F14708-560E-48B9-A4E0-70059DBE60F5}" destId="{6268A88B-2ED2-4CCC-A862-5550EA62D17C}" srcOrd="0" destOrd="1" presId="urn:microsoft.com/office/officeart/2005/8/layout/cycle2"/>
    <dgm:cxn modelId="{70656795-F2E2-4125-8052-F1257F6AF2F3}" type="presParOf" srcId="{2546D372-8041-439E-AC70-86323DF72989}" destId="{0A10CB76-2C55-442D-B4B3-70C2718AB5FC}" srcOrd="0" destOrd="0" presId="urn:microsoft.com/office/officeart/2005/8/layout/cycle2"/>
    <dgm:cxn modelId="{16200E18-925B-49B8-B5DD-8DFF2BFCF328}" type="presParOf" srcId="{2546D372-8041-439E-AC70-86323DF72989}" destId="{30A3E6B9-07D4-413D-BDB7-5864C7D5692F}" srcOrd="1" destOrd="0" presId="urn:microsoft.com/office/officeart/2005/8/layout/cycle2"/>
    <dgm:cxn modelId="{0C03B26A-679A-4C84-9CDB-53457BBA63B7}" type="presParOf" srcId="{30A3E6B9-07D4-413D-BDB7-5864C7D5692F}" destId="{27A8AB40-E996-40AA-9D78-47D9182A33D2}" srcOrd="0" destOrd="0" presId="urn:microsoft.com/office/officeart/2005/8/layout/cycle2"/>
    <dgm:cxn modelId="{DFC5ED46-918E-4C7F-844F-A3AD4EDC2D4A}" type="presParOf" srcId="{2546D372-8041-439E-AC70-86323DF72989}" destId="{6268A88B-2ED2-4CCC-A862-5550EA62D17C}" srcOrd="2" destOrd="0" presId="urn:microsoft.com/office/officeart/2005/8/layout/cycle2"/>
    <dgm:cxn modelId="{EFFFD735-271F-4A89-9C55-77FBA3C45AFD}" type="presParOf" srcId="{2546D372-8041-439E-AC70-86323DF72989}" destId="{8ECCD32C-0641-4395-A93E-425EAA30695E}" srcOrd="3" destOrd="0" presId="urn:microsoft.com/office/officeart/2005/8/layout/cycle2"/>
    <dgm:cxn modelId="{622AF07A-FA7C-4B61-9D16-BA1ABB7BFFB4}" type="presParOf" srcId="{8ECCD32C-0641-4395-A93E-425EAA30695E}" destId="{5C843663-CC24-450D-9E96-AC999E146F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F22986-101A-4780-A3BA-834837F6B54D}" type="doc">
      <dgm:prSet loTypeId="urn:microsoft.com/office/officeart/2005/8/layout/hList7#3" loCatId="list" qsTypeId="urn:microsoft.com/office/officeart/2005/8/quickstyle/simple5#4" qsCatId="simple" csTypeId="urn:microsoft.com/office/officeart/2005/8/colors/accent2_4#3" csCatId="accent1" phldr="1"/>
      <dgm:spPr/>
      <dgm:t>
        <a:bodyPr/>
        <a:lstStyle/>
        <a:p>
          <a:endParaRPr lang="zh-CN" altLang="en-US"/>
        </a:p>
      </dgm:t>
    </dgm:pt>
    <dgm:pt modelId="{C763FE69-B697-4E95-BF9E-D8D7C499F0CF}">
      <dgm:prSet/>
      <dgm:spPr>
        <a:xfrm>
          <a:off x="0" y="0"/>
          <a:ext cx="2059657" cy="3554095"/>
        </a:xfrm>
        <a:gradFill rotWithShape="0">
          <a:gsLst>
            <a:gs pos="0">
              <a:srgbClr val="ED7D31">
                <a:shade val="50000"/>
                <a:hueOff val="0"/>
                <a:satOff val="0"/>
                <a:lumOff val="0"/>
                <a:alphaOff val="0"/>
                <a:satMod val="103000"/>
                <a:lumMod val="102000"/>
                <a:tint val="94000"/>
              </a:srgbClr>
            </a:gs>
            <a:gs pos="50000">
              <a:srgbClr val="ED7D31">
                <a:shade val="50000"/>
                <a:hueOff val="0"/>
                <a:satOff val="0"/>
                <a:lumOff val="0"/>
                <a:alphaOff val="0"/>
                <a:satMod val="110000"/>
                <a:lumMod val="100000"/>
                <a:shade val="100000"/>
              </a:srgbClr>
            </a:gs>
            <a:gs pos="100000">
              <a:srgbClr val="ED7D31">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rtl="0"/>
          <a:r>
            <a:rPr lang="zh-CN" altLang="en-US" b="1" dirty="0">
              <a:solidFill>
                <a:sysClr val="window" lastClr="FFFFFF"/>
              </a:solidFill>
              <a:latin typeface="等线"/>
              <a:ea typeface="等线" panose="02010600030101010101" pitchFamily="2" charset="-122"/>
              <a:cs typeface="+mn-cs"/>
            </a:rPr>
            <a:t>提供</a:t>
          </a:r>
          <a:endParaRPr lang="en-US" altLang="zh-CN" b="1" dirty="0">
            <a:solidFill>
              <a:sysClr val="window" lastClr="FFFFFF"/>
            </a:solidFill>
            <a:latin typeface="等线"/>
            <a:ea typeface="等线" panose="02010600030101010101" pitchFamily="2" charset="-122"/>
            <a:cs typeface="+mn-cs"/>
          </a:endParaRPr>
        </a:p>
        <a:p>
          <a:pPr rtl="0"/>
          <a:r>
            <a:rPr lang="zh-CN" altLang="en-US" b="1" dirty="0">
              <a:solidFill>
                <a:sysClr val="window" lastClr="FFFFFF"/>
              </a:solidFill>
              <a:latin typeface="等线"/>
              <a:ea typeface="等线" panose="02010600030101010101" pitchFamily="2" charset="-122"/>
              <a:cs typeface="+mn-cs"/>
            </a:rPr>
            <a:t>衣食住所</a:t>
          </a:r>
          <a:endParaRPr lang="zh-CN" altLang="en-US" dirty="0">
            <a:solidFill>
              <a:sysClr val="window" lastClr="FFFFFF"/>
            </a:solidFill>
            <a:latin typeface="等线"/>
            <a:ea typeface="等线" panose="02010600030101010101" pitchFamily="2" charset="-122"/>
            <a:cs typeface="+mn-cs"/>
          </a:endParaRPr>
        </a:p>
      </dgm:t>
    </dgm:pt>
    <dgm:pt modelId="{A0FF2356-8278-4504-841D-7B1355CB8728}" type="parTrans" cxnId="{D3A69B86-781A-46EA-8768-7583CD23AF9B}">
      <dgm:prSet/>
      <dgm:spPr/>
      <dgm:t>
        <a:bodyPr/>
        <a:lstStyle/>
        <a:p>
          <a:endParaRPr lang="zh-CN" altLang="en-US"/>
        </a:p>
      </dgm:t>
    </dgm:pt>
    <dgm:pt modelId="{1504E4AC-A6BE-468F-AB24-247D306A5A3E}" type="sibTrans" cxnId="{D3A69B86-781A-46EA-8768-7583CD23AF9B}">
      <dgm:prSet/>
      <dgm:spPr/>
      <dgm:t>
        <a:bodyPr/>
        <a:lstStyle/>
        <a:p>
          <a:endParaRPr lang="zh-CN" altLang="en-US"/>
        </a:p>
      </dgm:t>
    </dgm:pt>
    <dgm:pt modelId="{781403FB-37CA-4667-9286-A94DFBC50ACC}">
      <dgm:prSet/>
      <dgm:spPr>
        <a:xfrm>
          <a:off x="2121446" y="0"/>
          <a:ext cx="2059657" cy="3554095"/>
        </a:xfrm>
        <a:gradFill rotWithShape="0">
          <a:gsLst>
            <a:gs pos="0">
              <a:srgbClr val="ED7D31">
                <a:shade val="50000"/>
                <a:hueOff val="-236469"/>
                <a:satOff val="3113"/>
                <a:lumOff val="18647"/>
                <a:alphaOff val="0"/>
                <a:satMod val="103000"/>
                <a:lumMod val="102000"/>
                <a:tint val="94000"/>
              </a:srgbClr>
            </a:gs>
            <a:gs pos="50000">
              <a:srgbClr val="ED7D31">
                <a:shade val="50000"/>
                <a:hueOff val="-236469"/>
                <a:satOff val="3113"/>
                <a:lumOff val="18647"/>
                <a:alphaOff val="0"/>
                <a:satMod val="110000"/>
                <a:lumMod val="100000"/>
                <a:shade val="100000"/>
              </a:srgbClr>
            </a:gs>
            <a:gs pos="100000">
              <a:srgbClr val="ED7D31">
                <a:shade val="50000"/>
                <a:hueOff val="-236469"/>
                <a:satOff val="3113"/>
                <a:lumOff val="1864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rtl="0"/>
          <a:r>
            <a:rPr lang="zh-CN" altLang="en-US" b="1" dirty="0">
              <a:solidFill>
                <a:sysClr val="window" lastClr="FFFFFF"/>
              </a:solidFill>
              <a:latin typeface="等线"/>
              <a:ea typeface="等线" panose="02010600030101010101" pitchFamily="2" charset="-122"/>
              <a:cs typeface="+mn-cs"/>
            </a:rPr>
            <a:t>鼓励</a:t>
          </a:r>
          <a:endParaRPr lang="en-US" altLang="zh-CN" b="1" dirty="0">
            <a:solidFill>
              <a:sysClr val="window" lastClr="FFFFFF"/>
            </a:solidFill>
            <a:latin typeface="等线"/>
            <a:ea typeface="等线" panose="02010600030101010101" pitchFamily="2" charset="-122"/>
            <a:cs typeface="+mn-cs"/>
          </a:endParaRPr>
        </a:p>
        <a:p>
          <a:pPr rtl="0"/>
          <a:r>
            <a:rPr lang="zh-CN" altLang="en-US" b="1" dirty="0">
              <a:solidFill>
                <a:sysClr val="window" lastClr="FFFFFF"/>
              </a:solidFill>
              <a:latin typeface="等线"/>
              <a:ea typeface="等线" panose="02010600030101010101" pitchFamily="2" charset="-122"/>
              <a:cs typeface="+mn-cs"/>
            </a:rPr>
            <a:t>好好学习</a:t>
          </a:r>
          <a:endParaRPr lang="zh-CN" altLang="en-US" dirty="0">
            <a:solidFill>
              <a:sysClr val="window" lastClr="FFFFFF"/>
            </a:solidFill>
            <a:latin typeface="等线"/>
            <a:ea typeface="等线" panose="02010600030101010101" pitchFamily="2" charset="-122"/>
            <a:cs typeface="+mn-cs"/>
          </a:endParaRPr>
        </a:p>
      </dgm:t>
    </dgm:pt>
    <dgm:pt modelId="{129B1831-2C80-4C28-9E69-48E868D4AA9A}" type="parTrans" cxnId="{8652664B-28B6-4583-AAE2-FEEA0D632B35}">
      <dgm:prSet/>
      <dgm:spPr/>
      <dgm:t>
        <a:bodyPr/>
        <a:lstStyle/>
        <a:p>
          <a:endParaRPr lang="zh-CN" altLang="en-US"/>
        </a:p>
      </dgm:t>
    </dgm:pt>
    <dgm:pt modelId="{3370FD3E-39A1-4A58-ACAA-6643C0BD4B2D}" type="sibTrans" cxnId="{8652664B-28B6-4583-AAE2-FEEA0D632B35}">
      <dgm:prSet/>
      <dgm:spPr/>
      <dgm:t>
        <a:bodyPr/>
        <a:lstStyle/>
        <a:p>
          <a:endParaRPr lang="zh-CN" altLang="en-US"/>
        </a:p>
      </dgm:t>
    </dgm:pt>
    <dgm:pt modelId="{DEDA0339-3119-4218-B78D-FA51A63AED1B}">
      <dgm:prSet/>
      <dgm:spPr>
        <a:xfrm>
          <a:off x="4242893" y="0"/>
          <a:ext cx="2059657" cy="3554095"/>
        </a:xfrm>
        <a:gradFill rotWithShape="0">
          <a:gsLst>
            <a:gs pos="0">
              <a:srgbClr val="ED7D31">
                <a:shade val="50000"/>
                <a:hueOff val="-472938"/>
                <a:satOff val="6226"/>
                <a:lumOff val="37294"/>
                <a:alphaOff val="0"/>
                <a:satMod val="103000"/>
                <a:lumMod val="102000"/>
                <a:tint val="94000"/>
              </a:srgbClr>
            </a:gs>
            <a:gs pos="50000">
              <a:srgbClr val="ED7D31">
                <a:shade val="50000"/>
                <a:hueOff val="-472938"/>
                <a:satOff val="6226"/>
                <a:lumOff val="37294"/>
                <a:alphaOff val="0"/>
                <a:satMod val="110000"/>
                <a:lumMod val="100000"/>
                <a:shade val="100000"/>
              </a:srgbClr>
            </a:gs>
            <a:gs pos="100000">
              <a:srgbClr val="ED7D31">
                <a:shade val="50000"/>
                <a:hueOff val="-472938"/>
                <a:satOff val="6226"/>
                <a:lumOff val="3729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rtl="0"/>
          <a:r>
            <a:rPr lang="zh-CN" altLang="en-US" b="1" dirty="0">
              <a:solidFill>
                <a:sysClr val="window" lastClr="FFFFFF"/>
              </a:solidFill>
              <a:latin typeface="等线"/>
              <a:ea typeface="等线" panose="02010600030101010101" pitchFamily="2" charset="-122"/>
              <a:cs typeface="+mn-cs"/>
            </a:rPr>
            <a:t>发展</a:t>
          </a:r>
          <a:endParaRPr lang="en-US" altLang="zh-CN" b="1" dirty="0">
            <a:solidFill>
              <a:sysClr val="window" lastClr="FFFFFF"/>
            </a:solidFill>
            <a:latin typeface="等线"/>
            <a:ea typeface="等线" panose="02010600030101010101" pitchFamily="2" charset="-122"/>
            <a:cs typeface="+mn-cs"/>
          </a:endParaRPr>
        </a:p>
        <a:p>
          <a:pPr rtl="0"/>
          <a:r>
            <a:rPr lang="zh-CN" altLang="en-US" b="1" dirty="0">
              <a:solidFill>
                <a:sysClr val="window" lastClr="FFFFFF"/>
              </a:solidFill>
              <a:latin typeface="等线"/>
              <a:ea typeface="等线" panose="02010600030101010101" pitchFamily="2" charset="-122"/>
              <a:cs typeface="+mn-cs"/>
            </a:rPr>
            <a:t>积极自尊</a:t>
          </a:r>
          <a:endParaRPr lang="zh-CN" altLang="en-US" dirty="0">
            <a:solidFill>
              <a:sysClr val="window" lastClr="FFFFFF"/>
            </a:solidFill>
            <a:latin typeface="等线"/>
            <a:ea typeface="等线" panose="02010600030101010101" pitchFamily="2" charset="-122"/>
            <a:cs typeface="+mn-cs"/>
          </a:endParaRPr>
        </a:p>
      </dgm:t>
    </dgm:pt>
    <dgm:pt modelId="{E0FF9630-0F44-49AB-B30B-C6C044FFD04E}" type="parTrans" cxnId="{34D1ED63-A9AC-4748-9622-30784A61856E}">
      <dgm:prSet/>
      <dgm:spPr/>
      <dgm:t>
        <a:bodyPr/>
        <a:lstStyle/>
        <a:p>
          <a:endParaRPr lang="zh-CN" altLang="en-US"/>
        </a:p>
      </dgm:t>
    </dgm:pt>
    <dgm:pt modelId="{22FEA60F-FA26-4116-B04C-37736939AF0F}" type="sibTrans" cxnId="{34D1ED63-A9AC-4748-9622-30784A61856E}">
      <dgm:prSet/>
      <dgm:spPr/>
      <dgm:t>
        <a:bodyPr/>
        <a:lstStyle/>
        <a:p>
          <a:endParaRPr lang="zh-CN" altLang="en-US"/>
        </a:p>
      </dgm:t>
    </dgm:pt>
    <dgm:pt modelId="{1703B76C-0F89-4575-835D-D2B4B02380CB}">
      <dgm:prSet/>
      <dgm:spPr>
        <a:xfrm>
          <a:off x="6364340" y="0"/>
          <a:ext cx="2059657" cy="3554095"/>
        </a:xfrm>
        <a:gradFill rotWithShape="0">
          <a:gsLst>
            <a:gs pos="0">
              <a:srgbClr val="ED7D31">
                <a:shade val="50000"/>
                <a:hueOff val="-472938"/>
                <a:satOff val="6226"/>
                <a:lumOff val="37294"/>
                <a:alphaOff val="0"/>
                <a:satMod val="103000"/>
                <a:lumMod val="102000"/>
                <a:tint val="94000"/>
              </a:srgbClr>
            </a:gs>
            <a:gs pos="50000">
              <a:srgbClr val="ED7D31">
                <a:shade val="50000"/>
                <a:hueOff val="-472938"/>
                <a:satOff val="6226"/>
                <a:lumOff val="37294"/>
                <a:alphaOff val="0"/>
                <a:satMod val="110000"/>
                <a:lumMod val="100000"/>
                <a:shade val="100000"/>
              </a:srgbClr>
            </a:gs>
            <a:gs pos="100000">
              <a:srgbClr val="ED7D31">
                <a:shade val="50000"/>
                <a:hueOff val="-472938"/>
                <a:satOff val="6226"/>
                <a:lumOff val="3729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rtl="0"/>
          <a:r>
            <a:rPr lang="zh-CN" altLang="en-US" b="1" dirty="0">
              <a:solidFill>
                <a:sysClr val="window" lastClr="FFFFFF"/>
              </a:solidFill>
              <a:latin typeface="等线"/>
              <a:ea typeface="等线" panose="02010600030101010101" pitchFamily="2" charset="-122"/>
              <a:cs typeface="+mn-cs"/>
            </a:rPr>
            <a:t>培养</a:t>
          </a:r>
          <a:endParaRPr lang="en-US" altLang="zh-CN" b="1" dirty="0">
            <a:solidFill>
              <a:sysClr val="window" lastClr="FFFFFF"/>
            </a:solidFill>
            <a:latin typeface="等线"/>
            <a:ea typeface="等线" panose="02010600030101010101" pitchFamily="2" charset="-122"/>
            <a:cs typeface="+mn-cs"/>
          </a:endParaRPr>
        </a:p>
        <a:p>
          <a:pPr rtl="0"/>
          <a:r>
            <a:rPr lang="zh-CN" altLang="en-US" b="1" dirty="0">
              <a:solidFill>
                <a:sysClr val="window" lastClr="FFFFFF"/>
              </a:solidFill>
              <a:latin typeface="等线"/>
              <a:ea typeface="等线" panose="02010600030101010101" pitchFamily="2" charset="-122"/>
              <a:cs typeface="+mn-cs"/>
            </a:rPr>
            <a:t>同伴友谊</a:t>
          </a:r>
          <a:endParaRPr lang="zh-CN" altLang="en-US" dirty="0">
            <a:solidFill>
              <a:sysClr val="window" lastClr="FFFFFF"/>
            </a:solidFill>
            <a:latin typeface="等线"/>
            <a:ea typeface="等线" panose="02010600030101010101" pitchFamily="2" charset="-122"/>
            <a:cs typeface="+mn-cs"/>
          </a:endParaRPr>
        </a:p>
      </dgm:t>
    </dgm:pt>
    <dgm:pt modelId="{B8B22897-D7F9-4813-A9B2-D512F981AE11}" type="parTrans" cxnId="{4E0AECC5-D7CA-4BD6-89CA-8DEC414C46D6}">
      <dgm:prSet/>
      <dgm:spPr/>
      <dgm:t>
        <a:bodyPr/>
        <a:lstStyle/>
        <a:p>
          <a:endParaRPr lang="zh-CN" altLang="en-US"/>
        </a:p>
      </dgm:t>
    </dgm:pt>
    <dgm:pt modelId="{F964A655-7E3E-4D5D-9C14-57E6216134F9}" type="sibTrans" cxnId="{4E0AECC5-D7CA-4BD6-89CA-8DEC414C46D6}">
      <dgm:prSet/>
      <dgm:spPr/>
      <dgm:t>
        <a:bodyPr/>
        <a:lstStyle/>
        <a:p>
          <a:endParaRPr lang="zh-CN" altLang="en-US"/>
        </a:p>
      </dgm:t>
    </dgm:pt>
    <dgm:pt modelId="{D249B4E5-DDA9-49FB-818C-D138D48FCEE1}">
      <dgm:prSet/>
      <dgm:spPr>
        <a:xfrm>
          <a:off x="8485787" y="0"/>
          <a:ext cx="2059657" cy="3554095"/>
        </a:xfrm>
        <a:gradFill rotWithShape="0">
          <a:gsLst>
            <a:gs pos="0">
              <a:srgbClr val="ED7D31">
                <a:shade val="50000"/>
                <a:hueOff val="-236469"/>
                <a:satOff val="3113"/>
                <a:lumOff val="18647"/>
                <a:alphaOff val="0"/>
                <a:satMod val="103000"/>
                <a:lumMod val="102000"/>
                <a:tint val="94000"/>
              </a:srgbClr>
            </a:gs>
            <a:gs pos="50000">
              <a:srgbClr val="ED7D31">
                <a:shade val="50000"/>
                <a:hueOff val="-236469"/>
                <a:satOff val="3113"/>
                <a:lumOff val="18647"/>
                <a:alphaOff val="0"/>
                <a:satMod val="110000"/>
                <a:lumMod val="100000"/>
                <a:shade val="100000"/>
              </a:srgbClr>
            </a:gs>
            <a:gs pos="100000">
              <a:srgbClr val="ED7D31">
                <a:shade val="50000"/>
                <a:hueOff val="-236469"/>
                <a:satOff val="3113"/>
                <a:lumOff val="1864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rtl="0"/>
          <a:r>
            <a:rPr lang="zh-CN" altLang="en-US" b="1" dirty="0">
              <a:solidFill>
                <a:sysClr val="window" lastClr="FFFFFF"/>
              </a:solidFill>
              <a:latin typeface="等线"/>
              <a:ea typeface="等线" panose="02010600030101010101" pitchFamily="2" charset="-122"/>
              <a:cs typeface="+mn-cs"/>
            </a:rPr>
            <a:t>提供</a:t>
          </a:r>
          <a:endParaRPr lang="en-US" altLang="zh-CN" b="1" dirty="0">
            <a:solidFill>
              <a:sysClr val="window" lastClr="FFFFFF"/>
            </a:solidFill>
            <a:latin typeface="等线"/>
            <a:ea typeface="等线" panose="02010600030101010101" pitchFamily="2" charset="-122"/>
            <a:cs typeface="+mn-cs"/>
          </a:endParaRPr>
        </a:p>
        <a:p>
          <a:pPr rtl="0"/>
          <a:r>
            <a:rPr lang="zh-CN" altLang="en-US" b="1" dirty="0">
              <a:solidFill>
                <a:sysClr val="window" lastClr="FFFFFF"/>
              </a:solidFill>
              <a:latin typeface="等线"/>
              <a:ea typeface="等线" panose="02010600030101010101" pitchFamily="2" charset="-122"/>
              <a:cs typeface="+mn-cs"/>
            </a:rPr>
            <a:t>和谐稳定</a:t>
          </a:r>
        </a:p>
      </dgm:t>
    </dgm:pt>
    <dgm:pt modelId="{9E3B98EC-07DF-4398-8435-6E00D88B544A}" type="parTrans" cxnId="{700D6557-E16C-4E18-804C-BCF99E10623D}">
      <dgm:prSet/>
      <dgm:spPr/>
      <dgm:t>
        <a:bodyPr/>
        <a:lstStyle/>
        <a:p>
          <a:endParaRPr lang="zh-CN" altLang="en-US"/>
        </a:p>
      </dgm:t>
    </dgm:pt>
    <dgm:pt modelId="{125E86A6-1618-41CD-9B20-4B1305BDB0F2}" type="sibTrans" cxnId="{700D6557-E16C-4E18-804C-BCF99E10623D}">
      <dgm:prSet/>
      <dgm:spPr/>
      <dgm:t>
        <a:bodyPr/>
        <a:lstStyle/>
        <a:p>
          <a:endParaRPr lang="zh-CN" altLang="en-US"/>
        </a:p>
      </dgm:t>
    </dgm:pt>
    <dgm:pt modelId="{522426F2-16BB-4F71-9D3B-6B4E9131E0D5}" type="pres">
      <dgm:prSet presAssocID="{8AF22986-101A-4780-A3BA-834837F6B54D}" presName="Name0" presStyleCnt="0">
        <dgm:presLayoutVars>
          <dgm:dir/>
          <dgm:resizeHandles val="exact"/>
        </dgm:presLayoutVars>
      </dgm:prSet>
      <dgm:spPr/>
    </dgm:pt>
    <dgm:pt modelId="{7925A3BC-1AEE-449B-913A-35E599E81930}" type="pres">
      <dgm:prSet presAssocID="{8AF22986-101A-4780-A3BA-834837F6B54D}" presName="fgShape" presStyleLbl="fgShp" presStyleIdx="0" presStyleCnt="1"/>
      <dgm:spPr>
        <a:xfrm>
          <a:off x="421817" y="2843276"/>
          <a:ext cx="9701809" cy="533114"/>
        </a:xfrm>
        <a:prstGeom prst="leftRightArrow">
          <a:avLst/>
        </a:prstGeom>
        <a:gradFill rotWithShape="0">
          <a:gsLst>
            <a:gs pos="0">
              <a:srgbClr val="ED7D31">
                <a:tint val="55000"/>
                <a:hueOff val="0"/>
                <a:satOff val="0"/>
                <a:lumOff val="0"/>
                <a:alphaOff val="0"/>
                <a:satMod val="103000"/>
                <a:lumMod val="102000"/>
                <a:tint val="94000"/>
              </a:srgbClr>
            </a:gs>
            <a:gs pos="50000">
              <a:srgbClr val="ED7D31">
                <a:tint val="55000"/>
                <a:hueOff val="0"/>
                <a:satOff val="0"/>
                <a:lumOff val="0"/>
                <a:alphaOff val="0"/>
                <a:satMod val="110000"/>
                <a:lumMod val="100000"/>
                <a:shade val="100000"/>
              </a:srgbClr>
            </a:gs>
            <a:gs pos="100000">
              <a:srgbClr val="ED7D31">
                <a:tint val="55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C5905C36-7DD1-4537-A50D-985CDB11D0EA}" type="pres">
      <dgm:prSet presAssocID="{8AF22986-101A-4780-A3BA-834837F6B54D}" presName="linComp" presStyleCnt="0"/>
      <dgm:spPr/>
    </dgm:pt>
    <dgm:pt modelId="{494054D2-2D0E-4626-BFAA-E2B2A587BA30}" type="pres">
      <dgm:prSet presAssocID="{C763FE69-B697-4E95-BF9E-D8D7C499F0CF}" presName="compNode" presStyleCnt="0"/>
      <dgm:spPr/>
    </dgm:pt>
    <dgm:pt modelId="{67CBE20B-E590-4021-894C-6893553A686D}" type="pres">
      <dgm:prSet presAssocID="{C763FE69-B697-4E95-BF9E-D8D7C499F0CF}" presName="bkgdShape" presStyleLbl="node1" presStyleIdx="0" presStyleCnt="5"/>
      <dgm:spPr>
        <a:prstGeom prst="roundRect">
          <a:avLst>
            <a:gd name="adj" fmla="val 10000"/>
          </a:avLst>
        </a:prstGeom>
      </dgm:spPr>
    </dgm:pt>
    <dgm:pt modelId="{495F06FF-4BEB-4996-867F-2E94D42CE833}" type="pres">
      <dgm:prSet presAssocID="{C763FE69-B697-4E95-BF9E-D8D7C499F0CF}" presName="nodeTx" presStyleLbl="node1" presStyleIdx="0" presStyleCnt="5">
        <dgm:presLayoutVars>
          <dgm:bulletEnabled val="1"/>
        </dgm:presLayoutVars>
      </dgm:prSet>
      <dgm:spPr/>
    </dgm:pt>
    <dgm:pt modelId="{86D94AB8-5EEE-4079-8D48-BD08029F9687}" type="pres">
      <dgm:prSet presAssocID="{C763FE69-B697-4E95-BF9E-D8D7C499F0CF}" presName="invisiNode" presStyleLbl="node1" presStyleIdx="0" presStyleCnt="5"/>
      <dgm:spPr/>
    </dgm:pt>
    <dgm:pt modelId="{31154B65-F313-444F-BA17-AC27B607F629}" type="pres">
      <dgm:prSet presAssocID="{C763FE69-B697-4E95-BF9E-D8D7C499F0CF}" presName="imagNode" presStyleLbl="fgImgPlace1" presStyleIdx="0" presStyleCnt="5"/>
      <dgm:spPr>
        <a:xfrm>
          <a:off x="438071" y="213245"/>
          <a:ext cx="1183513" cy="1183513"/>
        </a:xfrm>
        <a:prstGeom prst="ellipse">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gm:spPr>
    </dgm:pt>
    <dgm:pt modelId="{8BD438D7-BD08-4EF5-BC81-179E86B893B3}" type="pres">
      <dgm:prSet presAssocID="{1504E4AC-A6BE-468F-AB24-247D306A5A3E}" presName="sibTrans" presStyleLbl="sibTrans2D1" presStyleIdx="0" presStyleCnt="0"/>
      <dgm:spPr/>
    </dgm:pt>
    <dgm:pt modelId="{9F27E68E-DF68-4CCA-A6DF-71B42C0E49DB}" type="pres">
      <dgm:prSet presAssocID="{781403FB-37CA-4667-9286-A94DFBC50ACC}" presName="compNode" presStyleCnt="0"/>
      <dgm:spPr/>
    </dgm:pt>
    <dgm:pt modelId="{B9805117-6945-41D6-8103-D4F6D73D01CC}" type="pres">
      <dgm:prSet presAssocID="{781403FB-37CA-4667-9286-A94DFBC50ACC}" presName="bkgdShape" presStyleLbl="node1" presStyleIdx="1" presStyleCnt="5"/>
      <dgm:spPr>
        <a:prstGeom prst="roundRect">
          <a:avLst>
            <a:gd name="adj" fmla="val 10000"/>
          </a:avLst>
        </a:prstGeom>
      </dgm:spPr>
    </dgm:pt>
    <dgm:pt modelId="{50A8678D-B4A4-4C5F-8E4D-AE8B1FB313D0}" type="pres">
      <dgm:prSet presAssocID="{781403FB-37CA-4667-9286-A94DFBC50ACC}" presName="nodeTx" presStyleLbl="node1" presStyleIdx="1" presStyleCnt="5">
        <dgm:presLayoutVars>
          <dgm:bulletEnabled val="1"/>
        </dgm:presLayoutVars>
      </dgm:prSet>
      <dgm:spPr/>
    </dgm:pt>
    <dgm:pt modelId="{E9213D96-F879-4C19-BEBA-AB7AE994EE48}" type="pres">
      <dgm:prSet presAssocID="{781403FB-37CA-4667-9286-A94DFBC50ACC}" presName="invisiNode" presStyleLbl="node1" presStyleIdx="1" presStyleCnt="5"/>
      <dgm:spPr/>
    </dgm:pt>
    <dgm:pt modelId="{79FC34DD-C56B-4B2C-834D-59B4D2C4988F}" type="pres">
      <dgm:prSet presAssocID="{781403FB-37CA-4667-9286-A94DFBC50ACC}" presName="imagNode" presStyleLbl="fgImgPlace1" presStyleIdx="1" presStyleCnt="5"/>
      <dgm:spPr>
        <a:xfrm>
          <a:off x="2559518" y="213245"/>
          <a:ext cx="1183513" cy="1183513"/>
        </a:xfrm>
        <a:prstGeom prst="ellipse">
          <a:avLst/>
        </a:prstGeom>
        <a:blipFill rotWithShape="0">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gm:spPr>
    </dgm:pt>
    <dgm:pt modelId="{8FD2C896-C4A3-4E87-AC31-4B8DEA14DABE}" type="pres">
      <dgm:prSet presAssocID="{3370FD3E-39A1-4A58-ACAA-6643C0BD4B2D}" presName="sibTrans" presStyleLbl="sibTrans2D1" presStyleIdx="0" presStyleCnt="0"/>
      <dgm:spPr/>
    </dgm:pt>
    <dgm:pt modelId="{2163B3DE-BBDB-475E-9412-0ABB427687E9}" type="pres">
      <dgm:prSet presAssocID="{DEDA0339-3119-4218-B78D-FA51A63AED1B}" presName="compNode" presStyleCnt="0"/>
      <dgm:spPr/>
    </dgm:pt>
    <dgm:pt modelId="{29B14CF4-20FF-4B2D-8010-0101CC783641}" type="pres">
      <dgm:prSet presAssocID="{DEDA0339-3119-4218-B78D-FA51A63AED1B}" presName="bkgdShape" presStyleLbl="node1" presStyleIdx="2" presStyleCnt="5"/>
      <dgm:spPr>
        <a:prstGeom prst="roundRect">
          <a:avLst>
            <a:gd name="adj" fmla="val 10000"/>
          </a:avLst>
        </a:prstGeom>
      </dgm:spPr>
    </dgm:pt>
    <dgm:pt modelId="{1FBC9DBE-31B1-4919-8326-42CDDBFC036D}" type="pres">
      <dgm:prSet presAssocID="{DEDA0339-3119-4218-B78D-FA51A63AED1B}" presName="nodeTx" presStyleLbl="node1" presStyleIdx="2" presStyleCnt="5">
        <dgm:presLayoutVars>
          <dgm:bulletEnabled val="1"/>
        </dgm:presLayoutVars>
      </dgm:prSet>
      <dgm:spPr/>
    </dgm:pt>
    <dgm:pt modelId="{FD7E078E-BC66-4C2A-AB52-E1AA2BF375F9}" type="pres">
      <dgm:prSet presAssocID="{DEDA0339-3119-4218-B78D-FA51A63AED1B}" presName="invisiNode" presStyleLbl="node1" presStyleIdx="2" presStyleCnt="5"/>
      <dgm:spPr/>
    </dgm:pt>
    <dgm:pt modelId="{E5AEB540-F06E-4903-98D0-CEF51D0A5310}" type="pres">
      <dgm:prSet presAssocID="{DEDA0339-3119-4218-B78D-FA51A63AED1B}" presName="imagNode" presStyleLbl="fgImgPlace1" presStyleIdx="2" presStyleCnt="5"/>
      <dgm:spPr>
        <a:xfrm>
          <a:off x="4680965" y="213245"/>
          <a:ext cx="1183513" cy="1183513"/>
        </a:xfrm>
        <a:prstGeom prst="ellipse">
          <a:avLst/>
        </a:prstGeom>
        <a:blipFill rotWithShape="0">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gm:spPr>
    </dgm:pt>
    <dgm:pt modelId="{74FC2F5E-3EB0-4979-A059-696017E5C418}" type="pres">
      <dgm:prSet presAssocID="{22FEA60F-FA26-4116-B04C-37736939AF0F}" presName="sibTrans" presStyleLbl="sibTrans2D1" presStyleIdx="0" presStyleCnt="0"/>
      <dgm:spPr/>
    </dgm:pt>
    <dgm:pt modelId="{42FE9684-0799-44AF-975E-9F7EE0F73761}" type="pres">
      <dgm:prSet presAssocID="{1703B76C-0F89-4575-835D-D2B4B02380CB}" presName="compNode" presStyleCnt="0"/>
      <dgm:spPr/>
    </dgm:pt>
    <dgm:pt modelId="{3FC0B45F-B837-431F-8781-F1EA3BBE27CF}" type="pres">
      <dgm:prSet presAssocID="{1703B76C-0F89-4575-835D-D2B4B02380CB}" presName="bkgdShape" presStyleLbl="node1" presStyleIdx="3" presStyleCnt="5"/>
      <dgm:spPr>
        <a:prstGeom prst="roundRect">
          <a:avLst>
            <a:gd name="adj" fmla="val 10000"/>
          </a:avLst>
        </a:prstGeom>
      </dgm:spPr>
    </dgm:pt>
    <dgm:pt modelId="{906D02D1-21FE-4D9E-9CE4-CF6A664AF9D6}" type="pres">
      <dgm:prSet presAssocID="{1703B76C-0F89-4575-835D-D2B4B02380CB}" presName="nodeTx" presStyleLbl="node1" presStyleIdx="3" presStyleCnt="5">
        <dgm:presLayoutVars>
          <dgm:bulletEnabled val="1"/>
        </dgm:presLayoutVars>
      </dgm:prSet>
      <dgm:spPr/>
    </dgm:pt>
    <dgm:pt modelId="{EAE48818-1FEC-4834-834E-FC0FA42FC623}" type="pres">
      <dgm:prSet presAssocID="{1703B76C-0F89-4575-835D-D2B4B02380CB}" presName="invisiNode" presStyleLbl="node1" presStyleIdx="3" presStyleCnt="5"/>
      <dgm:spPr/>
    </dgm:pt>
    <dgm:pt modelId="{61BECB9C-C63C-493C-8596-82F201527244}" type="pres">
      <dgm:prSet presAssocID="{1703B76C-0F89-4575-835D-D2B4B02380CB}" presName="imagNode" presStyleLbl="fgImgPlace1" presStyleIdx="3" presStyleCnt="5"/>
      <dgm:spPr>
        <a:xfrm>
          <a:off x="6802412" y="213245"/>
          <a:ext cx="1183513" cy="1183513"/>
        </a:xfrm>
        <a:prstGeom prst="ellipse">
          <a:avLst/>
        </a:prstGeom>
        <a:blipFill rotWithShape="0">
          <a:blip xmlns:r="http://schemas.openxmlformats.org/officeDocument/2006/relationships" r:embed="rId4"/>
          <a:stretch>
            <a:fillRect/>
          </a:stretch>
        </a:blipFill>
        <a:ln>
          <a:noFill/>
        </a:ln>
        <a:effectLst>
          <a:outerShdw blurRad="57150" dist="19050" dir="5400000" algn="ctr" rotWithShape="0">
            <a:srgbClr val="000000">
              <a:alpha val="63000"/>
            </a:srgbClr>
          </a:outerShdw>
        </a:effectLst>
      </dgm:spPr>
    </dgm:pt>
    <dgm:pt modelId="{B3A4667C-2101-4BF1-BF7F-841FE4D337C9}" type="pres">
      <dgm:prSet presAssocID="{F964A655-7E3E-4D5D-9C14-57E6216134F9}" presName="sibTrans" presStyleLbl="sibTrans2D1" presStyleIdx="0" presStyleCnt="0"/>
      <dgm:spPr/>
    </dgm:pt>
    <dgm:pt modelId="{4E36ED7D-AFCE-40EF-A392-3D27D0D43BDF}" type="pres">
      <dgm:prSet presAssocID="{D249B4E5-DDA9-49FB-818C-D138D48FCEE1}" presName="compNode" presStyleCnt="0"/>
      <dgm:spPr/>
    </dgm:pt>
    <dgm:pt modelId="{FA83990F-57BD-4191-B901-AC839F79B6BD}" type="pres">
      <dgm:prSet presAssocID="{D249B4E5-DDA9-49FB-818C-D138D48FCEE1}" presName="bkgdShape" presStyleLbl="node1" presStyleIdx="4" presStyleCnt="5"/>
      <dgm:spPr>
        <a:prstGeom prst="roundRect">
          <a:avLst>
            <a:gd name="adj" fmla="val 10000"/>
          </a:avLst>
        </a:prstGeom>
      </dgm:spPr>
    </dgm:pt>
    <dgm:pt modelId="{0C6BA441-E073-4F70-AA23-8376D52F30A4}" type="pres">
      <dgm:prSet presAssocID="{D249B4E5-DDA9-49FB-818C-D138D48FCEE1}" presName="nodeTx" presStyleLbl="node1" presStyleIdx="4" presStyleCnt="5">
        <dgm:presLayoutVars>
          <dgm:bulletEnabled val="1"/>
        </dgm:presLayoutVars>
      </dgm:prSet>
      <dgm:spPr/>
    </dgm:pt>
    <dgm:pt modelId="{731A2201-5C60-4AAB-91AD-92B3C625B245}" type="pres">
      <dgm:prSet presAssocID="{D249B4E5-DDA9-49FB-818C-D138D48FCEE1}" presName="invisiNode" presStyleLbl="node1" presStyleIdx="4" presStyleCnt="5"/>
      <dgm:spPr/>
    </dgm:pt>
    <dgm:pt modelId="{B99B1FC6-473F-4C52-99B1-9FAA43B11F6B}" type="pres">
      <dgm:prSet presAssocID="{D249B4E5-DDA9-49FB-818C-D138D48FCEE1}" presName="imagNode" presStyleLbl="fgImgPlace1" presStyleIdx="4" presStyleCnt="5"/>
      <dgm:spPr>
        <a:xfrm>
          <a:off x="8923859" y="213245"/>
          <a:ext cx="1183513" cy="1183513"/>
        </a:xfrm>
        <a:prstGeom prst="ellipse">
          <a:avLst/>
        </a:prstGeom>
        <a:blipFill rotWithShape="0">
          <a:blip xmlns:r="http://schemas.openxmlformats.org/officeDocument/2006/relationships" r:embed="rId5"/>
          <a:stretch>
            <a:fillRect/>
          </a:stretch>
        </a:blipFill>
        <a:ln>
          <a:noFill/>
        </a:ln>
        <a:effectLst>
          <a:outerShdw blurRad="57150" dist="19050" dir="5400000" algn="ctr" rotWithShape="0">
            <a:srgbClr val="000000">
              <a:alpha val="63000"/>
            </a:srgbClr>
          </a:outerShdw>
        </a:effectLst>
      </dgm:spPr>
    </dgm:pt>
  </dgm:ptLst>
  <dgm:cxnLst>
    <dgm:cxn modelId="{0291DD0F-DD6B-4E28-AFA7-0E02B67C5048}" type="presOf" srcId="{DEDA0339-3119-4218-B78D-FA51A63AED1B}" destId="{1FBC9DBE-31B1-4919-8326-42CDDBFC036D}" srcOrd="1" destOrd="0" presId="urn:microsoft.com/office/officeart/2005/8/layout/hList7#3"/>
    <dgm:cxn modelId="{C1229E1F-42B8-4444-BB31-FC59B118144C}" type="presOf" srcId="{C763FE69-B697-4E95-BF9E-D8D7C499F0CF}" destId="{495F06FF-4BEB-4996-867F-2E94D42CE833}" srcOrd="1" destOrd="0" presId="urn:microsoft.com/office/officeart/2005/8/layout/hList7#3"/>
    <dgm:cxn modelId="{7F2E3A28-16C5-4230-B7A3-0CD67B1850C5}" type="presOf" srcId="{1504E4AC-A6BE-468F-AB24-247D306A5A3E}" destId="{8BD438D7-BD08-4EF5-BC81-179E86B893B3}" srcOrd="0" destOrd="0" presId="urn:microsoft.com/office/officeart/2005/8/layout/hList7#3"/>
    <dgm:cxn modelId="{9DD2C530-02FF-4C8B-9DEB-0D93FF20ECDF}" type="presOf" srcId="{D249B4E5-DDA9-49FB-818C-D138D48FCEE1}" destId="{FA83990F-57BD-4191-B901-AC839F79B6BD}" srcOrd="0" destOrd="0" presId="urn:microsoft.com/office/officeart/2005/8/layout/hList7#3"/>
    <dgm:cxn modelId="{17D44148-CF5F-4C89-812C-3332D85F03A6}" type="presOf" srcId="{F964A655-7E3E-4D5D-9C14-57E6216134F9}" destId="{B3A4667C-2101-4BF1-BF7F-841FE4D337C9}" srcOrd="0" destOrd="0" presId="urn:microsoft.com/office/officeart/2005/8/layout/hList7#3"/>
    <dgm:cxn modelId="{8652664B-28B6-4583-AAE2-FEEA0D632B35}" srcId="{8AF22986-101A-4780-A3BA-834837F6B54D}" destId="{781403FB-37CA-4667-9286-A94DFBC50ACC}" srcOrd="1" destOrd="0" parTransId="{129B1831-2C80-4C28-9E69-48E868D4AA9A}" sibTransId="{3370FD3E-39A1-4A58-ACAA-6643C0BD4B2D}"/>
    <dgm:cxn modelId="{700D6557-E16C-4E18-804C-BCF99E10623D}" srcId="{8AF22986-101A-4780-A3BA-834837F6B54D}" destId="{D249B4E5-DDA9-49FB-818C-D138D48FCEE1}" srcOrd="4" destOrd="0" parTransId="{9E3B98EC-07DF-4398-8435-6E00D88B544A}" sibTransId="{125E86A6-1618-41CD-9B20-4B1305BDB0F2}"/>
    <dgm:cxn modelId="{5051AA58-75A9-45F1-8A05-A1A978CE2D1B}" type="presOf" srcId="{781403FB-37CA-4667-9286-A94DFBC50ACC}" destId="{B9805117-6945-41D6-8103-D4F6D73D01CC}" srcOrd="0" destOrd="0" presId="urn:microsoft.com/office/officeart/2005/8/layout/hList7#3"/>
    <dgm:cxn modelId="{34D1ED63-A9AC-4748-9622-30784A61856E}" srcId="{8AF22986-101A-4780-A3BA-834837F6B54D}" destId="{DEDA0339-3119-4218-B78D-FA51A63AED1B}" srcOrd="2" destOrd="0" parTransId="{E0FF9630-0F44-49AB-B30B-C6C044FFD04E}" sibTransId="{22FEA60F-FA26-4116-B04C-37736939AF0F}"/>
    <dgm:cxn modelId="{0DDC3269-C1F5-4E36-BFEE-A91C0D447F90}" type="presOf" srcId="{D249B4E5-DDA9-49FB-818C-D138D48FCEE1}" destId="{0C6BA441-E073-4F70-AA23-8376D52F30A4}" srcOrd="1" destOrd="0" presId="urn:microsoft.com/office/officeart/2005/8/layout/hList7#3"/>
    <dgm:cxn modelId="{909BFB76-B5D4-4E55-8ECE-C632F322C7EE}" type="presOf" srcId="{C763FE69-B697-4E95-BF9E-D8D7C499F0CF}" destId="{67CBE20B-E590-4021-894C-6893553A686D}" srcOrd="0" destOrd="0" presId="urn:microsoft.com/office/officeart/2005/8/layout/hList7#3"/>
    <dgm:cxn modelId="{D3A69B86-781A-46EA-8768-7583CD23AF9B}" srcId="{8AF22986-101A-4780-A3BA-834837F6B54D}" destId="{C763FE69-B697-4E95-BF9E-D8D7C499F0CF}" srcOrd="0" destOrd="0" parTransId="{A0FF2356-8278-4504-841D-7B1355CB8728}" sibTransId="{1504E4AC-A6BE-468F-AB24-247D306A5A3E}"/>
    <dgm:cxn modelId="{C0F80D88-4D18-430A-9512-6F3123A5B570}" type="presOf" srcId="{1703B76C-0F89-4575-835D-D2B4B02380CB}" destId="{906D02D1-21FE-4D9E-9CE4-CF6A664AF9D6}" srcOrd="1" destOrd="0" presId="urn:microsoft.com/office/officeart/2005/8/layout/hList7#3"/>
    <dgm:cxn modelId="{9ADAEF91-592D-4FD0-8DA3-96336048D56F}" type="presOf" srcId="{8AF22986-101A-4780-A3BA-834837F6B54D}" destId="{522426F2-16BB-4F71-9D3B-6B4E9131E0D5}" srcOrd="0" destOrd="0" presId="urn:microsoft.com/office/officeart/2005/8/layout/hList7#3"/>
    <dgm:cxn modelId="{5318A19C-44EC-488C-88B3-7192AE1704D8}" type="presOf" srcId="{DEDA0339-3119-4218-B78D-FA51A63AED1B}" destId="{29B14CF4-20FF-4B2D-8010-0101CC783641}" srcOrd="0" destOrd="0" presId="urn:microsoft.com/office/officeart/2005/8/layout/hList7#3"/>
    <dgm:cxn modelId="{4E0AECC5-D7CA-4BD6-89CA-8DEC414C46D6}" srcId="{8AF22986-101A-4780-A3BA-834837F6B54D}" destId="{1703B76C-0F89-4575-835D-D2B4B02380CB}" srcOrd="3" destOrd="0" parTransId="{B8B22897-D7F9-4813-A9B2-D512F981AE11}" sibTransId="{F964A655-7E3E-4D5D-9C14-57E6216134F9}"/>
    <dgm:cxn modelId="{67E498D6-5354-4774-89E6-51483E5D55ED}" type="presOf" srcId="{3370FD3E-39A1-4A58-ACAA-6643C0BD4B2D}" destId="{8FD2C896-C4A3-4E87-AC31-4B8DEA14DABE}" srcOrd="0" destOrd="0" presId="urn:microsoft.com/office/officeart/2005/8/layout/hList7#3"/>
    <dgm:cxn modelId="{ECFD22E3-5CC4-461A-8553-85DE8FE63FA4}" type="presOf" srcId="{1703B76C-0F89-4575-835D-D2B4B02380CB}" destId="{3FC0B45F-B837-431F-8781-F1EA3BBE27CF}" srcOrd="0" destOrd="0" presId="urn:microsoft.com/office/officeart/2005/8/layout/hList7#3"/>
    <dgm:cxn modelId="{09EA2CE9-D773-42A3-B1ED-2710633A016C}" type="presOf" srcId="{22FEA60F-FA26-4116-B04C-37736939AF0F}" destId="{74FC2F5E-3EB0-4979-A059-696017E5C418}" srcOrd="0" destOrd="0" presId="urn:microsoft.com/office/officeart/2005/8/layout/hList7#3"/>
    <dgm:cxn modelId="{EE2A06F1-8A73-48A2-B72D-9A6100096A3C}" type="presOf" srcId="{781403FB-37CA-4667-9286-A94DFBC50ACC}" destId="{50A8678D-B4A4-4C5F-8E4D-AE8B1FB313D0}" srcOrd="1" destOrd="0" presId="urn:microsoft.com/office/officeart/2005/8/layout/hList7#3"/>
    <dgm:cxn modelId="{31C4091B-ED86-4D68-9FD0-78FFDA4EF191}" type="presParOf" srcId="{522426F2-16BB-4F71-9D3B-6B4E9131E0D5}" destId="{7925A3BC-1AEE-449B-913A-35E599E81930}" srcOrd="0" destOrd="0" presId="urn:microsoft.com/office/officeart/2005/8/layout/hList7#3"/>
    <dgm:cxn modelId="{276B5274-63C9-4264-9074-2E2258BF53CB}" type="presParOf" srcId="{522426F2-16BB-4F71-9D3B-6B4E9131E0D5}" destId="{C5905C36-7DD1-4537-A50D-985CDB11D0EA}" srcOrd="1" destOrd="0" presId="urn:microsoft.com/office/officeart/2005/8/layout/hList7#3"/>
    <dgm:cxn modelId="{15E70E9B-5370-41DA-B3EA-7539F70D97A1}" type="presParOf" srcId="{C5905C36-7DD1-4537-A50D-985CDB11D0EA}" destId="{494054D2-2D0E-4626-BFAA-E2B2A587BA30}" srcOrd="0" destOrd="0" presId="urn:microsoft.com/office/officeart/2005/8/layout/hList7#3"/>
    <dgm:cxn modelId="{01CA3704-8743-4B32-9DBB-D9D5769B1898}" type="presParOf" srcId="{494054D2-2D0E-4626-BFAA-E2B2A587BA30}" destId="{67CBE20B-E590-4021-894C-6893553A686D}" srcOrd="0" destOrd="0" presId="urn:microsoft.com/office/officeart/2005/8/layout/hList7#3"/>
    <dgm:cxn modelId="{19A447A2-CDCC-4702-A945-B671FC33F463}" type="presParOf" srcId="{494054D2-2D0E-4626-BFAA-E2B2A587BA30}" destId="{495F06FF-4BEB-4996-867F-2E94D42CE833}" srcOrd="1" destOrd="0" presId="urn:microsoft.com/office/officeart/2005/8/layout/hList7#3"/>
    <dgm:cxn modelId="{B379D9D7-E12D-49C2-AFE7-5AD56BD8EB7E}" type="presParOf" srcId="{494054D2-2D0E-4626-BFAA-E2B2A587BA30}" destId="{86D94AB8-5EEE-4079-8D48-BD08029F9687}" srcOrd="2" destOrd="0" presId="urn:microsoft.com/office/officeart/2005/8/layout/hList7#3"/>
    <dgm:cxn modelId="{FB52895A-A7D9-4F18-AB5A-CFBE10904F30}" type="presParOf" srcId="{494054D2-2D0E-4626-BFAA-E2B2A587BA30}" destId="{31154B65-F313-444F-BA17-AC27B607F629}" srcOrd="3" destOrd="0" presId="urn:microsoft.com/office/officeart/2005/8/layout/hList7#3"/>
    <dgm:cxn modelId="{DD7BCDB4-8767-4232-BB5D-EA0FFE9C7639}" type="presParOf" srcId="{C5905C36-7DD1-4537-A50D-985CDB11D0EA}" destId="{8BD438D7-BD08-4EF5-BC81-179E86B893B3}" srcOrd="1" destOrd="0" presId="urn:microsoft.com/office/officeart/2005/8/layout/hList7#3"/>
    <dgm:cxn modelId="{F5C9A4B4-4159-4F60-9512-A90FFC867D8E}" type="presParOf" srcId="{C5905C36-7DD1-4537-A50D-985CDB11D0EA}" destId="{9F27E68E-DF68-4CCA-A6DF-71B42C0E49DB}" srcOrd="2" destOrd="0" presId="urn:microsoft.com/office/officeart/2005/8/layout/hList7#3"/>
    <dgm:cxn modelId="{B20D2006-B43C-4C67-BAF1-5E98EA0018F0}" type="presParOf" srcId="{9F27E68E-DF68-4CCA-A6DF-71B42C0E49DB}" destId="{B9805117-6945-41D6-8103-D4F6D73D01CC}" srcOrd="0" destOrd="0" presId="urn:microsoft.com/office/officeart/2005/8/layout/hList7#3"/>
    <dgm:cxn modelId="{9AF11662-F2D9-4E2A-9003-445CA0D6356B}" type="presParOf" srcId="{9F27E68E-DF68-4CCA-A6DF-71B42C0E49DB}" destId="{50A8678D-B4A4-4C5F-8E4D-AE8B1FB313D0}" srcOrd="1" destOrd="0" presId="urn:microsoft.com/office/officeart/2005/8/layout/hList7#3"/>
    <dgm:cxn modelId="{EDC0028D-6EA8-46F9-80ED-0749F1001A49}" type="presParOf" srcId="{9F27E68E-DF68-4CCA-A6DF-71B42C0E49DB}" destId="{E9213D96-F879-4C19-BEBA-AB7AE994EE48}" srcOrd="2" destOrd="0" presId="urn:microsoft.com/office/officeart/2005/8/layout/hList7#3"/>
    <dgm:cxn modelId="{EC524273-F7CD-4879-8B05-AAD942ADC010}" type="presParOf" srcId="{9F27E68E-DF68-4CCA-A6DF-71B42C0E49DB}" destId="{79FC34DD-C56B-4B2C-834D-59B4D2C4988F}" srcOrd="3" destOrd="0" presId="urn:microsoft.com/office/officeart/2005/8/layout/hList7#3"/>
    <dgm:cxn modelId="{1C4A745D-A3D6-489C-8648-BEF1F5E61578}" type="presParOf" srcId="{C5905C36-7DD1-4537-A50D-985CDB11D0EA}" destId="{8FD2C896-C4A3-4E87-AC31-4B8DEA14DABE}" srcOrd="3" destOrd="0" presId="urn:microsoft.com/office/officeart/2005/8/layout/hList7#3"/>
    <dgm:cxn modelId="{7F16B1F7-235A-4D49-BDD6-670B2ED81CA2}" type="presParOf" srcId="{C5905C36-7DD1-4537-A50D-985CDB11D0EA}" destId="{2163B3DE-BBDB-475E-9412-0ABB427687E9}" srcOrd="4" destOrd="0" presId="urn:microsoft.com/office/officeart/2005/8/layout/hList7#3"/>
    <dgm:cxn modelId="{C0DE93B6-AAE5-4C70-B451-2244E1DB124D}" type="presParOf" srcId="{2163B3DE-BBDB-475E-9412-0ABB427687E9}" destId="{29B14CF4-20FF-4B2D-8010-0101CC783641}" srcOrd="0" destOrd="0" presId="urn:microsoft.com/office/officeart/2005/8/layout/hList7#3"/>
    <dgm:cxn modelId="{056542E3-6F07-4C3B-8B60-4F49928B4E50}" type="presParOf" srcId="{2163B3DE-BBDB-475E-9412-0ABB427687E9}" destId="{1FBC9DBE-31B1-4919-8326-42CDDBFC036D}" srcOrd="1" destOrd="0" presId="urn:microsoft.com/office/officeart/2005/8/layout/hList7#3"/>
    <dgm:cxn modelId="{C4F6D9E2-116E-493F-845F-A1AAB06E9A2D}" type="presParOf" srcId="{2163B3DE-BBDB-475E-9412-0ABB427687E9}" destId="{FD7E078E-BC66-4C2A-AB52-E1AA2BF375F9}" srcOrd="2" destOrd="0" presId="urn:microsoft.com/office/officeart/2005/8/layout/hList7#3"/>
    <dgm:cxn modelId="{1361062A-10E6-4A70-B603-1732D9B677C1}" type="presParOf" srcId="{2163B3DE-BBDB-475E-9412-0ABB427687E9}" destId="{E5AEB540-F06E-4903-98D0-CEF51D0A5310}" srcOrd="3" destOrd="0" presId="urn:microsoft.com/office/officeart/2005/8/layout/hList7#3"/>
    <dgm:cxn modelId="{F7634052-B50D-4374-91A5-E87E4AC88429}" type="presParOf" srcId="{C5905C36-7DD1-4537-A50D-985CDB11D0EA}" destId="{74FC2F5E-3EB0-4979-A059-696017E5C418}" srcOrd="5" destOrd="0" presId="urn:microsoft.com/office/officeart/2005/8/layout/hList7#3"/>
    <dgm:cxn modelId="{9372267A-21C8-42AD-BCB6-7B7FA7BC64D8}" type="presParOf" srcId="{C5905C36-7DD1-4537-A50D-985CDB11D0EA}" destId="{42FE9684-0799-44AF-975E-9F7EE0F73761}" srcOrd="6" destOrd="0" presId="urn:microsoft.com/office/officeart/2005/8/layout/hList7#3"/>
    <dgm:cxn modelId="{C8C33C8B-B431-438C-84F8-3FF07FF2A8AD}" type="presParOf" srcId="{42FE9684-0799-44AF-975E-9F7EE0F73761}" destId="{3FC0B45F-B837-431F-8781-F1EA3BBE27CF}" srcOrd="0" destOrd="0" presId="urn:microsoft.com/office/officeart/2005/8/layout/hList7#3"/>
    <dgm:cxn modelId="{0BFDC6F9-F80B-402E-AFBA-201F71B87CF7}" type="presParOf" srcId="{42FE9684-0799-44AF-975E-9F7EE0F73761}" destId="{906D02D1-21FE-4D9E-9CE4-CF6A664AF9D6}" srcOrd="1" destOrd="0" presId="urn:microsoft.com/office/officeart/2005/8/layout/hList7#3"/>
    <dgm:cxn modelId="{2CE0A29C-AC95-4565-BB74-B3B333FFB3ED}" type="presParOf" srcId="{42FE9684-0799-44AF-975E-9F7EE0F73761}" destId="{EAE48818-1FEC-4834-834E-FC0FA42FC623}" srcOrd="2" destOrd="0" presId="urn:microsoft.com/office/officeart/2005/8/layout/hList7#3"/>
    <dgm:cxn modelId="{281EBCCA-6FE6-4D36-B105-B13E5302F058}" type="presParOf" srcId="{42FE9684-0799-44AF-975E-9F7EE0F73761}" destId="{61BECB9C-C63C-493C-8596-82F201527244}" srcOrd="3" destOrd="0" presId="urn:microsoft.com/office/officeart/2005/8/layout/hList7#3"/>
    <dgm:cxn modelId="{DBF372B3-841F-49A9-BB49-102AF1246563}" type="presParOf" srcId="{C5905C36-7DD1-4537-A50D-985CDB11D0EA}" destId="{B3A4667C-2101-4BF1-BF7F-841FE4D337C9}" srcOrd="7" destOrd="0" presId="urn:microsoft.com/office/officeart/2005/8/layout/hList7#3"/>
    <dgm:cxn modelId="{17B09ED3-84DB-4018-91D6-33C0029C30F0}" type="presParOf" srcId="{C5905C36-7DD1-4537-A50D-985CDB11D0EA}" destId="{4E36ED7D-AFCE-40EF-A392-3D27D0D43BDF}" srcOrd="8" destOrd="0" presId="urn:microsoft.com/office/officeart/2005/8/layout/hList7#3"/>
    <dgm:cxn modelId="{98327E1E-AF36-4F2F-9968-786751A2D5C4}" type="presParOf" srcId="{4E36ED7D-AFCE-40EF-A392-3D27D0D43BDF}" destId="{FA83990F-57BD-4191-B901-AC839F79B6BD}" srcOrd="0" destOrd="0" presId="urn:microsoft.com/office/officeart/2005/8/layout/hList7#3"/>
    <dgm:cxn modelId="{988B58EF-EC28-496F-9161-FEEA14CAECED}" type="presParOf" srcId="{4E36ED7D-AFCE-40EF-A392-3D27D0D43BDF}" destId="{0C6BA441-E073-4F70-AA23-8376D52F30A4}" srcOrd="1" destOrd="0" presId="urn:microsoft.com/office/officeart/2005/8/layout/hList7#3"/>
    <dgm:cxn modelId="{7C921E16-DCF7-493C-AEBA-ABDCD37126C9}" type="presParOf" srcId="{4E36ED7D-AFCE-40EF-A392-3D27D0D43BDF}" destId="{731A2201-5C60-4AAB-91AD-92B3C625B245}" srcOrd="2" destOrd="0" presId="urn:microsoft.com/office/officeart/2005/8/layout/hList7#3"/>
    <dgm:cxn modelId="{022D58CF-C86A-4625-8A81-841F2640658A}" type="presParOf" srcId="{4E36ED7D-AFCE-40EF-A392-3D27D0D43BDF}" destId="{B99B1FC6-473F-4C52-99B1-9FAA43B11F6B}"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270846-61FE-420E-9965-81954681C24F}" type="doc">
      <dgm:prSet loTypeId="urn:microsoft.com/office/officeart/2005/8/layout/vList5" loCatId="list" qsTypeId="urn:microsoft.com/office/officeart/2005/8/quickstyle/simple5#5" qsCatId="simple" csTypeId="urn:microsoft.com/office/officeart/2005/8/colors/colorful3#1" csCatId="accent1" phldr="1"/>
      <dgm:spPr/>
      <dgm:t>
        <a:bodyPr/>
        <a:lstStyle/>
        <a:p>
          <a:endParaRPr lang="zh-CN" altLang="en-US"/>
        </a:p>
      </dgm:t>
    </dgm:pt>
    <dgm:pt modelId="{D34F325D-F7CF-423C-8159-7A08C53B1B28}">
      <dgm:prSet custT="1"/>
      <dgm:spPr/>
      <dgm:t>
        <a:bodyPr/>
        <a:lstStyle/>
        <a:p>
          <a:pPr rtl="0"/>
          <a:r>
            <a:rPr lang="zh-CN" sz="2000" b="1" dirty="0">
              <a:latin typeface="微软雅黑" panose="020B0503020204020204" pitchFamily="34" charset="-122"/>
              <a:ea typeface="微软雅黑" panose="020B0503020204020204" pitchFamily="34" charset="-122"/>
            </a:rPr>
            <a:t>“受欢迎的儿童”</a:t>
          </a:r>
          <a:endParaRPr lang="en-US" sz="2000" b="1" dirty="0">
            <a:latin typeface="微软雅黑" panose="020B0503020204020204" pitchFamily="34" charset="-122"/>
            <a:ea typeface="微软雅黑" panose="020B0503020204020204" pitchFamily="34" charset="-122"/>
          </a:endParaRPr>
        </a:p>
      </dgm:t>
    </dgm:pt>
    <dgm:pt modelId="{6A50708E-9A9E-42B6-99A7-F4DAEDB1ECA0}" type="parTrans" cxnId="{AC8ED922-0855-417A-841F-358DBAE3403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7938D2E-401F-4B89-95B8-116CBDA64C44}" type="sibTrans" cxnId="{AC8ED922-0855-417A-841F-358DBAE3403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D3B5570-3DDA-4B69-BE4C-68C3FECB251D}">
      <dgm:prSet custT="1"/>
      <dgm:spPr/>
      <dgm:t>
        <a:bodyPr/>
        <a:lstStyle/>
        <a:p>
          <a:pPr rtl="0"/>
          <a:r>
            <a:rPr lang="zh-CN" sz="1800" b="1">
              <a:latin typeface="微软雅黑" panose="020B0503020204020204" pitchFamily="34" charset="-122"/>
              <a:ea typeface="微软雅黑" panose="020B0503020204020204" pitchFamily="34" charset="-122"/>
            </a:rPr>
            <a:t>学习成绩好、社会能力强的同学</a:t>
          </a:r>
          <a:endParaRPr lang="en-US" sz="1800" b="1" dirty="0">
            <a:latin typeface="微软雅黑" panose="020B0503020204020204" pitchFamily="34" charset="-122"/>
            <a:ea typeface="微软雅黑" panose="020B0503020204020204" pitchFamily="34" charset="-122"/>
          </a:endParaRPr>
        </a:p>
      </dgm:t>
    </dgm:pt>
    <dgm:pt modelId="{F1DA02FB-8F0E-427C-A9A8-89C86203343A}" type="parTrans" cxnId="{F19CF0F7-A6E3-4D92-AEF2-1D3CE2579B7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B9EE986-9D77-4D1B-A434-F8B4B64438AE}" type="sibTrans" cxnId="{F19CF0F7-A6E3-4D92-AEF2-1D3CE2579B7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07D0A6C-C56A-4A44-8301-48AC919BBADB}">
      <dgm:prSet custT="1"/>
      <dgm:spPr/>
      <dgm:t>
        <a:bodyPr/>
        <a:lstStyle/>
        <a:p>
          <a:pPr rtl="0"/>
          <a:r>
            <a:rPr lang="zh-CN" altLang="en-US" sz="1800" b="1" dirty="0">
              <a:latin typeface="微软雅黑" panose="020B0503020204020204" pitchFamily="34" charset="-122"/>
              <a:ea typeface="微软雅黑" panose="020B0503020204020204" pitchFamily="34" charset="-122"/>
            </a:rPr>
            <a:t>打架的攻击性男孩和关系攻击的女孩</a:t>
          </a:r>
          <a:endParaRPr lang="zh-CN" altLang="en-US" sz="1800" dirty="0">
            <a:latin typeface="微软雅黑" panose="020B0503020204020204" pitchFamily="34" charset="-122"/>
            <a:ea typeface="微软雅黑" panose="020B0503020204020204" pitchFamily="34" charset="-122"/>
          </a:endParaRPr>
        </a:p>
      </dgm:t>
    </dgm:pt>
    <dgm:pt modelId="{8D108F6E-FEBF-4445-A503-CBFCD9523611}" type="parTrans" cxnId="{39A603E5-233B-49D5-B39C-97D97CEC92D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2BB4596-EA35-468F-A221-53DB753F0118}" type="sibTrans" cxnId="{39A603E5-233B-49D5-B39C-97D97CEC92D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7CDF8E1-A8DA-4195-A752-E8BFE049137F}">
      <dgm:prSet custT="1"/>
      <dgm:spPr/>
      <dgm:t>
        <a:bodyPr/>
        <a:lstStyle/>
        <a:p>
          <a:pPr rtl="0"/>
          <a:r>
            <a:rPr lang="zh-CN" sz="2000" b="1" dirty="0">
              <a:latin typeface="微软雅黑" panose="020B0503020204020204" pitchFamily="34" charset="-122"/>
              <a:ea typeface="微软雅黑" panose="020B0503020204020204" pitchFamily="34" charset="-122"/>
            </a:rPr>
            <a:t>“被拒绝的儿童”</a:t>
          </a:r>
          <a:endParaRPr lang="en-US" sz="2000" b="1" dirty="0">
            <a:latin typeface="微软雅黑" panose="020B0503020204020204" pitchFamily="34" charset="-122"/>
            <a:ea typeface="微软雅黑" panose="020B0503020204020204" pitchFamily="34" charset="-122"/>
          </a:endParaRPr>
        </a:p>
      </dgm:t>
    </dgm:pt>
    <dgm:pt modelId="{F5280F05-4DF2-4418-A34C-F78D08033DE9}" type="parTrans" cxnId="{0221E634-F8BC-403B-81AB-412ECBF716B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756126F-B2CC-4DF5-B55E-B833B3EC8BE4}" type="sibTrans" cxnId="{0221E634-F8BC-403B-81AB-412ECBF716B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1E1E4A5-14BA-43F1-AB5D-A4FA8551A450}">
      <dgm:prSet custT="1"/>
      <dgm:spPr/>
      <dgm:t>
        <a:bodyPr/>
        <a:lstStyle/>
        <a:p>
          <a:pPr rtl="0"/>
          <a:r>
            <a:rPr lang="zh-CN" sz="1800" b="1" dirty="0">
              <a:latin typeface="微软雅黑" panose="020B0503020204020204" pitchFamily="34" charset="-122"/>
              <a:ea typeface="微软雅黑" panose="020B0503020204020204" pitchFamily="34" charset="-122"/>
            </a:rPr>
            <a:t>攻击性过强、多动、社会技能差、无法调节自己的情绪、冲动。</a:t>
          </a:r>
          <a:endParaRPr lang="en-US" sz="1800" b="1" dirty="0">
            <a:latin typeface="微软雅黑" panose="020B0503020204020204" pitchFamily="34" charset="-122"/>
            <a:ea typeface="微软雅黑" panose="020B0503020204020204" pitchFamily="34" charset="-122"/>
          </a:endParaRPr>
        </a:p>
      </dgm:t>
    </dgm:pt>
    <dgm:pt modelId="{00486F64-A1A0-48E0-93C2-689B56E5A683}" type="parTrans" cxnId="{6E22A078-71E3-4CB5-8097-86F351DC5F7C}">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EB29DA5-D4B4-44E1-8F3F-015F94A63349}" type="sibTrans" cxnId="{6E22A078-71E3-4CB5-8097-86F351DC5F7C}">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C316873-EB41-43AF-BA31-0B6F13E5EE1B}">
      <dgm:prSet custT="1"/>
      <dgm:spPr/>
      <dgm:t>
        <a:bodyPr/>
        <a:lstStyle/>
        <a:p>
          <a:pPr rtl="0"/>
          <a:r>
            <a:rPr lang="zh-CN" altLang="en-US" sz="1800" b="1">
              <a:latin typeface="微软雅黑" panose="020B0503020204020204" pitchFamily="34" charset="-122"/>
              <a:ea typeface="微软雅黑" panose="020B0503020204020204" pitchFamily="34" charset="-122"/>
            </a:rPr>
            <a:t>害羞、退缩、胆怯、孤独，社交焦虑</a:t>
          </a:r>
          <a:endParaRPr lang="zh-CN" altLang="en-US" sz="1800" dirty="0">
            <a:latin typeface="微软雅黑" panose="020B0503020204020204" pitchFamily="34" charset="-122"/>
            <a:ea typeface="微软雅黑" panose="020B0503020204020204" pitchFamily="34" charset="-122"/>
          </a:endParaRPr>
        </a:p>
      </dgm:t>
    </dgm:pt>
    <dgm:pt modelId="{B533044A-8A83-4CC7-B190-B58C764F688B}" type="parTrans" cxnId="{7C72A9DE-D1E8-416A-9C97-8E2E18E0273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96EB330-95DA-4F75-99BE-6E2561E7A6CD}" type="sibTrans" cxnId="{7C72A9DE-D1E8-416A-9C97-8E2E18E0273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B46DF4B-04A0-4B69-A4CE-DD3F884E3034}">
      <dgm:prSet custT="1"/>
      <dgm:spPr/>
      <dgm:t>
        <a:bodyPr/>
        <a:lstStyle/>
        <a:p>
          <a:pPr rtl="0"/>
          <a:r>
            <a:rPr lang="zh-CN" sz="2000" b="1" dirty="0">
              <a:latin typeface="微软雅黑" panose="020B0503020204020204" pitchFamily="34" charset="-122"/>
              <a:ea typeface="微软雅黑" panose="020B0503020204020204" pitchFamily="34" charset="-122"/>
            </a:rPr>
            <a:t>“有争议的儿童”</a:t>
          </a:r>
          <a:endParaRPr lang="en-US" sz="2000" b="1" dirty="0">
            <a:latin typeface="微软雅黑" panose="020B0503020204020204" pitchFamily="34" charset="-122"/>
            <a:ea typeface="微软雅黑" panose="020B0503020204020204" pitchFamily="34" charset="-122"/>
          </a:endParaRPr>
        </a:p>
      </dgm:t>
    </dgm:pt>
    <dgm:pt modelId="{07C937B5-273C-48EC-A2F9-C63875E1B7C5}" type="parTrans" cxnId="{6F4F4144-CA7F-4030-974D-FA19FC67E0A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8426C31-4FB8-4C16-A5AB-6069D2477291}" type="sibTrans" cxnId="{6F4F4144-CA7F-4030-974D-FA19FC67E0A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B01A5085-4553-4BE7-A89E-5E641189D2B3}">
      <dgm:prSet custT="1"/>
      <dgm:spPr/>
      <dgm:t>
        <a:bodyPr/>
        <a:lstStyle/>
        <a:p>
          <a:pPr rtl="0"/>
          <a:r>
            <a:rPr lang="zh-CN" altLang="en-US" sz="1800" b="1">
              <a:latin typeface="微软雅黑" panose="020B0503020204020204" pitchFamily="34" charset="-122"/>
              <a:ea typeface="微软雅黑" panose="020B0503020204020204" pitchFamily="34" charset="-122"/>
            </a:rPr>
            <a:t>可能有敌意、有破坏性，但是他们也会有积极的亲社会举动。有些同伴不喜欢他们，他们却拥有使自己免受社会排斥的品质</a:t>
          </a:r>
          <a:endParaRPr lang="zh-CN" altLang="en-US" sz="1800" dirty="0">
            <a:latin typeface="微软雅黑" panose="020B0503020204020204" pitchFamily="34" charset="-122"/>
            <a:ea typeface="微软雅黑" panose="020B0503020204020204" pitchFamily="34" charset="-122"/>
          </a:endParaRPr>
        </a:p>
      </dgm:t>
    </dgm:pt>
    <dgm:pt modelId="{2FDD3FEA-985F-47ED-984E-978799207037}" type="parTrans" cxnId="{03BEDA3C-20D3-420C-833D-D20494BE130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7075B9B-9BCA-4D93-BEC4-4691BC70D367}" type="sibTrans" cxnId="{03BEDA3C-20D3-420C-833D-D20494BE130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05EA102-BFBE-4BD9-BBB3-E45EEAF98CDD}">
      <dgm:prSet custT="1"/>
      <dgm:spPr/>
      <dgm:t>
        <a:bodyPr/>
        <a:lstStyle/>
        <a:p>
          <a:pPr rtl="0"/>
          <a:r>
            <a:rPr lang="zh-CN" sz="2000" b="1" dirty="0">
              <a:latin typeface="微软雅黑" panose="020B0503020204020204" pitchFamily="34" charset="-122"/>
              <a:ea typeface="微软雅黑" panose="020B0503020204020204" pitchFamily="34" charset="-122"/>
            </a:rPr>
            <a:t>“被忽视的儿童”</a:t>
          </a:r>
          <a:endParaRPr lang="en-US" sz="2000" b="1" dirty="0">
            <a:latin typeface="微软雅黑" panose="020B0503020204020204" pitchFamily="34" charset="-122"/>
            <a:ea typeface="微软雅黑" panose="020B0503020204020204" pitchFamily="34" charset="-122"/>
          </a:endParaRPr>
        </a:p>
      </dgm:t>
    </dgm:pt>
    <dgm:pt modelId="{41403A66-34B0-4FD3-A1EB-F847CB93DF7F}" type="parTrans" cxnId="{277AE098-88BA-4A43-9381-4F5269B6E0D7}">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1F42000-8CE6-4DEC-BA9F-12E57D8B0C7E}" type="sibTrans" cxnId="{277AE098-88BA-4A43-9381-4F5269B6E0D7}">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C721B2D-075B-4DE6-A73F-03931A5DBE94}">
      <dgm:prSet custT="1"/>
      <dgm:spPr/>
      <dgm:t>
        <a:bodyPr/>
        <a:lstStyle/>
        <a:p>
          <a:pPr marL="0" marR="0" indent="0" defTabSz="914400" rtl="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他们社会交往少，被同学认为羞涩，但他们的社会技能并不比普通儿童差，他们没有觉得孤独或不快</a:t>
          </a:r>
          <a:endParaRPr lang="zh-CN" altLang="en-US" sz="1800" dirty="0">
            <a:latin typeface="微软雅黑" panose="020B0503020204020204" pitchFamily="34" charset="-122"/>
            <a:ea typeface="微软雅黑" panose="020B0503020204020204" pitchFamily="34" charset="-122"/>
          </a:endParaRPr>
        </a:p>
        <a:p>
          <a:pPr marL="171450" indent="0" defTabSz="711200" rtl="0">
            <a:lnSpc>
              <a:spcPct val="90000"/>
            </a:lnSpc>
            <a:spcBef>
              <a:spcPct val="0"/>
            </a:spcBef>
            <a:spcAft>
              <a:spcPct val="15000"/>
            </a:spcAft>
            <a:buNone/>
          </a:pPr>
          <a:r>
            <a:rPr lang="zh-CN" sz="1800" b="1" dirty="0">
              <a:solidFill>
                <a:srgbClr val="FF0000"/>
              </a:solidFill>
              <a:latin typeface="微软雅黑" panose="020B0503020204020204" pitchFamily="34" charset="-122"/>
              <a:ea typeface="微软雅黑" panose="020B0503020204020204" pitchFamily="34" charset="-122"/>
            </a:rPr>
            <a:t>令人意外的</a:t>
          </a:r>
          <a:r>
            <a:rPr lang="zh-CN" altLang="en-US" sz="1800" b="1" dirty="0">
              <a:solidFill>
                <a:srgbClr val="FF0000"/>
              </a:solidFill>
              <a:latin typeface="微软雅黑" panose="020B0503020204020204" pitchFamily="34" charset="-122"/>
              <a:ea typeface="微软雅黑" panose="020B0503020204020204" pitchFamily="34" charset="-122"/>
            </a:rPr>
            <a:t>是</a:t>
          </a:r>
          <a:r>
            <a:rPr lang="zh-CN" sz="1800" b="1" dirty="0">
              <a:solidFill>
                <a:srgbClr val="FF0000"/>
              </a:solidFill>
              <a:latin typeface="微软雅黑" panose="020B0503020204020204" pitchFamily="34" charset="-122"/>
              <a:ea typeface="微软雅黑" panose="020B0503020204020204" pitchFamily="34" charset="-122"/>
            </a:rPr>
            <a:t>他们通常有很好的社会适应</a:t>
          </a:r>
          <a:endParaRPr lang="en-US" sz="1800" b="1" dirty="0">
            <a:solidFill>
              <a:srgbClr val="FF0000"/>
            </a:solidFill>
            <a:latin typeface="微软雅黑" panose="020B0503020204020204" pitchFamily="34" charset="-122"/>
            <a:ea typeface="微软雅黑" panose="020B0503020204020204" pitchFamily="34" charset="-122"/>
          </a:endParaRPr>
        </a:p>
      </dgm:t>
    </dgm:pt>
    <dgm:pt modelId="{5C3EA9A1-1F02-46E8-B279-8B8C09AA2655}" type="parTrans" cxnId="{DF7B2A8F-160A-4EF2-BAE7-15778DD02F2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A01AF45-B707-40CD-8205-24A58A248774}" type="sibTrans" cxnId="{DF7B2A8F-160A-4EF2-BAE7-15778DD02F2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C3C2E8F-1BAC-4265-85B4-E324BCB84A44}">
      <dgm:prSet custT="1"/>
      <dgm:spPr/>
      <dgm:t>
        <a:bodyPr/>
        <a:lstStyle/>
        <a:p>
          <a:pPr marL="171450" indent="0" defTabSz="711200" rtl="0">
            <a:lnSpc>
              <a:spcPct val="90000"/>
            </a:lnSpc>
            <a:spcBef>
              <a:spcPct val="0"/>
            </a:spcBef>
            <a:spcAft>
              <a:spcPct val="15000"/>
            </a:spcAft>
            <a:buNone/>
          </a:pPr>
          <a:endParaRPr lang="zh-CN" altLang="en-US" sz="1800" dirty="0">
            <a:latin typeface="微软雅黑" panose="020B0503020204020204" pitchFamily="34" charset="-122"/>
            <a:ea typeface="微软雅黑" panose="020B0503020204020204" pitchFamily="34" charset="-122"/>
          </a:endParaRPr>
        </a:p>
      </dgm:t>
    </dgm:pt>
    <dgm:pt modelId="{6977EC75-CE84-40C1-A0E9-0D86289E97EB}" type="parTrans" cxnId="{5E3DE143-E73A-428D-963F-9C36B5F88ED2}">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9867CA2-CD55-4820-B8FA-738A3736405C}" type="sibTrans" cxnId="{5E3DE143-E73A-428D-963F-9C36B5F88ED2}">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1FBD269-48A8-48D1-81EE-8D7B494C76D1}">
      <dgm:prSet custT="1"/>
      <dgm:spPr/>
      <dgm:t>
        <a:bodyPr/>
        <a:lstStyle/>
        <a:p>
          <a:pPr marL="0" marR="0" indent="0" defTabSz="914400" rtl="0" eaLnBrk="1" fontAlgn="auto" latinLnBrk="0" hangingPunct="1">
            <a:lnSpc>
              <a:spcPct val="100000"/>
            </a:lnSpc>
            <a:spcBef>
              <a:spcPts val="0"/>
            </a:spcBef>
            <a:spcAft>
              <a:spcPts val="0"/>
            </a:spcAft>
            <a:buClrTx/>
            <a:buSzTx/>
            <a:buFontTx/>
            <a:buNone/>
          </a:pPr>
          <a:endParaRPr lang="en-US" sz="1800" b="1" dirty="0">
            <a:latin typeface="微软雅黑" panose="020B0503020204020204" pitchFamily="34" charset="-122"/>
            <a:ea typeface="微软雅黑" panose="020B0503020204020204" pitchFamily="34" charset="-122"/>
          </a:endParaRPr>
        </a:p>
      </dgm:t>
    </dgm:pt>
    <dgm:pt modelId="{8B089124-ABF7-46FC-9E3B-91E1692CB124}" type="parTrans" cxnId="{109ABFC0-BFA5-4F85-9273-7023C46DF48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20477AF-3F39-42F9-BD71-A69EDB9F89FA}" type="sibTrans" cxnId="{109ABFC0-BFA5-4F85-9273-7023C46DF48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5337276C-8BE3-4B18-B9A2-7737FF16E483}" type="pres">
      <dgm:prSet presAssocID="{B6270846-61FE-420E-9965-81954681C24F}" presName="Name0" presStyleCnt="0">
        <dgm:presLayoutVars>
          <dgm:dir/>
          <dgm:animLvl val="lvl"/>
          <dgm:resizeHandles val="exact"/>
        </dgm:presLayoutVars>
      </dgm:prSet>
      <dgm:spPr/>
    </dgm:pt>
    <dgm:pt modelId="{39E7BD69-540D-431C-8827-87707D84F309}" type="pres">
      <dgm:prSet presAssocID="{D34F325D-F7CF-423C-8159-7A08C53B1B28}" presName="linNode" presStyleCnt="0"/>
      <dgm:spPr/>
    </dgm:pt>
    <dgm:pt modelId="{9F62429A-4C7D-41A1-8351-65797CDB4F10}" type="pres">
      <dgm:prSet presAssocID="{D34F325D-F7CF-423C-8159-7A08C53B1B28}" presName="parentText" presStyleLbl="node1" presStyleIdx="0" presStyleCnt="4" custScaleX="74976">
        <dgm:presLayoutVars>
          <dgm:chMax val="1"/>
          <dgm:bulletEnabled val="1"/>
        </dgm:presLayoutVars>
      </dgm:prSet>
      <dgm:spPr/>
    </dgm:pt>
    <dgm:pt modelId="{ABC3D0A6-A1EB-403B-AE61-F9DFCE7CFAAC}" type="pres">
      <dgm:prSet presAssocID="{D34F325D-F7CF-423C-8159-7A08C53B1B28}" presName="descendantText" presStyleLbl="alignAccFollowNode1" presStyleIdx="0" presStyleCnt="4" custScaleX="107810" custScaleY="117065">
        <dgm:presLayoutVars>
          <dgm:bulletEnabled val="1"/>
        </dgm:presLayoutVars>
      </dgm:prSet>
      <dgm:spPr/>
    </dgm:pt>
    <dgm:pt modelId="{74422C43-1BF3-43E2-BD6E-5B88CAFA9C9F}" type="pres">
      <dgm:prSet presAssocID="{67938D2E-401F-4B89-95B8-116CBDA64C44}" presName="sp" presStyleCnt="0"/>
      <dgm:spPr/>
    </dgm:pt>
    <dgm:pt modelId="{7E0333E7-78CB-45D8-9D7A-97E5A2543091}" type="pres">
      <dgm:prSet presAssocID="{57CDF8E1-A8DA-4195-A752-E8BFE049137F}" presName="linNode" presStyleCnt="0"/>
      <dgm:spPr/>
    </dgm:pt>
    <dgm:pt modelId="{EC279CD7-5B6E-4D13-80B2-EF44CB7C4E25}" type="pres">
      <dgm:prSet presAssocID="{57CDF8E1-A8DA-4195-A752-E8BFE049137F}" presName="parentText" presStyleLbl="node1" presStyleIdx="1" presStyleCnt="4" custScaleX="74976">
        <dgm:presLayoutVars>
          <dgm:chMax val="1"/>
          <dgm:bulletEnabled val="1"/>
        </dgm:presLayoutVars>
      </dgm:prSet>
      <dgm:spPr/>
    </dgm:pt>
    <dgm:pt modelId="{19191756-BBD8-4BBD-9B31-645EF09E04C4}" type="pres">
      <dgm:prSet presAssocID="{57CDF8E1-A8DA-4195-A752-E8BFE049137F}" presName="descendantText" presStyleLbl="alignAccFollowNode1" presStyleIdx="1" presStyleCnt="4" custScaleX="107810" custScaleY="117065">
        <dgm:presLayoutVars>
          <dgm:bulletEnabled val="1"/>
        </dgm:presLayoutVars>
      </dgm:prSet>
      <dgm:spPr/>
    </dgm:pt>
    <dgm:pt modelId="{FD050A87-A109-44C1-A0A5-5A895323113C}" type="pres">
      <dgm:prSet presAssocID="{C756126F-B2CC-4DF5-B55E-B833B3EC8BE4}" presName="sp" presStyleCnt="0"/>
      <dgm:spPr/>
    </dgm:pt>
    <dgm:pt modelId="{4C1950CD-35F1-45A1-A33E-A11EF2C4E8BE}" type="pres">
      <dgm:prSet presAssocID="{0B46DF4B-04A0-4B69-A4CE-DD3F884E3034}" presName="linNode" presStyleCnt="0"/>
      <dgm:spPr/>
    </dgm:pt>
    <dgm:pt modelId="{09CFE3FB-D89A-4D28-8BA8-B189E1A09EC1}" type="pres">
      <dgm:prSet presAssocID="{0B46DF4B-04A0-4B69-A4CE-DD3F884E3034}" presName="parentText" presStyleLbl="node1" presStyleIdx="2" presStyleCnt="4" custScaleX="74976">
        <dgm:presLayoutVars>
          <dgm:chMax val="1"/>
          <dgm:bulletEnabled val="1"/>
        </dgm:presLayoutVars>
      </dgm:prSet>
      <dgm:spPr/>
    </dgm:pt>
    <dgm:pt modelId="{425912B1-EAB4-4122-906C-37FCA92F4C24}" type="pres">
      <dgm:prSet presAssocID="{0B46DF4B-04A0-4B69-A4CE-DD3F884E3034}" presName="descendantText" presStyleLbl="alignAccFollowNode1" presStyleIdx="2" presStyleCnt="4" custScaleX="107810" custScaleY="117065">
        <dgm:presLayoutVars>
          <dgm:bulletEnabled val="1"/>
        </dgm:presLayoutVars>
      </dgm:prSet>
      <dgm:spPr/>
    </dgm:pt>
    <dgm:pt modelId="{B734E508-0C46-4247-9A0C-0B16A0B5B4AF}" type="pres">
      <dgm:prSet presAssocID="{98426C31-4FB8-4C16-A5AB-6069D2477291}" presName="sp" presStyleCnt="0"/>
      <dgm:spPr/>
    </dgm:pt>
    <dgm:pt modelId="{878C1142-DC79-408C-80A4-D7E04F045BCD}" type="pres">
      <dgm:prSet presAssocID="{605EA102-BFBE-4BD9-BBB3-E45EEAF98CDD}" presName="linNode" presStyleCnt="0"/>
      <dgm:spPr/>
    </dgm:pt>
    <dgm:pt modelId="{8C3B5B8A-4F42-4531-96EA-009181EEBDB9}" type="pres">
      <dgm:prSet presAssocID="{605EA102-BFBE-4BD9-BBB3-E45EEAF98CDD}" presName="parentText" presStyleLbl="node1" presStyleIdx="3" presStyleCnt="4" custScaleX="74976">
        <dgm:presLayoutVars>
          <dgm:chMax val="1"/>
          <dgm:bulletEnabled val="1"/>
        </dgm:presLayoutVars>
      </dgm:prSet>
      <dgm:spPr/>
    </dgm:pt>
    <dgm:pt modelId="{CF4E99C4-C535-4130-907E-EE4453E760E1}" type="pres">
      <dgm:prSet presAssocID="{605EA102-BFBE-4BD9-BBB3-E45EEAF98CDD}" presName="descendantText" presStyleLbl="alignAccFollowNode1" presStyleIdx="3" presStyleCnt="4" custScaleX="107810" custScaleY="117065">
        <dgm:presLayoutVars>
          <dgm:bulletEnabled val="1"/>
        </dgm:presLayoutVars>
      </dgm:prSet>
      <dgm:spPr/>
    </dgm:pt>
  </dgm:ptLst>
  <dgm:cxnLst>
    <dgm:cxn modelId="{8A956719-1A58-4254-938E-21BF0A17C904}" type="presOf" srcId="{FC721B2D-075B-4DE6-A73F-03931A5DBE94}" destId="{CF4E99C4-C535-4130-907E-EE4453E760E1}" srcOrd="0" destOrd="1" presId="urn:microsoft.com/office/officeart/2005/8/layout/vList5"/>
    <dgm:cxn modelId="{AC8ED922-0855-417A-841F-358DBAE3403F}" srcId="{B6270846-61FE-420E-9965-81954681C24F}" destId="{D34F325D-F7CF-423C-8159-7A08C53B1B28}" srcOrd="0" destOrd="0" parTransId="{6A50708E-9A9E-42B6-99A7-F4DAEDB1ECA0}" sibTransId="{67938D2E-401F-4B89-95B8-116CBDA64C44}"/>
    <dgm:cxn modelId="{0221E634-F8BC-403B-81AB-412ECBF716BF}" srcId="{B6270846-61FE-420E-9965-81954681C24F}" destId="{57CDF8E1-A8DA-4195-A752-E8BFE049137F}" srcOrd="1" destOrd="0" parTransId="{F5280F05-4DF2-4418-A34C-F78D08033DE9}" sibTransId="{C756126F-B2CC-4DF5-B55E-B833B3EC8BE4}"/>
    <dgm:cxn modelId="{03BEDA3C-20D3-420C-833D-D20494BE130E}" srcId="{0B46DF4B-04A0-4B69-A4CE-DD3F884E3034}" destId="{B01A5085-4553-4BE7-A89E-5E641189D2B3}" srcOrd="0" destOrd="0" parTransId="{2FDD3FEA-985F-47ED-984E-978799207037}" sibTransId="{E7075B9B-9BCA-4D93-BEC4-4691BC70D367}"/>
    <dgm:cxn modelId="{5E3DE143-E73A-428D-963F-9C36B5F88ED2}" srcId="{605EA102-BFBE-4BD9-BBB3-E45EEAF98CDD}" destId="{4C3C2E8F-1BAC-4265-85B4-E324BCB84A44}" srcOrd="2" destOrd="0" parTransId="{6977EC75-CE84-40C1-A0E9-0D86289E97EB}" sibTransId="{F9867CA2-CD55-4820-B8FA-738A3736405C}"/>
    <dgm:cxn modelId="{6F4F4144-CA7F-4030-974D-FA19FC67E0A9}" srcId="{B6270846-61FE-420E-9965-81954681C24F}" destId="{0B46DF4B-04A0-4B69-A4CE-DD3F884E3034}" srcOrd="2" destOrd="0" parTransId="{07C937B5-273C-48EC-A2F9-C63875E1B7C5}" sibTransId="{98426C31-4FB8-4C16-A5AB-6069D2477291}"/>
    <dgm:cxn modelId="{44617D53-7F3E-4A6C-A27E-3F0EB9EB4E80}" type="presOf" srcId="{41E1E4A5-14BA-43F1-AB5D-A4FA8551A450}" destId="{19191756-BBD8-4BBD-9B31-645EF09E04C4}" srcOrd="0" destOrd="0" presId="urn:microsoft.com/office/officeart/2005/8/layout/vList5"/>
    <dgm:cxn modelId="{2C09E659-E181-42C3-8CF8-D15E0C425F37}" type="presOf" srcId="{B01A5085-4553-4BE7-A89E-5E641189D2B3}" destId="{425912B1-EAB4-4122-906C-37FCA92F4C24}" srcOrd="0" destOrd="0" presId="urn:microsoft.com/office/officeart/2005/8/layout/vList5"/>
    <dgm:cxn modelId="{89B40A63-4875-4674-8299-8C5470E45F7E}" type="presOf" srcId="{F1FBD269-48A8-48D1-81EE-8D7B494C76D1}" destId="{CF4E99C4-C535-4130-907E-EE4453E760E1}" srcOrd="0" destOrd="0" presId="urn:microsoft.com/office/officeart/2005/8/layout/vList5"/>
    <dgm:cxn modelId="{D86ABF75-F162-49E4-973C-A10A53EB267A}" type="presOf" srcId="{807D0A6C-C56A-4A44-8301-48AC919BBADB}" destId="{ABC3D0A6-A1EB-403B-AE61-F9DFCE7CFAAC}" srcOrd="0" destOrd="1" presId="urn:microsoft.com/office/officeart/2005/8/layout/vList5"/>
    <dgm:cxn modelId="{6E22A078-71E3-4CB5-8097-86F351DC5F7C}" srcId="{57CDF8E1-A8DA-4195-A752-E8BFE049137F}" destId="{41E1E4A5-14BA-43F1-AB5D-A4FA8551A450}" srcOrd="0" destOrd="0" parTransId="{00486F64-A1A0-48E0-93C2-689B56E5A683}" sibTransId="{9EB29DA5-D4B4-44E1-8F3F-015F94A63349}"/>
    <dgm:cxn modelId="{DA65BA83-7278-4503-A313-536DD784E6C7}" type="presOf" srcId="{5D3B5570-3DDA-4B69-BE4C-68C3FECB251D}" destId="{ABC3D0A6-A1EB-403B-AE61-F9DFCE7CFAAC}" srcOrd="0" destOrd="0" presId="urn:microsoft.com/office/officeart/2005/8/layout/vList5"/>
    <dgm:cxn modelId="{0DF34085-B1B4-4327-B922-70A27337EB48}" type="presOf" srcId="{0B46DF4B-04A0-4B69-A4CE-DD3F884E3034}" destId="{09CFE3FB-D89A-4D28-8BA8-B189E1A09EC1}" srcOrd="0" destOrd="0" presId="urn:microsoft.com/office/officeart/2005/8/layout/vList5"/>
    <dgm:cxn modelId="{DF7B2A8F-160A-4EF2-BAE7-15778DD02F20}" srcId="{605EA102-BFBE-4BD9-BBB3-E45EEAF98CDD}" destId="{FC721B2D-075B-4DE6-A73F-03931A5DBE94}" srcOrd="1" destOrd="0" parTransId="{5C3EA9A1-1F02-46E8-B279-8B8C09AA2655}" sibTransId="{FA01AF45-B707-40CD-8205-24A58A248774}"/>
    <dgm:cxn modelId="{277AE098-88BA-4A43-9381-4F5269B6E0D7}" srcId="{B6270846-61FE-420E-9965-81954681C24F}" destId="{605EA102-BFBE-4BD9-BBB3-E45EEAF98CDD}" srcOrd="3" destOrd="0" parTransId="{41403A66-34B0-4FD3-A1EB-F847CB93DF7F}" sibTransId="{C1F42000-8CE6-4DEC-BA9F-12E57D8B0C7E}"/>
    <dgm:cxn modelId="{A9B1F3A4-8FB5-4A4E-B2B6-0AEE44F00D7A}" type="presOf" srcId="{6C316873-EB41-43AF-BA31-0B6F13E5EE1B}" destId="{19191756-BBD8-4BBD-9B31-645EF09E04C4}" srcOrd="0" destOrd="1" presId="urn:microsoft.com/office/officeart/2005/8/layout/vList5"/>
    <dgm:cxn modelId="{9B76D9AD-33EF-4A1C-9490-FBF138828B44}" type="presOf" srcId="{605EA102-BFBE-4BD9-BBB3-E45EEAF98CDD}" destId="{8C3B5B8A-4F42-4531-96EA-009181EEBDB9}" srcOrd="0" destOrd="0" presId="urn:microsoft.com/office/officeart/2005/8/layout/vList5"/>
    <dgm:cxn modelId="{4935C5B9-55FB-49E3-A936-27A9D38AD1FA}" type="presOf" srcId="{B6270846-61FE-420E-9965-81954681C24F}" destId="{5337276C-8BE3-4B18-B9A2-7737FF16E483}" srcOrd="0" destOrd="0" presId="urn:microsoft.com/office/officeart/2005/8/layout/vList5"/>
    <dgm:cxn modelId="{109ABFC0-BFA5-4F85-9273-7023C46DF489}" srcId="{605EA102-BFBE-4BD9-BBB3-E45EEAF98CDD}" destId="{F1FBD269-48A8-48D1-81EE-8D7B494C76D1}" srcOrd="0" destOrd="0" parTransId="{8B089124-ABF7-46FC-9E3B-91E1692CB124}" sibTransId="{F20477AF-3F39-42F9-BD71-A69EDB9F89FA}"/>
    <dgm:cxn modelId="{4D7439CE-7956-4673-92EB-41563E36B7C4}" type="presOf" srcId="{4C3C2E8F-1BAC-4265-85B4-E324BCB84A44}" destId="{CF4E99C4-C535-4130-907E-EE4453E760E1}" srcOrd="0" destOrd="2" presId="urn:microsoft.com/office/officeart/2005/8/layout/vList5"/>
    <dgm:cxn modelId="{864E16D7-789B-4FF3-9962-8C68AEB56554}" type="presOf" srcId="{D34F325D-F7CF-423C-8159-7A08C53B1B28}" destId="{9F62429A-4C7D-41A1-8351-65797CDB4F10}" srcOrd="0" destOrd="0" presId="urn:microsoft.com/office/officeart/2005/8/layout/vList5"/>
    <dgm:cxn modelId="{7C72A9DE-D1E8-416A-9C97-8E2E18E02738}" srcId="{57CDF8E1-A8DA-4195-A752-E8BFE049137F}" destId="{6C316873-EB41-43AF-BA31-0B6F13E5EE1B}" srcOrd="1" destOrd="0" parTransId="{B533044A-8A83-4CC7-B190-B58C764F688B}" sibTransId="{396EB330-95DA-4F75-99BE-6E2561E7A6CD}"/>
    <dgm:cxn modelId="{39A603E5-233B-49D5-B39C-97D97CEC92DF}" srcId="{D34F325D-F7CF-423C-8159-7A08C53B1B28}" destId="{807D0A6C-C56A-4A44-8301-48AC919BBADB}" srcOrd="1" destOrd="0" parTransId="{8D108F6E-FEBF-4445-A503-CBFCD9523611}" sibTransId="{F2BB4596-EA35-468F-A221-53DB753F0118}"/>
    <dgm:cxn modelId="{2E794EEA-451C-4987-899D-E9052C4C17A9}" type="presOf" srcId="{57CDF8E1-A8DA-4195-A752-E8BFE049137F}" destId="{EC279CD7-5B6E-4D13-80B2-EF44CB7C4E25}" srcOrd="0" destOrd="0" presId="urn:microsoft.com/office/officeart/2005/8/layout/vList5"/>
    <dgm:cxn modelId="{F19CF0F7-A6E3-4D92-AEF2-1D3CE2579B79}" srcId="{D34F325D-F7CF-423C-8159-7A08C53B1B28}" destId="{5D3B5570-3DDA-4B69-BE4C-68C3FECB251D}" srcOrd="0" destOrd="0" parTransId="{F1DA02FB-8F0E-427C-A9A8-89C86203343A}" sibTransId="{EB9EE986-9D77-4D1B-A434-F8B4B64438AE}"/>
    <dgm:cxn modelId="{A13D536C-2FE2-4B6C-B438-3920D4918E42}" type="presParOf" srcId="{5337276C-8BE3-4B18-B9A2-7737FF16E483}" destId="{39E7BD69-540D-431C-8827-87707D84F309}" srcOrd="0" destOrd="0" presId="urn:microsoft.com/office/officeart/2005/8/layout/vList5"/>
    <dgm:cxn modelId="{1DF6072D-8B19-4EBF-8F25-4F933899769A}" type="presParOf" srcId="{39E7BD69-540D-431C-8827-87707D84F309}" destId="{9F62429A-4C7D-41A1-8351-65797CDB4F10}" srcOrd="0" destOrd="0" presId="urn:microsoft.com/office/officeart/2005/8/layout/vList5"/>
    <dgm:cxn modelId="{15D80804-F843-47FB-8131-B35EB5887E46}" type="presParOf" srcId="{39E7BD69-540D-431C-8827-87707D84F309}" destId="{ABC3D0A6-A1EB-403B-AE61-F9DFCE7CFAAC}" srcOrd="1" destOrd="0" presId="urn:microsoft.com/office/officeart/2005/8/layout/vList5"/>
    <dgm:cxn modelId="{800DE6CF-1FE5-4E50-8E84-04C89F0DAB5D}" type="presParOf" srcId="{5337276C-8BE3-4B18-B9A2-7737FF16E483}" destId="{74422C43-1BF3-43E2-BD6E-5B88CAFA9C9F}" srcOrd="1" destOrd="0" presId="urn:microsoft.com/office/officeart/2005/8/layout/vList5"/>
    <dgm:cxn modelId="{76A5D669-D7B6-43F7-809E-C25ACD11B441}" type="presParOf" srcId="{5337276C-8BE3-4B18-B9A2-7737FF16E483}" destId="{7E0333E7-78CB-45D8-9D7A-97E5A2543091}" srcOrd="2" destOrd="0" presId="urn:microsoft.com/office/officeart/2005/8/layout/vList5"/>
    <dgm:cxn modelId="{CFDBFDBB-AE95-4B9F-BFDA-7E1E6AB1BDE9}" type="presParOf" srcId="{7E0333E7-78CB-45D8-9D7A-97E5A2543091}" destId="{EC279CD7-5B6E-4D13-80B2-EF44CB7C4E25}" srcOrd="0" destOrd="0" presId="urn:microsoft.com/office/officeart/2005/8/layout/vList5"/>
    <dgm:cxn modelId="{104EFA05-1F1A-4426-86FE-3FDE79B25543}" type="presParOf" srcId="{7E0333E7-78CB-45D8-9D7A-97E5A2543091}" destId="{19191756-BBD8-4BBD-9B31-645EF09E04C4}" srcOrd="1" destOrd="0" presId="urn:microsoft.com/office/officeart/2005/8/layout/vList5"/>
    <dgm:cxn modelId="{A5ECEC32-5FD0-4EAD-9CD5-AE9E5926E3D1}" type="presParOf" srcId="{5337276C-8BE3-4B18-B9A2-7737FF16E483}" destId="{FD050A87-A109-44C1-A0A5-5A895323113C}" srcOrd="3" destOrd="0" presId="urn:microsoft.com/office/officeart/2005/8/layout/vList5"/>
    <dgm:cxn modelId="{111D88BB-7D02-4C31-A751-5980A2EDBD01}" type="presParOf" srcId="{5337276C-8BE3-4B18-B9A2-7737FF16E483}" destId="{4C1950CD-35F1-45A1-A33E-A11EF2C4E8BE}" srcOrd="4" destOrd="0" presId="urn:microsoft.com/office/officeart/2005/8/layout/vList5"/>
    <dgm:cxn modelId="{FD68BE99-4E6E-4674-93F7-6C46A732F1D9}" type="presParOf" srcId="{4C1950CD-35F1-45A1-A33E-A11EF2C4E8BE}" destId="{09CFE3FB-D89A-4D28-8BA8-B189E1A09EC1}" srcOrd="0" destOrd="0" presId="urn:microsoft.com/office/officeart/2005/8/layout/vList5"/>
    <dgm:cxn modelId="{837E62C5-5510-4CC8-8CDE-669C9E79FC9F}" type="presParOf" srcId="{4C1950CD-35F1-45A1-A33E-A11EF2C4E8BE}" destId="{425912B1-EAB4-4122-906C-37FCA92F4C24}" srcOrd="1" destOrd="0" presId="urn:microsoft.com/office/officeart/2005/8/layout/vList5"/>
    <dgm:cxn modelId="{3CC3050B-2EEC-4858-B00E-A245AE824259}" type="presParOf" srcId="{5337276C-8BE3-4B18-B9A2-7737FF16E483}" destId="{B734E508-0C46-4247-9A0C-0B16A0B5B4AF}" srcOrd="5" destOrd="0" presId="urn:microsoft.com/office/officeart/2005/8/layout/vList5"/>
    <dgm:cxn modelId="{CEB2C35D-2584-4C7A-9225-4892BE7D5DCE}" type="presParOf" srcId="{5337276C-8BE3-4B18-B9A2-7737FF16E483}" destId="{878C1142-DC79-408C-80A4-D7E04F045BCD}" srcOrd="6" destOrd="0" presId="urn:microsoft.com/office/officeart/2005/8/layout/vList5"/>
    <dgm:cxn modelId="{9E16C52A-8AD1-4FAB-8130-FF6AF102DC06}" type="presParOf" srcId="{878C1142-DC79-408C-80A4-D7E04F045BCD}" destId="{8C3B5B8A-4F42-4531-96EA-009181EEBDB9}" srcOrd="0" destOrd="0" presId="urn:microsoft.com/office/officeart/2005/8/layout/vList5"/>
    <dgm:cxn modelId="{8509F467-5D11-4C80-9573-064D7109B939}" type="presParOf" srcId="{878C1142-DC79-408C-80A4-D7E04F045BCD}" destId="{CF4E99C4-C535-4130-907E-EE4453E760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FB828-9FAA-44D1-AB40-3DB67126E0A8}">
      <dsp:nvSpPr>
        <dsp:cNvPr id="0" name=""/>
        <dsp:cNvSpPr/>
      </dsp:nvSpPr>
      <dsp:spPr>
        <a:xfrm>
          <a:off x="251" y="1569"/>
          <a:ext cx="10059742" cy="841128"/>
        </a:xfrm>
        <a:prstGeom prst="roundRect">
          <a:avLst>
            <a:gd name="adj" fmla="val 10000"/>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150000"/>
            </a:lnSpc>
            <a:spcBef>
              <a:spcPct val="0"/>
            </a:spcBef>
            <a:spcAft>
              <a:spcPct val="35000"/>
            </a:spcAft>
            <a:buNone/>
          </a:pPr>
          <a:r>
            <a:rPr lang="zh-CN" altLang="en-US" sz="3200" b="1" kern="1200" cap="none" spc="0" dirty="0">
              <a:ln w="18415" cmpd="sng">
                <a:prstDash val="solid"/>
              </a:ln>
              <a:solidFill>
                <a:srgbClr val="A96F07"/>
              </a:solidFill>
              <a:effectLst/>
              <a:latin typeface="微软雅黑" panose="020B0503020204020204" pitchFamily="34" charset="-122"/>
              <a:ea typeface="微软雅黑" panose="020B0503020204020204" pitchFamily="34" charset="-122"/>
              <a:cs typeface="+mn-cs"/>
            </a:rPr>
            <a:t>近期影响</a:t>
          </a:r>
        </a:p>
      </dsp:txBody>
      <dsp:txXfrm>
        <a:off x="24887" y="26205"/>
        <a:ext cx="10010470" cy="791856"/>
      </dsp:txXfrm>
    </dsp:sp>
    <dsp:sp modelId="{96029507-0124-482E-AA9B-6F16379715FF}">
      <dsp:nvSpPr>
        <dsp:cNvPr id="0" name=""/>
        <dsp:cNvSpPr/>
      </dsp:nvSpPr>
      <dsp:spPr>
        <a:xfrm>
          <a:off x="10070" y="1141989"/>
          <a:ext cx="3049441" cy="2706504"/>
        </a:xfrm>
        <a:prstGeom prst="roundRect">
          <a:avLst>
            <a:gd name="adj" fmla="val 10000"/>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100000"/>
            </a:lnSpc>
            <a:spcBef>
              <a:spcPct val="0"/>
            </a:spcBef>
            <a:spcAft>
              <a:spcPct val="35000"/>
            </a:spcAft>
            <a:buNone/>
          </a:pPr>
          <a:r>
            <a:rPr lang="zh-CN" altLang="en-US" sz="2200" b="1" kern="1200" dirty="0">
              <a:solidFill>
                <a:srgbClr val="89540D"/>
              </a:solidFill>
              <a:latin typeface="微软雅黑" panose="020B0503020204020204" pitchFamily="34" charset="-122"/>
              <a:ea typeface="微软雅黑" panose="020B0503020204020204" pitchFamily="34" charset="-122"/>
              <a:cs typeface="+mn-cs"/>
            </a:rPr>
            <a:t>体验到信任和同情的安全型依恋的婴儿到学前期时，与同伴的交往充满自信，也更能获得成功。</a:t>
          </a:r>
          <a:endParaRPr lang="en-US" sz="2200" b="1" kern="1200" dirty="0">
            <a:solidFill>
              <a:srgbClr val="89540D"/>
            </a:solidFill>
            <a:effectLst/>
            <a:latin typeface="微软雅黑" panose="020B0503020204020204" pitchFamily="34" charset="-122"/>
            <a:ea typeface="微软雅黑" panose="020B0503020204020204" pitchFamily="34" charset="-122"/>
            <a:cs typeface="+mn-cs"/>
          </a:endParaRPr>
        </a:p>
      </dsp:txBody>
      <dsp:txXfrm>
        <a:off x="89341" y="1221260"/>
        <a:ext cx="2890899" cy="2547962"/>
      </dsp:txXfrm>
    </dsp:sp>
    <dsp:sp modelId="{EE9026E9-3F4D-4093-B65E-F46474D54E39}">
      <dsp:nvSpPr>
        <dsp:cNvPr id="0" name=""/>
        <dsp:cNvSpPr/>
      </dsp:nvSpPr>
      <dsp:spPr>
        <a:xfrm>
          <a:off x="3315665" y="1141989"/>
          <a:ext cx="2307634" cy="2706504"/>
        </a:xfrm>
        <a:prstGeom prst="roundRect">
          <a:avLst>
            <a:gd name="adj" fmla="val 10000"/>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zh-CN" altLang="en-US" sz="2000" b="1" kern="1200" dirty="0">
              <a:solidFill>
                <a:srgbClr val="89540D"/>
              </a:solidFill>
              <a:latin typeface="微软雅黑" panose="020B0503020204020204" pitchFamily="34" charset="-122"/>
              <a:ea typeface="微软雅黑" panose="020B0503020204020204" pitchFamily="34" charset="-122"/>
              <a:cs typeface="+mn-cs"/>
            </a:rPr>
            <a:t>追踪研究发现，具有安全依恋的学前儿童表现出比不安全依恋的儿童更好的自尊、社会能力及共情。</a:t>
          </a:r>
          <a:endParaRPr lang="zh-CN" altLang="en-US" sz="2000" b="1" kern="1200" dirty="0">
            <a:solidFill>
              <a:srgbClr val="89540D"/>
            </a:solidFill>
            <a:effectLst/>
            <a:latin typeface="微软雅黑" panose="020B0503020204020204" pitchFamily="34" charset="-122"/>
            <a:ea typeface="微软雅黑" panose="020B0503020204020204" pitchFamily="34" charset="-122"/>
            <a:cs typeface="+mn-cs"/>
          </a:endParaRPr>
        </a:p>
      </dsp:txBody>
      <dsp:txXfrm>
        <a:off x="3383253" y="1209577"/>
        <a:ext cx="2172458" cy="2571328"/>
      </dsp:txXfrm>
    </dsp:sp>
    <dsp:sp modelId="{78267B9D-853E-4D58-91A9-5C3023D09868}">
      <dsp:nvSpPr>
        <dsp:cNvPr id="0" name=""/>
        <dsp:cNvSpPr/>
      </dsp:nvSpPr>
      <dsp:spPr>
        <a:xfrm>
          <a:off x="5879453" y="1141989"/>
          <a:ext cx="4170721" cy="2706504"/>
        </a:xfrm>
        <a:prstGeom prst="roundRect">
          <a:avLst>
            <a:gd name="adj" fmla="val 10000"/>
          </a:avLst>
        </a:prstGeom>
        <a:solidFill>
          <a:sysClr val="window" lastClr="FFFFFF">
            <a:hueOff val="0"/>
            <a:satOff val="0"/>
            <a:lumOff val="0"/>
            <a:alphaOff val="0"/>
          </a:sys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zh-CN" altLang="en-US" sz="2000" b="1" kern="1200" dirty="0">
              <a:solidFill>
                <a:srgbClr val="89540D"/>
              </a:solidFill>
              <a:latin typeface="微软雅黑" panose="020B0503020204020204" pitchFamily="34" charset="-122"/>
              <a:ea typeface="微软雅黑" panose="020B0503020204020204" pitchFamily="34" charset="-122"/>
              <a:cs typeface="+mn-cs"/>
            </a:rPr>
            <a:t>在婴儿期和幼儿期属于安全型依恋的青少年，具有较好的社会能力，更善于结交朋友、维持友谊，在社会性团体中如鱼得水，表现出更好的情绪健康、自尊、心理弹性和同伴能力。</a:t>
          </a:r>
        </a:p>
      </dsp:txBody>
      <dsp:txXfrm>
        <a:off x="5958724" y="1221260"/>
        <a:ext cx="4012179" cy="254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CB76-2C55-442D-B4B3-70C2718AB5FC}">
      <dsp:nvSpPr>
        <dsp:cNvPr id="0" name=""/>
        <dsp:cNvSpPr/>
      </dsp:nvSpPr>
      <dsp:spPr>
        <a:xfrm>
          <a:off x="574" y="761"/>
          <a:ext cx="4039790" cy="4039790"/>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rtl="0">
            <a:lnSpc>
              <a:spcPct val="150000"/>
            </a:lnSpc>
            <a:spcBef>
              <a:spcPct val="0"/>
            </a:spcBef>
            <a:spcAft>
              <a:spcPct val="35000"/>
            </a:spcAft>
            <a:buNone/>
          </a:pPr>
          <a:r>
            <a:rPr lang="zh-CN" altLang="en-US" sz="2400" b="1" kern="1200" cap="none" spc="0" dirty="0">
              <a:ln w="18415" cmpd="sng">
                <a:prstDash val="solid"/>
              </a:ln>
              <a:effectLst/>
            </a:rPr>
            <a:t>养育质量</a:t>
          </a:r>
        </a:p>
        <a:p>
          <a:pPr marL="228600" lvl="1" indent="-228600" algn="l" defTabSz="889000" rtl="0">
            <a:lnSpc>
              <a:spcPct val="150000"/>
            </a:lnSpc>
            <a:spcBef>
              <a:spcPct val="0"/>
            </a:spcBef>
            <a:spcAft>
              <a:spcPct val="15000"/>
            </a:spcAft>
            <a:buChar char="•"/>
          </a:pPr>
          <a:r>
            <a:rPr lang="zh-CN" sz="2000" b="1" kern="1200" cap="none" spc="0" dirty="0">
              <a:ln w="18415" cmpd="sng">
                <a:prstDash val="solid"/>
              </a:ln>
              <a:effectLst/>
            </a:rPr>
            <a:t>婴儿依恋的性质主要取决于其受到的关注</a:t>
          </a:r>
          <a:endParaRPr lang="en-US" sz="2000" b="1" kern="1200" cap="none" spc="0" dirty="0">
            <a:ln w="18415" cmpd="sng">
              <a:prstDash val="solid"/>
            </a:ln>
            <a:effectLst/>
          </a:endParaRPr>
        </a:p>
        <a:p>
          <a:pPr marL="228600" lvl="1" indent="-228600" algn="l" defTabSz="889000" rtl="0">
            <a:lnSpc>
              <a:spcPct val="150000"/>
            </a:lnSpc>
            <a:spcBef>
              <a:spcPct val="0"/>
            </a:spcBef>
            <a:spcAft>
              <a:spcPct val="15000"/>
            </a:spcAft>
            <a:buChar char="•"/>
          </a:pPr>
          <a:r>
            <a:rPr lang="zh-CN" sz="2000" b="1" kern="1200" cap="none" spc="0" dirty="0">
              <a:ln w="18415" cmpd="sng">
                <a:prstDash val="solid"/>
              </a:ln>
              <a:effectLst/>
            </a:rPr>
            <a:t>母亲的特点会影响孩子的依恋类型</a:t>
          </a:r>
          <a:endParaRPr lang="en-US" sz="2000" b="1" kern="1200" cap="none" spc="0" dirty="0">
            <a:ln w="18415" cmpd="sng">
              <a:prstDash val="solid"/>
            </a:ln>
            <a:effectLst/>
          </a:endParaRPr>
        </a:p>
        <a:p>
          <a:pPr marL="228600" lvl="1" indent="-228600" algn="l" defTabSz="889000" rtl="0">
            <a:lnSpc>
              <a:spcPct val="150000"/>
            </a:lnSpc>
            <a:spcBef>
              <a:spcPct val="0"/>
            </a:spcBef>
            <a:spcAft>
              <a:spcPct val="15000"/>
            </a:spcAft>
            <a:buChar char="•"/>
          </a:pPr>
          <a:r>
            <a:rPr lang="zh-CN" altLang="en-US" sz="2000" b="1" kern="1200" cap="none" spc="0" dirty="0">
              <a:ln w="18415" cmpd="sng">
                <a:prstDash val="solid"/>
              </a:ln>
              <a:effectLst/>
            </a:rPr>
            <a:t>依恋模式的代际传递</a:t>
          </a:r>
          <a:endParaRPr lang="en-US" sz="2000" b="1" kern="1200" cap="none" spc="0" dirty="0">
            <a:ln w="18415" cmpd="sng">
              <a:prstDash val="solid"/>
            </a:ln>
            <a:effectLst/>
          </a:endParaRPr>
        </a:p>
      </dsp:txBody>
      <dsp:txXfrm>
        <a:off x="592188" y="592375"/>
        <a:ext cx="2856562" cy="2856562"/>
      </dsp:txXfrm>
    </dsp:sp>
    <dsp:sp modelId="{30A3E6B9-07D4-413D-BDB7-5864C7D5692F}">
      <dsp:nvSpPr>
        <dsp:cNvPr id="0" name=""/>
        <dsp:cNvSpPr/>
      </dsp:nvSpPr>
      <dsp:spPr>
        <a:xfrm rot="2642">
          <a:off x="4362802" y="839657"/>
          <a:ext cx="2237427" cy="699561"/>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150000"/>
            </a:lnSpc>
            <a:spcBef>
              <a:spcPct val="0"/>
            </a:spcBef>
            <a:spcAft>
              <a:spcPct val="35000"/>
            </a:spcAft>
            <a:buNone/>
          </a:pPr>
          <a:endParaRPr lang="zh-CN" altLang="en-US" sz="4000" b="1" kern="1200" cap="none" spc="0">
            <a:ln w="18415" cmpd="sng">
              <a:solidFill>
                <a:srgbClr val="FFFFFF"/>
              </a:solidFill>
              <a:prstDash val="solid"/>
            </a:ln>
            <a:solidFill>
              <a:srgbClr val="FFFFFF"/>
            </a:solidFill>
            <a:effectLst/>
          </a:endParaRPr>
        </a:p>
      </dsp:txBody>
      <dsp:txXfrm>
        <a:off x="4362802" y="979488"/>
        <a:ext cx="2027559" cy="419737"/>
      </dsp:txXfrm>
    </dsp:sp>
    <dsp:sp modelId="{6268A88B-2ED2-4CCC-A862-5550EA62D17C}">
      <dsp:nvSpPr>
        <dsp:cNvPr id="0" name=""/>
        <dsp:cNvSpPr/>
      </dsp:nvSpPr>
      <dsp:spPr>
        <a:xfrm>
          <a:off x="6835041" y="20"/>
          <a:ext cx="4039790" cy="4039790"/>
        </a:xfrm>
        <a:prstGeom prst="ellips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rtl="0">
            <a:lnSpc>
              <a:spcPct val="150000"/>
            </a:lnSpc>
            <a:spcBef>
              <a:spcPct val="0"/>
            </a:spcBef>
            <a:spcAft>
              <a:spcPct val="35000"/>
            </a:spcAft>
            <a:buNone/>
          </a:pPr>
          <a:r>
            <a:rPr lang="zh-CN" sz="2400" b="1" kern="1200" cap="none" spc="0" dirty="0">
              <a:ln w="18415" cmpd="sng">
                <a:prstDash val="solid"/>
              </a:ln>
              <a:effectLst/>
            </a:rPr>
            <a:t>婴儿特征</a:t>
          </a:r>
          <a:endParaRPr lang="en-US" sz="2400" b="1" kern="1200" cap="none" spc="0" dirty="0">
            <a:ln w="18415" cmpd="sng">
              <a:prstDash val="solid"/>
            </a:ln>
            <a:effectLst/>
          </a:endParaRPr>
        </a:p>
        <a:p>
          <a:pPr marL="228600" lvl="1" indent="-228600" algn="l" defTabSz="889000" rtl="0">
            <a:lnSpc>
              <a:spcPct val="150000"/>
            </a:lnSpc>
            <a:spcBef>
              <a:spcPct val="0"/>
            </a:spcBef>
            <a:spcAft>
              <a:spcPct val="15000"/>
            </a:spcAft>
            <a:buChar char="•"/>
          </a:pPr>
          <a:r>
            <a:rPr lang="zh-CN" sz="2000" b="1" kern="1200" cap="none" spc="0" dirty="0">
              <a:ln w="18415" cmpd="sng">
                <a:prstDash val="solid"/>
              </a:ln>
              <a:effectLst/>
            </a:rPr>
            <a:t>那些早产儿、一出生就患病的婴儿、充满压力和贫穷的家庭</a:t>
          </a:r>
          <a:endParaRPr lang="en-US" sz="2000" b="1" kern="1200" cap="none" spc="0" dirty="0">
            <a:ln w="18415" cmpd="sng">
              <a:prstDash val="solid"/>
            </a:ln>
            <a:effectLst/>
          </a:endParaRPr>
        </a:p>
        <a:p>
          <a:pPr marL="228600" lvl="1" indent="-228600" algn="l" defTabSz="889000" rtl="0">
            <a:lnSpc>
              <a:spcPct val="150000"/>
            </a:lnSpc>
            <a:spcBef>
              <a:spcPct val="0"/>
            </a:spcBef>
            <a:spcAft>
              <a:spcPct val="15000"/>
            </a:spcAft>
            <a:buChar char="•"/>
          </a:pPr>
          <a:r>
            <a:rPr lang="zh-CN" sz="2000" b="1" kern="1200" cap="none" spc="0" dirty="0">
              <a:ln w="18415" cmpd="sng">
                <a:prstDash val="solid"/>
              </a:ln>
              <a:effectLst/>
            </a:rPr>
            <a:t>困难型气质的婴儿更可能形成不安全的依恋</a:t>
          </a:r>
          <a:endParaRPr lang="en-US" sz="2000" b="1" kern="1200" cap="none" spc="0" dirty="0">
            <a:ln w="18415" cmpd="sng">
              <a:prstDash val="solid"/>
            </a:ln>
            <a:effectLst/>
          </a:endParaRPr>
        </a:p>
      </dsp:txBody>
      <dsp:txXfrm>
        <a:off x="7426655" y="591634"/>
        <a:ext cx="2856562" cy="2856562"/>
      </dsp:txXfrm>
    </dsp:sp>
    <dsp:sp modelId="{8ECCD32C-0641-4395-A93E-425EAA30695E}">
      <dsp:nvSpPr>
        <dsp:cNvPr id="0" name=""/>
        <dsp:cNvSpPr/>
      </dsp:nvSpPr>
      <dsp:spPr>
        <a:xfrm rot="10796617">
          <a:off x="4266113" y="2066967"/>
          <a:ext cx="2431693" cy="699548"/>
        </a:xfrm>
        <a:prstGeom prst="rightArrow">
          <a:avLst>
            <a:gd name="adj1" fmla="val 60000"/>
            <a:gd name="adj2" fmla="val 5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150000"/>
            </a:lnSpc>
            <a:spcBef>
              <a:spcPct val="0"/>
            </a:spcBef>
            <a:spcAft>
              <a:spcPct val="35000"/>
            </a:spcAft>
            <a:buNone/>
          </a:pPr>
          <a:endParaRPr lang="zh-CN" altLang="en-US" sz="4000" b="1" kern="1200" cap="none" spc="0">
            <a:ln w="18415" cmpd="sng">
              <a:solidFill>
                <a:srgbClr val="FFFFFF"/>
              </a:solidFill>
              <a:prstDash val="solid"/>
            </a:ln>
            <a:solidFill>
              <a:srgbClr val="FFFFFF"/>
            </a:solidFill>
            <a:effectLst/>
          </a:endParaRPr>
        </a:p>
      </dsp:txBody>
      <dsp:txXfrm rot="10800000">
        <a:off x="4475977" y="2206774"/>
        <a:ext cx="2221829" cy="419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BE20B-E590-4021-894C-6893553A686D}">
      <dsp:nvSpPr>
        <dsp:cNvPr id="0" name=""/>
        <dsp:cNvSpPr/>
      </dsp:nvSpPr>
      <dsp:spPr>
        <a:xfrm>
          <a:off x="0" y="0"/>
          <a:ext cx="2059657" cy="3554095"/>
        </a:xfrm>
        <a:prstGeom prst="roundRect">
          <a:avLst>
            <a:gd name="adj" fmla="val 10000"/>
          </a:avLst>
        </a:prstGeom>
        <a:gradFill rotWithShape="0">
          <a:gsLst>
            <a:gs pos="0">
              <a:srgbClr val="ED7D31">
                <a:shade val="50000"/>
                <a:hueOff val="0"/>
                <a:satOff val="0"/>
                <a:lumOff val="0"/>
                <a:alphaOff val="0"/>
                <a:satMod val="103000"/>
                <a:lumMod val="102000"/>
                <a:tint val="94000"/>
              </a:srgbClr>
            </a:gs>
            <a:gs pos="50000">
              <a:srgbClr val="ED7D31">
                <a:shade val="50000"/>
                <a:hueOff val="0"/>
                <a:satOff val="0"/>
                <a:lumOff val="0"/>
                <a:alphaOff val="0"/>
                <a:satMod val="110000"/>
                <a:lumMod val="100000"/>
                <a:shade val="100000"/>
              </a:srgbClr>
            </a:gs>
            <a:gs pos="100000">
              <a:srgbClr val="ED7D31">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提供</a:t>
          </a:r>
          <a:endParaRPr lang="en-US" altLang="zh-CN" sz="2700" b="1" kern="1200" dirty="0">
            <a:solidFill>
              <a:sysClr val="window" lastClr="FFFFFF"/>
            </a:solidFill>
            <a:latin typeface="等线"/>
            <a:ea typeface="等线" panose="02010600030101010101" pitchFamily="2" charset="-122"/>
            <a:cs typeface="+mn-cs"/>
          </a:endParaRPr>
        </a:p>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衣食住所</a:t>
          </a:r>
          <a:endParaRPr lang="zh-CN" altLang="en-US" sz="2700" kern="1200" dirty="0">
            <a:solidFill>
              <a:sysClr val="window" lastClr="FFFFFF"/>
            </a:solidFill>
            <a:latin typeface="等线"/>
            <a:ea typeface="等线" panose="02010600030101010101" pitchFamily="2" charset="-122"/>
            <a:cs typeface="+mn-cs"/>
          </a:endParaRPr>
        </a:p>
      </dsp:txBody>
      <dsp:txXfrm>
        <a:off x="0" y="1421638"/>
        <a:ext cx="2059657" cy="1421638"/>
      </dsp:txXfrm>
    </dsp:sp>
    <dsp:sp modelId="{31154B65-F313-444F-BA17-AC27B607F629}">
      <dsp:nvSpPr>
        <dsp:cNvPr id="0" name=""/>
        <dsp:cNvSpPr/>
      </dsp:nvSpPr>
      <dsp:spPr>
        <a:xfrm>
          <a:off x="438071" y="213245"/>
          <a:ext cx="1183513" cy="1183513"/>
        </a:xfrm>
        <a:prstGeom prst="ellipse">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9805117-6945-41D6-8103-D4F6D73D01CC}">
      <dsp:nvSpPr>
        <dsp:cNvPr id="0" name=""/>
        <dsp:cNvSpPr/>
      </dsp:nvSpPr>
      <dsp:spPr>
        <a:xfrm>
          <a:off x="2121446" y="0"/>
          <a:ext cx="2059657" cy="3554095"/>
        </a:xfrm>
        <a:prstGeom prst="roundRect">
          <a:avLst>
            <a:gd name="adj" fmla="val 10000"/>
          </a:avLst>
        </a:prstGeom>
        <a:gradFill rotWithShape="0">
          <a:gsLst>
            <a:gs pos="0">
              <a:srgbClr val="ED7D31">
                <a:shade val="50000"/>
                <a:hueOff val="-236469"/>
                <a:satOff val="3113"/>
                <a:lumOff val="18647"/>
                <a:alphaOff val="0"/>
                <a:satMod val="103000"/>
                <a:lumMod val="102000"/>
                <a:tint val="94000"/>
              </a:srgbClr>
            </a:gs>
            <a:gs pos="50000">
              <a:srgbClr val="ED7D31">
                <a:shade val="50000"/>
                <a:hueOff val="-236469"/>
                <a:satOff val="3113"/>
                <a:lumOff val="18647"/>
                <a:alphaOff val="0"/>
                <a:satMod val="110000"/>
                <a:lumMod val="100000"/>
                <a:shade val="100000"/>
              </a:srgbClr>
            </a:gs>
            <a:gs pos="100000">
              <a:srgbClr val="ED7D31">
                <a:shade val="50000"/>
                <a:hueOff val="-236469"/>
                <a:satOff val="3113"/>
                <a:lumOff val="1864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鼓励</a:t>
          </a:r>
          <a:endParaRPr lang="en-US" altLang="zh-CN" sz="2700" b="1" kern="1200" dirty="0">
            <a:solidFill>
              <a:sysClr val="window" lastClr="FFFFFF"/>
            </a:solidFill>
            <a:latin typeface="等线"/>
            <a:ea typeface="等线" panose="02010600030101010101" pitchFamily="2" charset="-122"/>
            <a:cs typeface="+mn-cs"/>
          </a:endParaRPr>
        </a:p>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好好学习</a:t>
          </a:r>
          <a:endParaRPr lang="zh-CN" altLang="en-US" sz="2700" kern="1200" dirty="0">
            <a:solidFill>
              <a:sysClr val="window" lastClr="FFFFFF"/>
            </a:solidFill>
            <a:latin typeface="等线"/>
            <a:ea typeface="等线" panose="02010600030101010101" pitchFamily="2" charset="-122"/>
            <a:cs typeface="+mn-cs"/>
          </a:endParaRPr>
        </a:p>
      </dsp:txBody>
      <dsp:txXfrm>
        <a:off x="2121446" y="1421638"/>
        <a:ext cx="2059657" cy="1421638"/>
      </dsp:txXfrm>
    </dsp:sp>
    <dsp:sp modelId="{79FC34DD-C56B-4B2C-834D-59B4D2C4988F}">
      <dsp:nvSpPr>
        <dsp:cNvPr id="0" name=""/>
        <dsp:cNvSpPr/>
      </dsp:nvSpPr>
      <dsp:spPr>
        <a:xfrm>
          <a:off x="2559518" y="213245"/>
          <a:ext cx="1183513" cy="1183513"/>
        </a:xfrm>
        <a:prstGeom prst="ellipse">
          <a:avLst/>
        </a:prstGeom>
        <a:blipFill rotWithShape="0">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9B14CF4-20FF-4B2D-8010-0101CC783641}">
      <dsp:nvSpPr>
        <dsp:cNvPr id="0" name=""/>
        <dsp:cNvSpPr/>
      </dsp:nvSpPr>
      <dsp:spPr>
        <a:xfrm>
          <a:off x="4242893" y="0"/>
          <a:ext cx="2059657" cy="3554095"/>
        </a:xfrm>
        <a:prstGeom prst="roundRect">
          <a:avLst>
            <a:gd name="adj" fmla="val 10000"/>
          </a:avLst>
        </a:prstGeom>
        <a:gradFill rotWithShape="0">
          <a:gsLst>
            <a:gs pos="0">
              <a:srgbClr val="ED7D31">
                <a:shade val="50000"/>
                <a:hueOff val="-472938"/>
                <a:satOff val="6226"/>
                <a:lumOff val="37294"/>
                <a:alphaOff val="0"/>
                <a:satMod val="103000"/>
                <a:lumMod val="102000"/>
                <a:tint val="94000"/>
              </a:srgbClr>
            </a:gs>
            <a:gs pos="50000">
              <a:srgbClr val="ED7D31">
                <a:shade val="50000"/>
                <a:hueOff val="-472938"/>
                <a:satOff val="6226"/>
                <a:lumOff val="37294"/>
                <a:alphaOff val="0"/>
                <a:satMod val="110000"/>
                <a:lumMod val="100000"/>
                <a:shade val="100000"/>
              </a:srgbClr>
            </a:gs>
            <a:gs pos="100000">
              <a:srgbClr val="ED7D31">
                <a:shade val="50000"/>
                <a:hueOff val="-472938"/>
                <a:satOff val="6226"/>
                <a:lumOff val="3729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发展</a:t>
          </a:r>
          <a:endParaRPr lang="en-US" altLang="zh-CN" sz="2700" b="1" kern="1200" dirty="0">
            <a:solidFill>
              <a:sysClr val="window" lastClr="FFFFFF"/>
            </a:solidFill>
            <a:latin typeface="等线"/>
            <a:ea typeface="等线" panose="02010600030101010101" pitchFamily="2" charset="-122"/>
            <a:cs typeface="+mn-cs"/>
          </a:endParaRPr>
        </a:p>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积极自尊</a:t>
          </a:r>
          <a:endParaRPr lang="zh-CN" altLang="en-US" sz="2700" kern="1200" dirty="0">
            <a:solidFill>
              <a:sysClr val="window" lastClr="FFFFFF"/>
            </a:solidFill>
            <a:latin typeface="等线"/>
            <a:ea typeface="等线" panose="02010600030101010101" pitchFamily="2" charset="-122"/>
            <a:cs typeface="+mn-cs"/>
          </a:endParaRPr>
        </a:p>
      </dsp:txBody>
      <dsp:txXfrm>
        <a:off x="4242893" y="1421638"/>
        <a:ext cx="2059657" cy="1421638"/>
      </dsp:txXfrm>
    </dsp:sp>
    <dsp:sp modelId="{E5AEB540-F06E-4903-98D0-CEF51D0A5310}">
      <dsp:nvSpPr>
        <dsp:cNvPr id="0" name=""/>
        <dsp:cNvSpPr/>
      </dsp:nvSpPr>
      <dsp:spPr>
        <a:xfrm>
          <a:off x="4680965" y="213245"/>
          <a:ext cx="1183513" cy="1183513"/>
        </a:xfrm>
        <a:prstGeom prst="ellipse">
          <a:avLst/>
        </a:prstGeom>
        <a:blipFill rotWithShape="0">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FC0B45F-B837-431F-8781-F1EA3BBE27CF}">
      <dsp:nvSpPr>
        <dsp:cNvPr id="0" name=""/>
        <dsp:cNvSpPr/>
      </dsp:nvSpPr>
      <dsp:spPr>
        <a:xfrm>
          <a:off x="6364340" y="0"/>
          <a:ext cx="2059657" cy="3554095"/>
        </a:xfrm>
        <a:prstGeom prst="roundRect">
          <a:avLst>
            <a:gd name="adj" fmla="val 10000"/>
          </a:avLst>
        </a:prstGeom>
        <a:gradFill rotWithShape="0">
          <a:gsLst>
            <a:gs pos="0">
              <a:srgbClr val="ED7D31">
                <a:shade val="50000"/>
                <a:hueOff val="-472938"/>
                <a:satOff val="6226"/>
                <a:lumOff val="37294"/>
                <a:alphaOff val="0"/>
                <a:satMod val="103000"/>
                <a:lumMod val="102000"/>
                <a:tint val="94000"/>
              </a:srgbClr>
            </a:gs>
            <a:gs pos="50000">
              <a:srgbClr val="ED7D31">
                <a:shade val="50000"/>
                <a:hueOff val="-472938"/>
                <a:satOff val="6226"/>
                <a:lumOff val="37294"/>
                <a:alphaOff val="0"/>
                <a:satMod val="110000"/>
                <a:lumMod val="100000"/>
                <a:shade val="100000"/>
              </a:srgbClr>
            </a:gs>
            <a:gs pos="100000">
              <a:srgbClr val="ED7D31">
                <a:shade val="50000"/>
                <a:hueOff val="-472938"/>
                <a:satOff val="6226"/>
                <a:lumOff val="3729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培养</a:t>
          </a:r>
          <a:endParaRPr lang="en-US" altLang="zh-CN" sz="2700" b="1" kern="1200" dirty="0">
            <a:solidFill>
              <a:sysClr val="window" lastClr="FFFFFF"/>
            </a:solidFill>
            <a:latin typeface="等线"/>
            <a:ea typeface="等线" panose="02010600030101010101" pitchFamily="2" charset="-122"/>
            <a:cs typeface="+mn-cs"/>
          </a:endParaRPr>
        </a:p>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同伴友谊</a:t>
          </a:r>
          <a:endParaRPr lang="zh-CN" altLang="en-US" sz="2700" kern="1200" dirty="0">
            <a:solidFill>
              <a:sysClr val="window" lastClr="FFFFFF"/>
            </a:solidFill>
            <a:latin typeface="等线"/>
            <a:ea typeface="等线" panose="02010600030101010101" pitchFamily="2" charset="-122"/>
            <a:cs typeface="+mn-cs"/>
          </a:endParaRPr>
        </a:p>
      </dsp:txBody>
      <dsp:txXfrm>
        <a:off x="6364340" y="1421638"/>
        <a:ext cx="2059657" cy="1421638"/>
      </dsp:txXfrm>
    </dsp:sp>
    <dsp:sp modelId="{61BECB9C-C63C-493C-8596-82F201527244}">
      <dsp:nvSpPr>
        <dsp:cNvPr id="0" name=""/>
        <dsp:cNvSpPr/>
      </dsp:nvSpPr>
      <dsp:spPr>
        <a:xfrm>
          <a:off x="6802412" y="213245"/>
          <a:ext cx="1183513" cy="1183513"/>
        </a:xfrm>
        <a:prstGeom prst="ellipse">
          <a:avLst/>
        </a:prstGeom>
        <a:blipFill rotWithShape="0">
          <a:blip xmlns:r="http://schemas.openxmlformats.org/officeDocument/2006/relationships" r:embed="rId4"/>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A83990F-57BD-4191-B901-AC839F79B6BD}">
      <dsp:nvSpPr>
        <dsp:cNvPr id="0" name=""/>
        <dsp:cNvSpPr/>
      </dsp:nvSpPr>
      <dsp:spPr>
        <a:xfrm>
          <a:off x="8485787" y="0"/>
          <a:ext cx="2059657" cy="3554095"/>
        </a:xfrm>
        <a:prstGeom prst="roundRect">
          <a:avLst>
            <a:gd name="adj" fmla="val 10000"/>
          </a:avLst>
        </a:prstGeom>
        <a:gradFill rotWithShape="0">
          <a:gsLst>
            <a:gs pos="0">
              <a:srgbClr val="ED7D31">
                <a:shade val="50000"/>
                <a:hueOff val="-236469"/>
                <a:satOff val="3113"/>
                <a:lumOff val="18647"/>
                <a:alphaOff val="0"/>
                <a:satMod val="103000"/>
                <a:lumMod val="102000"/>
                <a:tint val="94000"/>
              </a:srgbClr>
            </a:gs>
            <a:gs pos="50000">
              <a:srgbClr val="ED7D31">
                <a:shade val="50000"/>
                <a:hueOff val="-236469"/>
                <a:satOff val="3113"/>
                <a:lumOff val="18647"/>
                <a:alphaOff val="0"/>
                <a:satMod val="110000"/>
                <a:lumMod val="100000"/>
                <a:shade val="100000"/>
              </a:srgbClr>
            </a:gs>
            <a:gs pos="100000">
              <a:srgbClr val="ED7D31">
                <a:shade val="50000"/>
                <a:hueOff val="-236469"/>
                <a:satOff val="3113"/>
                <a:lumOff val="1864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提供</a:t>
          </a:r>
          <a:endParaRPr lang="en-US" altLang="zh-CN" sz="2700" b="1" kern="1200" dirty="0">
            <a:solidFill>
              <a:sysClr val="window" lastClr="FFFFFF"/>
            </a:solidFill>
            <a:latin typeface="等线"/>
            <a:ea typeface="等线" panose="02010600030101010101" pitchFamily="2" charset="-122"/>
            <a:cs typeface="+mn-cs"/>
          </a:endParaRPr>
        </a:p>
        <a:p>
          <a:pPr marL="0" lvl="0" indent="0" algn="ctr" defTabSz="1200150" rtl="0">
            <a:lnSpc>
              <a:spcPct val="90000"/>
            </a:lnSpc>
            <a:spcBef>
              <a:spcPct val="0"/>
            </a:spcBef>
            <a:spcAft>
              <a:spcPct val="35000"/>
            </a:spcAft>
            <a:buNone/>
          </a:pPr>
          <a:r>
            <a:rPr lang="zh-CN" altLang="en-US" sz="2700" b="1" kern="1200" dirty="0">
              <a:solidFill>
                <a:sysClr val="window" lastClr="FFFFFF"/>
              </a:solidFill>
              <a:latin typeface="等线"/>
              <a:ea typeface="等线" panose="02010600030101010101" pitchFamily="2" charset="-122"/>
              <a:cs typeface="+mn-cs"/>
            </a:rPr>
            <a:t>和谐稳定</a:t>
          </a:r>
        </a:p>
      </dsp:txBody>
      <dsp:txXfrm>
        <a:off x="8485787" y="1421638"/>
        <a:ext cx="2059657" cy="1421638"/>
      </dsp:txXfrm>
    </dsp:sp>
    <dsp:sp modelId="{B99B1FC6-473F-4C52-99B1-9FAA43B11F6B}">
      <dsp:nvSpPr>
        <dsp:cNvPr id="0" name=""/>
        <dsp:cNvSpPr/>
      </dsp:nvSpPr>
      <dsp:spPr>
        <a:xfrm>
          <a:off x="8923859" y="213245"/>
          <a:ext cx="1183513" cy="1183513"/>
        </a:xfrm>
        <a:prstGeom prst="ellipse">
          <a:avLst/>
        </a:prstGeom>
        <a:blipFill rotWithShape="0">
          <a:blip xmlns:r="http://schemas.openxmlformats.org/officeDocument/2006/relationships" r:embed="rId5"/>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925A3BC-1AEE-449B-913A-35E599E81930}">
      <dsp:nvSpPr>
        <dsp:cNvPr id="0" name=""/>
        <dsp:cNvSpPr/>
      </dsp:nvSpPr>
      <dsp:spPr>
        <a:xfrm>
          <a:off x="421817" y="2843275"/>
          <a:ext cx="9701809" cy="533114"/>
        </a:xfrm>
        <a:prstGeom prst="leftRightArrow">
          <a:avLst/>
        </a:prstGeom>
        <a:gradFill rotWithShape="0">
          <a:gsLst>
            <a:gs pos="0">
              <a:srgbClr val="ED7D31">
                <a:tint val="55000"/>
                <a:hueOff val="0"/>
                <a:satOff val="0"/>
                <a:lumOff val="0"/>
                <a:alphaOff val="0"/>
                <a:satMod val="103000"/>
                <a:lumMod val="102000"/>
                <a:tint val="94000"/>
              </a:srgbClr>
            </a:gs>
            <a:gs pos="50000">
              <a:srgbClr val="ED7D31">
                <a:tint val="55000"/>
                <a:hueOff val="0"/>
                <a:satOff val="0"/>
                <a:lumOff val="0"/>
                <a:alphaOff val="0"/>
                <a:satMod val="110000"/>
                <a:lumMod val="100000"/>
                <a:shade val="100000"/>
              </a:srgbClr>
            </a:gs>
            <a:gs pos="100000">
              <a:srgbClr val="ED7D31">
                <a:tint val="55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3D0A6-A1EB-403B-AE61-F9DFCE7CFAAC}">
      <dsp:nvSpPr>
        <dsp:cNvPr id="0" name=""/>
        <dsp:cNvSpPr/>
      </dsp:nvSpPr>
      <dsp:spPr>
        <a:xfrm rot="5400000">
          <a:off x="6168825" y="-3074869"/>
          <a:ext cx="1046895" cy="7272245"/>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CN" sz="1800" b="1" kern="1200">
              <a:latin typeface="微软雅黑" panose="020B0503020204020204" pitchFamily="34" charset="-122"/>
              <a:ea typeface="微软雅黑" panose="020B0503020204020204" pitchFamily="34" charset="-122"/>
            </a:rPr>
            <a:t>学习成绩好、社会能力强的同学</a:t>
          </a:r>
          <a:endParaRPr lang="en-US" sz="1800" b="1" kern="1200" dirty="0">
            <a:latin typeface="微软雅黑" panose="020B0503020204020204" pitchFamily="34" charset="-122"/>
            <a:ea typeface="微软雅黑" panose="020B0503020204020204" pitchFamily="34" charset="-122"/>
          </a:endParaRPr>
        </a:p>
        <a:p>
          <a:pPr marL="171450" lvl="1" indent="-171450" algn="l" defTabSz="800100" rtl="0">
            <a:lnSpc>
              <a:spcPct val="90000"/>
            </a:lnSpc>
            <a:spcBef>
              <a:spcPct val="0"/>
            </a:spcBef>
            <a:spcAft>
              <a:spcPct val="15000"/>
            </a:spcAft>
            <a:buChar char="•"/>
          </a:pPr>
          <a:r>
            <a:rPr lang="zh-CN" altLang="en-US" sz="1800" b="1" kern="1200" dirty="0">
              <a:latin typeface="微软雅黑" panose="020B0503020204020204" pitchFamily="34" charset="-122"/>
              <a:ea typeface="微软雅黑" panose="020B0503020204020204" pitchFamily="34" charset="-122"/>
            </a:rPr>
            <a:t>打架的攻击性男孩和关系攻击的女孩</a:t>
          </a:r>
          <a:endParaRPr lang="zh-CN" altLang="en-US" sz="1800" kern="1200" dirty="0">
            <a:latin typeface="微软雅黑" panose="020B0503020204020204" pitchFamily="34" charset="-122"/>
            <a:ea typeface="微软雅黑" panose="020B0503020204020204" pitchFamily="34" charset="-122"/>
          </a:endParaRPr>
        </a:p>
      </dsp:txBody>
      <dsp:txXfrm rot="-5400000">
        <a:off x="3056151" y="88910"/>
        <a:ext cx="7221140" cy="944685"/>
      </dsp:txXfrm>
    </dsp:sp>
    <dsp:sp modelId="{9F62429A-4C7D-41A1-8351-65797CDB4F10}">
      <dsp:nvSpPr>
        <dsp:cNvPr id="0" name=""/>
        <dsp:cNvSpPr/>
      </dsp:nvSpPr>
      <dsp:spPr>
        <a:xfrm>
          <a:off x="211334" y="2324"/>
          <a:ext cx="2844816" cy="111785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zh-CN" sz="2000" b="1" kern="1200" dirty="0">
              <a:latin typeface="微软雅黑" panose="020B0503020204020204" pitchFamily="34" charset="-122"/>
              <a:ea typeface="微软雅黑" panose="020B0503020204020204" pitchFamily="34" charset="-122"/>
            </a:rPr>
            <a:t>“受欢迎的儿童”</a:t>
          </a:r>
          <a:endParaRPr lang="en-US" sz="2000" b="1" kern="1200" dirty="0">
            <a:latin typeface="微软雅黑" panose="020B0503020204020204" pitchFamily="34" charset="-122"/>
            <a:ea typeface="微软雅黑" panose="020B0503020204020204" pitchFamily="34" charset="-122"/>
          </a:endParaRPr>
        </a:p>
      </dsp:txBody>
      <dsp:txXfrm>
        <a:off x="265903" y="56893"/>
        <a:ext cx="2735678" cy="1008719"/>
      </dsp:txXfrm>
    </dsp:sp>
    <dsp:sp modelId="{19191756-BBD8-4BBD-9B31-645EF09E04C4}">
      <dsp:nvSpPr>
        <dsp:cNvPr id="0" name=""/>
        <dsp:cNvSpPr/>
      </dsp:nvSpPr>
      <dsp:spPr>
        <a:xfrm rot="5400000">
          <a:off x="6168825" y="-1901119"/>
          <a:ext cx="1046895" cy="7272245"/>
        </a:xfrm>
        <a:prstGeom prst="round2SameRect">
          <a:avLst/>
        </a:prstGeom>
        <a:solidFill>
          <a:schemeClr val="accent3">
            <a:tint val="40000"/>
            <a:alpha val="90000"/>
            <a:hueOff val="357318"/>
            <a:satOff val="-6531"/>
            <a:lumOff val="-831"/>
            <a:alphaOff val="0"/>
          </a:schemeClr>
        </a:solidFill>
        <a:ln w="6350" cap="flat" cmpd="sng" algn="ctr">
          <a:solidFill>
            <a:schemeClr val="accent3">
              <a:tint val="40000"/>
              <a:alpha val="90000"/>
              <a:hueOff val="357318"/>
              <a:satOff val="-6531"/>
              <a:lumOff val="-83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CN" sz="1800" b="1" kern="1200" dirty="0">
              <a:latin typeface="微软雅黑" panose="020B0503020204020204" pitchFamily="34" charset="-122"/>
              <a:ea typeface="微软雅黑" panose="020B0503020204020204" pitchFamily="34" charset="-122"/>
            </a:rPr>
            <a:t>攻击性过强、多动、社会技能差、无法调节自己的情绪、冲动。</a:t>
          </a:r>
          <a:endParaRPr lang="en-US" sz="1800" b="1" kern="1200" dirty="0">
            <a:latin typeface="微软雅黑" panose="020B0503020204020204" pitchFamily="34" charset="-122"/>
            <a:ea typeface="微软雅黑" panose="020B0503020204020204" pitchFamily="34" charset="-122"/>
          </a:endParaRPr>
        </a:p>
        <a:p>
          <a:pPr marL="171450" lvl="1" indent="-171450" algn="l" defTabSz="800100" rtl="0">
            <a:lnSpc>
              <a:spcPct val="90000"/>
            </a:lnSpc>
            <a:spcBef>
              <a:spcPct val="0"/>
            </a:spcBef>
            <a:spcAft>
              <a:spcPct val="15000"/>
            </a:spcAft>
            <a:buChar char="•"/>
          </a:pPr>
          <a:r>
            <a:rPr lang="zh-CN" altLang="en-US" sz="1800" b="1" kern="1200">
              <a:latin typeface="微软雅黑" panose="020B0503020204020204" pitchFamily="34" charset="-122"/>
              <a:ea typeface="微软雅黑" panose="020B0503020204020204" pitchFamily="34" charset="-122"/>
            </a:rPr>
            <a:t>害羞、退缩、胆怯、孤独，社交焦虑</a:t>
          </a:r>
          <a:endParaRPr lang="zh-CN" altLang="en-US" sz="1800" kern="1200" dirty="0">
            <a:latin typeface="微软雅黑" panose="020B0503020204020204" pitchFamily="34" charset="-122"/>
            <a:ea typeface="微软雅黑" panose="020B0503020204020204" pitchFamily="34" charset="-122"/>
          </a:endParaRPr>
        </a:p>
      </dsp:txBody>
      <dsp:txXfrm rot="-5400000">
        <a:off x="3056151" y="1262660"/>
        <a:ext cx="7221140" cy="944685"/>
      </dsp:txXfrm>
    </dsp:sp>
    <dsp:sp modelId="{EC279CD7-5B6E-4D13-80B2-EF44CB7C4E25}">
      <dsp:nvSpPr>
        <dsp:cNvPr id="0" name=""/>
        <dsp:cNvSpPr/>
      </dsp:nvSpPr>
      <dsp:spPr>
        <a:xfrm>
          <a:off x="211334" y="1176074"/>
          <a:ext cx="2844816" cy="1117857"/>
        </a:xfrm>
        <a:prstGeom prst="roundRect">
          <a:avLst/>
        </a:prstGeom>
        <a:gradFill rotWithShape="0">
          <a:gsLst>
            <a:gs pos="0">
              <a:schemeClr val="accent3">
                <a:hueOff val="252426"/>
                <a:satOff val="3301"/>
                <a:lumOff val="-4052"/>
                <a:alphaOff val="0"/>
                <a:satMod val="103000"/>
                <a:lumMod val="102000"/>
                <a:tint val="94000"/>
              </a:schemeClr>
            </a:gs>
            <a:gs pos="50000">
              <a:schemeClr val="accent3">
                <a:hueOff val="252426"/>
                <a:satOff val="3301"/>
                <a:lumOff val="-4052"/>
                <a:alphaOff val="0"/>
                <a:satMod val="110000"/>
                <a:lumMod val="100000"/>
                <a:shade val="100000"/>
              </a:schemeClr>
            </a:gs>
            <a:gs pos="100000">
              <a:schemeClr val="accent3">
                <a:hueOff val="252426"/>
                <a:satOff val="3301"/>
                <a:lumOff val="-40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zh-CN" sz="2000" b="1" kern="1200" dirty="0">
              <a:latin typeface="微软雅黑" panose="020B0503020204020204" pitchFamily="34" charset="-122"/>
              <a:ea typeface="微软雅黑" panose="020B0503020204020204" pitchFamily="34" charset="-122"/>
            </a:rPr>
            <a:t>“被拒绝的儿童”</a:t>
          </a:r>
          <a:endParaRPr lang="en-US" sz="2000" b="1" kern="1200" dirty="0">
            <a:latin typeface="微软雅黑" panose="020B0503020204020204" pitchFamily="34" charset="-122"/>
            <a:ea typeface="微软雅黑" panose="020B0503020204020204" pitchFamily="34" charset="-122"/>
          </a:endParaRPr>
        </a:p>
      </dsp:txBody>
      <dsp:txXfrm>
        <a:off x="265903" y="1230643"/>
        <a:ext cx="2735678" cy="1008719"/>
      </dsp:txXfrm>
    </dsp:sp>
    <dsp:sp modelId="{425912B1-EAB4-4122-906C-37FCA92F4C24}">
      <dsp:nvSpPr>
        <dsp:cNvPr id="0" name=""/>
        <dsp:cNvSpPr/>
      </dsp:nvSpPr>
      <dsp:spPr>
        <a:xfrm rot="5400000">
          <a:off x="6168825" y="-727370"/>
          <a:ext cx="1046895" cy="7272245"/>
        </a:xfrm>
        <a:prstGeom prst="round2SameRect">
          <a:avLst/>
        </a:prstGeom>
        <a:solidFill>
          <a:schemeClr val="accent3">
            <a:tint val="40000"/>
            <a:alpha val="90000"/>
            <a:hueOff val="714636"/>
            <a:satOff val="-13061"/>
            <a:lumOff val="-1662"/>
            <a:alphaOff val="0"/>
          </a:schemeClr>
        </a:solidFill>
        <a:ln w="6350" cap="flat" cmpd="sng" algn="ctr">
          <a:solidFill>
            <a:schemeClr val="accent3">
              <a:tint val="40000"/>
              <a:alpha val="90000"/>
              <a:hueOff val="714636"/>
              <a:satOff val="-13061"/>
              <a:lumOff val="-166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CN" altLang="en-US" sz="1800" b="1" kern="1200">
              <a:latin typeface="微软雅黑" panose="020B0503020204020204" pitchFamily="34" charset="-122"/>
              <a:ea typeface="微软雅黑" panose="020B0503020204020204" pitchFamily="34" charset="-122"/>
            </a:rPr>
            <a:t>可能有敌意、有破坏性，但是他们也会有积极的亲社会举动。有些同伴不喜欢他们，他们却拥有使自己免受社会排斥的品质</a:t>
          </a:r>
          <a:endParaRPr lang="zh-CN" altLang="en-US" sz="1800" kern="1200" dirty="0">
            <a:latin typeface="微软雅黑" panose="020B0503020204020204" pitchFamily="34" charset="-122"/>
            <a:ea typeface="微软雅黑" panose="020B0503020204020204" pitchFamily="34" charset="-122"/>
          </a:endParaRPr>
        </a:p>
      </dsp:txBody>
      <dsp:txXfrm rot="-5400000">
        <a:off x="3056151" y="2436409"/>
        <a:ext cx="7221140" cy="944685"/>
      </dsp:txXfrm>
    </dsp:sp>
    <dsp:sp modelId="{09CFE3FB-D89A-4D28-8BA8-B189E1A09EC1}">
      <dsp:nvSpPr>
        <dsp:cNvPr id="0" name=""/>
        <dsp:cNvSpPr/>
      </dsp:nvSpPr>
      <dsp:spPr>
        <a:xfrm>
          <a:off x="211334" y="2349823"/>
          <a:ext cx="2844816" cy="1117857"/>
        </a:xfrm>
        <a:prstGeom prst="roundRect">
          <a:avLst/>
        </a:prstGeom>
        <a:gradFill rotWithShape="0">
          <a:gsLst>
            <a:gs pos="0">
              <a:schemeClr val="accent3">
                <a:hueOff val="504853"/>
                <a:satOff val="6602"/>
                <a:lumOff val="-8104"/>
                <a:alphaOff val="0"/>
                <a:satMod val="103000"/>
                <a:lumMod val="102000"/>
                <a:tint val="94000"/>
              </a:schemeClr>
            </a:gs>
            <a:gs pos="50000">
              <a:schemeClr val="accent3">
                <a:hueOff val="504853"/>
                <a:satOff val="6602"/>
                <a:lumOff val="-8104"/>
                <a:alphaOff val="0"/>
                <a:satMod val="110000"/>
                <a:lumMod val="100000"/>
                <a:shade val="100000"/>
              </a:schemeClr>
            </a:gs>
            <a:gs pos="100000">
              <a:schemeClr val="accent3">
                <a:hueOff val="504853"/>
                <a:satOff val="6602"/>
                <a:lumOff val="-81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zh-CN" sz="2000" b="1" kern="1200" dirty="0">
              <a:latin typeface="微软雅黑" panose="020B0503020204020204" pitchFamily="34" charset="-122"/>
              <a:ea typeface="微软雅黑" panose="020B0503020204020204" pitchFamily="34" charset="-122"/>
            </a:rPr>
            <a:t>“有争议的儿童”</a:t>
          </a:r>
          <a:endParaRPr lang="en-US" sz="2000" b="1" kern="1200" dirty="0">
            <a:latin typeface="微软雅黑" panose="020B0503020204020204" pitchFamily="34" charset="-122"/>
            <a:ea typeface="微软雅黑" panose="020B0503020204020204" pitchFamily="34" charset="-122"/>
          </a:endParaRPr>
        </a:p>
      </dsp:txBody>
      <dsp:txXfrm>
        <a:off x="265903" y="2404392"/>
        <a:ext cx="2735678" cy="1008719"/>
      </dsp:txXfrm>
    </dsp:sp>
    <dsp:sp modelId="{CF4E99C4-C535-4130-907E-EE4453E760E1}">
      <dsp:nvSpPr>
        <dsp:cNvPr id="0" name=""/>
        <dsp:cNvSpPr/>
      </dsp:nvSpPr>
      <dsp:spPr>
        <a:xfrm rot="5400000">
          <a:off x="6168825" y="446379"/>
          <a:ext cx="1046895" cy="7272245"/>
        </a:xfrm>
        <a:prstGeom prst="round2SameRect">
          <a:avLst/>
        </a:prstGeom>
        <a:solidFill>
          <a:schemeClr val="accent3">
            <a:tint val="40000"/>
            <a:alpha val="90000"/>
            <a:hueOff val="1071954"/>
            <a:satOff val="-19592"/>
            <a:lumOff val="-2493"/>
            <a:alphaOff val="0"/>
          </a:schemeClr>
        </a:solidFill>
        <a:ln w="6350" cap="flat" cmpd="sng" algn="ctr">
          <a:solidFill>
            <a:schemeClr val="accent3">
              <a:tint val="40000"/>
              <a:alpha val="90000"/>
              <a:hueOff val="1071954"/>
              <a:satOff val="-19592"/>
              <a:lumOff val="-249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ts val="0"/>
            </a:spcBef>
            <a:spcAft>
              <a:spcPts val="0"/>
            </a:spcAft>
            <a:buClrTx/>
            <a:buSzTx/>
            <a:buFontTx/>
            <a:buNone/>
          </a:pPr>
          <a:endParaRPr lang="en-US" sz="1800" b="1" kern="1200" dirty="0">
            <a:latin typeface="微软雅黑" panose="020B0503020204020204" pitchFamily="34" charset="-122"/>
            <a:ea typeface="微软雅黑" panose="020B0503020204020204" pitchFamily="34" charset="-122"/>
          </a:endParaRPr>
        </a:p>
        <a:p>
          <a:pPr marL="0" marR="0" lvl="1" indent="0" algn="l" defTabSz="914400" rtl="0" eaLnBrk="1" fontAlgn="auto" latinLnBrk="0" hangingPunct="1">
            <a:lnSpc>
              <a:spcPct val="100000"/>
            </a:lnSpc>
            <a:spcBef>
              <a:spcPts val="0"/>
            </a:spcBef>
            <a:spcAft>
              <a:spcPts val="0"/>
            </a:spcAft>
            <a:buClrTx/>
            <a:buSzTx/>
            <a:buFontTx/>
            <a:buNone/>
          </a:pPr>
          <a:r>
            <a:rPr lang="zh-CN" altLang="en-US" sz="1800" b="1" kern="1200" dirty="0">
              <a:latin typeface="微软雅黑" panose="020B0503020204020204" pitchFamily="34" charset="-122"/>
              <a:ea typeface="微软雅黑" panose="020B0503020204020204" pitchFamily="34" charset="-122"/>
            </a:rPr>
            <a:t>他们社会交往少，被同学认为羞涩，但他们的社会技能并不比普通儿童差，他们没有觉得孤独或不快</a:t>
          </a:r>
          <a:endParaRPr lang="zh-CN" altLang="en-US" sz="1800" kern="1200" dirty="0">
            <a:latin typeface="微软雅黑" panose="020B0503020204020204" pitchFamily="34" charset="-122"/>
            <a:ea typeface="微软雅黑" panose="020B0503020204020204" pitchFamily="34" charset="-122"/>
          </a:endParaRPr>
        </a:p>
        <a:p>
          <a:pPr marL="171450" lvl="1" indent="0" algn="l" defTabSz="711200" rtl="0">
            <a:lnSpc>
              <a:spcPct val="90000"/>
            </a:lnSpc>
            <a:spcBef>
              <a:spcPct val="0"/>
            </a:spcBef>
            <a:spcAft>
              <a:spcPct val="15000"/>
            </a:spcAft>
            <a:buNone/>
          </a:pPr>
          <a:r>
            <a:rPr lang="zh-CN" sz="1800" b="1" kern="1200" dirty="0">
              <a:solidFill>
                <a:srgbClr val="FF0000"/>
              </a:solidFill>
              <a:latin typeface="微软雅黑" panose="020B0503020204020204" pitchFamily="34" charset="-122"/>
              <a:ea typeface="微软雅黑" panose="020B0503020204020204" pitchFamily="34" charset="-122"/>
            </a:rPr>
            <a:t>令人意外的</a:t>
          </a:r>
          <a:r>
            <a:rPr lang="zh-CN" altLang="en-US" sz="1800" b="1" kern="1200" dirty="0">
              <a:solidFill>
                <a:srgbClr val="FF0000"/>
              </a:solidFill>
              <a:latin typeface="微软雅黑" panose="020B0503020204020204" pitchFamily="34" charset="-122"/>
              <a:ea typeface="微软雅黑" panose="020B0503020204020204" pitchFamily="34" charset="-122"/>
            </a:rPr>
            <a:t>是</a:t>
          </a:r>
          <a:r>
            <a:rPr lang="zh-CN" sz="1800" b="1" kern="1200" dirty="0">
              <a:solidFill>
                <a:srgbClr val="FF0000"/>
              </a:solidFill>
              <a:latin typeface="微软雅黑" panose="020B0503020204020204" pitchFamily="34" charset="-122"/>
              <a:ea typeface="微软雅黑" panose="020B0503020204020204" pitchFamily="34" charset="-122"/>
            </a:rPr>
            <a:t>他们通常有很好的社会适应</a:t>
          </a:r>
          <a:endParaRPr lang="en-US" sz="1800" b="1" kern="1200" dirty="0">
            <a:solidFill>
              <a:srgbClr val="FF0000"/>
            </a:solidFill>
            <a:latin typeface="微软雅黑" panose="020B0503020204020204" pitchFamily="34" charset="-122"/>
            <a:ea typeface="微软雅黑" panose="020B0503020204020204" pitchFamily="34" charset="-122"/>
          </a:endParaRPr>
        </a:p>
        <a:p>
          <a:pPr marL="171450" lvl="1" indent="0" algn="l" defTabSz="711200" rtl="0">
            <a:lnSpc>
              <a:spcPct val="90000"/>
            </a:lnSpc>
            <a:spcBef>
              <a:spcPct val="0"/>
            </a:spcBef>
            <a:spcAft>
              <a:spcPct val="15000"/>
            </a:spcAft>
            <a:buNone/>
          </a:pPr>
          <a:endParaRPr lang="zh-CN" altLang="en-US" sz="1800" kern="1200" dirty="0">
            <a:latin typeface="微软雅黑" panose="020B0503020204020204" pitchFamily="34" charset="-122"/>
            <a:ea typeface="微软雅黑" panose="020B0503020204020204" pitchFamily="34" charset="-122"/>
          </a:endParaRPr>
        </a:p>
      </dsp:txBody>
      <dsp:txXfrm rot="-5400000">
        <a:off x="3056151" y="3610159"/>
        <a:ext cx="7221140" cy="944685"/>
      </dsp:txXfrm>
    </dsp:sp>
    <dsp:sp modelId="{8C3B5B8A-4F42-4531-96EA-009181EEBDB9}">
      <dsp:nvSpPr>
        <dsp:cNvPr id="0" name=""/>
        <dsp:cNvSpPr/>
      </dsp:nvSpPr>
      <dsp:spPr>
        <a:xfrm>
          <a:off x="211334" y="3523573"/>
          <a:ext cx="2844816" cy="1117857"/>
        </a:xfrm>
        <a:prstGeom prst="roundRect">
          <a:avLst/>
        </a:prstGeom>
        <a:gradFill rotWithShape="0">
          <a:gsLst>
            <a:gs pos="0">
              <a:schemeClr val="accent3">
                <a:hueOff val="757279"/>
                <a:satOff val="9903"/>
                <a:lumOff val="-12156"/>
                <a:alphaOff val="0"/>
                <a:satMod val="103000"/>
                <a:lumMod val="102000"/>
                <a:tint val="94000"/>
              </a:schemeClr>
            </a:gs>
            <a:gs pos="50000">
              <a:schemeClr val="accent3">
                <a:hueOff val="757279"/>
                <a:satOff val="9903"/>
                <a:lumOff val="-12156"/>
                <a:alphaOff val="0"/>
                <a:satMod val="110000"/>
                <a:lumMod val="100000"/>
                <a:shade val="100000"/>
              </a:schemeClr>
            </a:gs>
            <a:gs pos="100000">
              <a:schemeClr val="accent3">
                <a:hueOff val="757279"/>
                <a:satOff val="9903"/>
                <a:lumOff val="-1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zh-CN" sz="2000" b="1" kern="1200" dirty="0">
              <a:latin typeface="微软雅黑" panose="020B0503020204020204" pitchFamily="34" charset="-122"/>
              <a:ea typeface="微软雅黑" panose="020B0503020204020204" pitchFamily="34" charset="-122"/>
            </a:rPr>
            <a:t>“被忽视的儿童”</a:t>
          </a:r>
          <a:endParaRPr lang="en-US" sz="2000" b="1" kern="1200" dirty="0">
            <a:latin typeface="微软雅黑" panose="020B0503020204020204" pitchFamily="34" charset="-122"/>
            <a:ea typeface="微软雅黑" panose="020B0503020204020204" pitchFamily="34" charset="-122"/>
          </a:endParaRPr>
        </a:p>
      </dsp:txBody>
      <dsp:txXfrm>
        <a:off x="265903" y="3578142"/>
        <a:ext cx="2735678" cy="10087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5">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latin typeface="Calibri"/>
                <a:ea typeface="宋体" panose="02010600030101010101" pitchFamily="2" charset="-122"/>
              </a:rPr>
              <a:pPr/>
              <a:t>38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7233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E0ACE8D2-A448-4E78-8733-46344137DA0B}" type="slidenum">
              <a:rPr lang="zh-CN" altLang="en-US">
                <a:solidFill>
                  <a:prstClr val="black"/>
                </a:solidFill>
              </a:rPr>
              <a:pPr eaLnBrk="1" hangingPunct="1">
                <a:spcBef>
                  <a:spcPct val="0"/>
                </a:spcBef>
              </a:pPr>
              <a:t>70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t>自我认同感是一个人逐渐认识到自己的基本特征和自己在社会上的位置</a:t>
            </a:r>
          </a:p>
          <a:p>
            <a:pPr eaLnBrk="1" hangingPunct="1"/>
            <a:r>
              <a:rPr lang="zh-CN" altLang="en-US" dirty="0"/>
              <a:t>当个体开始决定要成为一个什么样的人，加入什么群体，采取什么信仰或价值观，支持什么人际交往方式，以及从事什么职业方向时，个体的自我认同感就开始建构了</a:t>
            </a:r>
          </a:p>
          <a:p>
            <a:pPr eaLnBrk="1" hangingPunct="1"/>
            <a:endParaRPr lang="zh-CN" altLang="en-US" dirty="0"/>
          </a:p>
        </p:txBody>
      </p:sp>
    </p:spTree>
    <p:extLst>
      <p:ext uri="{BB962C8B-B14F-4D97-AF65-F5344CB8AC3E}">
        <p14:creationId xmlns:p14="http://schemas.microsoft.com/office/powerpoint/2010/main" val="343279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6BC34D94-177D-4484-8CCC-1EBD527329C5}" type="slidenum">
              <a:rPr lang="zh-CN" altLang="en-US">
                <a:solidFill>
                  <a:prstClr val="black"/>
                </a:solidFill>
              </a:rPr>
              <a:pPr eaLnBrk="1" hangingPunct="1">
                <a:spcBef>
                  <a:spcPct val="0"/>
                </a:spcBef>
              </a:pPr>
              <a:t>71</a:t>
            </a:fld>
            <a:endParaRPr lang="en-US" altLang="zh-CN">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t>认同感扩散</a:t>
            </a:r>
            <a:r>
              <a:rPr lang="en-US" altLang="zh-CN" dirty="0"/>
              <a:t>(identity diffusion)</a:t>
            </a:r>
            <a:r>
              <a:rPr lang="zh-CN" altLang="en-US" dirty="0"/>
              <a:t>：被分类为</a:t>
            </a:r>
            <a:r>
              <a:rPr lang="zh-CN" altLang="en-US" dirty="0">
                <a:latin typeface="Arial" panose="020B0604020202020204" pitchFamily="34" charset="0"/>
              </a:rPr>
              <a:t>“</a:t>
            </a:r>
            <a:r>
              <a:rPr lang="zh-CN" altLang="en-US" dirty="0"/>
              <a:t>扩散</a:t>
            </a:r>
            <a:r>
              <a:rPr lang="zh-CN" altLang="en-US" dirty="0">
                <a:latin typeface="Arial" panose="020B0604020202020204" pitchFamily="34" charset="0"/>
              </a:rPr>
              <a:t>”</a:t>
            </a:r>
            <a:r>
              <a:rPr lang="zh-CN" altLang="en-US" dirty="0"/>
              <a:t>的个体还没有思考和解决认同感问题，没有计划将来的生活方向。例如，</a:t>
            </a:r>
            <a:r>
              <a:rPr lang="zh-CN" altLang="en-US" dirty="0">
                <a:latin typeface="Arial" panose="020B0604020202020204" pitchFamily="34" charset="0"/>
              </a:rPr>
              <a:t>“</a:t>
            </a:r>
            <a:r>
              <a:rPr lang="zh-CN" altLang="en-US" dirty="0"/>
              <a:t>我真的没有太多地思考将来的工作，我想我并不明确地知道自己想做什么。</a:t>
            </a:r>
            <a:r>
              <a:rPr lang="zh-CN" altLang="en-US" dirty="0">
                <a:latin typeface="Arial" panose="020B0604020202020204" pitchFamily="34" charset="0"/>
              </a:rPr>
              <a:t>”</a:t>
            </a:r>
            <a:r>
              <a:rPr lang="zh-CN" altLang="en-US" dirty="0"/>
              <a:t> </a:t>
            </a:r>
          </a:p>
          <a:p>
            <a:pPr eaLnBrk="1" hangingPunct="1"/>
            <a:r>
              <a:rPr lang="zh-CN" altLang="en-US" dirty="0"/>
              <a:t>低探索低承诺状态</a:t>
            </a:r>
          </a:p>
          <a:p>
            <a:pPr eaLnBrk="1" hangingPunct="1"/>
            <a:r>
              <a:rPr lang="zh-CN" altLang="en-US" dirty="0"/>
              <a:t>认同感早闭</a:t>
            </a:r>
            <a:r>
              <a:rPr lang="en-US" altLang="zh-CN" dirty="0"/>
              <a:t>(identity foreclosure)</a:t>
            </a:r>
            <a:r>
              <a:rPr lang="zh-CN" altLang="en-US" dirty="0"/>
              <a:t>：被划分为</a:t>
            </a:r>
            <a:r>
              <a:rPr lang="zh-CN" altLang="en-US" dirty="0">
                <a:latin typeface="Arial" panose="020B0604020202020204" pitchFamily="34" charset="0"/>
              </a:rPr>
              <a:t>“</a:t>
            </a:r>
            <a:r>
              <a:rPr lang="zh-CN" altLang="en-US" dirty="0"/>
              <a:t>早闭</a:t>
            </a:r>
            <a:r>
              <a:rPr lang="zh-CN" altLang="en-US" dirty="0">
                <a:latin typeface="Arial" panose="020B0604020202020204" pitchFamily="34" charset="0"/>
              </a:rPr>
              <a:t>”</a:t>
            </a:r>
            <a:r>
              <a:rPr lang="zh-CN" altLang="en-US" dirty="0"/>
              <a:t>的个体对一种认同感形成了承诺，但做出这种承诺时没有经历</a:t>
            </a:r>
            <a:r>
              <a:rPr lang="zh-CN" altLang="en-US" dirty="0">
                <a:latin typeface="Arial" panose="020B0604020202020204" pitchFamily="34" charset="0"/>
              </a:rPr>
              <a:t>“</a:t>
            </a:r>
            <a:r>
              <a:rPr lang="zh-CN" altLang="en-US" dirty="0"/>
              <a:t>危机</a:t>
            </a:r>
            <a:r>
              <a:rPr lang="zh-CN" altLang="en-US" dirty="0">
                <a:latin typeface="Arial" panose="020B0604020202020204" pitchFamily="34" charset="0"/>
              </a:rPr>
              <a:t>”</a:t>
            </a:r>
            <a:r>
              <a:rPr lang="en-US" altLang="zh-CN" dirty="0">
                <a:latin typeface="Arial" panose="020B0604020202020204" pitchFamily="34" charset="0"/>
              </a:rPr>
              <a:t>——</a:t>
            </a:r>
            <a:r>
              <a:rPr lang="zh-CN" altLang="en-US" dirty="0"/>
              <a:t>决定什么是最适合他们的选择。例如：</a:t>
            </a:r>
            <a:r>
              <a:rPr lang="zh-CN" altLang="en-US" dirty="0">
                <a:latin typeface="Arial" panose="020B0604020202020204" pitchFamily="34" charset="0"/>
              </a:rPr>
              <a:t>“</a:t>
            </a:r>
            <a:r>
              <a:rPr lang="zh-CN" altLang="en-US" dirty="0"/>
              <a:t>我父母是教师，因此我也想做教师，这是我熟悉的职业。</a:t>
            </a:r>
            <a:r>
              <a:rPr lang="zh-CN" altLang="en-US" dirty="0">
                <a:latin typeface="Arial" panose="020B0604020202020204" pitchFamily="34" charset="0"/>
              </a:rPr>
              <a:t>”</a:t>
            </a:r>
            <a:r>
              <a:rPr lang="zh-CN" altLang="en-US" dirty="0"/>
              <a:t> </a:t>
            </a:r>
          </a:p>
          <a:p>
            <a:pPr eaLnBrk="1" hangingPunct="1"/>
            <a:r>
              <a:rPr lang="zh-CN" altLang="en-US" dirty="0"/>
              <a:t>低探索高承诺状态</a:t>
            </a:r>
          </a:p>
          <a:p>
            <a:pPr eaLnBrk="1" hangingPunct="1"/>
            <a:r>
              <a:rPr lang="zh-CN" altLang="en-US" dirty="0"/>
              <a:t>认同感获得</a:t>
            </a:r>
            <a:r>
              <a:rPr lang="en-US" altLang="zh-CN" dirty="0"/>
              <a:t>(identity achievement)</a:t>
            </a:r>
            <a:r>
              <a:rPr lang="zh-CN" altLang="en-US" dirty="0"/>
              <a:t>：获得认同感的个体通过对特定的目标、信仰和价值观做出个人承诺，已经解决了认同问题。例如：</a:t>
            </a:r>
            <a:r>
              <a:rPr lang="zh-CN" altLang="en-US" dirty="0">
                <a:latin typeface="Arial" panose="020B0604020202020204" pitchFamily="34" charset="0"/>
              </a:rPr>
              <a:t>“</a:t>
            </a:r>
            <a:r>
              <a:rPr lang="zh-CN" altLang="en-US" dirty="0"/>
              <a:t>在经过许多关于我的宗教和其他宗教的心灵探索后，我最后知道了我信仰什么和不能做什么。</a:t>
            </a:r>
            <a:r>
              <a:rPr lang="zh-CN" altLang="en-US" dirty="0">
                <a:latin typeface="Arial" panose="020B0604020202020204" pitchFamily="34" charset="0"/>
              </a:rPr>
              <a:t>”</a:t>
            </a:r>
            <a:r>
              <a:rPr lang="zh-CN" altLang="en-US" dirty="0"/>
              <a:t> </a:t>
            </a:r>
          </a:p>
          <a:p>
            <a:pPr eaLnBrk="1" hangingPunct="1"/>
            <a:r>
              <a:rPr lang="zh-CN" altLang="en-US" dirty="0"/>
              <a:t>高探索高承诺</a:t>
            </a:r>
          </a:p>
          <a:p>
            <a:pPr eaLnBrk="1" hangingPunct="1"/>
            <a:endParaRPr lang="zh-CN" altLang="en-US" dirty="0"/>
          </a:p>
          <a:p>
            <a:pPr eaLnBrk="1" hangingPunct="1"/>
            <a:r>
              <a:rPr lang="zh-CN" altLang="en-US" dirty="0"/>
              <a:t>认同感延缓</a:t>
            </a:r>
            <a:r>
              <a:rPr lang="en-US" altLang="zh-CN" dirty="0"/>
              <a:t>(identity moratorium)</a:t>
            </a:r>
            <a:r>
              <a:rPr lang="zh-CN" altLang="en-US" dirty="0"/>
              <a:t>：处于这一状态的个体正经历艾里克森所谓的认同危机，积极地询问有关生活承诺的问题，并寻求答案。例如：</a:t>
            </a:r>
            <a:r>
              <a:rPr lang="zh-CN" altLang="en-US" dirty="0">
                <a:latin typeface="Arial" panose="020B0604020202020204" pitchFamily="34" charset="0"/>
              </a:rPr>
              <a:t>“</a:t>
            </a:r>
            <a:r>
              <a:rPr lang="zh-CN" altLang="en-US" dirty="0"/>
              <a:t>我正在评价我的信仰，希望能描述什么对我来说是正确的。我喜欢天主教教育中提供的许多答案，但我也对所教的一些内容产生怀疑。我已经浏览了唯一神教派的教义，看一下是否它能帮助回答我的问题。</a:t>
            </a:r>
            <a:r>
              <a:rPr lang="zh-CN" altLang="en-US" dirty="0">
                <a:latin typeface="Arial" panose="020B0604020202020204" pitchFamily="34" charset="0"/>
              </a:rPr>
              <a:t>”</a:t>
            </a:r>
            <a:r>
              <a:rPr lang="zh-CN" altLang="en-US" dirty="0"/>
              <a:t> </a:t>
            </a:r>
          </a:p>
          <a:p>
            <a:pPr eaLnBrk="1" hangingPunct="1"/>
            <a:r>
              <a:rPr lang="zh-CN" altLang="en-US" dirty="0"/>
              <a:t>高探索低承诺</a:t>
            </a:r>
          </a:p>
          <a:p>
            <a:pPr eaLnBrk="1" hangingPunct="1"/>
            <a:endParaRPr lang="zh-CN" altLang="en-US" dirty="0"/>
          </a:p>
          <a:p>
            <a:pPr eaLnBrk="1" hangingPunct="1"/>
            <a:endParaRPr lang="zh-CN" altLang="en-US" dirty="0"/>
          </a:p>
        </p:txBody>
      </p:sp>
    </p:spTree>
    <p:extLst>
      <p:ext uri="{BB962C8B-B14F-4D97-AF65-F5344CB8AC3E}">
        <p14:creationId xmlns:p14="http://schemas.microsoft.com/office/powerpoint/2010/main" val="383703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1"/>
            <a:ext cx="6096000" cy="6857999"/>
          </a:xfrm>
        </p:spPr>
        <p:txBody>
          <a:bodyPr/>
          <a:lstStyle/>
          <a:p>
            <a:endParaRPr lang="en-US" dirty="0"/>
          </a:p>
        </p:txBody>
      </p:sp>
      <p:sp>
        <p:nvSpPr>
          <p:cNvPr id="3" name="Date Placeholder 2"/>
          <p:cNvSpPr>
            <a:spLocks noGrp="1"/>
          </p:cNvSpPr>
          <p:nvPr>
            <p:ph type="dt" sz="half" idx="10"/>
          </p:nvPr>
        </p:nvSpPr>
        <p:spPr/>
        <p:txBody>
          <a:bodyPr/>
          <a:lstStyle/>
          <a:p>
            <a:fld id="{ED3D6733-6F27-4404-AB51-585418F146E5}" type="datetimeFigureOut">
              <a:rPr lang="ko-KR" altLang="en-US" smtClean="0">
                <a:solidFill>
                  <a:srgbClr val="000000"/>
                </a:solidFill>
              </a:rPr>
              <a:pPr/>
              <a:t>2024. 12. 16.</a:t>
            </a:fld>
            <a:endParaRPr lang="ko-KR" altLang="en-US">
              <a:solidFill>
                <a:srgbClr val="000000"/>
              </a:solidFill>
            </a:endParaRPr>
          </a:p>
        </p:txBody>
      </p:sp>
      <p:sp>
        <p:nvSpPr>
          <p:cNvPr id="4" name="Footer Placeholder 3"/>
          <p:cNvSpPr>
            <a:spLocks noGrp="1"/>
          </p:cNvSpPr>
          <p:nvPr>
            <p:ph type="ftr" sz="quarter" idx="11"/>
          </p:nvPr>
        </p:nvSpPr>
        <p:spPr/>
        <p:txBody>
          <a:bodyPr/>
          <a:lstStyle/>
          <a:p>
            <a:endParaRPr lang="ko-KR" altLang="en-US">
              <a:solidFill>
                <a:srgbClr val="000000"/>
              </a:solidFill>
            </a:endParaRPr>
          </a:p>
        </p:txBody>
      </p:sp>
      <p:sp>
        <p:nvSpPr>
          <p:cNvPr id="5" name="Slide Number Placeholder 4"/>
          <p:cNvSpPr>
            <a:spLocks noGrp="1"/>
          </p:cNvSpPr>
          <p:nvPr>
            <p:ph type="sldNum" sz="quarter" idx="12"/>
          </p:nvPr>
        </p:nvSpPr>
        <p:spPr/>
        <p:txBody>
          <a:bodyPr/>
          <a:lstStyle/>
          <a:p>
            <a:fld id="{EE6BC638-39B7-4287-91A7-2A3DDA573295}" type="slidenum">
              <a:rPr lang="ko-KR" altLang="en-US" smtClean="0">
                <a:solidFill>
                  <a:srgbClr val="000000"/>
                </a:solidFill>
              </a:rPr>
              <a:pPr/>
              <a:t>‹#›</a:t>
            </a:fld>
            <a:endParaRPr lang="ko-KR" altLang="en-US">
              <a:solidFill>
                <a:srgbClr val="000000"/>
              </a:solidFill>
            </a:endParaRPr>
          </a:p>
        </p:txBody>
      </p:sp>
    </p:spTree>
    <p:extLst>
      <p:ext uri="{BB962C8B-B14F-4D97-AF65-F5344CB8AC3E}">
        <p14:creationId xmlns:p14="http://schemas.microsoft.com/office/powerpoint/2010/main" val="147924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CN" altLang="en-US">
                <a:solidFill>
                  <a:prstClr val="black">
                    <a:tint val="75000"/>
                  </a:prstClr>
                </a:solidFill>
              </a:rPr>
              <a:t>马晓辉、雷雳制</a:t>
            </a:r>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矩形 6"/>
          <p:cNvSpPr/>
          <p:nvPr userDrawn="1"/>
        </p:nvSpPr>
        <p:spPr>
          <a:xfrm rot="16200000">
            <a:off x="8847402" y="-2138872"/>
            <a:ext cx="1205727" cy="5483468"/>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8" name="矩形 7"/>
          <p:cNvSpPr/>
          <p:nvPr userDrawn="1"/>
        </p:nvSpPr>
        <p:spPr>
          <a:xfrm>
            <a:off x="10918582" y="2220912"/>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10384205" y="3509963"/>
            <a:ext cx="889000" cy="88900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userDrawn="1"/>
        </p:nvSpPr>
        <p:spPr>
          <a:xfrm>
            <a:off x="6975887" y="120872"/>
            <a:ext cx="5039614" cy="955454"/>
          </a:xfrm>
          <a:prstGeom prst="rect">
            <a:avLst/>
          </a:prstGeom>
          <a:noFill/>
        </p:spPr>
        <p:txBody>
          <a:bodyPr wrap="square" rtlCol="0">
            <a:spAutoFit/>
          </a:bodyPr>
          <a:lstStyle/>
          <a:p>
            <a:pPr algn="ctr"/>
            <a:r>
              <a:rPr lang="en-US" altLang="zh-CN" sz="2400" spc="600" dirty="0">
                <a:solidFill>
                  <a:prstClr val="white"/>
                </a:solidFill>
                <a:latin typeface="方正黑体简体" panose="02010601030101010101" pitchFamily="2" charset="-122"/>
                <a:ea typeface="方正黑体简体" panose="02010601030101010101" pitchFamily="2" charset="-122"/>
              </a:rPr>
              <a:t>DEVELOPMENTAL</a:t>
            </a:r>
          </a:p>
          <a:p>
            <a:pPr algn="ctr">
              <a:lnSpc>
                <a:spcPct val="150000"/>
              </a:lnSpc>
            </a:pPr>
            <a:r>
              <a:rPr lang="en-US" altLang="zh-CN" sz="2400" spc="600" dirty="0">
                <a:solidFill>
                  <a:prstClr val="white"/>
                </a:solidFill>
                <a:latin typeface="方正黑体简体" panose="02010601030101010101" pitchFamily="2" charset="-122"/>
                <a:ea typeface="方正黑体简体" panose="02010601030101010101" pitchFamily="2" charset="-122"/>
              </a:rPr>
              <a:t> PSYCHOLOGY</a:t>
            </a:r>
            <a:endParaRPr lang="zh-CN" altLang="en-US" sz="2400" dirty="0">
              <a:solidFill>
                <a:prstClr val="black"/>
              </a:solidFill>
            </a:endParaRPr>
          </a:p>
        </p:txBody>
      </p:sp>
      <p:grpSp>
        <p:nvGrpSpPr>
          <p:cNvPr id="11" name="组合 10"/>
          <p:cNvGrpSpPr/>
          <p:nvPr userDrawn="1"/>
        </p:nvGrpSpPr>
        <p:grpSpPr>
          <a:xfrm>
            <a:off x="0" y="-8528"/>
            <a:ext cx="6708532" cy="1214253"/>
            <a:chOff x="0" y="-8528"/>
            <a:chExt cx="6708532" cy="1214253"/>
          </a:xfrm>
        </p:grpSpPr>
        <p:pic>
          <p:nvPicPr>
            <p:cNvPr id="12" name="Picture 2" descr="Premium Vector | Woman in different age. from child to old person ..."/>
            <p:cNvPicPr>
              <a:picLocks noChangeAspect="1" noChangeArrowheads="1"/>
            </p:cNvPicPr>
            <p:nvPr userDrawn="1"/>
          </p:nvPicPr>
          <p:blipFill rotWithShape="1">
            <a:blip r:embed="rId2">
              <a:duotone>
                <a:prstClr val="black"/>
                <a:srgbClr val="FFB407">
                  <a:tint val="45000"/>
                  <a:satMod val="400000"/>
                </a:srgbClr>
              </a:duotone>
              <a:extLst>
                <a:ext uri="{28A0092B-C50C-407E-A947-70E740481C1C}">
                  <a14:useLocalDpi xmlns:a14="http://schemas.microsoft.com/office/drawing/2010/main" val="0"/>
                </a:ext>
              </a:extLst>
            </a:blip>
            <a:srcRect l="-1089" t="7978" r="5171" b="16149"/>
            <a:stretch>
              <a:fillRect/>
            </a:stretch>
          </p:blipFill>
          <p:spPr bwMode="auto">
            <a:xfrm>
              <a:off x="3385038" y="-129"/>
              <a:ext cx="3323494" cy="1205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nfancy to Old Age Images People Male Infant Baby Child Boy Teenager ..."/>
            <p:cNvPicPr>
              <a:picLocks noChangeAspect="1" noChangeArrowheads="1"/>
            </p:cNvPicPr>
            <p:nvPr userDrawn="1"/>
          </p:nvPicPr>
          <p:blipFill>
            <a:blip r:embed="rId3">
              <a:duotone>
                <a:prstClr val="black"/>
                <a:srgbClr val="FFB407">
                  <a:tint val="45000"/>
                  <a:satMod val="400000"/>
                </a:srgbClr>
              </a:duotone>
              <a:extLst>
                <a:ext uri="{28A0092B-C50C-407E-A947-70E740481C1C}">
                  <a14:useLocalDpi xmlns:a14="http://schemas.microsoft.com/office/drawing/2010/main" val="0"/>
                </a:ext>
              </a:extLst>
            </a:blip>
            <a:srcRect/>
            <a:stretch>
              <a:fillRect/>
            </a:stretch>
          </p:blipFill>
          <p:spPr bwMode="auto">
            <a:xfrm>
              <a:off x="0" y="-8528"/>
              <a:ext cx="3455916" cy="121425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矩形 13"/>
          <p:cNvSpPr/>
          <p:nvPr userDrawn="1"/>
        </p:nvSpPr>
        <p:spPr>
          <a:xfrm>
            <a:off x="372208" y="5064125"/>
            <a:ext cx="937846" cy="914644"/>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873041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12/16/24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zh-CN" altLang="en-US">
                <a:solidFill>
                  <a:prstClr val="black">
                    <a:tint val="75000"/>
                  </a:prstClr>
                </a:solidFill>
              </a:rPr>
              <a:t>马晓辉、雷雳制</a:t>
            </a:r>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197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277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2197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5709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0822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日期占位符 3"/>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灯片编号占位符 5"/>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71D62E-1898-4801-9A6A-B33CE3DDFA78}"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矩形 6"/>
          <p:cNvSpPr/>
          <p:nvPr userDrawn="1"/>
        </p:nvSpPr>
        <p:spPr>
          <a:xfrm rot="16200000">
            <a:off x="8847402" y="-2138872"/>
            <a:ext cx="1205727" cy="5483468"/>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8" name="矩形 7"/>
          <p:cNvSpPr/>
          <p:nvPr userDrawn="1"/>
        </p:nvSpPr>
        <p:spPr>
          <a:xfrm>
            <a:off x="10918582" y="2220912"/>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10384205" y="3509963"/>
            <a:ext cx="889000" cy="88900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userDrawn="1"/>
        </p:nvSpPr>
        <p:spPr>
          <a:xfrm>
            <a:off x="6975887" y="120872"/>
            <a:ext cx="5039614" cy="955454"/>
          </a:xfrm>
          <a:prstGeom prst="rect">
            <a:avLst/>
          </a:prstGeom>
          <a:noFill/>
        </p:spPr>
        <p:txBody>
          <a:bodyPr wrap="square" rtlCol="0">
            <a:spAutoFit/>
          </a:bodyPr>
          <a:lstStyle/>
          <a:p>
            <a:pPr algn="ctr"/>
            <a:r>
              <a:rPr lang="en-US" altLang="zh-CN" sz="2400" spc="600" dirty="0">
                <a:solidFill>
                  <a:prstClr val="white"/>
                </a:solidFill>
                <a:latin typeface="方正黑体简体" panose="02010601030101010101" pitchFamily="2" charset="-122"/>
                <a:ea typeface="方正黑体简体" panose="02010601030101010101" pitchFamily="2" charset="-122"/>
              </a:rPr>
              <a:t>DEVELOPMENTAL</a:t>
            </a:r>
          </a:p>
          <a:p>
            <a:pPr algn="ctr">
              <a:lnSpc>
                <a:spcPct val="150000"/>
              </a:lnSpc>
            </a:pPr>
            <a:r>
              <a:rPr lang="en-US" altLang="zh-CN" sz="2400" spc="600" dirty="0">
                <a:solidFill>
                  <a:prstClr val="white"/>
                </a:solidFill>
                <a:latin typeface="方正黑体简体" panose="02010601030101010101" pitchFamily="2" charset="-122"/>
                <a:ea typeface="方正黑体简体" panose="02010601030101010101" pitchFamily="2" charset="-122"/>
              </a:rPr>
              <a:t> PSYCHOLOGY</a:t>
            </a:r>
            <a:endParaRPr lang="zh-CN" altLang="en-US" sz="2400" dirty="0">
              <a:solidFill>
                <a:prstClr val="black"/>
              </a:solidFill>
            </a:endParaRPr>
          </a:p>
        </p:txBody>
      </p:sp>
      <p:grpSp>
        <p:nvGrpSpPr>
          <p:cNvPr id="11" name="组合 10"/>
          <p:cNvGrpSpPr/>
          <p:nvPr userDrawn="1"/>
        </p:nvGrpSpPr>
        <p:grpSpPr>
          <a:xfrm>
            <a:off x="0" y="-8528"/>
            <a:ext cx="6708532" cy="1214253"/>
            <a:chOff x="0" y="-8528"/>
            <a:chExt cx="6708532" cy="1214253"/>
          </a:xfrm>
        </p:grpSpPr>
        <p:pic>
          <p:nvPicPr>
            <p:cNvPr id="12" name="Picture 2" descr="Premium Vector | Woman in different age. from child to old person ..."/>
            <p:cNvPicPr>
              <a:picLocks noChangeAspect="1" noChangeArrowheads="1"/>
            </p:cNvPicPr>
            <p:nvPr userDrawn="1"/>
          </p:nvPicPr>
          <p:blipFill rotWithShape="1">
            <a:blip r:embed="rId2">
              <a:duotone>
                <a:prstClr val="black"/>
                <a:srgbClr val="FFB407">
                  <a:tint val="45000"/>
                  <a:satMod val="400000"/>
                </a:srgbClr>
              </a:duotone>
              <a:extLst>
                <a:ext uri="{28A0092B-C50C-407E-A947-70E740481C1C}">
                  <a14:useLocalDpi xmlns:a14="http://schemas.microsoft.com/office/drawing/2010/main" val="0"/>
                </a:ext>
              </a:extLst>
            </a:blip>
            <a:srcRect l="-1089" t="7978" r="5171" b="16149"/>
            <a:stretch>
              <a:fillRect/>
            </a:stretch>
          </p:blipFill>
          <p:spPr bwMode="auto">
            <a:xfrm>
              <a:off x="3385038" y="-129"/>
              <a:ext cx="3323494" cy="1205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nfancy to Old Age Images People Male Infant Baby Child Boy Teenager ..."/>
            <p:cNvPicPr>
              <a:picLocks noChangeAspect="1" noChangeArrowheads="1"/>
            </p:cNvPicPr>
            <p:nvPr userDrawn="1"/>
          </p:nvPicPr>
          <p:blipFill>
            <a:blip r:embed="rId3">
              <a:duotone>
                <a:prstClr val="black"/>
                <a:srgbClr val="FFB407">
                  <a:tint val="45000"/>
                  <a:satMod val="400000"/>
                </a:srgbClr>
              </a:duotone>
              <a:extLst>
                <a:ext uri="{28A0092B-C50C-407E-A947-70E740481C1C}">
                  <a14:useLocalDpi xmlns:a14="http://schemas.microsoft.com/office/drawing/2010/main" val="0"/>
                </a:ext>
              </a:extLst>
            </a:blip>
            <a:srcRect/>
            <a:stretch>
              <a:fillRect/>
            </a:stretch>
          </p:blipFill>
          <p:spPr bwMode="auto">
            <a:xfrm>
              <a:off x="0" y="-8528"/>
              <a:ext cx="3455916" cy="121425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矩形 13"/>
          <p:cNvSpPr/>
          <p:nvPr userDrawn="1"/>
        </p:nvSpPr>
        <p:spPr>
          <a:xfrm>
            <a:off x="372208" y="5064125"/>
            <a:ext cx="937846" cy="914644"/>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图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7551" y="3773836"/>
            <a:ext cx="2438611" cy="2438611"/>
          </a:xfrm>
          <a:prstGeom prst="rect">
            <a:avLst/>
          </a:prstGeom>
        </p:spPr>
      </p:pic>
      <p:sp>
        <p:nvSpPr>
          <p:cNvPr id="16" name="矩形 15"/>
          <p:cNvSpPr/>
          <p:nvPr userDrawn="1"/>
        </p:nvSpPr>
        <p:spPr>
          <a:xfrm>
            <a:off x="4310896" y="2312313"/>
            <a:ext cx="3570208" cy="1107996"/>
          </a:xfrm>
          <a:prstGeom prst="rect">
            <a:avLst/>
          </a:prstGeom>
          <a:noFill/>
        </p:spPr>
        <p:txBody>
          <a:bodyPr wrap="none" lIns="91440" tIns="45720" rIns="91440" bIns="45720">
            <a:spAutoFit/>
          </a:bodyPr>
          <a:lstStyle/>
          <a:p>
            <a:pPr algn="ctr"/>
            <a:r>
              <a:rPr lang="zh-CN" altLang="en-US" sz="6600" b="1" dirty="0">
                <a:ln w="0"/>
                <a:solidFill>
                  <a:srgbClr val="48546C"/>
                </a:solidFill>
                <a:latin typeface="微软雅黑" panose="020B0503020204020204" pitchFamily="34" charset="-122"/>
                <a:ea typeface="微软雅黑" panose="020B0503020204020204" pitchFamily="34" charset="-122"/>
              </a:rPr>
              <a:t>谢谢大家</a:t>
            </a:r>
          </a:p>
        </p:txBody>
      </p:sp>
    </p:spTree>
    <p:extLst>
      <p:ext uri="{BB962C8B-B14F-4D97-AF65-F5344CB8AC3E}">
        <p14:creationId xmlns:p14="http://schemas.microsoft.com/office/powerpoint/2010/main" val="3538849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4440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4243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064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3485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050" name="Picture 2" descr="Premium Vector | Woman in different age. from child to old person ..."/>
          <p:cNvPicPr>
            <a:picLocks noChangeAspect="1" noChangeArrowheads="1"/>
          </p:cNvPicPr>
          <p:nvPr userDrawn="1"/>
        </p:nvPicPr>
        <p:blipFill rotWithShape="1">
          <a:blip r:embed="rId2">
            <a:duotone>
              <a:prstClr val="black"/>
              <a:srgbClr val="FFB407">
                <a:tint val="45000"/>
                <a:satMod val="400000"/>
              </a:srgbClr>
            </a:duotone>
            <a:extLst>
              <a:ext uri="{28A0092B-C50C-407E-A947-70E740481C1C}">
                <a14:useLocalDpi xmlns:a14="http://schemas.microsoft.com/office/drawing/2010/main" val="0"/>
              </a:ext>
            </a:extLst>
          </a:blip>
          <a:srcRect l="6354" t="-387" r="7164"/>
          <a:stretch>
            <a:fillRect/>
          </a:stretch>
        </p:blipFill>
        <p:spPr bwMode="auto">
          <a:xfrm>
            <a:off x="167054" y="1987038"/>
            <a:ext cx="4906107" cy="4747845"/>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p:cNvSpPr/>
          <p:nvPr userDrawn="1"/>
        </p:nvSpPr>
        <p:spPr bwMode="auto">
          <a:xfrm rot="16200000">
            <a:off x="1588823" y="-210866"/>
            <a:ext cx="1728460" cy="3652142"/>
          </a:xfrm>
          <a:custGeom>
            <a:avLst/>
            <a:gdLst>
              <a:gd name="T0" fmla="*/ 1531 w 4760"/>
              <a:gd name="T1" fmla="*/ 0 h 1417"/>
              <a:gd name="T2" fmla="*/ 0 w 4760"/>
              <a:gd name="T3" fmla="*/ 0 h 1417"/>
              <a:gd name="T4" fmla="*/ 0 w 4760"/>
              <a:gd name="T5" fmla="*/ 1417 h 1417"/>
              <a:gd name="T6" fmla="*/ 4760 w 4760"/>
              <a:gd name="T7" fmla="*/ 1417 h 1417"/>
              <a:gd name="T8" fmla="*/ 4760 w 4760"/>
              <a:gd name="T9" fmla="*/ 0 h 1417"/>
              <a:gd name="T10" fmla="*/ 3230 w 4760"/>
              <a:gd name="T11" fmla="*/ 0 h 1417"/>
            </a:gdLst>
            <a:ahLst/>
            <a:cxnLst>
              <a:cxn ang="0">
                <a:pos x="T0" y="T1"/>
              </a:cxn>
              <a:cxn ang="0">
                <a:pos x="T2" y="T3"/>
              </a:cxn>
              <a:cxn ang="0">
                <a:pos x="T4" y="T5"/>
              </a:cxn>
              <a:cxn ang="0">
                <a:pos x="T6" y="T7"/>
              </a:cxn>
              <a:cxn ang="0">
                <a:pos x="T8" y="T9"/>
              </a:cxn>
              <a:cxn ang="0">
                <a:pos x="T10" y="T11"/>
              </a:cxn>
            </a:cxnLst>
            <a:rect l="0" t="0" r="r" b="b"/>
            <a:pathLst>
              <a:path w="4760" h="1417">
                <a:moveTo>
                  <a:pt x="1531" y="0"/>
                </a:moveTo>
                <a:lnTo>
                  <a:pt x="0" y="0"/>
                </a:lnTo>
                <a:lnTo>
                  <a:pt x="0" y="1417"/>
                </a:lnTo>
                <a:lnTo>
                  <a:pt x="4760" y="1417"/>
                </a:lnTo>
                <a:lnTo>
                  <a:pt x="4760" y="0"/>
                </a:lnTo>
                <a:lnTo>
                  <a:pt x="3230" y="0"/>
                </a:lnTo>
              </a:path>
            </a:pathLst>
          </a:custGeom>
          <a:solidFill>
            <a:srgbClr val="596784">
              <a:alpha val="89804"/>
            </a:srgbClr>
          </a:solidFill>
          <a:ln w="19050" cap="flat">
            <a:noFill/>
            <a:prstDash val="solid"/>
            <a:miter lim="800000"/>
          </a:ln>
        </p:spPr>
        <p:txBody>
          <a:bodyPr vert="horz" wrap="square" lIns="91435" tIns="45717" rIns="91435" bIns="45717" numCol="1" anchor="t" anchorCtr="0" compatLnSpc="1"/>
          <a:lstStyle/>
          <a:p>
            <a:pPr>
              <a:lnSpc>
                <a:spcPct val="130000"/>
              </a:lnSpc>
            </a:pPr>
            <a:endParaRPr lang="zh-CN" altLang="en-US" sz="2000" dirty="0">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endParaRPr>
          </a:p>
        </p:txBody>
      </p:sp>
      <p:sp>
        <p:nvSpPr>
          <p:cNvPr id="3" name="文本占位符 2"/>
          <p:cNvSpPr>
            <a:spLocks noGrp="1"/>
          </p:cNvSpPr>
          <p:nvPr>
            <p:ph type="body" idx="1" hasCustomPrompt="1"/>
          </p:nvPr>
        </p:nvSpPr>
        <p:spPr>
          <a:xfrm>
            <a:off x="5697941" y="1921414"/>
            <a:ext cx="60896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1248812" y="1061207"/>
            <a:ext cx="2408480" cy="1107996"/>
          </a:xfrm>
          <a:prstGeom prst="rect">
            <a:avLst/>
          </a:prstGeom>
          <a:noFill/>
        </p:spPr>
        <p:txBody>
          <a:bodyPr wrap="square" lIns="91440" tIns="45720" rIns="91440" bIns="45720">
            <a:spAutoFit/>
          </a:bodyPr>
          <a:lstStyle/>
          <a:p>
            <a:pPr algn="ctr"/>
            <a:r>
              <a:rPr lang="zh-CN" altLang="en-US" sz="6600" b="1" dirty="0">
                <a:ln w="10160">
                  <a:solidFill>
                    <a:srgbClr val="B74919"/>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目 录</a:t>
            </a:r>
          </a:p>
        </p:txBody>
      </p:sp>
    </p:spTree>
    <p:extLst>
      <p:ext uri="{BB962C8B-B14F-4D97-AF65-F5344CB8AC3E}">
        <p14:creationId xmlns:p14="http://schemas.microsoft.com/office/powerpoint/2010/main" val="4193157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dirty="0">
              <a:solidFill>
                <a:prstClr val="black">
                  <a:tint val="75000"/>
                </a:prstClr>
              </a:solidFill>
            </a:endParaRPr>
          </a:p>
        </p:txBody>
      </p:sp>
      <p:sp>
        <p:nvSpPr>
          <p:cNvPr id="4" name="灯片编号占位符 3"/>
          <p:cNvSpPr>
            <a:spLocks noGrp="1"/>
          </p:cNvSpPr>
          <p:nvPr>
            <p:ph type="sldNum" sz="quarter" idx="12"/>
          </p:nvPr>
        </p:nvSpPr>
        <p:spPr/>
        <p:txBody>
          <a:body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日期占位符 3"/>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8" name="灯片编号占位符 5"/>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71D62E-1898-4801-9A6A-B33CE3DDFA78}"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9" name="矩形 8"/>
          <p:cNvSpPr/>
          <p:nvPr userDrawn="1"/>
        </p:nvSpPr>
        <p:spPr>
          <a:xfrm rot="16200000">
            <a:off x="8847402" y="-2138872"/>
            <a:ext cx="1205727" cy="5483468"/>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10" name="矩形 9"/>
          <p:cNvSpPr/>
          <p:nvPr userDrawn="1"/>
        </p:nvSpPr>
        <p:spPr>
          <a:xfrm>
            <a:off x="10918582" y="2220912"/>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10384205" y="3509963"/>
            <a:ext cx="889000" cy="88900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userDrawn="1"/>
        </p:nvSpPr>
        <p:spPr>
          <a:xfrm>
            <a:off x="6975887" y="120872"/>
            <a:ext cx="5039614" cy="955454"/>
          </a:xfrm>
          <a:prstGeom prst="rect">
            <a:avLst/>
          </a:prstGeom>
          <a:noFill/>
        </p:spPr>
        <p:txBody>
          <a:bodyPr wrap="square" rtlCol="0">
            <a:spAutoFit/>
          </a:bodyPr>
          <a:lstStyle/>
          <a:p>
            <a:pPr algn="ctr"/>
            <a:r>
              <a:rPr lang="en-US" altLang="zh-CN" sz="2400" spc="600" dirty="0">
                <a:solidFill>
                  <a:prstClr val="white"/>
                </a:solidFill>
                <a:latin typeface="方正黑体简体" panose="02010601030101010101" pitchFamily="2" charset="-122"/>
                <a:ea typeface="方正黑体简体" panose="02010601030101010101" pitchFamily="2" charset="-122"/>
              </a:rPr>
              <a:t>DEVELOPMENTAL</a:t>
            </a:r>
          </a:p>
          <a:p>
            <a:pPr algn="ctr">
              <a:lnSpc>
                <a:spcPct val="150000"/>
              </a:lnSpc>
            </a:pPr>
            <a:r>
              <a:rPr lang="en-US" altLang="zh-CN" sz="2400" spc="600" dirty="0">
                <a:solidFill>
                  <a:prstClr val="white"/>
                </a:solidFill>
                <a:latin typeface="方正黑体简体" panose="02010601030101010101" pitchFamily="2" charset="-122"/>
                <a:ea typeface="方正黑体简体" panose="02010601030101010101" pitchFamily="2" charset="-122"/>
              </a:rPr>
              <a:t> PSYCHOLOGY</a:t>
            </a:r>
            <a:endParaRPr lang="zh-CN" altLang="en-US" sz="2400" dirty="0">
              <a:solidFill>
                <a:prstClr val="black"/>
              </a:solidFill>
            </a:endParaRPr>
          </a:p>
        </p:txBody>
      </p:sp>
      <p:grpSp>
        <p:nvGrpSpPr>
          <p:cNvPr id="13" name="组合 12"/>
          <p:cNvGrpSpPr/>
          <p:nvPr userDrawn="1"/>
        </p:nvGrpSpPr>
        <p:grpSpPr>
          <a:xfrm>
            <a:off x="0" y="-8528"/>
            <a:ext cx="6708532" cy="1214253"/>
            <a:chOff x="0" y="-8528"/>
            <a:chExt cx="6708532" cy="1214253"/>
          </a:xfrm>
        </p:grpSpPr>
        <p:pic>
          <p:nvPicPr>
            <p:cNvPr id="14" name="Picture 2" descr="Premium Vector | Woman in different age. from child to old person ..."/>
            <p:cNvPicPr>
              <a:picLocks noChangeAspect="1" noChangeArrowheads="1"/>
            </p:cNvPicPr>
            <p:nvPr userDrawn="1"/>
          </p:nvPicPr>
          <p:blipFill rotWithShape="1">
            <a:blip r:embed="rId2">
              <a:duotone>
                <a:prstClr val="black"/>
                <a:srgbClr val="FFB407">
                  <a:tint val="45000"/>
                  <a:satMod val="400000"/>
                </a:srgbClr>
              </a:duotone>
              <a:extLst>
                <a:ext uri="{28A0092B-C50C-407E-A947-70E740481C1C}">
                  <a14:useLocalDpi xmlns:a14="http://schemas.microsoft.com/office/drawing/2010/main" val="0"/>
                </a:ext>
              </a:extLst>
            </a:blip>
            <a:srcRect l="-1089" t="7978" r="5171" b="16149"/>
            <a:stretch>
              <a:fillRect/>
            </a:stretch>
          </p:blipFill>
          <p:spPr bwMode="auto">
            <a:xfrm>
              <a:off x="3385038" y="-129"/>
              <a:ext cx="3323494" cy="12058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nfancy to Old Age Images People Male Infant Baby Child Boy Teenager ..."/>
            <p:cNvPicPr>
              <a:picLocks noChangeAspect="1" noChangeArrowheads="1"/>
            </p:cNvPicPr>
            <p:nvPr userDrawn="1"/>
          </p:nvPicPr>
          <p:blipFill>
            <a:blip r:embed="rId3">
              <a:duotone>
                <a:prstClr val="black"/>
                <a:srgbClr val="FFB407">
                  <a:tint val="45000"/>
                  <a:satMod val="400000"/>
                </a:srgbClr>
              </a:duotone>
              <a:extLst>
                <a:ext uri="{28A0092B-C50C-407E-A947-70E740481C1C}">
                  <a14:useLocalDpi xmlns:a14="http://schemas.microsoft.com/office/drawing/2010/main" val="0"/>
                </a:ext>
              </a:extLst>
            </a:blip>
            <a:srcRect/>
            <a:stretch>
              <a:fillRect/>
            </a:stretch>
          </p:blipFill>
          <p:spPr bwMode="auto">
            <a:xfrm>
              <a:off x="0" y="-8528"/>
              <a:ext cx="3455916" cy="121425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矩形 15"/>
          <p:cNvSpPr/>
          <p:nvPr userDrawn="1"/>
        </p:nvSpPr>
        <p:spPr>
          <a:xfrm>
            <a:off x="372208" y="5064125"/>
            <a:ext cx="937846" cy="914644"/>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7" name="图片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7551" y="3773836"/>
            <a:ext cx="2438611" cy="2438611"/>
          </a:xfrm>
          <a:prstGeom prst="rect">
            <a:avLst/>
          </a:prstGeom>
        </p:spPr>
      </p:pic>
      <p:sp>
        <p:nvSpPr>
          <p:cNvPr id="6" name="矩形 5"/>
          <p:cNvSpPr/>
          <p:nvPr userDrawn="1"/>
        </p:nvSpPr>
        <p:spPr>
          <a:xfrm>
            <a:off x="4310896" y="2312313"/>
            <a:ext cx="3570208" cy="1107996"/>
          </a:xfrm>
          <a:prstGeom prst="rect">
            <a:avLst/>
          </a:prstGeom>
          <a:noFill/>
        </p:spPr>
        <p:txBody>
          <a:bodyPr wrap="none" lIns="91440" tIns="45720" rIns="91440" bIns="45720">
            <a:spAutoFit/>
          </a:bodyPr>
          <a:lstStyle/>
          <a:p>
            <a:pPr algn="ctr"/>
            <a:r>
              <a:rPr lang="zh-CN" altLang="en-US" sz="6600" b="1" dirty="0">
                <a:ln w="0"/>
                <a:solidFill>
                  <a:srgbClr val="48546C"/>
                </a:solidFill>
                <a:latin typeface="微软雅黑" panose="020B0503020204020204" pitchFamily="34" charset="-122"/>
                <a:ea typeface="微软雅黑" panose="020B0503020204020204" pitchFamily="34" charset="-122"/>
              </a:rPr>
              <a:t>谢谢大家</a:t>
            </a:r>
          </a:p>
        </p:txBody>
      </p:sp>
    </p:spTree>
    <p:extLst>
      <p:ext uri="{BB962C8B-B14F-4D97-AF65-F5344CB8AC3E}">
        <p14:creationId xmlns:p14="http://schemas.microsoft.com/office/powerpoint/2010/main" val="10674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p>
            <a:r>
              <a:rPr lang="zh-CN" altLang="en-US"/>
              <a:t>单击此处编辑母版标题样式</a:t>
            </a:r>
          </a:p>
        </p:txBody>
      </p:sp>
      <p:sp>
        <p:nvSpPr>
          <p:cNvPr id="3" name="表格占位符 2"/>
          <p:cNvSpPr>
            <a:spLocks noGrp="1"/>
          </p:cNvSpPr>
          <p:nvPr>
            <p:ph type="tbl" idx="1"/>
          </p:nvPr>
        </p:nvSpPr>
        <p:spPr>
          <a:xfrm>
            <a:off x="609601" y="1600202"/>
            <a:ext cx="10972800" cy="4525963"/>
          </a:xfrm>
        </p:spPr>
        <p:txBody>
          <a:bodyPr/>
          <a:lstStyle/>
          <a:p>
            <a:pPr lvl="0"/>
            <a:endParaRPr lang="zh-CN" altLang="en-US" noProof="0"/>
          </a:p>
        </p:txBody>
      </p:sp>
      <p:sp>
        <p:nvSpPr>
          <p:cNvPr id="4" name="日期占位符 3"/>
          <p:cNvSpPr>
            <a:spLocks noGrp="1"/>
          </p:cNvSpPr>
          <p:nvPr>
            <p:ph type="dt" sz="half" idx="10"/>
          </p:nvPr>
        </p:nvSpPr>
        <p:spPr>
          <a:xfrm>
            <a:off x="609601" y="6245225"/>
            <a:ext cx="2844800" cy="476250"/>
          </a:xfrm>
          <a:prstGeom prst="rect">
            <a:avLst/>
          </a:prstGeom>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a:xfrm>
            <a:off x="4165601" y="6245225"/>
            <a:ext cx="3860800" cy="476250"/>
          </a:xfrm>
          <a:prstGeom prst="rect">
            <a:avLst/>
          </a:prstGeom>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a:xfrm>
            <a:off x="8737601" y="6245225"/>
            <a:ext cx="2844800" cy="476250"/>
          </a:xfrm>
        </p:spPr>
        <p:txBody>
          <a:bodyPr/>
          <a:lstStyle>
            <a:lvl1pPr>
              <a:defRPr/>
            </a:lvl1pPr>
          </a:lstStyle>
          <a:p>
            <a:pPr>
              <a:defRPr/>
            </a:pPr>
            <a:fld id="{71211CDD-ECA0-424A-845A-334B3F95FFF2}"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59401917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8769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1058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989473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5161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851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5138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1674948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290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247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2467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0620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4205074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solidFill>
                <a:prstClr val="black">
                  <a:tint val="75000"/>
                </a:prstClr>
              </a:solidFill>
            </a:endParaRPr>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solidFill>
                  <a:prstClr val="black">
                    <a:tint val="75000"/>
                  </a:prstClr>
                </a:solidFill>
              </a:rPr>
              <a:t>请在插入菜单</a:t>
            </a:r>
            <a:r>
              <a:rPr lang="en-US" altLang="zh-CN">
                <a:solidFill>
                  <a:prstClr val="black">
                    <a:tint val="75000"/>
                  </a:prstClr>
                </a:solidFill>
              </a:rPr>
              <a:t>—</a:t>
            </a:r>
            <a:r>
              <a:rPr lang="zh-CN" altLang="en-US">
                <a:solidFill>
                  <a:prstClr val="black">
                    <a:tint val="75000"/>
                  </a:prstClr>
                </a:solidFill>
              </a:rPr>
              <a:t>页眉和页脚中修改此文本</a:t>
            </a:r>
            <a:endParaRPr lang="zh-CN" alt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911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t>2024/12/16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t>‹#›</a:t>
            </a:fld>
            <a:endParaRPr lang="zh-CN" altLang="en-US"/>
          </a:p>
        </p:txBody>
      </p:sp>
      <p:grpSp>
        <p:nvGrpSpPr>
          <p:cNvPr id="7" name="组合 6">
            <a:extLst>
              <a:ext uri="{FF2B5EF4-FFF2-40B4-BE49-F238E27FC236}">
                <a16:creationId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89BB0-F487-4A78-8F6F-A9A1D9770125}"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1D62E-1898-4801-9A6A-B33CE3DDFA7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53215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solidFill>
                  <a:prstClr val="black">
                    <a:tint val="75000"/>
                  </a:prstClr>
                </a:solidFill>
              </a:rPr>
              <a:pPr/>
              <a:t>2024/12/16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02132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38236;&#20687;&#33258;&#25105;&#35748;&#30693;&#27979;&#39564;.f4v"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con"/><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8.xml"/><Relationship Id="rId5" Type="http://schemas.openxmlformats.org/officeDocument/2006/relationships/image" Target="../media/image30.jpeg"/><Relationship Id="rId4" Type="http://schemas.openxmlformats.org/officeDocument/2006/relationships/hyperlink" Target="&#24658;&#27827;&#29492;&#27597;&#29233;&#21093;&#22842;&#23454;&#39564;.f4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24658;&#27827;&#29492;&#27597;&#29233;&#21093;&#22842;&#23454;&#39564;.f4v" TargetMode="External"/><Relationship Id="rId1" Type="http://schemas.openxmlformats.org/officeDocument/2006/relationships/slideLayout" Target="../slideLayouts/slideLayout50.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26825;&#33457;&#31958;&#27979;&#35797;%20The%20Marshmallow%20Test.f4v" TargetMode="Externa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1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221D041-9605-4855-B354-C0226BB9381A}"/>
              </a:ext>
            </a:extLst>
          </p:cNvPr>
          <p:cNvPicPr>
            <a:picLocks noChangeAspect="1"/>
          </p:cNvPicPr>
          <p:nvPr/>
        </p:nvPicPr>
        <p:blipFill rotWithShape="1">
          <a:blip r:embed="rId2">
            <a:extLst>
              <a:ext uri="{28A0092B-C50C-407E-A947-70E740481C1C}">
                <a14:useLocalDpi xmlns:a14="http://schemas.microsoft.com/office/drawing/2010/main" val="0"/>
              </a:ext>
            </a:extLst>
          </a:blip>
          <a:srcRect t="5951" b="37991"/>
          <a:stretch/>
        </p:blipFill>
        <p:spPr>
          <a:xfrm>
            <a:off x="0" y="2269865"/>
            <a:ext cx="5212080" cy="1947134"/>
          </a:xfrm>
          <a:prstGeom prst="rect">
            <a:avLst/>
          </a:prstGeom>
          <a:ln>
            <a:noFill/>
          </a:ln>
        </p:spPr>
      </p:pic>
      <p:pic>
        <p:nvPicPr>
          <p:cNvPr id="4" name="图片 3">
            <a:extLst>
              <a:ext uri="{FF2B5EF4-FFF2-40B4-BE49-F238E27FC236}">
                <a16:creationId xmlns:a16="http://schemas.microsoft.com/office/drawing/2014/main" id="{21D44B6E-C7D8-4DAB-A4F7-D8E397573CED}"/>
              </a:ext>
            </a:extLst>
          </p:cNvPr>
          <p:cNvPicPr>
            <a:picLocks noChangeAspect="1"/>
          </p:cNvPicPr>
          <p:nvPr/>
        </p:nvPicPr>
        <p:blipFill rotWithShape="1">
          <a:blip r:embed="rId2">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L 形 4">
            <a:extLst>
              <a:ext uri="{FF2B5EF4-FFF2-40B4-BE49-F238E27FC236}">
                <a16:creationId xmlns:a16="http://schemas.microsoft.com/office/drawing/2014/main" id="{83F9B1CD-CE4E-4F2B-A61B-8B11AF5DE378}"/>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Shape 749">
            <a:extLst>
              <a:ext uri="{FF2B5EF4-FFF2-40B4-BE49-F238E27FC236}">
                <a16:creationId xmlns:a16="http://schemas.microsoft.com/office/drawing/2014/main" id="{16931E8C-D032-428A-88A3-8A3C30F781F9}"/>
              </a:ext>
            </a:extLst>
          </p:cNvPr>
          <p:cNvSpPr txBox="1">
            <a:spLocks/>
          </p:cNvSpPr>
          <p:nvPr/>
        </p:nvSpPr>
        <p:spPr>
          <a:xfrm>
            <a:off x="613981" y="172463"/>
            <a:ext cx="3074101"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p:txBody>
      </p:sp>
      <p:sp>
        <p:nvSpPr>
          <p:cNvPr id="7" name="文本框 6">
            <a:extLst>
              <a:ext uri="{FF2B5EF4-FFF2-40B4-BE49-F238E27FC236}">
                <a16:creationId xmlns:a16="http://schemas.microsoft.com/office/drawing/2014/main" id="{E2EE2144-18CA-4D2F-BF0C-793E9BFA5682}"/>
              </a:ext>
            </a:extLst>
          </p:cNvPr>
          <p:cNvSpPr txBox="1"/>
          <p:nvPr/>
        </p:nvSpPr>
        <p:spPr>
          <a:xfrm>
            <a:off x="2013949" y="4399609"/>
            <a:ext cx="26575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社会心理学概论</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编写组</a:t>
            </a:r>
          </a:p>
        </p:txBody>
      </p:sp>
      <p:grpSp>
        <p:nvGrpSpPr>
          <p:cNvPr id="8" name="组合 7">
            <a:extLst>
              <a:ext uri="{FF2B5EF4-FFF2-40B4-BE49-F238E27FC236}">
                <a16:creationId xmlns:a16="http://schemas.microsoft.com/office/drawing/2014/main" id="{9D8C5F25-5A5B-4992-821D-B3E9A53CBAEC}"/>
              </a:ext>
            </a:extLst>
          </p:cNvPr>
          <p:cNvGrpSpPr/>
          <p:nvPr/>
        </p:nvGrpSpPr>
        <p:grpSpPr>
          <a:xfrm>
            <a:off x="5547957" y="6381378"/>
            <a:ext cx="1328652" cy="196341"/>
            <a:chOff x="4957648" y="5949625"/>
            <a:chExt cx="2301292" cy="340073"/>
          </a:xfrm>
        </p:grpSpPr>
        <p:pic>
          <p:nvPicPr>
            <p:cNvPr id="9" name="图片 8">
              <a:extLst>
                <a:ext uri="{FF2B5EF4-FFF2-40B4-BE49-F238E27FC236}">
                  <a16:creationId xmlns:a16="http://schemas.microsoft.com/office/drawing/2014/main" id="{4FB0113F-DFAC-45D7-97BC-91C16B48C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10" name="图片 9">
              <a:extLst>
                <a:ext uri="{FF2B5EF4-FFF2-40B4-BE49-F238E27FC236}">
                  <a16:creationId xmlns:a16="http://schemas.microsoft.com/office/drawing/2014/main" id="{1FCAFA77-A202-4ABA-8BE9-16EC316F3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1" name="矩形 10">
            <a:extLst>
              <a:ext uri="{FF2B5EF4-FFF2-40B4-BE49-F238E27FC236}">
                <a16:creationId xmlns:a16="http://schemas.microsoft.com/office/drawing/2014/main" id="{7BD21A97-FFD6-4C63-9332-83189D16BE6B}"/>
              </a:ext>
            </a:extLst>
          </p:cNvPr>
          <p:cNvSpPr/>
          <p:nvPr/>
        </p:nvSpPr>
        <p:spPr>
          <a:xfrm>
            <a:off x="5547957" y="2438527"/>
            <a:ext cx="4801314" cy="1527854"/>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第三章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人格、自我与社会化</a:t>
            </a:r>
          </a:p>
        </p:txBody>
      </p:sp>
      <p:sp>
        <p:nvSpPr>
          <p:cNvPr id="12" name="Shape 749">
            <a:extLst>
              <a:ext uri="{FF2B5EF4-FFF2-40B4-BE49-F238E27FC236}">
                <a16:creationId xmlns:a16="http://schemas.microsoft.com/office/drawing/2014/main" id="{75E54229-404A-4001-93E1-66D60E3FBCE8}"/>
              </a:ext>
            </a:extLst>
          </p:cNvPr>
          <p:cNvSpPr txBox="1">
            <a:spLocks/>
          </p:cNvSpPr>
          <p:nvPr/>
        </p:nvSpPr>
        <p:spPr>
          <a:xfrm>
            <a:off x="315078" y="2738079"/>
            <a:ext cx="4503102"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sym typeface="Roboto"/>
              </a:rPr>
              <a:t>社会心理学概论</a:t>
            </a:r>
            <a:endParaRPr kumimoji="0" lang="en-US" sz="4800" b="1" i="0" u="none" strike="noStrike" kern="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sym typeface="Roboto"/>
            </a:endParaRPr>
          </a:p>
        </p:txBody>
      </p:sp>
    </p:spTree>
    <p:extLst>
      <p:ext uri="{BB962C8B-B14F-4D97-AF65-F5344CB8AC3E}">
        <p14:creationId xmlns:p14="http://schemas.microsoft.com/office/powerpoint/2010/main" val="11122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矩形 13">
            <a:extLst>
              <a:ext uri="{FF2B5EF4-FFF2-40B4-BE49-F238E27FC236}">
                <a16:creationId xmlns:a16="http://schemas.microsoft.com/office/drawing/2014/main"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5" name="组合 14">
            <a:extLst>
              <a:ext uri="{FF2B5EF4-FFF2-40B4-BE49-F238E27FC236}">
                <a16:creationId xmlns:a16="http://schemas.microsoft.com/office/drawing/2014/main" id="{A893790D-5673-4582-8ED8-DD3D7464F408}"/>
              </a:ext>
            </a:extLst>
          </p:cNvPr>
          <p:cNvGrpSpPr/>
          <p:nvPr/>
        </p:nvGrpSpPr>
        <p:grpSpPr>
          <a:xfrm>
            <a:off x="5502637" y="4425628"/>
            <a:ext cx="955882" cy="1098960"/>
            <a:chOff x="6792957" y="3181587"/>
            <a:chExt cx="1151428" cy="1520041"/>
          </a:xfrm>
        </p:grpSpPr>
        <p:sp>
          <p:nvSpPr>
            <p:cNvPr id="16" name="等腰三角形 15">
              <a:extLst>
                <a:ext uri="{FF2B5EF4-FFF2-40B4-BE49-F238E27FC236}">
                  <a16:creationId xmlns:a16="http://schemas.microsoft.com/office/drawing/2014/main" id="{3350F785-A755-4DA0-AB53-89DD4407F709}"/>
                </a:ext>
              </a:extLst>
            </p:cNvPr>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7" name="组合 16">
              <a:extLst>
                <a:ext uri="{FF2B5EF4-FFF2-40B4-BE49-F238E27FC236}">
                  <a16:creationId xmlns:a16="http://schemas.microsoft.com/office/drawing/2014/main" id="{8AFBDF9D-F854-481E-9DE7-7E78828A8E9F}"/>
                </a:ext>
              </a:extLst>
            </p:cNvPr>
            <p:cNvGrpSpPr/>
            <p:nvPr/>
          </p:nvGrpSpPr>
          <p:grpSpPr>
            <a:xfrm>
              <a:off x="6792957" y="3181587"/>
              <a:ext cx="1151428" cy="1151429"/>
              <a:chOff x="5974584" y="2937647"/>
              <a:chExt cx="1151428" cy="1151429"/>
            </a:xfrm>
          </p:grpSpPr>
          <p:sp>
            <p:nvSpPr>
              <p:cNvPr id="18" name="椭圆 17">
                <a:extLst>
                  <a:ext uri="{FF2B5EF4-FFF2-40B4-BE49-F238E27FC236}">
                    <a16:creationId xmlns:a16="http://schemas.microsoft.com/office/drawing/2014/main" id="{0DB609FB-AEF2-4918-9E6A-278893CC02A8}"/>
                  </a:ext>
                </a:extLst>
              </p:cNvPr>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9" name="two-rectangular-speech-bubbles_21202">
                <a:extLst>
                  <a:ext uri="{FF2B5EF4-FFF2-40B4-BE49-F238E27FC236}">
                    <a16:creationId xmlns:a16="http://schemas.microsoft.com/office/drawing/2014/main" id="{427D8B1A-9B44-4A34-93D5-29929FB72FBD}"/>
                  </a:ext>
                </a:extLst>
              </p:cNvPr>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txBody>
              <a:bodyPr/>
              <a:lstStyle/>
              <a:p>
                <a:endParaRPr lang="zh-CN" altLang="en-US"/>
              </a:p>
            </p:txBody>
          </p:sp>
        </p:grpSp>
      </p:grpSp>
      <p:grpSp>
        <p:nvGrpSpPr>
          <p:cNvPr id="20" name="组合 19">
            <a:extLst>
              <a:ext uri="{FF2B5EF4-FFF2-40B4-BE49-F238E27FC236}">
                <a16:creationId xmlns:a16="http://schemas.microsoft.com/office/drawing/2014/main" id="{49C71E66-6546-476F-A420-10F0DD6219E0}"/>
              </a:ext>
            </a:extLst>
          </p:cNvPr>
          <p:cNvGrpSpPr/>
          <p:nvPr/>
        </p:nvGrpSpPr>
        <p:grpSpPr>
          <a:xfrm>
            <a:off x="2926991" y="4418520"/>
            <a:ext cx="963801" cy="1106067"/>
            <a:chOff x="4217311" y="3171756"/>
            <a:chExt cx="1160967" cy="1529871"/>
          </a:xfrm>
        </p:grpSpPr>
        <p:sp>
          <p:nvSpPr>
            <p:cNvPr id="21" name="等腰三角形 20">
              <a:extLst>
                <a:ext uri="{FF2B5EF4-FFF2-40B4-BE49-F238E27FC236}">
                  <a16:creationId xmlns:a16="http://schemas.microsoft.com/office/drawing/2014/main" id="{99FED7CC-B585-41A8-9929-8428888E5994}"/>
                </a:ext>
              </a:extLst>
            </p:cNvPr>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2" name="Shape 5069">
              <a:extLst>
                <a:ext uri="{FF2B5EF4-FFF2-40B4-BE49-F238E27FC236}">
                  <a16:creationId xmlns:a16="http://schemas.microsoft.com/office/drawing/2014/main" id="{6203C538-2D03-4213-B090-1F3391B7842C}"/>
                </a:ext>
              </a:extLst>
            </p:cNvPr>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7E6E6">
                    <a:lumMod val="75000"/>
                  </a:srgbClr>
                </a:solidFill>
                <a:effectLst/>
                <a:uLnTx/>
                <a:uFillTx/>
                <a:latin typeface="Roboto"/>
                <a:ea typeface="Roboto"/>
                <a:cs typeface="Roboto"/>
                <a:sym typeface="Roboto"/>
              </a:endParaRPr>
            </a:p>
          </p:txBody>
        </p:sp>
      </p:grpSp>
      <p:grpSp>
        <p:nvGrpSpPr>
          <p:cNvPr id="23" name="组合 22">
            <a:extLst>
              <a:ext uri="{FF2B5EF4-FFF2-40B4-BE49-F238E27FC236}">
                <a16:creationId xmlns:a16="http://schemas.microsoft.com/office/drawing/2014/main" id="{729CD756-7892-48C0-B829-A24211B10B68}"/>
              </a:ext>
            </a:extLst>
          </p:cNvPr>
          <p:cNvGrpSpPr/>
          <p:nvPr/>
        </p:nvGrpSpPr>
        <p:grpSpPr>
          <a:xfrm>
            <a:off x="386640" y="4444248"/>
            <a:ext cx="934500" cy="1080337"/>
            <a:chOff x="1676960" y="3207344"/>
            <a:chExt cx="1125672" cy="1494282"/>
          </a:xfrm>
        </p:grpSpPr>
        <p:sp>
          <p:nvSpPr>
            <p:cNvPr id="24" name="等腰三角形 23">
              <a:extLst>
                <a:ext uri="{FF2B5EF4-FFF2-40B4-BE49-F238E27FC236}">
                  <a16:creationId xmlns:a16="http://schemas.microsoft.com/office/drawing/2014/main" id="{1EBD13FD-A061-44E5-9AE7-06111428A689}"/>
                </a:ext>
              </a:extLst>
            </p:cNvPr>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5" name="Freeform 90">
              <a:extLst>
                <a:ext uri="{FF2B5EF4-FFF2-40B4-BE49-F238E27FC236}">
                  <a16:creationId xmlns:a16="http://schemas.microsoft.com/office/drawing/2014/main" id="{46166AE8-7502-4983-B004-C96DE66BD96F}"/>
                </a:ext>
              </a:extLst>
            </p:cNvPr>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rgbClr val="E7E6E6">
                    <a:lumMod val="75000"/>
                  </a:srgbClr>
                </a:solidFill>
                <a:effectLst/>
                <a:uLnTx/>
                <a:uFillTx/>
                <a:latin typeface="Open Sans"/>
                <a:ea typeface="+mn-ea"/>
                <a:cs typeface="+mn-cs"/>
              </a:endParaRPr>
            </a:p>
          </p:txBody>
        </p:sp>
      </p:grpSp>
      <p:grpSp>
        <p:nvGrpSpPr>
          <p:cNvPr id="26" name="组合 25">
            <a:extLst>
              <a:ext uri="{FF2B5EF4-FFF2-40B4-BE49-F238E27FC236}">
                <a16:creationId xmlns:a16="http://schemas.microsoft.com/office/drawing/2014/main" id="{531A337F-61E8-4A82-9BF7-CC68A25A9DC0}"/>
              </a:ext>
            </a:extLst>
          </p:cNvPr>
          <p:cNvGrpSpPr/>
          <p:nvPr/>
        </p:nvGrpSpPr>
        <p:grpSpPr>
          <a:xfrm>
            <a:off x="8068744" y="4439260"/>
            <a:ext cx="940229" cy="1085326"/>
            <a:chOff x="9359064" y="3200443"/>
            <a:chExt cx="1132573" cy="1501183"/>
          </a:xfrm>
        </p:grpSpPr>
        <p:sp>
          <p:nvSpPr>
            <p:cNvPr id="27" name="等腰三角形 26">
              <a:extLst>
                <a:ext uri="{FF2B5EF4-FFF2-40B4-BE49-F238E27FC236}">
                  <a16:creationId xmlns:a16="http://schemas.microsoft.com/office/drawing/2014/main" id="{76106673-5F53-4E72-93E1-A2D0EA52ADF0}"/>
                </a:ext>
              </a:extLst>
            </p:cNvPr>
            <p:cNvSpPr/>
            <p:nvPr/>
          </p:nvSpPr>
          <p:spPr>
            <a:xfrm>
              <a:off x="9756986"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8" name="Shape 3968">
              <a:extLst>
                <a:ext uri="{FF2B5EF4-FFF2-40B4-BE49-F238E27FC236}">
                  <a16:creationId xmlns:a16="http://schemas.microsoft.com/office/drawing/2014/main" id="{B7710B82-11E4-42A0-98BA-457C7F455B00}"/>
                </a:ext>
              </a:extLst>
            </p:cNvPr>
            <p:cNvSpPr/>
            <p:nvPr/>
          </p:nvSpPr>
          <p:spPr>
            <a:xfrm>
              <a:off x="9359064" y="3200443"/>
              <a:ext cx="1132573" cy="1132573"/>
            </a:xfrm>
            <a:custGeom>
              <a:avLst/>
              <a:gdLst/>
              <a:ahLst/>
              <a:cxnLst/>
              <a:rect l="0" t="0" r="0" b="0"/>
              <a:pathLst>
                <a:path w="5958" h="5958" extrusionOk="0">
                  <a:moveTo>
                    <a:pt x="2700" y="978"/>
                  </a:moveTo>
                  <a:lnTo>
                    <a:pt x="2793" y="1071"/>
                  </a:lnTo>
                  <a:lnTo>
                    <a:pt x="4561" y="2793"/>
                  </a:lnTo>
                  <a:lnTo>
                    <a:pt x="4608" y="2886"/>
                  </a:lnTo>
                  <a:lnTo>
                    <a:pt x="4608" y="2979"/>
                  </a:lnTo>
                  <a:lnTo>
                    <a:pt x="4608" y="3072"/>
                  </a:lnTo>
                  <a:lnTo>
                    <a:pt x="4561" y="3165"/>
                  </a:lnTo>
                  <a:lnTo>
                    <a:pt x="2793" y="4934"/>
                  </a:lnTo>
                  <a:lnTo>
                    <a:pt x="2700" y="4980"/>
                  </a:lnTo>
                  <a:lnTo>
                    <a:pt x="2514" y="4980"/>
                  </a:lnTo>
                  <a:lnTo>
                    <a:pt x="2421" y="4934"/>
                  </a:lnTo>
                  <a:lnTo>
                    <a:pt x="2048" y="4515"/>
                  </a:lnTo>
                  <a:lnTo>
                    <a:pt x="2002" y="4422"/>
                  </a:lnTo>
                  <a:lnTo>
                    <a:pt x="1955" y="4329"/>
                  </a:lnTo>
                  <a:lnTo>
                    <a:pt x="2002" y="4236"/>
                  </a:lnTo>
                  <a:lnTo>
                    <a:pt x="2048" y="4189"/>
                  </a:lnTo>
                  <a:lnTo>
                    <a:pt x="3258" y="2979"/>
                  </a:lnTo>
                  <a:lnTo>
                    <a:pt x="2048" y="1816"/>
                  </a:lnTo>
                  <a:lnTo>
                    <a:pt x="2002" y="1723"/>
                  </a:lnTo>
                  <a:lnTo>
                    <a:pt x="1955" y="1630"/>
                  </a:lnTo>
                  <a:lnTo>
                    <a:pt x="2002" y="1537"/>
                  </a:lnTo>
                  <a:lnTo>
                    <a:pt x="2048" y="1444"/>
                  </a:lnTo>
                  <a:lnTo>
                    <a:pt x="2421" y="1071"/>
                  </a:lnTo>
                  <a:lnTo>
                    <a:pt x="2514" y="978"/>
                  </a:lnTo>
                  <a:close/>
                  <a:moveTo>
                    <a:pt x="2979" y="1"/>
                  </a:moveTo>
                  <a:lnTo>
                    <a:pt x="2607" y="47"/>
                  </a:lnTo>
                  <a:lnTo>
                    <a:pt x="2188" y="94"/>
                  </a:lnTo>
                  <a:lnTo>
                    <a:pt x="1862" y="234"/>
                  </a:lnTo>
                  <a:lnTo>
                    <a:pt x="1490" y="420"/>
                  </a:lnTo>
                  <a:lnTo>
                    <a:pt x="1164" y="606"/>
                  </a:lnTo>
                  <a:lnTo>
                    <a:pt x="885" y="885"/>
                  </a:lnTo>
                  <a:lnTo>
                    <a:pt x="606" y="1164"/>
                  </a:lnTo>
                  <a:lnTo>
                    <a:pt x="419" y="1490"/>
                  </a:lnTo>
                  <a:lnTo>
                    <a:pt x="233" y="1862"/>
                  </a:lnTo>
                  <a:lnTo>
                    <a:pt x="94" y="2188"/>
                  </a:lnTo>
                  <a:lnTo>
                    <a:pt x="47" y="2607"/>
                  </a:lnTo>
                  <a:lnTo>
                    <a:pt x="1" y="2979"/>
                  </a:lnTo>
                  <a:lnTo>
                    <a:pt x="47" y="3398"/>
                  </a:lnTo>
                  <a:lnTo>
                    <a:pt x="94" y="3770"/>
                  </a:lnTo>
                  <a:lnTo>
                    <a:pt x="233" y="4143"/>
                  </a:lnTo>
                  <a:lnTo>
                    <a:pt x="419" y="4469"/>
                  </a:lnTo>
                  <a:lnTo>
                    <a:pt x="606" y="4794"/>
                  </a:lnTo>
                  <a:lnTo>
                    <a:pt x="885" y="5074"/>
                  </a:lnTo>
                  <a:lnTo>
                    <a:pt x="1164" y="5353"/>
                  </a:lnTo>
                  <a:lnTo>
                    <a:pt x="1490" y="5585"/>
                  </a:lnTo>
                  <a:lnTo>
                    <a:pt x="1862" y="5725"/>
                  </a:lnTo>
                  <a:lnTo>
                    <a:pt x="2188" y="5865"/>
                  </a:lnTo>
                  <a:lnTo>
                    <a:pt x="2607" y="5958"/>
                  </a:lnTo>
                  <a:lnTo>
                    <a:pt x="3398" y="5958"/>
                  </a:lnTo>
                  <a:lnTo>
                    <a:pt x="3770" y="5865"/>
                  </a:lnTo>
                  <a:lnTo>
                    <a:pt x="4142" y="5725"/>
                  </a:lnTo>
                  <a:lnTo>
                    <a:pt x="4468" y="5585"/>
                  </a:lnTo>
                  <a:lnTo>
                    <a:pt x="4794" y="5353"/>
                  </a:lnTo>
                  <a:lnTo>
                    <a:pt x="5120" y="5074"/>
                  </a:lnTo>
                  <a:lnTo>
                    <a:pt x="5353" y="4794"/>
                  </a:lnTo>
                  <a:lnTo>
                    <a:pt x="5585" y="4469"/>
                  </a:lnTo>
                  <a:lnTo>
                    <a:pt x="5725" y="4143"/>
                  </a:lnTo>
                  <a:lnTo>
                    <a:pt x="5864" y="3770"/>
                  </a:lnTo>
                  <a:lnTo>
                    <a:pt x="5958" y="3398"/>
                  </a:lnTo>
                  <a:lnTo>
                    <a:pt x="5958" y="2979"/>
                  </a:lnTo>
                  <a:lnTo>
                    <a:pt x="5958" y="2607"/>
                  </a:lnTo>
                  <a:lnTo>
                    <a:pt x="5864" y="2188"/>
                  </a:lnTo>
                  <a:lnTo>
                    <a:pt x="5725" y="1862"/>
                  </a:lnTo>
                  <a:lnTo>
                    <a:pt x="5585" y="1490"/>
                  </a:lnTo>
                  <a:lnTo>
                    <a:pt x="5353" y="1164"/>
                  </a:lnTo>
                  <a:lnTo>
                    <a:pt x="5120" y="885"/>
                  </a:lnTo>
                  <a:lnTo>
                    <a:pt x="4794" y="606"/>
                  </a:lnTo>
                  <a:lnTo>
                    <a:pt x="4468" y="420"/>
                  </a:lnTo>
                  <a:lnTo>
                    <a:pt x="4142" y="234"/>
                  </a:lnTo>
                  <a:lnTo>
                    <a:pt x="3770" y="94"/>
                  </a:lnTo>
                  <a:lnTo>
                    <a:pt x="3398" y="47"/>
                  </a:lnTo>
                  <a:lnTo>
                    <a:pt x="2979" y="1"/>
                  </a:lnTo>
                  <a:close/>
                </a:path>
              </a:pathLst>
            </a:custGeom>
            <a:solidFill>
              <a:srgbClr val="D9793F"/>
            </a:solidFill>
            <a:ln>
              <a:noFill/>
            </a:ln>
          </p:spPr>
          <p:txBody>
            <a:bodyPr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E7E6E6">
                    <a:lumMod val="75000"/>
                  </a:srgbClr>
                </a:solidFill>
                <a:effectLst/>
                <a:uLnTx/>
                <a:uFillTx/>
                <a:latin typeface="等线" panose="020F0502020204030204"/>
                <a:ea typeface="+mn-ea"/>
                <a:cs typeface="+mn-cs"/>
              </a:endParaRPr>
            </a:p>
          </p:txBody>
        </p:sp>
      </p:grpSp>
      <p:sp>
        <p:nvSpPr>
          <p:cNvPr id="29" name="PA_文本框 3">
            <a:extLst>
              <a:ext uri="{FF2B5EF4-FFF2-40B4-BE49-F238E27FC236}">
                <a16:creationId xmlns:a16="http://schemas.microsoft.com/office/drawing/2014/main" id="{42E5307B-3571-4FA4-AE60-90EE22A5601B}"/>
              </a:ext>
            </a:extLst>
          </p:cNvPr>
          <p:cNvSpPr txBox="1">
            <a:spLocks/>
          </p:cNvSpPr>
          <p:nvPr>
            <p:custDataLst>
              <p:tags r:id="rId1"/>
            </p:custDataLst>
          </p:nvPr>
        </p:nvSpPr>
        <p:spPr>
          <a:xfrm>
            <a:off x="942920" y="780294"/>
            <a:ext cx="1966889" cy="3453253"/>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弗洛伊德从心理学角度，借助于</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图腾与禁忌</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希望找出其文化背后的心理动力</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0" name="PA_文本框 3">
            <a:extLst>
              <a:ext uri="{FF2B5EF4-FFF2-40B4-BE49-F238E27FC236}">
                <a16:creationId xmlns:a16="http://schemas.microsoft.com/office/drawing/2014/main" id="{D4D733B7-C034-40C6-8C0D-239E89C28B66}"/>
              </a:ext>
            </a:extLst>
          </p:cNvPr>
          <p:cNvSpPr txBox="1">
            <a:spLocks/>
          </p:cNvSpPr>
          <p:nvPr>
            <p:custDataLst>
              <p:tags r:id="rId2"/>
            </p:custDataLst>
          </p:nvPr>
        </p:nvSpPr>
        <p:spPr>
          <a:xfrm>
            <a:off x="3143853" y="760143"/>
            <a:ext cx="2338548" cy="297312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人类学家马林洛夫斯基的</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野蛮社会的性与压抑</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则在挑战弗洛伊德的恋母情结的普遍主义学说</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F7D0DC0C-C005-4329-97B9-92960D06C67A}"/>
              </a:ext>
            </a:extLst>
          </p:cNvPr>
          <p:cNvSpPr/>
          <p:nvPr/>
        </p:nvSpPr>
        <p:spPr>
          <a:xfrm>
            <a:off x="3438217" y="5758973"/>
            <a:ext cx="5570756" cy="597728"/>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讨论焦点：人格与文化是否一致？</a:t>
            </a:r>
          </a:p>
        </p:txBody>
      </p:sp>
      <p:sp>
        <p:nvSpPr>
          <p:cNvPr id="37" name="back-button_93634">
            <a:extLst>
              <a:ext uri="{FF2B5EF4-FFF2-40B4-BE49-F238E27FC236}">
                <a16:creationId xmlns:a16="http://schemas.microsoft.com/office/drawing/2014/main" id="{6EC7D6D7-F855-4B40-A296-9F5472B55179}"/>
              </a:ext>
            </a:extLst>
          </p:cNvPr>
          <p:cNvSpPr>
            <a:spLocks noChangeAspect="1"/>
          </p:cNvSpPr>
          <p:nvPr/>
        </p:nvSpPr>
        <p:spPr bwMode="auto">
          <a:xfrm rot="10800000">
            <a:off x="10641371" y="4463556"/>
            <a:ext cx="814508" cy="813278"/>
          </a:xfrm>
          <a:custGeom>
            <a:avLst/>
            <a:gdLst>
              <a:gd name="connsiteX0" fmla="*/ 278105 w 608274"/>
              <a:gd name="connsiteY0" fmla="*/ 167522 h 607357"/>
              <a:gd name="connsiteX1" fmla="*/ 292676 w 608274"/>
              <a:gd name="connsiteY1" fmla="*/ 173551 h 607357"/>
              <a:gd name="connsiteX2" fmla="*/ 292676 w 608274"/>
              <a:gd name="connsiteY2" fmla="*/ 203073 h 607357"/>
              <a:gd name="connsiteX3" fmla="*/ 212744 w 608274"/>
              <a:gd name="connsiteY3" fmla="*/ 282907 h 607357"/>
              <a:gd name="connsiteX4" fmla="*/ 444422 w 608274"/>
              <a:gd name="connsiteY4" fmla="*/ 282907 h 607357"/>
              <a:gd name="connsiteX5" fmla="*/ 465238 w 608274"/>
              <a:gd name="connsiteY5" fmla="*/ 303697 h 607357"/>
              <a:gd name="connsiteX6" fmla="*/ 444422 w 608274"/>
              <a:gd name="connsiteY6" fmla="*/ 324487 h 607357"/>
              <a:gd name="connsiteX7" fmla="*/ 212744 w 608274"/>
              <a:gd name="connsiteY7" fmla="*/ 324487 h 607357"/>
              <a:gd name="connsiteX8" fmla="*/ 292676 w 608274"/>
              <a:gd name="connsiteY8" fmla="*/ 404321 h 607357"/>
              <a:gd name="connsiteX9" fmla="*/ 292676 w 608274"/>
              <a:gd name="connsiteY9" fmla="*/ 433843 h 607357"/>
              <a:gd name="connsiteX10" fmla="*/ 263326 w 608274"/>
              <a:gd name="connsiteY10" fmla="*/ 433843 h 607357"/>
              <a:gd name="connsiteX11" fmla="*/ 147799 w 608274"/>
              <a:gd name="connsiteY11" fmla="*/ 318458 h 607357"/>
              <a:gd name="connsiteX12" fmla="*/ 141554 w 608274"/>
              <a:gd name="connsiteY12" fmla="*/ 303697 h 607357"/>
              <a:gd name="connsiteX13" fmla="*/ 147799 w 608274"/>
              <a:gd name="connsiteY13" fmla="*/ 288936 h 607357"/>
              <a:gd name="connsiteX14" fmla="*/ 263326 w 608274"/>
              <a:gd name="connsiteY14" fmla="*/ 173551 h 607357"/>
              <a:gd name="connsiteX15" fmla="*/ 278105 w 608274"/>
              <a:gd name="connsiteY15" fmla="*/ 167522 h 607357"/>
              <a:gd name="connsiteX16" fmla="*/ 304137 w 608274"/>
              <a:gd name="connsiteY16" fmla="*/ 41571 h 607357"/>
              <a:gd name="connsiteX17" fmla="*/ 41634 w 608274"/>
              <a:gd name="connsiteY17" fmla="*/ 303679 h 607357"/>
              <a:gd name="connsiteX18" fmla="*/ 304137 w 608274"/>
              <a:gd name="connsiteY18" fmla="*/ 565786 h 607357"/>
              <a:gd name="connsiteX19" fmla="*/ 566640 w 608274"/>
              <a:gd name="connsiteY19" fmla="*/ 303679 h 607357"/>
              <a:gd name="connsiteX20" fmla="*/ 304137 w 608274"/>
              <a:gd name="connsiteY20" fmla="*/ 41571 h 607357"/>
              <a:gd name="connsiteX21" fmla="*/ 304137 w 608274"/>
              <a:gd name="connsiteY21" fmla="*/ 0 h 607357"/>
              <a:gd name="connsiteX22" fmla="*/ 608274 w 608274"/>
              <a:gd name="connsiteY22" fmla="*/ 303679 h 607357"/>
              <a:gd name="connsiteX23" fmla="*/ 304137 w 608274"/>
              <a:gd name="connsiteY23" fmla="*/ 607357 h 607357"/>
              <a:gd name="connsiteX24" fmla="*/ 0 w 608274"/>
              <a:gd name="connsiteY24" fmla="*/ 303679 h 607357"/>
              <a:gd name="connsiteX25" fmla="*/ 304137 w 608274"/>
              <a:gd name="connsiteY25" fmla="*/ 0 h 60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8274" h="607357">
                <a:moveTo>
                  <a:pt x="278105" y="167522"/>
                </a:moveTo>
                <a:cubicBezTo>
                  <a:pt x="283309" y="167522"/>
                  <a:pt x="288721" y="169601"/>
                  <a:pt x="292676" y="173551"/>
                </a:cubicBezTo>
                <a:cubicBezTo>
                  <a:pt x="300794" y="181660"/>
                  <a:pt x="300794" y="194965"/>
                  <a:pt x="292676" y="203073"/>
                </a:cubicBezTo>
                <a:lnTo>
                  <a:pt x="212744" y="282907"/>
                </a:lnTo>
                <a:lnTo>
                  <a:pt x="444422" y="282907"/>
                </a:lnTo>
                <a:cubicBezTo>
                  <a:pt x="455871" y="282907"/>
                  <a:pt x="465238" y="292263"/>
                  <a:pt x="465238" y="303697"/>
                </a:cubicBezTo>
                <a:cubicBezTo>
                  <a:pt x="465238" y="315132"/>
                  <a:pt x="455871" y="324487"/>
                  <a:pt x="444422" y="324487"/>
                </a:cubicBezTo>
                <a:lnTo>
                  <a:pt x="212744" y="324487"/>
                </a:lnTo>
                <a:lnTo>
                  <a:pt x="292676" y="404321"/>
                </a:lnTo>
                <a:cubicBezTo>
                  <a:pt x="300794" y="412429"/>
                  <a:pt x="300794" y="425735"/>
                  <a:pt x="292676" y="433843"/>
                </a:cubicBezTo>
                <a:cubicBezTo>
                  <a:pt x="284558" y="441951"/>
                  <a:pt x="271444" y="441951"/>
                  <a:pt x="263326" y="433843"/>
                </a:cubicBezTo>
                <a:lnTo>
                  <a:pt x="147799" y="318458"/>
                </a:lnTo>
                <a:cubicBezTo>
                  <a:pt x="143844" y="314508"/>
                  <a:pt x="141554" y="309311"/>
                  <a:pt x="141554" y="303697"/>
                </a:cubicBezTo>
                <a:cubicBezTo>
                  <a:pt x="141554" y="298292"/>
                  <a:pt x="143844" y="292886"/>
                  <a:pt x="147799" y="288936"/>
                </a:cubicBezTo>
                <a:lnTo>
                  <a:pt x="263326" y="173551"/>
                </a:lnTo>
                <a:cubicBezTo>
                  <a:pt x="267281" y="169601"/>
                  <a:pt x="272693" y="167522"/>
                  <a:pt x="278105" y="167522"/>
                </a:cubicBezTo>
                <a:close/>
                <a:moveTo>
                  <a:pt x="304137" y="41571"/>
                </a:moveTo>
                <a:cubicBezTo>
                  <a:pt x="159459" y="41571"/>
                  <a:pt x="41634" y="159218"/>
                  <a:pt x="41634" y="303679"/>
                </a:cubicBezTo>
                <a:cubicBezTo>
                  <a:pt x="41634" y="448139"/>
                  <a:pt x="159459" y="565786"/>
                  <a:pt x="304137" y="565786"/>
                </a:cubicBezTo>
                <a:cubicBezTo>
                  <a:pt x="448815" y="565786"/>
                  <a:pt x="566640" y="448139"/>
                  <a:pt x="566640" y="303679"/>
                </a:cubicBezTo>
                <a:cubicBezTo>
                  <a:pt x="566640" y="159218"/>
                  <a:pt x="448815" y="41571"/>
                  <a:pt x="304137" y="41571"/>
                </a:cubicBezTo>
                <a:close/>
                <a:moveTo>
                  <a:pt x="304137" y="0"/>
                </a:moveTo>
                <a:cubicBezTo>
                  <a:pt x="471922" y="0"/>
                  <a:pt x="608274" y="136146"/>
                  <a:pt x="608274" y="303679"/>
                </a:cubicBezTo>
                <a:cubicBezTo>
                  <a:pt x="608274" y="471211"/>
                  <a:pt x="471922" y="607357"/>
                  <a:pt x="304137" y="607357"/>
                </a:cubicBezTo>
                <a:cubicBezTo>
                  <a:pt x="136352" y="607357"/>
                  <a:pt x="0" y="471211"/>
                  <a:pt x="0" y="303679"/>
                </a:cubicBezTo>
                <a:cubicBezTo>
                  <a:pt x="0" y="136146"/>
                  <a:pt x="136352" y="0"/>
                  <a:pt x="304137" y="0"/>
                </a:cubicBezTo>
                <a:close/>
              </a:path>
            </a:pathLst>
          </a:custGeom>
          <a:solidFill>
            <a:srgbClr val="D9793F"/>
          </a:solidFill>
          <a:ln>
            <a:solidFill>
              <a:srgbClr val="D9793F"/>
            </a:solidFill>
          </a:ln>
        </p:spPr>
        <p:txBody>
          <a:bodyPr/>
          <a:lstStyle/>
          <a:p>
            <a:endParaRPr lang="zh-CN" altLang="en-US"/>
          </a:p>
        </p:txBody>
      </p:sp>
      <p:sp>
        <p:nvSpPr>
          <p:cNvPr id="35" name="PA_文本框 3">
            <a:extLst>
              <a:ext uri="{FF2B5EF4-FFF2-40B4-BE49-F238E27FC236}">
                <a16:creationId xmlns:a16="http://schemas.microsoft.com/office/drawing/2014/main" id="{9EF3CECD-0B4A-486D-94A2-2968737D7F59}"/>
              </a:ext>
            </a:extLst>
          </p:cNvPr>
          <p:cNvSpPr txBox="1">
            <a:spLocks/>
          </p:cNvSpPr>
          <p:nvPr>
            <p:custDataLst>
              <p:tags r:id="rId3"/>
            </p:custDataLst>
          </p:nvPr>
        </p:nvSpPr>
        <p:spPr>
          <a:xfrm>
            <a:off x="5767488" y="755973"/>
            <a:ext cx="4887679" cy="297312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人类学家博厄斯一方面不同意心理学与精神病学对于图腾和禁忌的解释，另一方面寄希望于将文化放置于人格的模塑方面，但其中的争议是文化是外在于个人而对个人施加影响的部分，还是个人自身的部分</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24955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矩形 13">
            <a:extLst>
              <a:ext uri="{FF2B5EF4-FFF2-40B4-BE49-F238E27FC236}">
                <a16:creationId xmlns:a16="http://schemas.microsoft.com/office/drawing/2014/main"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5" name="组合 14">
            <a:extLst>
              <a:ext uri="{FF2B5EF4-FFF2-40B4-BE49-F238E27FC236}">
                <a16:creationId xmlns:a16="http://schemas.microsoft.com/office/drawing/2014/main" id="{A893790D-5673-4582-8ED8-DD3D7464F408}"/>
              </a:ext>
            </a:extLst>
          </p:cNvPr>
          <p:cNvGrpSpPr/>
          <p:nvPr/>
        </p:nvGrpSpPr>
        <p:grpSpPr>
          <a:xfrm>
            <a:off x="5502637" y="4425628"/>
            <a:ext cx="955882" cy="1098960"/>
            <a:chOff x="6792957" y="3181587"/>
            <a:chExt cx="1151428" cy="1520041"/>
          </a:xfrm>
        </p:grpSpPr>
        <p:sp>
          <p:nvSpPr>
            <p:cNvPr id="16" name="等腰三角形 15">
              <a:extLst>
                <a:ext uri="{FF2B5EF4-FFF2-40B4-BE49-F238E27FC236}">
                  <a16:creationId xmlns:a16="http://schemas.microsoft.com/office/drawing/2014/main" id="{3350F785-A755-4DA0-AB53-89DD4407F709}"/>
                </a:ext>
              </a:extLst>
            </p:cNvPr>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grpSp>
          <p:nvGrpSpPr>
            <p:cNvPr id="17" name="组合 16">
              <a:extLst>
                <a:ext uri="{FF2B5EF4-FFF2-40B4-BE49-F238E27FC236}">
                  <a16:creationId xmlns:a16="http://schemas.microsoft.com/office/drawing/2014/main" id="{8AFBDF9D-F854-481E-9DE7-7E78828A8E9F}"/>
                </a:ext>
              </a:extLst>
            </p:cNvPr>
            <p:cNvGrpSpPr/>
            <p:nvPr/>
          </p:nvGrpSpPr>
          <p:grpSpPr>
            <a:xfrm>
              <a:off x="6792957" y="3181587"/>
              <a:ext cx="1151428" cy="1151429"/>
              <a:chOff x="5974584" y="2937647"/>
              <a:chExt cx="1151428" cy="1151429"/>
            </a:xfrm>
          </p:grpSpPr>
          <p:sp>
            <p:nvSpPr>
              <p:cNvPr id="18" name="椭圆 17">
                <a:extLst>
                  <a:ext uri="{FF2B5EF4-FFF2-40B4-BE49-F238E27FC236}">
                    <a16:creationId xmlns:a16="http://schemas.microsoft.com/office/drawing/2014/main" id="{0DB609FB-AEF2-4918-9E6A-278893CC02A8}"/>
                  </a:ext>
                </a:extLst>
              </p:cNvPr>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19" name="two-rectangular-speech-bubbles_21202">
                <a:extLst>
                  <a:ext uri="{FF2B5EF4-FFF2-40B4-BE49-F238E27FC236}">
                    <a16:creationId xmlns:a16="http://schemas.microsoft.com/office/drawing/2014/main" id="{427D8B1A-9B44-4A34-93D5-29929FB72FBD}"/>
                  </a:ext>
                </a:extLst>
              </p:cNvPr>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txBody>
              <a:bodyPr/>
              <a:lstStyle/>
              <a:p>
                <a:endParaRPr lang="zh-CN" altLang="en-US"/>
              </a:p>
            </p:txBody>
          </p:sp>
        </p:grpSp>
      </p:grpSp>
      <p:grpSp>
        <p:nvGrpSpPr>
          <p:cNvPr id="20" name="组合 19">
            <a:extLst>
              <a:ext uri="{FF2B5EF4-FFF2-40B4-BE49-F238E27FC236}">
                <a16:creationId xmlns:a16="http://schemas.microsoft.com/office/drawing/2014/main" id="{49C71E66-6546-476F-A420-10F0DD6219E0}"/>
              </a:ext>
            </a:extLst>
          </p:cNvPr>
          <p:cNvGrpSpPr/>
          <p:nvPr/>
        </p:nvGrpSpPr>
        <p:grpSpPr>
          <a:xfrm>
            <a:off x="2926991" y="4418520"/>
            <a:ext cx="963801" cy="1106067"/>
            <a:chOff x="4217311" y="3171756"/>
            <a:chExt cx="1160967" cy="1529871"/>
          </a:xfrm>
        </p:grpSpPr>
        <p:sp>
          <p:nvSpPr>
            <p:cNvPr id="21" name="等腰三角形 20">
              <a:extLst>
                <a:ext uri="{FF2B5EF4-FFF2-40B4-BE49-F238E27FC236}">
                  <a16:creationId xmlns:a16="http://schemas.microsoft.com/office/drawing/2014/main" id="{99FED7CC-B585-41A8-9929-8428888E5994}"/>
                </a:ext>
              </a:extLst>
            </p:cNvPr>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2" name="Shape 5069">
              <a:extLst>
                <a:ext uri="{FF2B5EF4-FFF2-40B4-BE49-F238E27FC236}">
                  <a16:creationId xmlns:a16="http://schemas.microsoft.com/office/drawing/2014/main" id="{6203C538-2D03-4213-B090-1F3391B7842C}"/>
                </a:ext>
              </a:extLst>
            </p:cNvPr>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7E6E6">
                    <a:lumMod val="75000"/>
                  </a:srgbClr>
                </a:solidFill>
                <a:effectLst/>
                <a:uLnTx/>
                <a:uFillTx/>
                <a:latin typeface="Roboto"/>
                <a:ea typeface="Roboto"/>
                <a:cs typeface="Roboto"/>
                <a:sym typeface="Roboto"/>
              </a:endParaRPr>
            </a:p>
          </p:txBody>
        </p:sp>
      </p:grpSp>
      <p:grpSp>
        <p:nvGrpSpPr>
          <p:cNvPr id="23" name="组合 22">
            <a:extLst>
              <a:ext uri="{FF2B5EF4-FFF2-40B4-BE49-F238E27FC236}">
                <a16:creationId xmlns:a16="http://schemas.microsoft.com/office/drawing/2014/main" id="{729CD756-7892-48C0-B829-A24211B10B68}"/>
              </a:ext>
            </a:extLst>
          </p:cNvPr>
          <p:cNvGrpSpPr/>
          <p:nvPr/>
        </p:nvGrpSpPr>
        <p:grpSpPr>
          <a:xfrm>
            <a:off x="386640" y="4444248"/>
            <a:ext cx="934500" cy="1080337"/>
            <a:chOff x="1676960" y="3207344"/>
            <a:chExt cx="1125672" cy="1494282"/>
          </a:xfrm>
        </p:grpSpPr>
        <p:sp>
          <p:nvSpPr>
            <p:cNvPr id="24" name="等腰三角形 23">
              <a:extLst>
                <a:ext uri="{FF2B5EF4-FFF2-40B4-BE49-F238E27FC236}">
                  <a16:creationId xmlns:a16="http://schemas.microsoft.com/office/drawing/2014/main" id="{1EBD13FD-A061-44E5-9AE7-06111428A689}"/>
                </a:ext>
              </a:extLst>
            </p:cNvPr>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5" name="Freeform 90">
              <a:extLst>
                <a:ext uri="{FF2B5EF4-FFF2-40B4-BE49-F238E27FC236}">
                  <a16:creationId xmlns:a16="http://schemas.microsoft.com/office/drawing/2014/main" id="{46166AE8-7502-4983-B004-C96DE66BD96F}"/>
                </a:ext>
              </a:extLst>
            </p:cNvPr>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rgbClr val="E7E6E6">
                    <a:lumMod val="75000"/>
                  </a:srgbClr>
                </a:solidFill>
                <a:effectLst/>
                <a:uLnTx/>
                <a:uFillTx/>
                <a:latin typeface="Open Sans"/>
                <a:ea typeface="+mn-ea"/>
                <a:cs typeface="+mn-cs"/>
              </a:endParaRPr>
            </a:p>
          </p:txBody>
        </p:sp>
      </p:grpSp>
      <p:grpSp>
        <p:nvGrpSpPr>
          <p:cNvPr id="26" name="组合 25">
            <a:extLst>
              <a:ext uri="{FF2B5EF4-FFF2-40B4-BE49-F238E27FC236}">
                <a16:creationId xmlns:a16="http://schemas.microsoft.com/office/drawing/2014/main" id="{531A337F-61E8-4A82-9BF7-CC68A25A9DC0}"/>
              </a:ext>
            </a:extLst>
          </p:cNvPr>
          <p:cNvGrpSpPr/>
          <p:nvPr/>
        </p:nvGrpSpPr>
        <p:grpSpPr>
          <a:xfrm>
            <a:off x="8068744" y="4439260"/>
            <a:ext cx="940229" cy="1085326"/>
            <a:chOff x="9359064" y="3200443"/>
            <a:chExt cx="1132573" cy="1501183"/>
          </a:xfrm>
        </p:grpSpPr>
        <p:sp>
          <p:nvSpPr>
            <p:cNvPr id="27" name="等腰三角形 26">
              <a:extLst>
                <a:ext uri="{FF2B5EF4-FFF2-40B4-BE49-F238E27FC236}">
                  <a16:creationId xmlns:a16="http://schemas.microsoft.com/office/drawing/2014/main" id="{76106673-5F53-4E72-93E1-A2D0EA52ADF0}"/>
                </a:ext>
              </a:extLst>
            </p:cNvPr>
            <p:cNvSpPr/>
            <p:nvPr/>
          </p:nvSpPr>
          <p:spPr>
            <a:xfrm>
              <a:off x="9756986"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75000"/>
                  </a:srgbClr>
                </a:solidFill>
                <a:effectLst/>
                <a:uLnTx/>
                <a:uFillTx/>
                <a:latin typeface="等线" panose="020F0502020204030204"/>
                <a:ea typeface="等线" panose="02010600030101010101" pitchFamily="2" charset="-122"/>
                <a:cs typeface="+mn-cs"/>
              </a:endParaRPr>
            </a:p>
          </p:txBody>
        </p:sp>
        <p:sp>
          <p:nvSpPr>
            <p:cNvPr id="28" name="Shape 3968">
              <a:extLst>
                <a:ext uri="{FF2B5EF4-FFF2-40B4-BE49-F238E27FC236}">
                  <a16:creationId xmlns:a16="http://schemas.microsoft.com/office/drawing/2014/main" id="{B7710B82-11E4-42A0-98BA-457C7F455B00}"/>
                </a:ext>
              </a:extLst>
            </p:cNvPr>
            <p:cNvSpPr/>
            <p:nvPr/>
          </p:nvSpPr>
          <p:spPr>
            <a:xfrm>
              <a:off x="9359064" y="3200443"/>
              <a:ext cx="1132573" cy="1132573"/>
            </a:xfrm>
            <a:custGeom>
              <a:avLst/>
              <a:gdLst/>
              <a:ahLst/>
              <a:cxnLst/>
              <a:rect l="0" t="0" r="0" b="0"/>
              <a:pathLst>
                <a:path w="5958" h="5958" extrusionOk="0">
                  <a:moveTo>
                    <a:pt x="2700" y="978"/>
                  </a:moveTo>
                  <a:lnTo>
                    <a:pt x="2793" y="1071"/>
                  </a:lnTo>
                  <a:lnTo>
                    <a:pt x="4561" y="2793"/>
                  </a:lnTo>
                  <a:lnTo>
                    <a:pt x="4608" y="2886"/>
                  </a:lnTo>
                  <a:lnTo>
                    <a:pt x="4608" y="2979"/>
                  </a:lnTo>
                  <a:lnTo>
                    <a:pt x="4608" y="3072"/>
                  </a:lnTo>
                  <a:lnTo>
                    <a:pt x="4561" y="3165"/>
                  </a:lnTo>
                  <a:lnTo>
                    <a:pt x="2793" y="4934"/>
                  </a:lnTo>
                  <a:lnTo>
                    <a:pt x="2700" y="4980"/>
                  </a:lnTo>
                  <a:lnTo>
                    <a:pt x="2514" y="4980"/>
                  </a:lnTo>
                  <a:lnTo>
                    <a:pt x="2421" y="4934"/>
                  </a:lnTo>
                  <a:lnTo>
                    <a:pt x="2048" y="4515"/>
                  </a:lnTo>
                  <a:lnTo>
                    <a:pt x="2002" y="4422"/>
                  </a:lnTo>
                  <a:lnTo>
                    <a:pt x="1955" y="4329"/>
                  </a:lnTo>
                  <a:lnTo>
                    <a:pt x="2002" y="4236"/>
                  </a:lnTo>
                  <a:lnTo>
                    <a:pt x="2048" y="4189"/>
                  </a:lnTo>
                  <a:lnTo>
                    <a:pt x="3258" y="2979"/>
                  </a:lnTo>
                  <a:lnTo>
                    <a:pt x="2048" y="1816"/>
                  </a:lnTo>
                  <a:lnTo>
                    <a:pt x="2002" y="1723"/>
                  </a:lnTo>
                  <a:lnTo>
                    <a:pt x="1955" y="1630"/>
                  </a:lnTo>
                  <a:lnTo>
                    <a:pt x="2002" y="1537"/>
                  </a:lnTo>
                  <a:lnTo>
                    <a:pt x="2048" y="1444"/>
                  </a:lnTo>
                  <a:lnTo>
                    <a:pt x="2421" y="1071"/>
                  </a:lnTo>
                  <a:lnTo>
                    <a:pt x="2514" y="978"/>
                  </a:lnTo>
                  <a:close/>
                  <a:moveTo>
                    <a:pt x="2979" y="1"/>
                  </a:moveTo>
                  <a:lnTo>
                    <a:pt x="2607" y="47"/>
                  </a:lnTo>
                  <a:lnTo>
                    <a:pt x="2188" y="94"/>
                  </a:lnTo>
                  <a:lnTo>
                    <a:pt x="1862" y="234"/>
                  </a:lnTo>
                  <a:lnTo>
                    <a:pt x="1490" y="420"/>
                  </a:lnTo>
                  <a:lnTo>
                    <a:pt x="1164" y="606"/>
                  </a:lnTo>
                  <a:lnTo>
                    <a:pt x="885" y="885"/>
                  </a:lnTo>
                  <a:lnTo>
                    <a:pt x="606" y="1164"/>
                  </a:lnTo>
                  <a:lnTo>
                    <a:pt x="419" y="1490"/>
                  </a:lnTo>
                  <a:lnTo>
                    <a:pt x="233" y="1862"/>
                  </a:lnTo>
                  <a:lnTo>
                    <a:pt x="94" y="2188"/>
                  </a:lnTo>
                  <a:lnTo>
                    <a:pt x="47" y="2607"/>
                  </a:lnTo>
                  <a:lnTo>
                    <a:pt x="1" y="2979"/>
                  </a:lnTo>
                  <a:lnTo>
                    <a:pt x="47" y="3398"/>
                  </a:lnTo>
                  <a:lnTo>
                    <a:pt x="94" y="3770"/>
                  </a:lnTo>
                  <a:lnTo>
                    <a:pt x="233" y="4143"/>
                  </a:lnTo>
                  <a:lnTo>
                    <a:pt x="419" y="4469"/>
                  </a:lnTo>
                  <a:lnTo>
                    <a:pt x="606" y="4794"/>
                  </a:lnTo>
                  <a:lnTo>
                    <a:pt x="885" y="5074"/>
                  </a:lnTo>
                  <a:lnTo>
                    <a:pt x="1164" y="5353"/>
                  </a:lnTo>
                  <a:lnTo>
                    <a:pt x="1490" y="5585"/>
                  </a:lnTo>
                  <a:lnTo>
                    <a:pt x="1862" y="5725"/>
                  </a:lnTo>
                  <a:lnTo>
                    <a:pt x="2188" y="5865"/>
                  </a:lnTo>
                  <a:lnTo>
                    <a:pt x="2607" y="5958"/>
                  </a:lnTo>
                  <a:lnTo>
                    <a:pt x="3398" y="5958"/>
                  </a:lnTo>
                  <a:lnTo>
                    <a:pt x="3770" y="5865"/>
                  </a:lnTo>
                  <a:lnTo>
                    <a:pt x="4142" y="5725"/>
                  </a:lnTo>
                  <a:lnTo>
                    <a:pt x="4468" y="5585"/>
                  </a:lnTo>
                  <a:lnTo>
                    <a:pt x="4794" y="5353"/>
                  </a:lnTo>
                  <a:lnTo>
                    <a:pt x="5120" y="5074"/>
                  </a:lnTo>
                  <a:lnTo>
                    <a:pt x="5353" y="4794"/>
                  </a:lnTo>
                  <a:lnTo>
                    <a:pt x="5585" y="4469"/>
                  </a:lnTo>
                  <a:lnTo>
                    <a:pt x="5725" y="4143"/>
                  </a:lnTo>
                  <a:lnTo>
                    <a:pt x="5864" y="3770"/>
                  </a:lnTo>
                  <a:lnTo>
                    <a:pt x="5958" y="3398"/>
                  </a:lnTo>
                  <a:lnTo>
                    <a:pt x="5958" y="2979"/>
                  </a:lnTo>
                  <a:lnTo>
                    <a:pt x="5958" y="2607"/>
                  </a:lnTo>
                  <a:lnTo>
                    <a:pt x="5864" y="2188"/>
                  </a:lnTo>
                  <a:lnTo>
                    <a:pt x="5725" y="1862"/>
                  </a:lnTo>
                  <a:lnTo>
                    <a:pt x="5585" y="1490"/>
                  </a:lnTo>
                  <a:lnTo>
                    <a:pt x="5353" y="1164"/>
                  </a:lnTo>
                  <a:lnTo>
                    <a:pt x="5120" y="885"/>
                  </a:lnTo>
                  <a:lnTo>
                    <a:pt x="4794" y="606"/>
                  </a:lnTo>
                  <a:lnTo>
                    <a:pt x="4468" y="420"/>
                  </a:lnTo>
                  <a:lnTo>
                    <a:pt x="4142" y="234"/>
                  </a:lnTo>
                  <a:lnTo>
                    <a:pt x="3770" y="94"/>
                  </a:lnTo>
                  <a:lnTo>
                    <a:pt x="3398" y="47"/>
                  </a:lnTo>
                  <a:lnTo>
                    <a:pt x="2979" y="1"/>
                  </a:lnTo>
                  <a:close/>
                </a:path>
              </a:pathLst>
            </a:custGeom>
            <a:solidFill>
              <a:srgbClr val="D9793F"/>
            </a:solidFill>
            <a:ln>
              <a:noFill/>
            </a:ln>
          </p:spPr>
          <p:txBody>
            <a:bodyPr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E7E6E6">
                    <a:lumMod val="75000"/>
                  </a:srgbClr>
                </a:solidFill>
                <a:effectLst/>
                <a:uLnTx/>
                <a:uFillTx/>
                <a:latin typeface="等线" panose="020F0502020204030204"/>
                <a:ea typeface="+mn-ea"/>
                <a:cs typeface="+mn-cs"/>
              </a:endParaRPr>
            </a:p>
          </p:txBody>
        </p:sp>
      </p:grpSp>
      <p:sp>
        <p:nvSpPr>
          <p:cNvPr id="32" name="PA_文本框 3">
            <a:extLst>
              <a:ext uri="{FF2B5EF4-FFF2-40B4-BE49-F238E27FC236}">
                <a16:creationId xmlns:a16="http://schemas.microsoft.com/office/drawing/2014/main" id="{86ADC696-021E-4832-9AAB-8D79AAD156D4}"/>
              </a:ext>
            </a:extLst>
          </p:cNvPr>
          <p:cNvSpPr txBox="1">
            <a:spLocks/>
          </p:cNvSpPr>
          <p:nvPr>
            <p:custDataLst>
              <p:tags r:id="rId1"/>
            </p:custDataLst>
          </p:nvPr>
        </p:nvSpPr>
        <p:spPr>
          <a:xfrm>
            <a:off x="1663728" y="861110"/>
            <a:ext cx="4530534" cy="297312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本尼迪克特认为，文化是一个人之人格的典章性放大，而文化模式在某种程度上也可以用人格来指称。典范之作是本尼迪克特为研究日本国民性而写成的作品</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菊与刀</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F7D0DC0C-C005-4329-97B9-92960D06C67A}"/>
              </a:ext>
            </a:extLst>
          </p:cNvPr>
          <p:cNvSpPr/>
          <p:nvPr/>
        </p:nvSpPr>
        <p:spPr>
          <a:xfrm>
            <a:off x="3438217" y="5758973"/>
            <a:ext cx="5570756" cy="597728"/>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宋体" panose="02010600030101010101" pitchFamily="2" charset="-122"/>
              </a:rPr>
              <a:t>讨论焦点：人格与文化是否一致？</a:t>
            </a:r>
          </a:p>
        </p:txBody>
      </p:sp>
      <p:sp>
        <p:nvSpPr>
          <p:cNvPr id="34" name="PA_文本框 3">
            <a:extLst>
              <a:ext uri="{FF2B5EF4-FFF2-40B4-BE49-F238E27FC236}">
                <a16:creationId xmlns:a16="http://schemas.microsoft.com/office/drawing/2014/main" id="{2E0855AB-C68F-449A-B869-9569843437CD}"/>
              </a:ext>
            </a:extLst>
          </p:cNvPr>
          <p:cNvSpPr txBox="1">
            <a:spLocks/>
          </p:cNvSpPr>
          <p:nvPr>
            <p:custDataLst>
              <p:tags r:id="rId2"/>
            </p:custDataLst>
          </p:nvPr>
        </p:nvSpPr>
        <p:spPr>
          <a:xfrm>
            <a:off x="7269365" y="930137"/>
            <a:ext cx="3315071" cy="3194721"/>
          </a:xfrm>
          <a:prstGeom prst="rect">
            <a:avLst/>
          </a:prstGeom>
          <a:noFill/>
        </p:spPr>
        <p:txBody>
          <a:bodyPr wrap="square" rtlCol="0">
            <a:spAutoFit/>
          </a:bodyPr>
          <a:lstStyle/>
          <a:p>
            <a:pPr marL="0" marR="0" lvl="0" indent="0" algn="l" defTabSz="914400" rtl="0" eaLnBrk="1" fontAlgn="auto" latinLnBrk="0" hangingPunct="0">
              <a:lnSpc>
                <a:spcPct val="120000"/>
              </a:lnSpc>
              <a:spcBef>
                <a:spcPts val="0"/>
              </a:spcBef>
              <a:spcAft>
                <a:spcPts val="0"/>
              </a:spcAft>
              <a:buClrTx/>
              <a:buSzTx/>
              <a:buFontTx/>
              <a:buNone/>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人类学家把人格与文化混为一谈遭到了一些反对，而国民性是如何通过人数或者整体体现出来的也屡受质疑。</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20</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世纪</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60</a:t>
            </a: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年代以后，这一话题便逐渐衰落了。</a:t>
            </a:r>
          </a:p>
        </p:txBody>
      </p:sp>
      <p:sp>
        <p:nvSpPr>
          <p:cNvPr id="37" name="back-button_93634">
            <a:extLst>
              <a:ext uri="{FF2B5EF4-FFF2-40B4-BE49-F238E27FC236}">
                <a16:creationId xmlns:a16="http://schemas.microsoft.com/office/drawing/2014/main" id="{6EC7D6D7-F855-4B40-A296-9F5472B55179}"/>
              </a:ext>
            </a:extLst>
          </p:cNvPr>
          <p:cNvSpPr>
            <a:spLocks noChangeAspect="1"/>
          </p:cNvSpPr>
          <p:nvPr/>
        </p:nvSpPr>
        <p:spPr bwMode="auto">
          <a:xfrm rot="10800000">
            <a:off x="10641371" y="4463556"/>
            <a:ext cx="814508" cy="813278"/>
          </a:xfrm>
          <a:custGeom>
            <a:avLst/>
            <a:gdLst>
              <a:gd name="connsiteX0" fmla="*/ 278105 w 608274"/>
              <a:gd name="connsiteY0" fmla="*/ 167522 h 607357"/>
              <a:gd name="connsiteX1" fmla="*/ 292676 w 608274"/>
              <a:gd name="connsiteY1" fmla="*/ 173551 h 607357"/>
              <a:gd name="connsiteX2" fmla="*/ 292676 w 608274"/>
              <a:gd name="connsiteY2" fmla="*/ 203073 h 607357"/>
              <a:gd name="connsiteX3" fmla="*/ 212744 w 608274"/>
              <a:gd name="connsiteY3" fmla="*/ 282907 h 607357"/>
              <a:gd name="connsiteX4" fmla="*/ 444422 w 608274"/>
              <a:gd name="connsiteY4" fmla="*/ 282907 h 607357"/>
              <a:gd name="connsiteX5" fmla="*/ 465238 w 608274"/>
              <a:gd name="connsiteY5" fmla="*/ 303697 h 607357"/>
              <a:gd name="connsiteX6" fmla="*/ 444422 w 608274"/>
              <a:gd name="connsiteY6" fmla="*/ 324487 h 607357"/>
              <a:gd name="connsiteX7" fmla="*/ 212744 w 608274"/>
              <a:gd name="connsiteY7" fmla="*/ 324487 h 607357"/>
              <a:gd name="connsiteX8" fmla="*/ 292676 w 608274"/>
              <a:gd name="connsiteY8" fmla="*/ 404321 h 607357"/>
              <a:gd name="connsiteX9" fmla="*/ 292676 w 608274"/>
              <a:gd name="connsiteY9" fmla="*/ 433843 h 607357"/>
              <a:gd name="connsiteX10" fmla="*/ 263326 w 608274"/>
              <a:gd name="connsiteY10" fmla="*/ 433843 h 607357"/>
              <a:gd name="connsiteX11" fmla="*/ 147799 w 608274"/>
              <a:gd name="connsiteY11" fmla="*/ 318458 h 607357"/>
              <a:gd name="connsiteX12" fmla="*/ 141554 w 608274"/>
              <a:gd name="connsiteY12" fmla="*/ 303697 h 607357"/>
              <a:gd name="connsiteX13" fmla="*/ 147799 w 608274"/>
              <a:gd name="connsiteY13" fmla="*/ 288936 h 607357"/>
              <a:gd name="connsiteX14" fmla="*/ 263326 w 608274"/>
              <a:gd name="connsiteY14" fmla="*/ 173551 h 607357"/>
              <a:gd name="connsiteX15" fmla="*/ 278105 w 608274"/>
              <a:gd name="connsiteY15" fmla="*/ 167522 h 607357"/>
              <a:gd name="connsiteX16" fmla="*/ 304137 w 608274"/>
              <a:gd name="connsiteY16" fmla="*/ 41571 h 607357"/>
              <a:gd name="connsiteX17" fmla="*/ 41634 w 608274"/>
              <a:gd name="connsiteY17" fmla="*/ 303679 h 607357"/>
              <a:gd name="connsiteX18" fmla="*/ 304137 w 608274"/>
              <a:gd name="connsiteY18" fmla="*/ 565786 h 607357"/>
              <a:gd name="connsiteX19" fmla="*/ 566640 w 608274"/>
              <a:gd name="connsiteY19" fmla="*/ 303679 h 607357"/>
              <a:gd name="connsiteX20" fmla="*/ 304137 w 608274"/>
              <a:gd name="connsiteY20" fmla="*/ 41571 h 607357"/>
              <a:gd name="connsiteX21" fmla="*/ 304137 w 608274"/>
              <a:gd name="connsiteY21" fmla="*/ 0 h 607357"/>
              <a:gd name="connsiteX22" fmla="*/ 608274 w 608274"/>
              <a:gd name="connsiteY22" fmla="*/ 303679 h 607357"/>
              <a:gd name="connsiteX23" fmla="*/ 304137 w 608274"/>
              <a:gd name="connsiteY23" fmla="*/ 607357 h 607357"/>
              <a:gd name="connsiteX24" fmla="*/ 0 w 608274"/>
              <a:gd name="connsiteY24" fmla="*/ 303679 h 607357"/>
              <a:gd name="connsiteX25" fmla="*/ 304137 w 608274"/>
              <a:gd name="connsiteY25" fmla="*/ 0 h 60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8274" h="607357">
                <a:moveTo>
                  <a:pt x="278105" y="167522"/>
                </a:moveTo>
                <a:cubicBezTo>
                  <a:pt x="283309" y="167522"/>
                  <a:pt x="288721" y="169601"/>
                  <a:pt x="292676" y="173551"/>
                </a:cubicBezTo>
                <a:cubicBezTo>
                  <a:pt x="300794" y="181660"/>
                  <a:pt x="300794" y="194965"/>
                  <a:pt x="292676" y="203073"/>
                </a:cubicBezTo>
                <a:lnTo>
                  <a:pt x="212744" y="282907"/>
                </a:lnTo>
                <a:lnTo>
                  <a:pt x="444422" y="282907"/>
                </a:lnTo>
                <a:cubicBezTo>
                  <a:pt x="455871" y="282907"/>
                  <a:pt x="465238" y="292263"/>
                  <a:pt x="465238" y="303697"/>
                </a:cubicBezTo>
                <a:cubicBezTo>
                  <a:pt x="465238" y="315132"/>
                  <a:pt x="455871" y="324487"/>
                  <a:pt x="444422" y="324487"/>
                </a:cubicBezTo>
                <a:lnTo>
                  <a:pt x="212744" y="324487"/>
                </a:lnTo>
                <a:lnTo>
                  <a:pt x="292676" y="404321"/>
                </a:lnTo>
                <a:cubicBezTo>
                  <a:pt x="300794" y="412429"/>
                  <a:pt x="300794" y="425735"/>
                  <a:pt x="292676" y="433843"/>
                </a:cubicBezTo>
                <a:cubicBezTo>
                  <a:pt x="284558" y="441951"/>
                  <a:pt x="271444" y="441951"/>
                  <a:pt x="263326" y="433843"/>
                </a:cubicBezTo>
                <a:lnTo>
                  <a:pt x="147799" y="318458"/>
                </a:lnTo>
                <a:cubicBezTo>
                  <a:pt x="143844" y="314508"/>
                  <a:pt x="141554" y="309311"/>
                  <a:pt x="141554" y="303697"/>
                </a:cubicBezTo>
                <a:cubicBezTo>
                  <a:pt x="141554" y="298292"/>
                  <a:pt x="143844" y="292886"/>
                  <a:pt x="147799" y="288936"/>
                </a:cubicBezTo>
                <a:lnTo>
                  <a:pt x="263326" y="173551"/>
                </a:lnTo>
                <a:cubicBezTo>
                  <a:pt x="267281" y="169601"/>
                  <a:pt x="272693" y="167522"/>
                  <a:pt x="278105" y="167522"/>
                </a:cubicBezTo>
                <a:close/>
                <a:moveTo>
                  <a:pt x="304137" y="41571"/>
                </a:moveTo>
                <a:cubicBezTo>
                  <a:pt x="159459" y="41571"/>
                  <a:pt x="41634" y="159218"/>
                  <a:pt x="41634" y="303679"/>
                </a:cubicBezTo>
                <a:cubicBezTo>
                  <a:pt x="41634" y="448139"/>
                  <a:pt x="159459" y="565786"/>
                  <a:pt x="304137" y="565786"/>
                </a:cubicBezTo>
                <a:cubicBezTo>
                  <a:pt x="448815" y="565786"/>
                  <a:pt x="566640" y="448139"/>
                  <a:pt x="566640" y="303679"/>
                </a:cubicBezTo>
                <a:cubicBezTo>
                  <a:pt x="566640" y="159218"/>
                  <a:pt x="448815" y="41571"/>
                  <a:pt x="304137" y="41571"/>
                </a:cubicBezTo>
                <a:close/>
                <a:moveTo>
                  <a:pt x="304137" y="0"/>
                </a:moveTo>
                <a:cubicBezTo>
                  <a:pt x="471922" y="0"/>
                  <a:pt x="608274" y="136146"/>
                  <a:pt x="608274" y="303679"/>
                </a:cubicBezTo>
                <a:cubicBezTo>
                  <a:pt x="608274" y="471211"/>
                  <a:pt x="471922" y="607357"/>
                  <a:pt x="304137" y="607357"/>
                </a:cubicBezTo>
                <a:cubicBezTo>
                  <a:pt x="136352" y="607357"/>
                  <a:pt x="0" y="471211"/>
                  <a:pt x="0" y="303679"/>
                </a:cubicBezTo>
                <a:cubicBezTo>
                  <a:pt x="0" y="136146"/>
                  <a:pt x="136352" y="0"/>
                  <a:pt x="304137" y="0"/>
                </a:cubicBezTo>
                <a:close/>
              </a:path>
            </a:pathLst>
          </a:custGeom>
          <a:solidFill>
            <a:srgbClr val="D9793F"/>
          </a:solidFill>
          <a:ln>
            <a:solidFill>
              <a:srgbClr val="D9793F"/>
            </a:solidFill>
          </a:ln>
        </p:spPr>
        <p:txBody>
          <a:bodyPr/>
          <a:lstStyle/>
          <a:p>
            <a:endParaRPr lang="zh-CN" altLang="en-US"/>
          </a:p>
        </p:txBody>
      </p:sp>
    </p:spTree>
    <p:extLst>
      <p:ext uri="{BB962C8B-B14F-4D97-AF65-F5344CB8AC3E}">
        <p14:creationId xmlns:p14="http://schemas.microsoft.com/office/powerpoint/2010/main" val="25181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9178"/>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78131" y="1667295"/>
            <a:ext cx="10310171" cy="452431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人格理论是心理学家关注的关于个体自身问题的结果。其基本意图是希望对个体的心理与行为差异性进行解释，而不愿像文化人类学家那样想借助于文化来研究人，或者通过人的行为方式来看文化。</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人格理论大致可以划分为</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精神分析理论、行为主义理论、社会学习理论、特质理论、人本主义</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存在主义理论</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有的理论是从临床或定性的角度提出的，有的是从实验或测量角度出发的。各个学派观点差异之大，说明了人格本身的多面性和复杂性或者可能他们说的是人格的不同方面，由此可以窥探出这些理论创立者的自身人格成长都成为人格多面性和复杂性的一部分。</a:t>
            </a: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5702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三、人格理论与人格测量</a:t>
            </a:r>
          </a:p>
        </p:txBody>
      </p:sp>
      <p:pic>
        <p:nvPicPr>
          <p:cNvPr id="19" name="图片 18">
            <a:extLst>
              <a:ext uri="{FF2B5EF4-FFF2-40B4-BE49-F238E27FC236}">
                <a16:creationId xmlns:a16="http://schemas.microsoft.com/office/drawing/2014/main" id="{A8412D8A-6695-449F-A64D-35834D1F8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640" y="0"/>
            <a:ext cx="2337245" cy="2337245"/>
          </a:xfrm>
          <a:prstGeom prst="rect">
            <a:avLst/>
          </a:prstGeom>
        </p:spPr>
      </p:pic>
    </p:spTree>
    <p:extLst>
      <p:ext uri="{BB962C8B-B14F-4D97-AF65-F5344CB8AC3E}">
        <p14:creationId xmlns:p14="http://schemas.microsoft.com/office/powerpoint/2010/main" val="227164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2731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精神分析理论</a:t>
            </a:r>
          </a:p>
        </p:txBody>
      </p:sp>
      <p:pic>
        <p:nvPicPr>
          <p:cNvPr id="16" name="图片 15">
            <a:extLst>
              <a:ext uri="{FF2B5EF4-FFF2-40B4-BE49-F238E27FC236}">
                <a16:creationId xmlns:a16="http://schemas.microsoft.com/office/drawing/2014/main" id="{3B280019-8831-4226-8520-66786A155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3637" y="473299"/>
            <a:ext cx="1498147" cy="1164155"/>
          </a:xfrm>
          <a:prstGeom prst="rect">
            <a:avLst/>
          </a:prstGeom>
        </p:spPr>
      </p:pic>
      <p:sp>
        <p:nvSpPr>
          <p:cNvPr id="18" name="文本框 17">
            <a:extLst>
              <a:ext uri="{FF2B5EF4-FFF2-40B4-BE49-F238E27FC236}">
                <a16:creationId xmlns:a16="http://schemas.microsoft.com/office/drawing/2014/main" id="{D241FD2F-07AA-40C5-BAE0-E070635F7A43}"/>
              </a:ext>
            </a:extLst>
          </p:cNvPr>
          <p:cNvSpPr txBox="1"/>
          <p:nvPr/>
        </p:nvSpPr>
        <p:spPr>
          <a:xfrm>
            <a:off x="614934" y="1577138"/>
            <a:ext cx="10957306" cy="5447645"/>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理论创立：</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世纪初由奥地利精神病学医生弗洛伊德创建的，强调对人的潜意识的关注。</a:t>
            </a: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核心观点：</a:t>
            </a:r>
            <a:r>
              <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潜意识是我们意识不到的意识，却激发了人的欲望、冲动、本能和情感。对于潜意识的认识途径主要借助于人的梦境、口误或神经症症状。而这些途径本身也说明了潜意识之所以意识不到是因为它受到了压抑。压抑潜意识的环节主要是前意识，它很像一个看门人，阻挡了潜意识进入意识。由此，如果我们借助于意识来认识一个人的心理，那么就很可能看到的是伪装后的潜意识，而心理学家的任务是通过揭示伪装而获得对人之深层心理的了解。潜意识受到压抑的阶段主要在一个人的童年阶段，尤其同其性心理和行为密切关联。潜意识如此的重要，是因为里面是力比多，也就是性的驱力和能量，它在人的成长中随不同的阶段而转移，也有多种表现形式，最终因其差异而形成一个人的独特人格。</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kumimoji="0" lang="zh-CN"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íṧļïdé">
            <a:extLst>
              <a:ext uri="{FF2B5EF4-FFF2-40B4-BE49-F238E27FC236}">
                <a16:creationId xmlns:a16="http://schemas.microsoft.com/office/drawing/2014/main" id="{54B0DE5C-7A6C-4A10-A992-FDADF2C2A9B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spTree>
    <p:extLst>
      <p:ext uri="{BB962C8B-B14F-4D97-AF65-F5344CB8AC3E}">
        <p14:creationId xmlns:p14="http://schemas.microsoft.com/office/powerpoint/2010/main" val="326514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2731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精神分析理论</a:t>
            </a:r>
          </a:p>
        </p:txBody>
      </p:sp>
      <p:pic>
        <p:nvPicPr>
          <p:cNvPr id="16" name="图片 15">
            <a:extLst>
              <a:ext uri="{FF2B5EF4-FFF2-40B4-BE49-F238E27FC236}">
                <a16:creationId xmlns:a16="http://schemas.microsoft.com/office/drawing/2014/main" id="{3B280019-8831-4226-8520-66786A155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3637" y="771683"/>
            <a:ext cx="1498147" cy="1164155"/>
          </a:xfrm>
          <a:prstGeom prst="rect">
            <a:avLst/>
          </a:prstGeom>
        </p:spPr>
      </p:pic>
      <p:sp>
        <p:nvSpPr>
          <p:cNvPr id="18" name="文本框 17">
            <a:extLst>
              <a:ext uri="{FF2B5EF4-FFF2-40B4-BE49-F238E27FC236}">
                <a16:creationId xmlns:a16="http://schemas.microsoft.com/office/drawing/2014/main" id="{D241FD2F-07AA-40C5-BAE0-E070635F7A43}"/>
              </a:ext>
            </a:extLst>
          </p:cNvPr>
          <p:cNvSpPr txBox="1"/>
          <p:nvPr/>
        </p:nvSpPr>
        <p:spPr>
          <a:xfrm>
            <a:off x="614934" y="2366410"/>
            <a:ext cx="10957306" cy="2862322"/>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理论影响及发展：</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影响力几乎波及了所有人文与社会的学科。但是从心理学自身的发展，尤其是人格研究的角度来看，对精神分析理论的质疑和挑战不断，其学派内部也在分裂和分化中，其中荣格对于人格类型的研究和对集体无意识的研究等影响巨大，并在以后部分地促成了人格特质论的发展。</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íṧļïdé">
            <a:extLst>
              <a:ext uri="{FF2B5EF4-FFF2-40B4-BE49-F238E27FC236}">
                <a16:creationId xmlns:a16="http://schemas.microsoft.com/office/drawing/2014/main" id="{54B0DE5C-7A6C-4A10-A992-FDADF2C2A9B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spTree>
    <p:extLst>
      <p:ext uri="{BB962C8B-B14F-4D97-AF65-F5344CB8AC3E}">
        <p14:creationId xmlns:p14="http://schemas.microsoft.com/office/powerpoint/2010/main" val="125168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2731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行为主义心理学</a:t>
            </a:r>
          </a:p>
        </p:txBody>
      </p:sp>
      <p:sp>
        <p:nvSpPr>
          <p:cNvPr id="16" name="文本框 15">
            <a:extLst>
              <a:ext uri="{FF2B5EF4-FFF2-40B4-BE49-F238E27FC236}">
                <a16:creationId xmlns:a16="http://schemas.microsoft.com/office/drawing/2014/main" id="{682212D1-0DBE-46CC-8309-53393A59E1C7}"/>
              </a:ext>
            </a:extLst>
          </p:cNvPr>
          <p:cNvSpPr txBox="1"/>
          <p:nvPr/>
        </p:nvSpPr>
        <p:spPr>
          <a:xfrm>
            <a:off x="614934" y="1516178"/>
            <a:ext cx="11022884" cy="3416320"/>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理论创立：</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由华生创立。理论出发点来自于对动物的实验与观察，该理论并不看重人的心理活动。</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核心观点：</a:t>
            </a:r>
            <a:r>
              <a:rPr kumimoji="0" lang="zh-CN" altLang="en-US"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华生的行为主义</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并非只针对精神分析理论，而是针对整个心理学传统的。在他看来，心理学不应该去讨论那些同心理相关的问题，比如饥饿、意识（或潜意识）、价值观、动机、情绪等，而应该在刺激与反应之间建立起对人的解释框架。</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8728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2731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行为主义心理学</a:t>
            </a:r>
          </a:p>
        </p:txBody>
      </p:sp>
      <p:sp>
        <p:nvSpPr>
          <p:cNvPr id="16" name="文本框 15">
            <a:extLst>
              <a:ext uri="{FF2B5EF4-FFF2-40B4-BE49-F238E27FC236}">
                <a16:creationId xmlns:a16="http://schemas.microsoft.com/office/drawing/2014/main" id="{682212D1-0DBE-46CC-8309-53393A59E1C7}"/>
              </a:ext>
            </a:extLst>
          </p:cNvPr>
          <p:cNvSpPr txBox="1"/>
          <p:nvPr/>
        </p:nvSpPr>
        <p:spPr>
          <a:xfrm>
            <a:off x="614934" y="1516178"/>
            <a:ext cx="11022884" cy="3351046"/>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斯金纳</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更为激进或者科学的意义上强调了环境条件的重要性。他认为心理学的研究重点应该放在如何改变环境条件来塑造人的行为上。由此，讨论学习动机不如讨论奖励措施，一个人的学习成绩可以通过奖励的强化建立起来，即所谓人类的大多数行为是其操作性条件反射的结果，而其中发生的强化作用可以用来解释各种行为的建立和消退。环境决定论最终导致了斯金纳的理论不但反对精神分析这样的理论，也排斥了人格特质论。</a:t>
            </a:r>
            <a:endPar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4277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2731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社会学习理论</a:t>
            </a:r>
          </a:p>
        </p:txBody>
      </p:sp>
      <p:sp>
        <p:nvSpPr>
          <p:cNvPr id="16" name="文本框 15">
            <a:extLst>
              <a:ext uri="{FF2B5EF4-FFF2-40B4-BE49-F238E27FC236}">
                <a16:creationId xmlns:a16="http://schemas.microsoft.com/office/drawing/2014/main" id="{322A3E4E-66CB-4BE2-8A8C-4BD3EBE27BED}"/>
              </a:ext>
            </a:extLst>
          </p:cNvPr>
          <p:cNvSpPr txBox="1"/>
          <p:nvPr/>
        </p:nvSpPr>
        <p:spPr>
          <a:xfrm>
            <a:off x="614934" y="1516178"/>
            <a:ext cx="10192766" cy="3970318"/>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理论创立：</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班杜拉是该理论的开创者，为了强调人自身的重要性，他提出了人格是受行为、个人因素和环境交互作用的产物。</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核心观点：</a:t>
            </a:r>
            <a:r>
              <a:rPr kumimoji="0" lang="zh-CN" altLang="en-US"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rPr>
              <a:t>班杜拉</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的理论中，个人因素的部分主要是人的认知能力，人通过语言和其他符号可以调节行为和环境的关系，也能记忆、计划和预测，致使人格具备了</a:t>
            </a:r>
            <a:r>
              <a:rPr lang="zh-CN" altLang="en-US" sz="2400" b="1" dirty="0">
                <a:solidFill>
                  <a:srgbClr val="ED7D31"/>
                </a:solidFill>
                <a:latin typeface="微软雅黑" panose="020B0503020204020204" pitchFamily="34" charset="-122"/>
                <a:ea typeface="微软雅黑" panose="020B0503020204020204" pitchFamily="34" charset="-122"/>
              </a:rPr>
              <a:t>可塑性</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的特点。通过这样的调整，班杜拉的理论可以说是一种</a:t>
            </a:r>
            <a:r>
              <a:rPr kumimoji="0" lang="zh-CN" altLang="en-US" sz="2400" b="0" i="0" u="sng"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交互决定论</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，持有相似观点的还有</a:t>
            </a:r>
            <a:r>
              <a:rPr kumimoji="0" lang="zh-CN" altLang="en-US" sz="2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rPr>
              <a:t>罗特和米歇尔</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。前者在人类行为预测方面，后者在认知</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情感人格系统上都提出了自己的理论。</a:t>
            </a:r>
            <a:endPar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78003780-79AE-47AA-952F-956041FA2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3035" y="5045214"/>
            <a:ext cx="2065529" cy="2065529"/>
          </a:xfrm>
          <a:prstGeom prst="rect">
            <a:avLst/>
          </a:prstGeom>
        </p:spPr>
      </p:pic>
    </p:spTree>
    <p:extLst>
      <p:ext uri="{BB962C8B-B14F-4D97-AF65-F5344CB8AC3E}">
        <p14:creationId xmlns:p14="http://schemas.microsoft.com/office/powerpoint/2010/main" val="357622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42749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人本主义</a:t>
            </a:r>
            <a:r>
              <a:rPr kumimoji="0" lang="en-US" altLang="zh-CN"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存在主义心理学</a:t>
            </a:r>
          </a:p>
        </p:txBody>
      </p:sp>
      <p:sp>
        <p:nvSpPr>
          <p:cNvPr id="16" name="文本框 15">
            <a:extLst>
              <a:ext uri="{FF2B5EF4-FFF2-40B4-BE49-F238E27FC236}">
                <a16:creationId xmlns:a16="http://schemas.microsoft.com/office/drawing/2014/main" id="{682212D1-0DBE-46CC-8309-53393A59E1C7}"/>
              </a:ext>
            </a:extLst>
          </p:cNvPr>
          <p:cNvSpPr txBox="1"/>
          <p:nvPr/>
        </p:nvSpPr>
        <p:spPr>
          <a:xfrm>
            <a:off x="614934" y="2199573"/>
            <a:ext cx="11022884" cy="1689052"/>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理论流派：</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较松散地体现于一群关注个人的存在、价值及其社会意义等方面的心理学家中。主要思想都在于寄期望于从个人的自身来挖掘人的潜能和积极、健康、向上的心理动因，其影响力之大构成了心理学中的第三思潮。</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0491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42749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人本主义</a:t>
            </a:r>
            <a:r>
              <a:rPr kumimoji="0" lang="en-US" altLang="zh-CN"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存在主义心理学</a:t>
            </a:r>
          </a:p>
        </p:txBody>
      </p:sp>
      <p:sp>
        <p:nvSpPr>
          <p:cNvPr id="16" name="文本框 15">
            <a:extLst>
              <a:ext uri="{FF2B5EF4-FFF2-40B4-BE49-F238E27FC236}">
                <a16:creationId xmlns:a16="http://schemas.microsoft.com/office/drawing/2014/main" id="{682212D1-0DBE-46CC-8309-53393A59E1C7}"/>
              </a:ext>
            </a:extLst>
          </p:cNvPr>
          <p:cNvSpPr txBox="1"/>
          <p:nvPr/>
        </p:nvSpPr>
        <p:spPr>
          <a:xfrm>
            <a:off x="614934" y="1516178"/>
            <a:ext cx="11022884" cy="3905043"/>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代表人物：</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马斯洛、罗杰斯、凯利等，而偏重存在主义的是罗洛·梅。其中马斯洛是该理论的代言人，他主张应该整体性地研究个人的心理动力，并提出了非常有影响的需要层次理论。罗杰斯的观点主要强调要以个人为中心，并将其理论应用于心理治疗方面。而凯利的思想在于提出“构念”的研究方式，其含义是所有人，包括心理学家自己都是通过自己的理解和解释来判断和预测外部世界，并在此过程中进行调整与修订的。</a:t>
            </a:r>
          </a:p>
        </p:txBody>
      </p:sp>
    </p:spTree>
    <p:extLst>
      <p:ext uri="{BB962C8B-B14F-4D97-AF65-F5344CB8AC3E}">
        <p14:creationId xmlns:p14="http://schemas.microsoft.com/office/powerpoint/2010/main" val="275930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EBB5A07A-A1F5-4FE7-962D-94EFB484E5DC}"/>
              </a:ext>
            </a:extLst>
          </p:cNvPr>
          <p:cNvCxnSpPr/>
          <p:nvPr/>
        </p:nvCxnSpPr>
        <p:spPr>
          <a:xfrm>
            <a:off x="660400" y="1391446"/>
            <a:ext cx="108585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ïşlîḑe">
            <a:extLst>
              <a:ext uri="{FF2B5EF4-FFF2-40B4-BE49-F238E27FC236}">
                <a16:creationId xmlns:a16="http://schemas.microsoft.com/office/drawing/2014/main" id="{A362CA69-1E12-4DFC-92B8-B64362A109CF}"/>
              </a:ext>
            </a:extLst>
          </p:cNvPr>
          <p:cNvSpPr txBox="1"/>
          <p:nvPr/>
        </p:nvSpPr>
        <p:spPr>
          <a:xfrm>
            <a:off x="5195900" y="1135067"/>
            <a:ext cx="1800200" cy="512758"/>
          </a:xfrm>
          <a:prstGeom prst="roundRect">
            <a:avLst>
              <a:gd name="adj" fmla="val 50000"/>
            </a:avLst>
          </a:prstGeom>
          <a:solidFill>
            <a:srgbClr val="D9793F"/>
          </a:solidFill>
        </p:spPr>
        <p:txBody>
          <a:bodyPr wrap="square" lIns="91440" tIns="45720" rIns="91440" bIns="457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目   录</a:t>
            </a:r>
            <a:endParaRPr kumimoji="0" lang="en-US" altLang="zh-CN" sz="3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îṧļïdè">
            <a:extLst>
              <a:ext uri="{FF2B5EF4-FFF2-40B4-BE49-F238E27FC236}">
                <a16:creationId xmlns:a16="http://schemas.microsoft.com/office/drawing/2014/main" id="{5D274681-34F6-4240-96B7-243EC268EED1}"/>
              </a:ext>
            </a:extLst>
          </p:cNvPr>
          <p:cNvSpPr txBox="1"/>
          <p:nvPr/>
        </p:nvSpPr>
        <p:spPr>
          <a:xfrm>
            <a:off x="1818781" y="2586113"/>
            <a:ext cx="748923" cy="830997"/>
          </a:xfrm>
          <a:prstGeom prst="rect">
            <a:avLst/>
          </a:prstGeom>
          <a:noFill/>
        </p:spPr>
        <p:txBody>
          <a:bodyPr wrap="square" lIns="91440" tIns="45720" rIns="91440" bIns="4572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01</a:t>
            </a:r>
          </a:p>
        </p:txBody>
      </p:sp>
      <p:sp>
        <p:nvSpPr>
          <p:cNvPr id="9" name="íṧļïdé">
            <a:extLst>
              <a:ext uri="{FF2B5EF4-FFF2-40B4-BE49-F238E27FC236}">
                <a16:creationId xmlns:a16="http://schemas.microsoft.com/office/drawing/2014/main" id="{325AB2DA-EE2E-4822-B3C0-56A0F0CA83C9}"/>
              </a:ext>
            </a:extLst>
          </p:cNvPr>
          <p:cNvSpPr txBox="1"/>
          <p:nvPr/>
        </p:nvSpPr>
        <p:spPr>
          <a:xfrm>
            <a:off x="2754884" y="2632758"/>
            <a:ext cx="2843893" cy="368746"/>
          </a:xfrm>
          <a:prstGeom prst="rect">
            <a:avLst/>
          </a:prstGeom>
          <a:noFill/>
        </p:spPr>
        <p:txBody>
          <a:bodyPr wrap="square" lIns="91440" tIns="45720" rIns="91440" bIns="45720" anchor="b" anchorCtr="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第一节</a:t>
            </a:r>
          </a:p>
        </p:txBody>
      </p:sp>
      <p:sp>
        <p:nvSpPr>
          <p:cNvPr id="10" name="ïśḷíďè">
            <a:extLst>
              <a:ext uri="{FF2B5EF4-FFF2-40B4-BE49-F238E27FC236}">
                <a16:creationId xmlns:a16="http://schemas.microsoft.com/office/drawing/2014/main" id="{131898E3-4CA2-4B40-9C6D-E72CA6D49C82}"/>
              </a:ext>
            </a:extLst>
          </p:cNvPr>
          <p:cNvSpPr txBox="1"/>
          <p:nvPr/>
        </p:nvSpPr>
        <p:spPr>
          <a:xfrm>
            <a:off x="2754884" y="3001502"/>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环境与人格</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a:extLst>
              <a:ext uri="{FF2B5EF4-FFF2-40B4-BE49-F238E27FC236}">
                <a16:creationId xmlns:a16="http://schemas.microsoft.com/office/drawing/2014/main" id="{26AA9F94-94F1-4E78-9B58-CF8BFF63EA46}"/>
              </a:ext>
            </a:extLst>
          </p:cNvPr>
          <p:cNvCxnSpPr/>
          <p:nvPr/>
        </p:nvCxnSpPr>
        <p:spPr>
          <a:xfrm>
            <a:off x="2673781" y="2586113"/>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îṩļïḑè">
            <a:extLst>
              <a:ext uri="{FF2B5EF4-FFF2-40B4-BE49-F238E27FC236}">
                <a16:creationId xmlns:a16="http://schemas.microsoft.com/office/drawing/2014/main" id="{FBBB8365-1600-4829-97A9-5B5FDE2EB992}"/>
              </a:ext>
            </a:extLst>
          </p:cNvPr>
          <p:cNvSpPr txBox="1"/>
          <p:nvPr/>
        </p:nvSpPr>
        <p:spPr>
          <a:xfrm>
            <a:off x="6593223" y="2586113"/>
            <a:ext cx="748923" cy="830997"/>
          </a:xfrm>
          <a:prstGeom prst="rect">
            <a:avLst/>
          </a:prstGeom>
          <a:noFill/>
        </p:spPr>
        <p:txBody>
          <a:bodyPr wrap="square" lIns="91440" tIns="45720" rIns="91440" bIns="45720" anchor="ct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02</a:t>
            </a:r>
          </a:p>
        </p:txBody>
      </p:sp>
      <p:cxnSp>
        <p:nvCxnSpPr>
          <p:cNvPr id="15" name="直接连接符 14">
            <a:extLst>
              <a:ext uri="{FF2B5EF4-FFF2-40B4-BE49-F238E27FC236}">
                <a16:creationId xmlns:a16="http://schemas.microsoft.com/office/drawing/2014/main" id="{84D6193B-92AA-4643-9381-3E5A086E3307}"/>
              </a:ext>
            </a:extLst>
          </p:cNvPr>
          <p:cNvCxnSpPr/>
          <p:nvPr/>
        </p:nvCxnSpPr>
        <p:spPr>
          <a:xfrm>
            <a:off x="7448223" y="2586113"/>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ïs1íḋè">
            <a:extLst>
              <a:ext uri="{FF2B5EF4-FFF2-40B4-BE49-F238E27FC236}">
                <a16:creationId xmlns:a16="http://schemas.microsoft.com/office/drawing/2014/main" id="{9A137B72-A216-4CCE-B5FF-2C70F06974A3}"/>
              </a:ext>
            </a:extLst>
          </p:cNvPr>
          <p:cNvSpPr txBox="1"/>
          <p:nvPr/>
        </p:nvSpPr>
        <p:spPr>
          <a:xfrm>
            <a:off x="1818781" y="3973171"/>
            <a:ext cx="748923" cy="830997"/>
          </a:xfrm>
          <a:prstGeom prst="rect">
            <a:avLst/>
          </a:prstGeom>
          <a:noFill/>
        </p:spPr>
        <p:txBody>
          <a:bodyPr wrap="square" lIns="91440" tIns="45720" rIns="91440" bIns="45720" anchor="ct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03</a:t>
            </a:r>
          </a:p>
        </p:txBody>
      </p:sp>
      <p:cxnSp>
        <p:nvCxnSpPr>
          <p:cNvPr id="19" name="直接连接符 18">
            <a:extLst>
              <a:ext uri="{FF2B5EF4-FFF2-40B4-BE49-F238E27FC236}">
                <a16:creationId xmlns:a16="http://schemas.microsoft.com/office/drawing/2014/main" id="{A20E5F25-C00A-4E29-A5DF-EC53A20974A3}"/>
              </a:ext>
            </a:extLst>
          </p:cNvPr>
          <p:cNvCxnSpPr/>
          <p:nvPr/>
        </p:nvCxnSpPr>
        <p:spPr>
          <a:xfrm>
            <a:off x="2673781" y="3973171"/>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îŝlídè">
            <a:extLst>
              <a:ext uri="{FF2B5EF4-FFF2-40B4-BE49-F238E27FC236}">
                <a16:creationId xmlns:a16="http://schemas.microsoft.com/office/drawing/2014/main" id="{F2B9B55A-E70E-4E63-997F-C9B12A2CDDCA}"/>
              </a:ext>
            </a:extLst>
          </p:cNvPr>
          <p:cNvSpPr txBox="1"/>
          <p:nvPr/>
        </p:nvSpPr>
        <p:spPr>
          <a:xfrm>
            <a:off x="6593223" y="3973171"/>
            <a:ext cx="748923" cy="830997"/>
          </a:xfrm>
          <a:prstGeom prst="rect">
            <a:avLst/>
          </a:prstGeom>
          <a:noFill/>
        </p:spPr>
        <p:txBody>
          <a:bodyPr wrap="square" lIns="91440" tIns="45720" rIns="91440" bIns="45720" anchor="ct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04</a:t>
            </a:r>
          </a:p>
        </p:txBody>
      </p:sp>
      <p:cxnSp>
        <p:nvCxnSpPr>
          <p:cNvPr id="23" name="直接连接符 22">
            <a:extLst>
              <a:ext uri="{FF2B5EF4-FFF2-40B4-BE49-F238E27FC236}">
                <a16:creationId xmlns:a16="http://schemas.microsoft.com/office/drawing/2014/main" id="{B9C5B7EC-9B85-4CB5-921C-D35BB18689A0}"/>
              </a:ext>
            </a:extLst>
          </p:cNvPr>
          <p:cNvCxnSpPr/>
          <p:nvPr/>
        </p:nvCxnSpPr>
        <p:spPr>
          <a:xfrm>
            <a:off x="7448223" y="3973171"/>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íṧļïdé">
            <a:extLst>
              <a:ext uri="{FF2B5EF4-FFF2-40B4-BE49-F238E27FC236}">
                <a16:creationId xmlns:a16="http://schemas.microsoft.com/office/drawing/2014/main" id="{8EF298CF-A85D-4DFB-A492-BC05AD45206A}"/>
              </a:ext>
            </a:extLst>
          </p:cNvPr>
          <p:cNvSpPr txBox="1"/>
          <p:nvPr/>
        </p:nvSpPr>
        <p:spPr>
          <a:xfrm>
            <a:off x="7554301" y="2632758"/>
            <a:ext cx="2843893" cy="368746"/>
          </a:xfrm>
          <a:prstGeom prst="rect">
            <a:avLst/>
          </a:prstGeom>
          <a:noFill/>
        </p:spPr>
        <p:txBody>
          <a:bodyPr wrap="square" lIns="91440" tIns="45720" rIns="91440" bIns="45720" anchor="b" anchorCtr="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第二节</a:t>
            </a:r>
          </a:p>
        </p:txBody>
      </p:sp>
      <p:sp>
        <p:nvSpPr>
          <p:cNvPr id="25" name="ïśḷíďè">
            <a:extLst>
              <a:ext uri="{FF2B5EF4-FFF2-40B4-BE49-F238E27FC236}">
                <a16:creationId xmlns:a16="http://schemas.microsoft.com/office/drawing/2014/main" id="{DF327AC2-88F2-4681-BB4B-7690C540D1DF}"/>
              </a:ext>
            </a:extLst>
          </p:cNvPr>
          <p:cNvSpPr txBox="1"/>
          <p:nvPr/>
        </p:nvSpPr>
        <p:spPr>
          <a:xfrm>
            <a:off x="7554301" y="3001502"/>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自我与自我意识</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íṧļïdé">
            <a:extLst>
              <a:ext uri="{FF2B5EF4-FFF2-40B4-BE49-F238E27FC236}">
                <a16:creationId xmlns:a16="http://schemas.microsoft.com/office/drawing/2014/main" id="{29AEED4B-CCD8-4315-BC3E-F39F0C98EB5F}"/>
              </a:ext>
            </a:extLst>
          </p:cNvPr>
          <p:cNvSpPr txBox="1"/>
          <p:nvPr/>
        </p:nvSpPr>
        <p:spPr>
          <a:xfrm>
            <a:off x="2779859" y="4053759"/>
            <a:ext cx="2843893" cy="368746"/>
          </a:xfrm>
          <a:prstGeom prst="rect">
            <a:avLst/>
          </a:prstGeom>
          <a:noFill/>
        </p:spPr>
        <p:txBody>
          <a:bodyPr wrap="square" lIns="91440" tIns="45720" rIns="91440" bIns="45720" anchor="b" anchorCtr="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第三节</a:t>
            </a:r>
          </a:p>
        </p:txBody>
      </p:sp>
      <p:sp>
        <p:nvSpPr>
          <p:cNvPr id="27" name="ïśḷíďè">
            <a:extLst>
              <a:ext uri="{FF2B5EF4-FFF2-40B4-BE49-F238E27FC236}">
                <a16:creationId xmlns:a16="http://schemas.microsoft.com/office/drawing/2014/main" id="{D77C0606-0013-4BC7-B2FE-929D285943F4}"/>
              </a:ext>
            </a:extLst>
          </p:cNvPr>
          <p:cNvSpPr txBox="1"/>
          <p:nvPr/>
        </p:nvSpPr>
        <p:spPr>
          <a:xfrm>
            <a:off x="2779859" y="4422503"/>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个体的社会化</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íṧļïdé">
            <a:extLst>
              <a:ext uri="{FF2B5EF4-FFF2-40B4-BE49-F238E27FC236}">
                <a16:creationId xmlns:a16="http://schemas.microsoft.com/office/drawing/2014/main" id="{13C5B9DE-FE8A-43DB-8562-6AD32FF845ED}"/>
              </a:ext>
            </a:extLst>
          </p:cNvPr>
          <p:cNvSpPr txBox="1"/>
          <p:nvPr/>
        </p:nvSpPr>
        <p:spPr>
          <a:xfrm>
            <a:off x="7614126" y="4053757"/>
            <a:ext cx="2843893" cy="368746"/>
          </a:xfrm>
          <a:prstGeom prst="rect">
            <a:avLst/>
          </a:prstGeom>
          <a:noFill/>
        </p:spPr>
        <p:txBody>
          <a:bodyPr wrap="square" lIns="91440" tIns="45720" rIns="91440" bIns="45720" anchor="b" anchorCtr="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第四节</a:t>
            </a:r>
          </a:p>
        </p:txBody>
      </p:sp>
      <p:sp>
        <p:nvSpPr>
          <p:cNvPr id="29" name="ïśḷíďè">
            <a:extLst>
              <a:ext uri="{FF2B5EF4-FFF2-40B4-BE49-F238E27FC236}">
                <a16:creationId xmlns:a16="http://schemas.microsoft.com/office/drawing/2014/main" id="{203D475D-B84A-4D84-A084-12F4012B32D0}"/>
              </a:ext>
            </a:extLst>
          </p:cNvPr>
          <p:cNvSpPr txBox="1"/>
          <p:nvPr/>
        </p:nvSpPr>
        <p:spPr>
          <a:xfrm>
            <a:off x="7614126" y="4422501"/>
            <a:ext cx="2843893" cy="588133"/>
          </a:xfrm>
          <a:prstGeom prst="rect">
            <a:avLst/>
          </a:prstGeom>
        </p:spPr>
        <p:txBody>
          <a:bodyPr vert="horz" wrap="square" lIns="91440" tIns="45720" rIns="91440" bIns="45720" anchor="t" anchorCtr="0">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社会化与社会角色</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39" name="直接连接符 38">
            <a:extLst>
              <a:ext uri="{FF2B5EF4-FFF2-40B4-BE49-F238E27FC236}">
                <a16:creationId xmlns:a16="http://schemas.microsoft.com/office/drawing/2014/main" id="{4BC23F46-7D27-4749-B504-DB4416F103B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41" name="íṧļïdé">
            <a:extLst>
              <a:ext uri="{FF2B5EF4-FFF2-40B4-BE49-F238E27FC236}">
                <a16:creationId xmlns:a16="http://schemas.microsoft.com/office/drawing/2014/main" id="{1C6B8FBC-6BBD-49AC-956E-B1B76C9D1FB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42" name="组合 41">
            <a:extLst>
              <a:ext uri="{FF2B5EF4-FFF2-40B4-BE49-F238E27FC236}">
                <a16:creationId xmlns:a16="http://schemas.microsoft.com/office/drawing/2014/main" id="{4E20DA8F-AE3B-49C4-A2AB-1025708A1B6B}"/>
              </a:ext>
            </a:extLst>
          </p:cNvPr>
          <p:cNvGrpSpPr/>
          <p:nvPr/>
        </p:nvGrpSpPr>
        <p:grpSpPr>
          <a:xfrm>
            <a:off x="204811" y="126601"/>
            <a:ext cx="1966889" cy="305197"/>
            <a:chOff x="306410" y="1828002"/>
            <a:chExt cx="5429253" cy="900955"/>
          </a:xfrm>
        </p:grpSpPr>
        <p:grpSp>
          <p:nvGrpSpPr>
            <p:cNvPr id="43" name="组合 42">
              <a:extLst>
                <a:ext uri="{FF2B5EF4-FFF2-40B4-BE49-F238E27FC236}">
                  <a16:creationId xmlns:a16="http://schemas.microsoft.com/office/drawing/2014/main" id="{D4344F74-A416-4128-B03B-91C027E4B63D}"/>
                </a:ext>
              </a:extLst>
            </p:cNvPr>
            <p:cNvGrpSpPr/>
            <p:nvPr/>
          </p:nvGrpSpPr>
          <p:grpSpPr>
            <a:xfrm>
              <a:off x="1438485" y="1828003"/>
              <a:ext cx="4297178" cy="900954"/>
              <a:chOff x="511385" y="2831303"/>
              <a:chExt cx="4297178" cy="900954"/>
            </a:xfrm>
          </p:grpSpPr>
          <p:grpSp>
            <p:nvGrpSpPr>
              <p:cNvPr id="45" name="组合 44">
                <a:extLst>
                  <a:ext uri="{FF2B5EF4-FFF2-40B4-BE49-F238E27FC236}">
                    <a16:creationId xmlns:a16="http://schemas.microsoft.com/office/drawing/2014/main" id="{4B7D431C-45C5-4025-AE5D-0EE37AD323B4}"/>
                  </a:ext>
                </a:extLst>
              </p:cNvPr>
              <p:cNvGrpSpPr/>
              <p:nvPr/>
            </p:nvGrpSpPr>
            <p:grpSpPr>
              <a:xfrm>
                <a:off x="1643460" y="2831304"/>
                <a:ext cx="3165103" cy="900953"/>
                <a:chOff x="1643460" y="3128803"/>
                <a:chExt cx="3165103" cy="900953"/>
              </a:xfrm>
              <a:solidFill>
                <a:schemeClr val="accent2"/>
              </a:solidFill>
            </p:grpSpPr>
            <p:sp>
              <p:nvSpPr>
                <p:cNvPr id="47" name="椭圆 46">
                  <a:extLst>
                    <a:ext uri="{FF2B5EF4-FFF2-40B4-BE49-F238E27FC236}">
                      <a16:creationId xmlns:a16="http://schemas.microsoft.com/office/drawing/2014/main" id="{A2628B28-2127-4E4F-9191-19CAC3C073B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48" name="椭圆 47">
                  <a:extLst>
                    <a:ext uri="{FF2B5EF4-FFF2-40B4-BE49-F238E27FC236}">
                      <a16:creationId xmlns:a16="http://schemas.microsoft.com/office/drawing/2014/main" id="{407DF62D-4489-4CBB-9A20-C59198C2C260}"/>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49" name="椭圆 48">
                  <a:extLst>
                    <a:ext uri="{FF2B5EF4-FFF2-40B4-BE49-F238E27FC236}">
                      <a16:creationId xmlns:a16="http://schemas.microsoft.com/office/drawing/2014/main" id="{1DD2351F-27CD-46FD-99A1-F46B2C72835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46" name="椭圆 45">
                <a:extLst>
                  <a:ext uri="{FF2B5EF4-FFF2-40B4-BE49-F238E27FC236}">
                    <a16:creationId xmlns:a16="http://schemas.microsoft.com/office/drawing/2014/main" id="{570F0032-8C62-4A9E-8E30-23CFB401054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44" name="椭圆 43">
              <a:extLst>
                <a:ext uri="{FF2B5EF4-FFF2-40B4-BE49-F238E27FC236}">
                  <a16:creationId xmlns:a16="http://schemas.microsoft.com/office/drawing/2014/main" id="{BA405E10-AC11-4063-93E0-6A2629C9637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Tree>
    <p:extLst>
      <p:ext uri="{BB962C8B-B14F-4D97-AF65-F5344CB8AC3E}">
        <p14:creationId xmlns:p14="http://schemas.microsoft.com/office/powerpoint/2010/main" val="216009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42749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人本主义</a:t>
            </a:r>
            <a:r>
              <a:rPr kumimoji="0" lang="en-US" altLang="zh-CN"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存在主义心理学</a:t>
            </a:r>
          </a:p>
        </p:txBody>
      </p:sp>
      <p:sp>
        <p:nvSpPr>
          <p:cNvPr id="16" name="文本框 15">
            <a:extLst>
              <a:ext uri="{FF2B5EF4-FFF2-40B4-BE49-F238E27FC236}">
                <a16:creationId xmlns:a16="http://schemas.microsoft.com/office/drawing/2014/main" id="{682212D1-0DBE-46CC-8309-53393A59E1C7}"/>
              </a:ext>
            </a:extLst>
          </p:cNvPr>
          <p:cNvSpPr txBox="1"/>
          <p:nvPr/>
        </p:nvSpPr>
        <p:spPr>
          <a:xfrm>
            <a:off x="614934" y="1516178"/>
            <a:ext cx="11022884" cy="2243050"/>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总体来看，人本主义</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存在主义心理学带有现象学的意味，在临床心理学和心理治疗方面都有很重要的表现，而且在理论探讨方面对偏重还原主义的、动物性的或者贬低人的精神层面的心理学具有极大挑战性。</a:t>
            </a:r>
          </a:p>
        </p:txBody>
      </p:sp>
    </p:spTree>
    <p:extLst>
      <p:ext uri="{BB962C8B-B14F-4D97-AF65-F5344CB8AC3E}">
        <p14:creationId xmlns:p14="http://schemas.microsoft.com/office/powerpoint/2010/main" val="178401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documents-case_46495">
            <a:extLst>
              <a:ext uri="{FF2B5EF4-FFF2-40B4-BE49-F238E27FC236}">
                <a16:creationId xmlns:a16="http://schemas.microsoft.com/office/drawing/2014/main" id="{F845D915-93A0-4F29-BC17-346F7C2E1661}"/>
              </a:ext>
            </a:extLst>
          </p:cNvPr>
          <p:cNvSpPr>
            <a:spLocks noChangeAspect="1"/>
          </p:cNvSpPr>
          <p:nvPr/>
        </p:nvSpPr>
        <p:spPr bwMode="auto">
          <a:xfrm>
            <a:off x="720216" y="771683"/>
            <a:ext cx="609685" cy="449431"/>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D9793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E7096E5-2217-4869-8386-AF205544D8A1}"/>
              </a:ext>
            </a:extLst>
          </p:cNvPr>
          <p:cNvSpPr txBox="1"/>
          <p:nvPr/>
        </p:nvSpPr>
        <p:spPr>
          <a:xfrm>
            <a:off x="1555814" y="780532"/>
            <a:ext cx="27311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特质与人格测量</a:t>
            </a:r>
          </a:p>
        </p:txBody>
      </p:sp>
      <p:sp>
        <p:nvSpPr>
          <p:cNvPr id="16" name="文本框 15">
            <a:extLst>
              <a:ext uri="{FF2B5EF4-FFF2-40B4-BE49-F238E27FC236}">
                <a16:creationId xmlns:a16="http://schemas.microsoft.com/office/drawing/2014/main" id="{AB1E9695-4F31-4072-9220-1A5F03A8EB2C}"/>
              </a:ext>
            </a:extLst>
          </p:cNvPr>
          <p:cNvSpPr txBox="1"/>
          <p:nvPr/>
        </p:nvSpPr>
        <p:spPr>
          <a:xfrm>
            <a:off x="614934" y="1618435"/>
            <a:ext cx="10771751" cy="4985980"/>
          </a:xfrm>
          <a:prstGeom prst="rect">
            <a:avLst/>
          </a:prstGeom>
          <a:noFill/>
        </p:spPr>
        <p:txBody>
          <a:bodyPr wrap="square">
            <a:spAutoFit/>
          </a:body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特质是人格测量的基本单元，而人格测量是特质理论心理学家努力要实现的一种方法。概念层面，高登·奥尔波特对人格概念进行了开创性的整理和界定</a:t>
            </a:r>
            <a:r>
              <a:rPr kumimoji="0" lang="zh-CN" altLang="en-US"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3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有关人格测量的内容</a:t>
            </a:r>
            <a:endParaRPr kumimoji="0" lang="en-US"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）生活资料；（</a:t>
            </a:r>
            <a:r>
              <a:rPr kumimoji="0" lang="en-US"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）相关他人的评价；（</a:t>
            </a:r>
            <a:r>
              <a:rPr kumimoji="0" lang="en-US"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）实验或标准化测验；（</a:t>
            </a:r>
            <a:r>
              <a:rPr kumimoji="0" lang="en-US"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）自我报告。</a:t>
            </a:r>
            <a:endParaRPr kumimoji="0" lang="en-US" altLang="zh-CN" sz="20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人格测量</a:t>
            </a:r>
            <a:r>
              <a:rPr kumimoji="0" lang="zh-CN" altLang="en-US"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重要模型</a:t>
            </a:r>
            <a:endParaRPr kumimoji="0" lang="en-US"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卡特尔人格量表</a:t>
            </a:r>
            <a:r>
              <a:rPr kumimoji="0" lang="zh-CN" altLang="en-US"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埃森克的人格模型（</a:t>
            </a:r>
            <a:r>
              <a:rPr kumimoji="0" lang="en-US"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PEN</a:t>
            </a:r>
            <a:r>
              <a:rPr kumimoji="0" lang="zh-CN"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模型）</a:t>
            </a:r>
            <a:endParaRPr kumimoji="0" lang="en-US" altLang="zh-CN" sz="24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00" cap="none" spc="1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大五人格</a:t>
            </a:r>
            <a:endParaRPr kumimoji="0" lang="en-US" altLang="zh-CN" sz="2400" b="0" i="0" u="none" strike="noStrike" kern="100" cap="none" spc="1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00" cap="none" spc="1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在人格测量中逐渐确定了五种最为重要的人格因素</a:t>
            </a:r>
            <a:endParaRPr kumimoji="0" lang="zh-CN" altLang="zh-CN" sz="3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9331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MBTI  16</a:t>
            </a:r>
            <a:r>
              <a:rPr lang="zh-CN" altLang="en-US" b="1" dirty="0"/>
              <a:t>型人格测验</a:t>
            </a:r>
          </a:p>
        </p:txBody>
      </p:sp>
      <p:pic>
        <p:nvPicPr>
          <p:cNvPr id="3" name="图片 2"/>
          <p:cNvPicPr>
            <a:picLocks noChangeAspect="1"/>
          </p:cNvPicPr>
          <p:nvPr/>
        </p:nvPicPr>
        <p:blipFill>
          <a:blip r:embed="rId2"/>
          <a:stretch>
            <a:fillRect/>
          </a:stretch>
        </p:blipFill>
        <p:spPr>
          <a:xfrm>
            <a:off x="-96000" y="1999993"/>
            <a:ext cx="12384000" cy="3082511"/>
          </a:xfrm>
          <a:prstGeom prst="rect">
            <a:avLst/>
          </a:prstGeom>
        </p:spPr>
      </p:pic>
    </p:spTree>
    <p:extLst>
      <p:ext uri="{BB962C8B-B14F-4D97-AF65-F5344CB8AC3E}">
        <p14:creationId xmlns:p14="http://schemas.microsoft.com/office/powerpoint/2010/main" val="332126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MBTI  16</a:t>
            </a:r>
            <a:r>
              <a:rPr lang="zh-CN" altLang="en-US" b="1" dirty="0"/>
              <a:t>型人格测验</a:t>
            </a:r>
          </a:p>
        </p:txBody>
      </p:sp>
      <p:pic>
        <p:nvPicPr>
          <p:cNvPr id="4" name="图片 3"/>
          <p:cNvPicPr>
            <a:picLocks noChangeAspect="1"/>
          </p:cNvPicPr>
          <p:nvPr/>
        </p:nvPicPr>
        <p:blipFill>
          <a:blip r:embed="rId2"/>
          <a:stretch>
            <a:fillRect/>
          </a:stretch>
        </p:blipFill>
        <p:spPr>
          <a:xfrm>
            <a:off x="-29818" y="2055931"/>
            <a:ext cx="12190476" cy="2880000"/>
          </a:xfrm>
          <a:prstGeom prst="rect">
            <a:avLst/>
          </a:prstGeom>
        </p:spPr>
      </p:pic>
    </p:spTree>
    <p:extLst>
      <p:ext uri="{BB962C8B-B14F-4D97-AF65-F5344CB8AC3E}">
        <p14:creationId xmlns:p14="http://schemas.microsoft.com/office/powerpoint/2010/main" val="586002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78133" y="1667295"/>
            <a:ext cx="10175416" cy="39703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大致分为两条线索：</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其一是</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19</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世纪末在中国生活多年的美国传教士明恩溥，通过自己在中国的生活感受与观察在纽约出版的成名作</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中国人的特性</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。与此同时，像明恩溥这样的</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西方传教士或包括日本学者在内的其他学者</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都开始大量出版关于中国人性格的书籍。这一现象直至许烺光开始从心理人类学的角度研究中国人之后，才基本上偃旗息鼓，因为前者松散的、只停留在观察层面的议论，已被人类学专业研究或心理学中的测量方法所取代。</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44935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四、有关中国人性格的若干讨论</a:t>
            </a:r>
          </a:p>
        </p:txBody>
      </p:sp>
    </p:spTree>
    <p:extLst>
      <p:ext uri="{BB962C8B-B14F-4D97-AF65-F5344CB8AC3E}">
        <p14:creationId xmlns:p14="http://schemas.microsoft.com/office/powerpoint/2010/main" val="20902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44935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四、有关中国人性格的若干讨论</a:t>
            </a:r>
          </a:p>
        </p:txBody>
      </p:sp>
      <p:sp>
        <p:nvSpPr>
          <p:cNvPr id="20" name="文本框 19">
            <a:extLst>
              <a:ext uri="{FF2B5EF4-FFF2-40B4-BE49-F238E27FC236}">
                <a16:creationId xmlns:a16="http://schemas.microsoft.com/office/drawing/2014/main" id="{7A8A9F81-ECF6-4918-A7A4-9C3A807AADCA}"/>
              </a:ext>
            </a:extLst>
          </p:cNvPr>
          <p:cNvSpPr txBox="1"/>
          <p:nvPr/>
        </p:nvSpPr>
        <p:spPr>
          <a:xfrm>
            <a:off x="1351453" y="2073783"/>
            <a:ext cx="10200467" cy="3970318"/>
          </a:xfrm>
          <a:prstGeom prst="rect">
            <a:avLst/>
          </a:prstGeom>
          <a:noFill/>
        </p:spPr>
        <p:txBody>
          <a:bodyPr wrap="square">
            <a:spAutoFit/>
          </a:bodyPr>
          <a:lstStyle/>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另一条线索是</a:t>
            </a:r>
            <a:r>
              <a:rPr kumimoji="0" lang="zh-CN"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中国近代化以来的一批学者走向世界的反思。</a:t>
            </a:r>
            <a:r>
              <a:rPr kumimoji="0" lang="zh-CN"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中国学者对国民性研究有三个特点：</a:t>
            </a: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内向型。中国学者通常热衷于讨论自己的国民性问题。</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被动发生。讨论中国人的性格和中国近代史上的西方入侵关系密切，或者说是被中国外交失败、军事失利、国土被侵占等逼出来的讨论热潮。</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以批判为主。大凡中国近代文化和学术界名人都批判过中国人的国民性，当然也有守成者。</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3789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文本框 13">
            <a:extLst>
              <a:ext uri="{FF2B5EF4-FFF2-40B4-BE49-F238E27FC236}">
                <a16:creationId xmlns:a16="http://schemas.microsoft.com/office/drawing/2014/main" id="{C92D99FF-583F-4271-9294-8B59CA4A7EDF}"/>
              </a:ext>
            </a:extLst>
          </p:cNvPr>
          <p:cNvSpPr txBox="1"/>
          <p:nvPr/>
        </p:nvSpPr>
        <p:spPr>
          <a:xfrm>
            <a:off x="778132" y="707265"/>
            <a:ext cx="10325100" cy="6370975"/>
          </a:xfrm>
          <a:prstGeom prst="rect">
            <a:avLst/>
          </a:prstGeom>
          <a:noFill/>
        </p:spPr>
        <p:txBody>
          <a:bodyPr wrap="square">
            <a:spAutoFit/>
          </a:bodyPr>
          <a:lstStyle/>
          <a:p>
            <a:pPr marL="0" marR="0" lvl="0" indent="457200" algn="just" defTabSz="914400" rtl="0" eaLnBrk="1" fontAlgn="auto" latinLnBrk="0" hangingPunct="0">
              <a:lnSpc>
                <a:spcPct val="1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世纪</a:t>
            </a:r>
            <a:r>
              <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80</a:t>
            </a: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代后，中国台湾地区社会心理学界兴起了社会与行为科学本土化讨论。本土化的发端源自一些系统受过西方学术训练的社会与行为科学家，希望通过对本土的社会、文化与心理的研究来改变西方（主要是美国）学术独霸世界学术舞台的格局。所谓本土研究（</a:t>
            </a:r>
            <a:r>
              <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indigenous research</a:t>
            </a: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）的意思，就是要让从事相关学科的学者从了解当地人及其社会入手，从契合性上来建立起相关的研究假设、理论、分类、概念和实证研究等。</a:t>
            </a:r>
            <a:endPar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57200" algn="just" defTabSz="914400" rtl="0" eaLnBrk="1" fontAlgn="auto" latinLnBrk="0" hangingPunct="0">
              <a:lnSpc>
                <a:spcPct val="150000"/>
              </a:lnSpc>
              <a:spcBef>
                <a:spcPts val="0"/>
              </a:spcBef>
              <a:spcAft>
                <a:spcPts val="0"/>
              </a:spcAft>
              <a:buClrTx/>
              <a:buSzTx/>
              <a:buFontTx/>
              <a:buNone/>
              <a:tabLst/>
              <a:defRPr/>
            </a:pP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在实证研究方面，从</a:t>
            </a:r>
            <a:r>
              <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世纪</a:t>
            </a:r>
            <a:r>
              <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90</a:t>
            </a: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年代起，有关中国人民族性的大型调查开始出现；进入</a:t>
            </a:r>
            <a:r>
              <a:rPr kumimoji="0" lang="en-US"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21</a:t>
            </a:r>
            <a:r>
              <a:rPr kumimoji="0" lang="zh-CN" altLang="zh-CN" sz="2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世纪，为了回应中国人性格中是否存在大五人格，中国社会心理学家还提出了“大七”人格等。除此以外，更为深入的概念性探讨则是对中国人的脸面观、人情及关系等方面的概念建构和理论探索。</a:t>
            </a:r>
          </a:p>
          <a:p>
            <a:pPr marL="0" marR="0" lvl="0" indent="457200" algn="just" defTabSz="914400" rtl="0" eaLnBrk="1" fontAlgn="auto" latinLnBrk="0" hangingPunct="0">
              <a:lnSpc>
                <a:spcPct val="150000"/>
              </a:lnSpc>
              <a:spcBef>
                <a:spcPts val="0"/>
              </a:spcBef>
              <a:spcAft>
                <a:spcPts val="0"/>
              </a:spcAft>
              <a:buClrTx/>
              <a:buSzTx/>
              <a:buFontTx/>
              <a:buNone/>
              <a:tabLst/>
              <a:defRPr/>
            </a:pPr>
            <a:endParaRPr kumimoji="0" lang="zh-CN" altLang="zh-CN" sz="3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363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自我与自我意识</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094883" y="723900"/>
            <a:ext cx="4801314" cy="1527854"/>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第三章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人格、自我与社会化</a:t>
            </a:r>
          </a:p>
        </p:txBody>
      </p:sp>
    </p:spTree>
    <p:extLst>
      <p:ext uri="{BB962C8B-B14F-4D97-AF65-F5344CB8AC3E}">
        <p14:creationId xmlns:p14="http://schemas.microsoft.com/office/powerpoint/2010/main" val="240156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id="{31A888A5-2EB3-4646-B611-649982E0246D}"/>
              </a:ext>
            </a:extLst>
          </p:cNvPr>
          <p:cNvSpPr txBox="1">
            <a:spLocks/>
          </p:cNvSpPr>
          <p:nvPr>
            <p:custDataLst>
              <p:tags r:id="rId1"/>
            </p:custDataLst>
          </p:nvPr>
        </p:nvSpPr>
        <p:spPr>
          <a:xfrm>
            <a:off x="733098" y="1880352"/>
            <a:ext cx="10906451" cy="39703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）自我</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集中于研究个体的意识成长，或者一个人对自己的认知和体验，自己是如何被意识到并发展出对自己的行为的预期和控制能力等。</a:t>
            </a:r>
            <a:endParaRPr kumimoji="0" lang="en-US" altLang="zh-CN" sz="2400" b="0" i="0" u="none" strike="noStrike" kern="1200" cap="none" spc="0" normalizeH="0" baseline="0" noProof="0" dirty="0">
              <a:ln>
                <a:noFill/>
              </a:ln>
              <a:solidFill>
                <a:srgbClr val="E7E6E6">
                  <a:lumMod val="7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）自我的形成</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自我意识的出现（约在出生后</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15~18</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个月）</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884751" y="807481"/>
            <a:ext cx="295465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一、自我与自我意识</a:t>
            </a:r>
          </a:p>
        </p:txBody>
      </p:sp>
      <p:grpSp>
        <p:nvGrpSpPr>
          <p:cNvPr id="11" name="组合 10">
            <a:extLst>
              <a:ext uri="{FF2B5EF4-FFF2-40B4-BE49-F238E27FC236}">
                <a16:creationId xmlns:a16="http://schemas.microsoft.com/office/drawing/2014/main"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15" name="组合 14">
              <a:extLst>
                <a:ext uri="{FF2B5EF4-FFF2-40B4-BE49-F238E27FC236}">
                  <a16:creationId xmlns:a16="http://schemas.microsoft.com/office/drawing/2014/main"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a16="http://schemas.microsoft.com/office/drawing/2014/main"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a16="http://schemas.microsoft.com/office/drawing/2014/main"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a16="http://schemas.microsoft.com/office/drawing/2014/main"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a16="http://schemas.microsoft.com/office/drawing/2014/main"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377144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a:xfrm>
            <a:off x="715108" y="467544"/>
            <a:ext cx="10972800" cy="1143000"/>
          </a:xfrm>
        </p:spPr>
        <p:txBody>
          <a:bodyPr rtlCol="0"/>
          <a:lstStyle/>
          <a:p>
            <a:pPr>
              <a:defRPr/>
            </a:pPr>
            <a:r>
              <a:rPr lang="zh-CN" altLang="zh-CN" dirty="0"/>
              <a:t>婴儿期的自我</a:t>
            </a:r>
            <a:endParaRPr lang="zh-CN" altLang="en-US" dirty="0"/>
          </a:p>
        </p:txBody>
      </p:sp>
      <p:sp>
        <p:nvSpPr>
          <p:cNvPr id="97283" name="内容占位符 2"/>
          <p:cNvSpPr>
            <a:spLocks noGrp="1"/>
          </p:cNvSpPr>
          <p:nvPr>
            <p:ph idx="1"/>
          </p:nvPr>
        </p:nvSpPr>
        <p:spPr>
          <a:xfrm>
            <a:off x="4948818" y="1700808"/>
            <a:ext cx="6956506" cy="4320480"/>
          </a:xfrm>
        </p:spPr>
        <p:txBody>
          <a:bodyPr rtlCol="0">
            <a:normAutofit fontScale="85000" lnSpcReduction="10000"/>
          </a:bodyPr>
          <a:lstStyle/>
          <a:p>
            <a:pPr>
              <a:lnSpc>
                <a:spcPct val="160000"/>
              </a:lnSpc>
              <a:defRPr/>
            </a:pPr>
            <a:r>
              <a:rPr lang="zh-CN" altLang="zh-CN" dirty="0"/>
              <a:t>自我识别</a:t>
            </a:r>
          </a:p>
          <a:p>
            <a:pPr lvl="1">
              <a:lnSpc>
                <a:spcPct val="160000"/>
              </a:lnSpc>
              <a:defRPr/>
            </a:pPr>
            <a:r>
              <a:rPr lang="zh-CN" altLang="en-US" sz="2667" dirty="0">
                <a:solidFill>
                  <a:srgbClr val="FF0000"/>
                </a:solidFill>
              </a:rPr>
              <a:t>大概</a:t>
            </a:r>
            <a:r>
              <a:rPr lang="zh-CN" altLang="zh-CN" sz="2667" dirty="0">
                <a:solidFill>
                  <a:srgbClr val="FF0000"/>
                </a:solidFill>
              </a:rPr>
              <a:t>在</a:t>
            </a:r>
            <a:r>
              <a:rPr lang="en-US" altLang="zh-CN" sz="2667" dirty="0">
                <a:solidFill>
                  <a:srgbClr val="FF0000"/>
                </a:solidFill>
              </a:rPr>
              <a:t>15~18</a:t>
            </a:r>
            <a:r>
              <a:rPr lang="zh-CN" altLang="zh-CN" sz="2667" dirty="0">
                <a:solidFill>
                  <a:srgbClr val="FF0000"/>
                </a:solidFill>
              </a:rPr>
              <a:t>个月左右，婴儿在看镜子里的自己时，会表现出“自我识别”</a:t>
            </a:r>
            <a:endParaRPr lang="en-US" altLang="zh-CN" sz="2667" dirty="0">
              <a:solidFill>
                <a:srgbClr val="FF0000"/>
              </a:solidFill>
            </a:endParaRPr>
          </a:p>
          <a:p>
            <a:pPr lvl="2">
              <a:lnSpc>
                <a:spcPct val="160000"/>
              </a:lnSpc>
              <a:defRPr/>
            </a:pPr>
            <a:r>
              <a:rPr lang="zh-CN" altLang="zh-CN" sz="2667" dirty="0"/>
              <a:t>给婴儿鼻子上抹上红点，把他放在镜子前</a:t>
            </a:r>
            <a:endParaRPr lang="en-US" altLang="zh-CN" sz="2667" dirty="0"/>
          </a:p>
          <a:p>
            <a:pPr lvl="1">
              <a:lnSpc>
                <a:spcPct val="160000"/>
              </a:lnSpc>
              <a:defRPr/>
            </a:pPr>
            <a:r>
              <a:rPr lang="zh-CN" altLang="zh-CN" sz="2667" dirty="0"/>
              <a:t>有一部分</a:t>
            </a:r>
            <a:r>
              <a:rPr lang="en-US" altLang="zh-CN" sz="2667" dirty="0"/>
              <a:t>15</a:t>
            </a:r>
            <a:r>
              <a:rPr lang="zh-CN" altLang="zh-CN" sz="2667" dirty="0"/>
              <a:t>个月大的婴儿能够识别自己，绝大多数</a:t>
            </a:r>
            <a:r>
              <a:rPr lang="en-US" altLang="zh-CN" sz="2667" dirty="0"/>
              <a:t>18-24</a:t>
            </a:r>
            <a:r>
              <a:rPr lang="zh-CN" altLang="zh-CN" sz="2667" dirty="0"/>
              <a:t>个月的婴儿则表现出清晰的自我识别。</a:t>
            </a:r>
          </a:p>
        </p:txBody>
      </p:sp>
      <p:pic>
        <p:nvPicPr>
          <p:cNvPr id="6" name="图片 5" descr="图100－1 自我识别？.jpg">
            <a:hlinkClick r:id="rId2" action="ppaction://hlinkfile"/>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0" y="2362572"/>
            <a:ext cx="4948817" cy="2996952"/>
          </a:xfrm>
          <a:prstGeom prst="rect">
            <a:avLst/>
          </a:prstGeom>
          <a:ln>
            <a:noFill/>
          </a:ln>
          <a:effectLst>
            <a:softEdge rad="112500"/>
          </a:effectLst>
        </p:spPr>
      </p:pic>
      <p:sp>
        <p:nvSpPr>
          <p:cNvPr id="3" name="日期占位符 2"/>
          <p:cNvSpPr>
            <a:spLocks noGrp="1"/>
          </p:cNvSpPr>
          <p:nvPr>
            <p:ph type="dt" sz="half" idx="10"/>
          </p:nvPr>
        </p:nvSpPr>
        <p:spPr/>
        <p:txBody>
          <a:bodyPr/>
          <a:lstStyle/>
          <a:p>
            <a:fld id="{D1ED44E6-6BE6-4C1E-9C35-FD5A6FF542FA}" type="datetime1">
              <a:rPr lang="zh-CN" altLang="en-US" smtClean="0"/>
              <a:pPr/>
              <a:t>2024/12/16</a:t>
            </a:fld>
            <a:endParaRPr lang="zh-CN" altLang="en-US"/>
          </a:p>
        </p:txBody>
      </p:sp>
      <p:sp>
        <p:nvSpPr>
          <p:cNvPr id="4" name="灯片编号占位符 3"/>
          <p:cNvSpPr>
            <a:spLocks noGrp="1"/>
          </p:cNvSpPr>
          <p:nvPr>
            <p:ph type="sldNum" sz="quarter" idx="12"/>
          </p:nvPr>
        </p:nvSpPr>
        <p:spPr/>
        <p:txBody>
          <a:bodyPr/>
          <a:lstStyle/>
          <a:p>
            <a:fld id="{9D2657F7-4301-46FF-B604-E34B35D6D9E3}" type="slidenum">
              <a:rPr lang="zh-CN" altLang="en-US" smtClean="0"/>
              <a:pPr/>
              <a:t>29</a:t>
            </a:fld>
            <a:endParaRPr lang="zh-CN" altLang="en-US"/>
          </a:p>
        </p:txBody>
      </p:sp>
    </p:spTree>
    <p:extLst>
      <p:ext uri="{BB962C8B-B14F-4D97-AF65-F5344CB8AC3E}">
        <p14:creationId xmlns:p14="http://schemas.microsoft.com/office/powerpoint/2010/main" val="404249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环境与人格</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094883" y="723900"/>
            <a:ext cx="4801314" cy="1527854"/>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第三章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人格、自我与社会化</a:t>
            </a:r>
          </a:p>
        </p:txBody>
      </p:sp>
    </p:spTree>
    <p:extLst>
      <p:ext uri="{BB962C8B-B14F-4D97-AF65-F5344CB8AC3E}">
        <p14:creationId xmlns:p14="http://schemas.microsoft.com/office/powerpoint/2010/main" val="293982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第三节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个体的社会化</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a:defRPr/>
            </a:pPr>
            <a:r>
              <a:rPr lang="en-US" altLang="zh-CN" spc="100" dirty="0">
                <a:solidFill>
                  <a:prstClr val="white"/>
                </a:solidFill>
                <a:latin typeface="Impact" panose="020B0806030902050204" pitchFamily="34" charset="0"/>
                <a:cs typeface="Arial" panose="020B0604020202020204" pitchFamily="34" charset="0"/>
              </a:rPr>
              <a:t>/03</a:t>
            </a:r>
            <a:endParaRPr lang="zh-CN" altLang="en-US" spc="100" dirty="0">
              <a:solidFill>
                <a:prstClr val="white"/>
              </a:solidFill>
              <a:latin typeface="Impact" panose="020B0806030902050204" pitchFamily="34" charset="0"/>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094883" y="723900"/>
            <a:ext cx="4801314" cy="1527854"/>
          </a:xfrm>
          <a:prstGeom prst="rect">
            <a:avLst/>
          </a:prstGeom>
        </p:spPr>
        <p:txBody>
          <a:bodyPr wrap="none">
            <a:spAutoFit/>
          </a:bodyPr>
          <a:lstStyle/>
          <a:p>
            <a:pPr>
              <a:lnSpc>
                <a:spcPct val="120000"/>
              </a:lnSpc>
              <a:defRPr/>
            </a:pPr>
            <a:r>
              <a:rPr lang="zh-CN" altLang="en-US" sz="4000" b="1" dirty="0">
                <a:solidFill>
                  <a:srgbClr val="D9793F"/>
                </a:solidFill>
                <a:latin typeface="华文新魏" panose="02010800040101010101" charset="-122"/>
                <a:ea typeface="华文新魏" panose="02010800040101010101" charset="-122"/>
                <a:sym typeface="+mn-ea"/>
              </a:rPr>
              <a:t>第三章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defRPr/>
            </a:pPr>
            <a:r>
              <a:rPr lang="zh-CN" altLang="en-US" sz="4000" b="1" dirty="0">
                <a:solidFill>
                  <a:srgbClr val="D9793F"/>
                </a:solidFill>
                <a:latin typeface="华文新魏" panose="02010800040101010101" charset="-122"/>
                <a:ea typeface="华文新魏" panose="02010800040101010101" charset="-122"/>
                <a:sym typeface="+mn-ea"/>
              </a:rPr>
              <a:t>人格、自我与社会化</a:t>
            </a:r>
          </a:p>
        </p:txBody>
      </p:sp>
    </p:spTree>
    <p:extLst>
      <p:ext uri="{BB962C8B-B14F-4D97-AF65-F5344CB8AC3E}">
        <p14:creationId xmlns:p14="http://schemas.microsoft.com/office/powerpoint/2010/main" val="174667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id="{31A888A5-2EB3-4646-B611-649982E0246D}"/>
              </a:ext>
            </a:extLst>
          </p:cNvPr>
          <p:cNvSpPr txBox="1">
            <a:spLocks/>
          </p:cNvSpPr>
          <p:nvPr>
            <p:custDataLst>
              <p:tags r:id="rId1"/>
            </p:custDataLst>
          </p:nvPr>
        </p:nvSpPr>
        <p:spPr>
          <a:xfrm>
            <a:off x="733098" y="1537452"/>
            <a:ext cx="11065201" cy="4524315"/>
          </a:xfrm>
          <a:prstGeom prst="rect">
            <a:avLst/>
          </a:prstGeom>
          <a:noFill/>
        </p:spPr>
        <p:txBody>
          <a:bodyPr wrap="square" rtlCol="0">
            <a:spAutoFit/>
          </a:bodyPr>
          <a:lstStyle/>
          <a:p>
            <a:pPr algn="just">
              <a:lnSpc>
                <a:spcPct val="150000"/>
              </a:lnSpc>
              <a:defRPr/>
            </a:pP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）社会化</a:t>
            </a:r>
            <a:endPar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algn="just">
              <a:lnSpc>
                <a:spcPct val="1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 社会化是将一个自然人转化为一名合格的社会成员的过程。人是通过其社会性、习得性等后天获得的文化方式来生活的。社会化要讨论的问题是，自然人是如何成长为一名合格的社会成员的。</a:t>
            </a:r>
            <a:endParaRPr lang="en-US" altLang="zh-CN" sz="2400" dirty="0">
              <a:solidFill>
                <a:srgbClr val="D9793F"/>
              </a:solidFill>
              <a:latin typeface="微软雅黑" panose="020B0503020204020204" pitchFamily="34" charset="-122"/>
              <a:ea typeface="微软雅黑" panose="020B0503020204020204" pitchFamily="34" charset="-122"/>
              <a:sym typeface="+mn-ea"/>
            </a:endParaRPr>
          </a:p>
          <a:p>
            <a:pPr algn="just">
              <a:lnSpc>
                <a:spcPct val="150000"/>
              </a:lnSpc>
              <a:defRPr/>
            </a:pP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）社会化的要素</a:t>
            </a:r>
          </a:p>
          <a:p>
            <a:pPr algn="just">
              <a:lnSpc>
                <a:spcPct val="1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家庭、学校、同伴、职业、传媒、社会文化环境</a:t>
            </a:r>
          </a:p>
          <a:p>
            <a:pPr algn="just">
              <a:lnSpc>
                <a:spcPct val="150000"/>
              </a:lnSpc>
              <a:defRPr/>
            </a:pP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3</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）社会化的类型</a:t>
            </a:r>
            <a:endPar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algn="just">
              <a:lnSpc>
                <a:spcPct val="1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zh-CN" altLang="en-US" sz="2400" dirty="0">
                <a:solidFill>
                  <a:prstClr val="black"/>
                </a:solidFill>
                <a:latin typeface="微软雅黑" panose="020B0503020204020204" pitchFamily="34" charset="-122"/>
                <a:ea typeface="微软雅黑" panose="020B0503020204020204" pitchFamily="34" charset="-122"/>
                <a:sym typeface="+mn-ea"/>
              </a:rPr>
              <a:t>政治社会化、法律社会化、道德社会化、职业社会化与性别社会化等</a:t>
            </a:r>
            <a:endParaRPr lang="en-US" altLang="zh-CN" sz="2400" dirty="0">
              <a:solidFill>
                <a:prstClr val="black"/>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noFill/>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884751" y="807481"/>
            <a:ext cx="2031325" cy="461665"/>
          </a:xfrm>
          <a:prstGeom prst="rect">
            <a:avLst/>
          </a:prstGeom>
        </p:spPr>
        <p:txBody>
          <a:bodyPr wrap="none">
            <a:spAutoFit/>
          </a:bodyPr>
          <a:lstStyle/>
          <a:p>
            <a:pPr>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个体的社会化</a:t>
            </a:r>
          </a:p>
        </p:txBody>
      </p:sp>
      <p:grpSp>
        <p:nvGrpSpPr>
          <p:cNvPr id="11" name="组合 10">
            <a:extLst>
              <a:ext uri="{FF2B5EF4-FFF2-40B4-BE49-F238E27FC236}">
                <a16:creationId xmlns:a16="http://schemas.microsoft.com/office/drawing/2014/main" id="{9A95F88D-8DBE-41B5-9F65-D64A619013EA}"/>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E311871C-130F-4E4E-9439-36AED7ACE4FE}"/>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1D275424-7BAF-4B4E-A47D-AD98FF93C8F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E8904239-3DFA-4FC8-B46C-9CB6EDB1E06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a:defRPr/>
              </a:pPr>
              <a:r>
                <a:rPr lang="zh-CN" altLang="en-US" sz="2000" b="1" dirty="0">
                  <a:solidFill>
                    <a:srgbClr val="D9793F"/>
                  </a:solidFill>
                  <a:latin typeface="华文新魏" panose="02010800040101010101" pitchFamily="2" charset="-122"/>
                  <a:ea typeface="华文新魏" panose="02010800040101010101" pitchFamily="2" charset="-122"/>
                </a:rPr>
                <a:t>第三章</a:t>
              </a:r>
            </a:p>
          </p:txBody>
        </p:sp>
        <p:grpSp>
          <p:nvGrpSpPr>
            <p:cNvPr id="15" name="组合 14">
              <a:extLst>
                <a:ext uri="{FF2B5EF4-FFF2-40B4-BE49-F238E27FC236}">
                  <a16:creationId xmlns:a16="http://schemas.microsoft.com/office/drawing/2014/main" id="{DCB37309-DD51-466F-9906-32E821D3E90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F7372144-108B-41A1-8203-AF29451A8406}"/>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A6C9B06E-B482-4FD8-AEF9-BE43D7620A4F}"/>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43ADC8EB-F495-4993-824D-DE5280F72F71}"/>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39F40DBF-A5FF-4EEB-971F-175AFD0B5518}"/>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2DC7E3CE-2A0F-4022-B7EC-F0F3C4EC5EB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6F3CD92C-B69F-4BB9-A3ED-F4728226EEA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EF0C65B-DCD4-4924-9784-4E5C56ABF14E}"/>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extLst>
      <p:ext uri="{BB962C8B-B14F-4D97-AF65-F5344CB8AC3E}">
        <p14:creationId xmlns:p14="http://schemas.microsoft.com/office/powerpoint/2010/main" val="285131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noFill/>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884751" y="807481"/>
            <a:ext cx="2031325" cy="461665"/>
          </a:xfrm>
          <a:prstGeom prst="rect">
            <a:avLst/>
          </a:prstGeom>
        </p:spPr>
        <p:txBody>
          <a:bodyPr wrap="none">
            <a:spAutoFit/>
          </a:bodyPr>
          <a:lstStyle/>
          <a:p>
            <a:pPr>
              <a:defRPr/>
            </a:pPr>
            <a:r>
              <a:rPr lang="zh-CN" altLang="en-US" sz="24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个体的社会化</a:t>
            </a:r>
          </a:p>
        </p:txBody>
      </p:sp>
      <p:sp>
        <p:nvSpPr>
          <p:cNvPr id="9" name="PA_文本框 3">
            <a:extLst>
              <a:ext uri="{FF2B5EF4-FFF2-40B4-BE49-F238E27FC236}">
                <a16:creationId xmlns:a16="http://schemas.microsoft.com/office/drawing/2014/main" id="{EFF95242-E024-4D7E-9BFD-8458E285A462}"/>
              </a:ext>
            </a:extLst>
          </p:cNvPr>
          <p:cNvSpPr txBox="1">
            <a:spLocks/>
          </p:cNvSpPr>
          <p:nvPr>
            <p:custDataLst>
              <p:tags r:id="rId1"/>
            </p:custDataLst>
          </p:nvPr>
        </p:nvSpPr>
        <p:spPr>
          <a:xfrm>
            <a:off x="733099" y="1351881"/>
            <a:ext cx="10829281" cy="5539978"/>
          </a:xfrm>
          <a:prstGeom prst="rect">
            <a:avLst/>
          </a:prstGeom>
          <a:noFill/>
        </p:spPr>
        <p:txBody>
          <a:bodyPr wrap="square" rtlCol="0">
            <a:spAutoFit/>
          </a:bodyPr>
          <a:lstStyle/>
          <a:p>
            <a:pPr algn="just">
              <a:lnSpc>
                <a:spcPct val="150000"/>
              </a:lnSpc>
              <a:defRPr/>
            </a:pP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800" dirty="0">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mn-ea"/>
              </a:rPr>
              <a:t>）社会化的过程</a:t>
            </a:r>
            <a:endParaRPr lang="zh-CN" altLang="en-US" sz="2800"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2800" b="1" dirty="0">
                <a:latin typeface="微软雅黑" panose="020B0503020204020204" pitchFamily="34" charset="-122"/>
                <a:ea typeface="微软雅黑" panose="020B0503020204020204" pitchFamily="34" charset="-122"/>
              </a:rPr>
              <a:t>心理学家</a:t>
            </a:r>
            <a:endParaRPr lang="zh-CN" altLang="en-US" sz="2800" dirty="0">
              <a:latin typeface="微软雅黑" panose="020B0503020204020204" pitchFamily="34" charset="-122"/>
              <a:ea typeface="微软雅黑" panose="020B0503020204020204" pitchFamily="34" charset="-122"/>
            </a:endParaRPr>
          </a:p>
          <a:p>
            <a:pPr algn="just">
              <a:lnSpc>
                <a:spcPct val="150000"/>
              </a:lnSpc>
              <a:defRPr/>
            </a:pPr>
            <a:r>
              <a:rPr lang="zh-CN" altLang="en-US" sz="2800" dirty="0">
                <a:latin typeface="微软雅黑" panose="020B0503020204020204" pitchFamily="34" charset="-122"/>
                <a:ea typeface="微软雅黑" panose="020B0503020204020204" pitchFamily="34" charset="-122"/>
              </a:rPr>
              <a:t>埃里克森的自我发展阶段理论</a:t>
            </a:r>
            <a:r>
              <a:rPr lang="zh-CN" altLang="en-US" sz="2400" dirty="0">
                <a:latin typeface="微软雅黑" panose="020B0503020204020204" pitchFamily="34" charset="-122"/>
                <a:ea typeface="微软雅黑" panose="020B0503020204020204" pitchFamily="34" charset="-122"/>
              </a:rPr>
              <a:t>把社会化过程分成</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个可出现对立关系的时期：信任对不信任，自主对羞愧或怀疑，主动对罪恶感，勤勉对自卑，</a:t>
            </a:r>
            <a:r>
              <a:rPr lang="zh-CN" altLang="en-US" sz="2400" b="1" u="sng" dirty="0">
                <a:latin typeface="微软雅黑" panose="020B0503020204020204" pitchFamily="34" charset="-122"/>
                <a:ea typeface="微软雅黑" panose="020B0503020204020204" pitchFamily="34" charset="-122"/>
              </a:rPr>
              <a:t>同一性</a:t>
            </a:r>
            <a:r>
              <a:rPr lang="zh-CN" altLang="en-US" sz="2400" dirty="0">
                <a:latin typeface="微软雅黑" panose="020B0503020204020204" pitchFamily="34" charset="-122"/>
                <a:ea typeface="微软雅黑" panose="020B0503020204020204" pitchFamily="34" charset="-122"/>
              </a:rPr>
              <a:t>对角色混乱，亲密对孤独，多产对停滞，整合对失望。</a:t>
            </a:r>
          </a:p>
          <a:p>
            <a:pPr marL="285750" indent="-285750" algn="just">
              <a:lnSpc>
                <a:spcPct val="150000"/>
              </a:lnSpc>
              <a:buFont typeface="Wingdings" panose="05000000000000000000" pitchFamily="2" charset="2"/>
              <a:buChar char="u"/>
              <a:defRPr/>
            </a:pPr>
            <a:r>
              <a:rPr lang="zh-CN" altLang="en-US" sz="2800" b="1" dirty="0">
                <a:latin typeface="微软雅黑" panose="020B0503020204020204" pitchFamily="34" charset="-122"/>
                <a:ea typeface="微软雅黑" panose="020B0503020204020204" pitchFamily="34" charset="-122"/>
              </a:rPr>
              <a:t>文化与人格学派的人类学家</a:t>
            </a:r>
          </a:p>
          <a:p>
            <a:pPr algn="just">
              <a:lnSpc>
                <a:spcPct val="150000"/>
              </a:lnSpc>
              <a:defRPr/>
            </a:pPr>
            <a:r>
              <a:rPr lang="zh-CN" altLang="en-US" sz="2400" dirty="0">
                <a:latin typeface="微软雅黑" panose="020B0503020204020204" pitchFamily="34" charset="-122"/>
                <a:ea typeface="微软雅黑" panose="020B0503020204020204" pitchFamily="34" charset="-122"/>
              </a:rPr>
              <a:t>坚持文化的相对主义，认为心理学家所谓的社会化过程在有些文化类型中是看不到的，因此与其说是带有生物性的规律性，不如说是文化型塑的结果。</a:t>
            </a:r>
          </a:p>
          <a:p>
            <a:pPr algn="just">
              <a:lnSpc>
                <a:spcPct val="150000"/>
              </a:lnSpc>
              <a:defRPr/>
            </a:pPr>
            <a:endParaRPr lang="zh-CN" altLang="en-US" sz="2800" dirty="0">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9A95F88D-8DBE-41B5-9F65-D64A619013EA}"/>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E311871C-130F-4E4E-9439-36AED7ACE4FE}"/>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1D275424-7BAF-4B4E-A47D-AD98FF93C8F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E8904239-3DFA-4FC8-B46C-9CB6EDB1E06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a:defRPr/>
              </a:pPr>
              <a:r>
                <a:rPr lang="zh-CN" altLang="en-US" sz="2000" b="1" dirty="0">
                  <a:solidFill>
                    <a:srgbClr val="D9793F"/>
                  </a:solidFill>
                  <a:latin typeface="华文新魏" panose="02010800040101010101" pitchFamily="2" charset="-122"/>
                  <a:ea typeface="华文新魏" panose="02010800040101010101" pitchFamily="2" charset="-122"/>
                </a:rPr>
                <a:t>第三章</a:t>
              </a:r>
            </a:p>
          </p:txBody>
        </p:sp>
        <p:grpSp>
          <p:nvGrpSpPr>
            <p:cNvPr id="15" name="组合 14">
              <a:extLst>
                <a:ext uri="{FF2B5EF4-FFF2-40B4-BE49-F238E27FC236}">
                  <a16:creationId xmlns:a16="http://schemas.microsoft.com/office/drawing/2014/main" id="{DCB37309-DD51-466F-9906-32E821D3E90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F7372144-108B-41A1-8203-AF29451A8406}"/>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A6C9B06E-B482-4FD8-AEF9-BE43D7620A4F}"/>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43ADC8EB-F495-4993-824D-DE5280F72F71}"/>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39F40DBF-A5FF-4EEB-971F-175AFD0B5518}"/>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2DC7E3CE-2A0F-4022-B7EC-F0F3C4EC5EB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6F3CD92C-B69F-4BB9-A3ED-F4728226EEA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EF0C65B-DCD4-4924-9784-4E5C56ABF14E}"/>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4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extLst>
      <p:ext uri="{BB962C8B-B14F-4D97-AF65-F5344CB8AC3E}">
        <p14:creationId xmlns:p14="http://schemas.microsoft.com/office/powerpoint/2010/main" val="25949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形状 27">
            <a:extLst>
              <a:ext uri="{FF2B5EF4-FFF2-40B4-BE49-F238E27FC236}">
                <a16:creationId xmlns:a16="http://schemas.microsoft.com/office/drawing/2014/main" id="{C6AF0146-38B7-7F0B-B6B0-8E04A07A5DD2}"/>
              </a:ext>
            </a:extLst>
          </p:cNvPr>
          <p:cNvSpPr/>
          <p:nvPr/>
        </p:nvSpPr>
        <p:spPr>
          <a:xfrm>
            <a:off x="0" y="1114189"/>
            <a:ext cx="12192000" cy="422511"/>
          </a:xfrm>
          <a:custGeom>
            <a:avLst/>
            <a:gdLst>
              <a:gd name="connsiteX0" fmla="*/ 0 w 12192000"/>
              <a:gd name="connsiteY0" fmla="*/ 0 h 684005"/>
              <a:gd name="connsiteX1" fmla="*/ 79128 w 12192000"/>
              <a:gd name="connsiteY1" fmla="*/ 13177 h 684005"/>
              <a:gd name="connsiteX2" fmla="*/ 6096000 w 12192000"/>
              <a:gd name="connsiteY2" fmla="*/ 449543 h 684005"/>
              <a:gd name="connsiteX3" fmla="*/ 12112872 w 12192000"/>
              <a:gd name="connsiteY3" fmla="*/ 13177 h 684005"/>
              <a:gd name="connsiteX4" fmla="*/ 12192000 w 12192000"/>
              <a:gd name="connsiteY4" fmla="*/ 0 h 684005"/>
              <a:gd name="connsiteX5" fmla="*/ 12192000 w 12192000"/>
              <a:gd name="connsiteY5" fmla="*/ 234462 h 684005"/>
              <a:gd name="connsiteX6" fmla="*/ 12112872 w 12192000"/>
              <a:gd name="connsiteY6" fmla="*/ 247639 h 684005"/>
              <a:gd name="connsiteX7" fmla="*/ 6096000 w 12192000"/>
              <a:gd name="connsiteY7" fmla="*/ 684005 h 684005"/>
              <a:gd name="connsiteX8" fmla="*/ 79128 w 12192000"/>
              <a:gd name="connsiteY8" fmla="*/ 247639 h 684005"/>
              <a:gd name="connsiteX9" fmla="*/ 0 w 12192000"/>
              <a:gd name="connsiteY9" fmla="*/ 234462 h 684005"/>
              <a:gd name="connsiteX10" fmla="*/ 0 w 12192000"/>
              <a:gd name="connsiteY10" fmla="*/ 0 h 6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4005">
                <a:moveTo>
                  <a:pt x="0" y="0"/>
                </a:moveTo>
                <a:lnTo>
                  <a:pt x="79128" y="13177"/>
                </a:lnTo>
                <a:cubicBezTo>
                  <a:pt x="1833553" y="290084"/>
                  <a:pt x="3893088" y="449543"/>
                  <a:pt x="6096000" y="449543"/>
                </a:cubicBezTo>
                <a:cubicBezTo>
                  <a:pt x="8298913" y="449543"/>
                  <a:pt x="10358448" y="290084"/>
                  <a:pt x="12112872" y="13177"/>
                </a:cubicBezTo>
                <a:lnTo>
                  <a:pt x="12192000" y="0"/>
                </a:lnTo>
                <a:lnTo>
                  <a:pt x="12192000" y="234462"/>
                </a:lnTo>
                <a:lnTo>
                  <a:pt x="12112872" y="247639"/>
                </a:lnTo>
                <a:cubicBezTo>
                  <a:pt x="10358448" y="524546"/>
                  <a:pt x="8298913" y="684005"/>
                  <a:pt x="6096000" y="684005"/>
                </a:cubicBezTo>
                <a:cubicBezTo>
                  <a:pt x="3893088" y="684005"/>
                  <a:pt x="1833553" y="524546"/>
                  <a:pt x="79128" y="247639"/>
                </a:cubicBezTo>
                <a:lnTo>
                  <a:pt x="0" y="234462"/>
                </a:lnTo>
                <a:lnTo>
                  <a:pt x="0"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zh-CN" altLang="en-US" dirty="0">
              <a:solidFill>
                <a:srgbClr val="FEFFFF"/>
              </a:solidFill>
              <a:latin typeface="Alibaba PuHuiTi" pitchFamily="18" charset="-122"/>
              <a:ea typeface="Alibaba PuHuiTi" pitchFamily="18" charset="-122"/>
            </a:endParaRPr>
          </a:p>
        </p:txBody>
      </p:sp>
      <p:sp>
        <p:nvSpPr>
          <p:cNvPr id="29" name="任意形状 28">
            <a:extLst>
              <a:ext uri="{FF2B5EF4-FFF2-40B4-BE49-F238E27FC236}">
                <a16:creationId xmlns:a16="http://schemas.microsoft.com/office/drawing/2014/main" id="{48103A3D-B430-0830-7926-2F7A05E299FB}"/>
              </a:ext>
            </a:extLst>
          </p:cNvPr>
          <p:cNvSpPr/>
          <p:nvPr/>
        </p:nvSpPr>
        <p:spPr>
          <a:xfrm>
            <a:off x="0" y="950226"/>
            <a:ext cx="12192000" cy="514112"/>
          </a:xfrm>
          <a:custGeom>
            <a:avLst/>
            <a:gdLst>
              <a:gd name="connsiteX0" fmla="*/ 0 w 12192000"/>
              <a:gd name="connsiteY0" fmla="*/ 0 h 684005"/>
              <a:gd name="connsiteX1" fmla="*/ 79128 w 12192000"/>
              <a:gd name="connsiteY1" fmla="*/ 13177 h 684005"/>
              <a:gd name="connsiteX2" fmla="*/ 6096000 w 12192000"/>
              <a:gd name="connsiteY2" fmla="*/ 449543 h 684005"/>
              <a:gd name="connsiteX3" fmla="*/ 12112872 w 12192000"/>
              <a:gd name="connsiteY3" fmla="*/ 13177 h 684005"/>
              <a:gd name="connsiteX4" fmla="*/ 12192000 w 12192000"/>
              <a:gd name="connsiteY4" fmla="*/ 0 h 684005"/>
              <a:gd name="connsiteX5" fmla="*/ 12192000 w 12192000"/>
              <a:gd name="connsiteY5" fmla="*/ 234462 h 684005"/>
              <a:gd name="connsiteX6" fmla="*/ 12112872 w 12192000"/>
              <a:gd name="connsiteY6" fmla="*/ 247639 h 684005"/>
              <a:gd name="connsiteX7" fmla="*/ 6096000 w 12192000"/>
              <a:gd name="connsiteY7" fmla="*/ 684005 h 684005"/>
              <a:gd name="connsiteX8" fmla="*/ 79128 w 12192000"/>
              <a:gd name="connsiteY8" fmla="*/ 247639 h 684005"/>
              <a:gd name="connsiteX9" fmla="*/ 0 w 12192000"/>
              <a:gd name="connsiteY9" fmla="*/ 234462 h 684005"/>
              <a:gd name="connsiteX10" fmla="*/ 0 w 12192000"/>
              <a:gd name="connsiteY10" fmla="*/ 0 h 6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4005">
                <a:moveTo>
                  <a:pt x="0" y="0"/>
                </a:moveTo>
                <a:lnTo>
                  <a:pt x="79128" y="13177"/>
                </a:lnTo>
                <a:cubicBezTo>
                  <a:pt x="1833553" y="290084"/>
                  <a:pt x="3893088" y="449543"/>
                  <a:pt x="6096000" y="449543"/>
                </a:cubicBezTo>
                <a:cubicBezTo>
                  <a:pt x="8298913" y="449543"/>
                  <a:pt x="10358448" y="290084"/>
                  <a:pt x="12112872" y="13177"/>
                </a:cubicBezTo>
                <a:lnTo>
                  <a:pt x="12192000" y="0"/>
                </a:lnTo>
                <a:lnTo>
                  <a:pt x="12192000" y="234462"/>
                </a:lnTo>
                <a:lnTo>
                  <a:pt x="12112872" y="247639"/>
                </a:lnTo>
                <a:cubicBezTo>
                  <a:pt x="10358448" y="524546"/>
                  <a:pt x="8298913" y="684005"/>
                  <a:pt x="6096000" y="684005"/>
                </a:cubicBezTo>
                <a:cubicBezTo>
                  <a:pt x="3893088" y="684005"/>
                  <a:pt x="1833553" y="524546"/>
                  <a:pt x="79128" y="247639"/>
                </a:cubicBezTo>
                <a:lnTo>
                  <a:pt x="0" y="234462"/>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rgbClr val="FEFFFF"/>
              </a:solidFill>
              <a:latin typeface="Alibaba PuHuiTi" pitchFamily="18" charset="-122"/>
              <a:ea typeface="Alibaba PuHuiTi" pitchFamily="18" charset="-122"/>
            </a:endParaRPr>
          </a:p>
        </p:txBody>
      </p:sp>
      <p:sp>
        <p:nvSpPr>
          <p:cNvPr id="10" name="任意形状 9">
            <a:extLst>
              <a:ext uri="{FF2B5EF4-FFF2-40B4-BE49-F238E27FC236}">
                <a16:creationId xmlns:a16="http://schemas.microsoft.com/office/drawing/2014/main" id="{208CE0BA-EA90-7C4E-42D6-7A7EFECFBDAC}"/>
              </a:ext>
            </a:extLst>
          </p:cNvPr>
          <p:cNvSpPr>
            <a:spLocks/>
          </p:cNvSpPr>
          <p:nvPr/>
        </p:nvSpPr>
        <p:spPr>
          <a:xfrm>
            <a:off x="0" y="-1892300"/>
            <a:ext cx="12192000" cy="3292068"/>
          </a:xfrm>
          <a:custGeom>
            <a:avLst/>
            <a:gdLst>
              <a:gd name="connsiteX0" fmla="*/ 0 w 12192000"/>
              <a:gd name="connsiteY0" fmla="*/ 0 h 3292068"/>
              <a:gd name="connsiteX1" fmla="*/ 12192000 w 12192000"/>
              <a:gd name="connsiteY1" fmla="*/ 0 h 3292068"/>
              <a:gd name="connsiteX2" fmla="*/ 12192000 w 12192000"/>
              <a:gd name="connsiteY2" fmla="*/ 2842525 h 3292068"/>
              <a:gd name="connsiteX3" fmla="*/ 12112872 w 12192000"/>
              <a:gd name="connsiteY3" fmla="*/ 2855702 h 3292068"/>
              <a:gd name="connsiteX4" fmla="*/ 6096000 w 12192000"/>
              <a:gd name="connsiteY4" fmla="*/ 3292068 h 3292068"/>
              <a:gd name="connsiteX5" fmla="*/ 79128 w 12192000"/>
              <a:gd name="connsiteY5" fmla="*/ 2855702 h 3292068"/>
              <a:gd name="connsiteX6" fmla="*/ 0 w 12192000"/>
              <a:gd name="connsiteY6" fmla="*/ 2842525 h 3292068"/>
              <a:gd name="connsiteX7" fmla="*/ 0 w 12192000"/>
              <a:gd name="connsiteY7" fmla="*/ 0 h 32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292068">
                <a:moveTo>
                  <a:pt x="0" y="0"/>
                </a:moveTo>
                <a:lnTo>
                  <a:pt x="12192000" y="0"/>
                </a:lnTo>
                <a:lnTo>
                  <a:pt x="12192000" y="2842525"/>
                </a:lnTo>
                <a:lnTo>
                  <a:pt x="12112872" y="2855702"/>
                </a:lnTo>
                <a:cubicBezTo>
                  <a:pt x="10358448" y="3132609"/>
                  <a:pt x="8298913" y="3292068"/>
                  <a:pt x="6096000" y="3292068"/>
                </a:cubicBezTo>
                <a:cubicBezTo>
                  <a:pt x="3893088" y="3292068"/>
                  <a:pt x="1833553" y="3132609"/>
                  <a:pt x="79128" y="2855702"/>
                </a:cubicBezTo>
                <a:lnTo>
                  <a:pt x="0" y="2842525"/>
                </a:lnTo>
                <a:lnTo>
                  <a:pt x="0" y="0"/>
                </a:lnTo>
                <a:close/>
              </a:path>
            </a:pathLst>
          </a:custGeom>
          <a:blipFill>
            <a:blip r:embed="rId2"/>
            <a:stretch>
              <a:fillRect t="-100000" b="-100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rgbClr val="FEFFFF"/>
              </a:solidFill>
              <a:latin typeface="Alibaba PuHuiTi" pitchFamily="18" charset="-122"/>
              <a:ea typeface="Alibaba PuHuiTi" pitchFamily="18" charset="-122"/>
            </a:endParaRPr>
          </a:p>
        </p:txBody>
      </p:sp>
      <p:sp>
        <p:nvSpPr>
          <p:cNvPr id="22" name="Rectangle 2"/>
          <p:cNvSpPr txBox="1">
            <a:spLocks noRot="1" noChangeArrowheads="1"/>
          </p:cNvSpPr>
          <p:nvPr/>
        </p:nvSpPr>
        <p:spPr bwMode="auto">
          <a:xfrm>
            <a:off x="0" y="2028589"/>
            <a:ext cx="1219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eaLnBrk="1" hangingPunct="1">
              <a:defRPr/>
            </a:pPr>
            <a:r>
              <a:rPr lang="en-US" altLang="zh-CN" sz="8000" kern="0" dirty="0">
                <a:solidFill>
                  <a:schemeClr val="tx1"/>
                </a:solidFill>
                <a:latin typeface="Arial"/>
                <a:ea typeface="华文新魏" panose="02010800040101010101" pitchFamily="2" charset="-122"/>
              </a:rPr>
              <a:t>0~18</a:t>
            </a:r>
            <a:r>
              <a:rPr lang="zh-CN" altLang="en-US" sz="8000" kern="0" dirty="0">
                <a:solidFill>
                  <a:schemeClr val="tx1"/>
                </a:solidFill>
                <a:latin typeface="Arial"/>
                <a:ea typeface="华文新魏" panose="02010800040101010101" pitchFamily="2" charset="-122"/>
              </a:rPr>
              <a:t>岁的自我与社会化</a:t>
            </a:r>
            <a:endParaRPr lang="en-US" altLang="zh-CN" sz="8000" kern="0" dirty="0">
              <a:solidFill>
                <a:schemeClr val="tx1"/>
              </a:solidFill>
              <a:latin typeface="Arial"/>
              <a:ea typeface="华文新魏" panose="02010800040101010101" pitchFamily="2" charset="-122"/>
            </a:endParaRPr>
          </a:p>
        </p:txBody>
      </p:sp>
      <p:sp>
        <p:nvSpPr>
          <p:cNvPr id="9" name="任意形状 2">
            <a:extLst>
              <a:ext uri="{FF2B5EF4-FFF2-40B4-BE49-F238E27FC236}">
                <a16:creationId xmlns:a16="http://schemas.microsoft.com/office/drawing/2014/main" id="{B7E24388-E908-B348-1F75-F9C2F741F5DE}"/>
              </a:ext>
            </a:extLst>
          </p:cNvPr>
          <p:cNvSpPr>
            <a:spLocks/>
          </p:cNvSpPr>
          <p:nvPr/>
        </p:nvSpPr>
        <p:spPr>
          <a:xfrm>
            <a:off x="0" y="-1892300"/>
            <a:ext cx="12192000" cy="3292068"/>
          </a:xfrm>
          <a:custGeom>
            <a:avLst/>
            <a:gdLst>
              <a:gd name="connsiteX0" fmla="*/ 0 w 12192000"/>
              <a:gd name="connsiteY0" fmla="*/ 0 h 3292068"/>
              <a:gd name="connsiteX1" fmla="*/ 12192000 w 12192000"/>
              <a:gd name="connsiteY1" fmla="*/ 0 h 3292068"/>
              <a:gd name="connsiteX2" fmla="*/ 12192000 w 12192000"/>
              <a:gd name="connsiteY2" fmla="*/ 2842525 h 3292068"/>
              <a:gd name="connsiteX3" fmla="*/ 12112872 w 12192000"/>
              <a:gd name="connsiteY3" fmla="*/ 2855702 h 3292068"/>
              <a:gd name="connsiteX4" fmla="*/ 6096000 w 12192000"/>
              <a:gd name="connsiteY4" fmla="*/ 3292068 h 3292068"/>
              <a:gd name="connsiteX5" fmla="*/ 79128 w 12192000"/>
              <a:gd name="connsiteY5" fmla="*/ 2855702 h 3292068"/>
              <a:gd name="connsiteX6" fmla="*/ 0 w 12192000"/>
              <a:gd name="connsiteY6" fmla="*/ 2842525 h 3292068"/>
              <a:gd name="connsiteX7" fmla="*/ 0 w 12192000"/>
              <a:gd name="connsiteY7" fmla="*/ 0 h 32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292068">
                <a:moveTo>
                  <a:pt x="0" y="0"/>
                </a:moveTo>
                <a:lnTo>
                  <a:pt x="12192000" y="0"/>
                </a:lnTo>
                <a:lnTo>
                  <a:pt x="12192000" y="2842525"/>
                </a:lnTo>
                <a:lnTo>
                  <a:pt x="12112872" y="2855702"/>
                </a:lnTo>
                <a:cubicBezTo>
                  <a:pt x="10358448" y="3132609"/>
                  <a:pt x="8298913" y="3292068"/>
                  <a:pt x="6096000" y="3292068"/>
                </a:cubicBezTo>
                <a:cubicBezTo>
                  <a:pt x="3893088" y="3292068"/>
                  <a:pt x="1833553" y="3132609"/>
                  <a:pt x="79128" y="2855702"/>
                </a:cubicBezTo>
                <a:lnTo>
                  <a:pt x="0" y="2842525"/>
                </a:lnTo>
                <a:lnTo>
                  <a:pt x="0" y="0"/>
                </a:lnTo>
                <a:close/>
              </a:path>
            </a:pathLst>
          </a:custGeom>
          <a:solidFill>
            <a:srgbClr val="721F1E">
              <a:alpha val="8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endParaRPr>
          </a:p>
        </p:txBody>
      </p:sp>
    </p:spTree>
    <p:extLst>
      <p:ext uri="{BB962C8B-B14F-4D97-AF65-F5344CB8AC3E}">
        <p14:creationId xmlns:p14="http://schemas.microsoft.com/office/powerpoint/2010/main" val="218642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803275"/>
            <a:ext cx="10515600" cy="1325563"/>
          </a:xfrm>
          <a:ln>
            <a:miter lim="800000"/>
          </a:ln>
        </p:spPr>
        <p:txBody>
          <a:bodyPr rtlCol="0" anchor="t">
            <a:noAutofit/>
          </a:bodyPr>
          <a:lstStyle/>
          <a:p>
            <a:pPr algn="ctr">
              <a:lnSpc>
                <a:spcPct val="150000"/>
              </a:lnSpc>
              <a:defRPr/>
            </a:pPr>
            <a:r>
              <a:rPr lang="zh-CN" altLang="en-US" sz="4000" b="1" dirty="0">
                <a:ln w="10541" cmpd="sng">
                  <a:solidFill>
                    <a:schemeClr val="accent5">
                      <a:lumMod val="50000"/>
                    </a:schemeClr>
                  </a:solidFill>
                  <a:prstDash val="solid"/>
                </a:ln>
                <a:solidFill>
                  <a:srgbClr val="48546C"/>
                </a:solidFill>
                <a:latin typeface="微软雅黑" panose="020B0503020204020204" pitchFamily="34" charset="-122"/>
                <a:ea typeface="微软雅黑" panose="020B0503020204020204" pitchFamily="34" charset="-122"/>
              </a:rPr>
              <a:t>人的发展可以分为哪几个阶段？</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2005012"/>
            <a:ext cx="5810250" cy="3914775"/>
          </a:xfrm>
          <a:prstGeom prst="rect">
            <a:avLst/>
          </a:prstGeom>
        </p:spPr>
      </p:pic>
    </p:spTree>
    <p:extLst>
      <p:ext uri="{BB962C8B-B14F-4D97-AF65-F5344CB8AC3E}">
        <p14:creationId xmlns:p14="http://schemas.microsoft.com/office/powerpoint/2010/main" val="41727330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custDataLst>
              <p:tags r:id="rId1"/>
            </p:custDataLst>
          </p:nvPr>
        </p:nvGraphicFramePr>
        <p:xfrm>
          <a:off x="687500" y="568170"/>
          <a:ext cx="10684795" cy="5979619"/>
        </p:xfrm>
        <a:graphic>
          <a:graphicData uri="http://schemas.openxmlformats.org/drawingml/2006/table">
            <a:tbl>
              <a:tblPr firstRow="1" bandRow="1">
                <a:tableStyleId>{5A111915-BE36-4E01-A7E5-04B1672EAD32}</a:tableStyleId>
              </a:tblPr>
              <a:tblGrid>
                <a:gridCol w="2502806">
                  <a:extLst>
                    <a:ext uri="{9D8B030D-6E8A-4147-A177-3AD203B41FA5}">
                      <a16:colId xmlns:a16="http://schemas.microsoft.com/office/drawing/2014/main" val="20000"/>
                    </a:ext>
                  </a:extLst>
                </a:gridCol>
                <a:gridCol w="8181989">
                  <a:extLst>
                    <a:ext uri="{9D8B030D-6E8A-4147-A177-3AD203B41FA5}">
                      <a16:colId xmlns:a16="http://schemas.microsoft.com/office/drawing/2014/main" val="20001"/>
                    </a:ext>
                  </a:extLst>
                </a:gridCol>
              </a:tblGrid>
              <a:tr h="1075892">
                <a:tc>
                  <a:txBody>
                    <a:bodyPr/>
                    <a:lstStyle/>
                    <a:p>
                      <a:pPr algn="ctr">
                        <a:lnSpc>
                          <a:spcPct val="150000"/>
                        </a:lnSpc>
                        <a:spcAft>
                          <a:spcPts val="0"/>
                        </a:spcAft>
                      </a:pPr>
                      <a:r>
                        <a:rPr lang="zh-CN" altLang="en-US" sz="2400" b="1" kern="100" dirty="0"/>
                        <a:t>年龄阶段</a:t>
                      </a:r>
                      <a:endParaRPr lang="zh-CN" altLang="en-US" sz="2400" b="1" kern="100" dirty="0">
                        <a:latin typeface="微软雅黑" panose="020B0503020204020204" pitchFamily="34" charset="-122"/>
                        <a:ea typeface="微软雅黑" panose="020B0503020204020204" pitchFamily="34" charset="-122"/>
                      </a:endParaRPr>
                    </a:p>
                  </a:txBody>
                  <a:tcPr marL="87088" marR="87088" marT="0" marB="0" anchor="ctr">
                    <a:solidFill>
                      <a:srgbClr val="596784"/>
                    </a:solidFill>
                  </a:tcPr>
                </a:tc>
                <a:tc>
                  <a:txBody>
                    <a:bodyPr/>
                    <a:lstStyle/>
                    <a:p>
                      <a:pPr algn="ctr">
                        <a:lnSpc>
                          <a:spcPct val="150000"/>
                        </a:lnSpc>
                        <a:spcAft>
                          <a:spcPts val="0"/>
                        </a:spcAft>
                      </a:pPr>
                      <a:r>
                        <a:rPr lang="zh-CN" altLang="en-US" sz="2400" b="1" kern="100" dirty="0"/>
                        <a:t>主要特点</a:t>
                      </a:r>
                      <a:endParaRPr lang="zh-CN" altLang="en-US" sz="2400" b="1" kern="100" dirty="0">
                        <a:latin typeface="微软雅黑" panose="020B0503020204020204" pitchFamily="34" charset="-122"/>
                        <a:ea typeface="微软雅黑" panose="020B0503020204020204" pitchFamily="34" charset="-122"/>
                      </a:endParaRPr>
                    </a:p>
                  </a:txBody>
                  <a:tcPr marL="87088" marR="87088" marT="0" marB="0" anchor="ctr">
                    <a:solidFill>
                      <a:srgbClr val="596784"/>
                    </a:solidFill>
                  </a:tcPr>
                </a:tc>
                <a:extLst>
                  <a:ext uri="{0D108BD9-81ED-4DB2-BD59-A6C34878D82A}">
                    <a16:rowId xmlns:a16="http://schemas.microsoft.com/office/drawing/2014/main" val="10000"/>
                  </a:ext>
                </a:extLst>
              </a:tr>
              <a:tr h="1076124">
                <a:tc>
                  <a:txBody>
                    <a:bodyPr/>
                    <a:lstStyle/>
                    <a:p>
                      <a:pPr algn="ctr">
                        <a:lnSpc>
                          <a:spcPct val="150000"/>
                        </a:lnSpc>
                        <a:spcAft>
                          <a:spcPts val="0"/>
                        </a:spcAft>
                      </a:pPr>
                      <a:r>
                        <a:rPr lang="zh-CN" sz="1900" b="1" kern="100" dirty="0"/>
                        <a:t>胎儿期</a:t>
                      </a:r>
                    </a:p>
                    <a:p>
                      <a:pPr algn="ctr">
                        <a:lnSpc>
                          <a:spcPct val="150000"/>
                        </a:lnSpc>
                        <a:spcAft>
                          <a:spcPts val="0"/>
                        </a:spcAft>
                      </a:pPr>
                      <a:r>
                        <a:rPr lang="zh-CN" sz="1900" b="1" kern="100" dirty="0"/>
                        <a:t>（从怀孕到出生）</a:t>
                      </a:r>
                      <a:endParaRPr lang="zh-CN" sz="1900" b="1" kern="100" dirty="0">
                        <a:latin typeface="微软雅黑" panose="020B0503020204020204" pitchFamily="34" charset="-122"/>
                        <a:ea typeface="微软雅黑" panose="020B0503020204020204" pitchFamily="34" charset="-122"/>
                      </a:endParaRPr>
                    </a:p>
                  </a:txBody>
                  <a:tcPr marL="87088" marR="87088" marT="0" marB="0" anchor="ctr"/>
                </a:tc>
                <a:tc>
                  <a:txBody>
                    <a:bodyPr/>
                    <a:lstStyle/>
                    <a:p>
                      <a:pPr algn="just">
                        <a:lnSpc>
                          <a:spcPct val="150000"/>
                        </a:lnSpc>
                        <a:spcAft>
                          <a:spcPts val="0"/>
                        </a:spcAft>
                      </a:pPr>
                      <a:r>
                        <a:rPr lang="zh-CN" sz="1900" b="1" kern="100" dirty="0"/>
                        <a:t>单细胞有机体转变为人类婴儿，具备适应子宫外的生活的非凡能力。</a:t>
                      </a:r>
                      <a:endParaRPr lang="zh-CN" sz="1900" b="1" kern="100" dirty="0">
                        <a:latin typeface="微软雅黑" panose="020B0503020204020204" pitchFamily="34" charset="-122"/>
                        <a:ea typeface="微软雅黑" panose="020B0503020204020204" pitchFamily="34" charset="-122"/>
                      </a:endParaRPr>
                    </a:p>
                  </a:txBody>
                  <a:tcPr marL="87088" marR="87088" marT="0" marB="0" anchor="ctr"/>
                </a:tc>
                <a:extLst>
                  <a:ext uri="{0D108BD9-81ED-4DB2-BD59-A6C34878D82A}">
                    <a16:rowId xmlns:a16="http://schemas.microsoft.com/office/drawing/2014/main" val="10001"/>
                  </a:ext>
                </a:extLst>
              </a:tr>
              <a:tr h="1234222">
                <a:tc>
                  <a:txBody>
                    <a:bodyPr/>
                    <a:lstStyle/>
                    <a:p>
                      <a:pPr algn="ctr">
                        <a:lnSpc>
                          <a:spcPct val="150000"/>
                        </a:lnSpc>
                        <a:spcAft>
                          <a:spcPts val="0"/>
                        </a:spcAft>
                      </a:pPr>
                      <a:r>
                        <a:rPr lang="zh-CN" sz="1900" b="1" kern="100" dirty="0"/>
                        <a:t>婴</a:t>
                      </a:r>
                      <a:r>
                        <a:rPr lang="zh-CN" altLang="en-US" sz="1900" b="1" kern="100" dirty="0"/>
                        <a:t>幼儿</a:t>
                      </a:r>
                      <a:r>
                        <a:rPr lang="zh-CN" sz="1900" b="1" kern="100" dirty="0"/>
                        <a:t>期</a:t>
                      </a:r>
                    </a:p>
                    <a:p>
                      <a:pPr algn="ctr">
                        <a:lnSpc>
                          <a:spcPct val="150000"/>
                        </a:lnSpc>
                        <a:spcAft>
                          <a:spcPts val="0"/>
                        </a:spcAft>
                      </a:pPr>
                      <a:r>
                        <a:rPr lang="zh-CN" sz="1900" b="1" kern="100" dirty="0"/>
                        <a:t>（出生到</a:t>
                      </a:r>
                      <a:r>
                        <a:rPr lang="en-US" sz="1900" b="1" kern="100" dirty="0"/>
                        <a:t>3</a:t>
                      </a:r>
                      <a:r>
                        <a:rPr lang="zh-CN" sz="1900" b="1" kern="100" dirty="0"/>
                        <a:t>岁）</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87088" marR="87088" marT="0" marB="0" anchor="ctr"/>
                </a:tc>
                <a:tc>
                  <a:txBody>
                    <a:bodyPr/>
                    <a:lstStyle/>
                    <a:p>
                      <a:pPr algn="just">
                        <a:lnSpc>
                          <a:spcPct val="150000"/>
                        </a:lnSpc>
                        <a:spcAft>
                          <a:spcPts val="0"/>
                        </a:spcAft>
                      </a:pPr>
                      <a:r>
                        <a:rPr lang="zh-CN" sz="1900" b="1" kern="100" dirty="0"/>
                        <a:t>身体和大脑发生巨大变化，为广泛的动作、知觉、智力能力以及最初的与他人的亲密关系的出现提供了支持。</a:t>
                      </a:r>
                      <a:endParaRPr lang="zh-CN" sz="1900" b="1" kern="100" dirty="0">
                        <a:latin typeface="微软雅黑" panose="020B0503020204020204" pitchFamily="34" charset="-122"/>
                        <a:ea typeface="微软雅黑" panose="020B0503020204020204" pitchFamily="34" charset="-122"/>
                      </a:endParaRPr>
                    </a:p>
                  </a:txBody>
                  <a:tcPr marL="87088" marR="87088" marT="0" marB="0" anchor="ctr"/>
                </a:tc>
                <a:extLst>
                  <a:ext uri="{0D108BD9-81ED-4DB2-BD59-A6C34878D82A}">
                    <a16:rowId xmlns:a16="http://schemas.microsoft.com/office/drawing/2014/main" val="10002"/>
                  </a:ext>
                </a:extLst>
              </a:tr>
              <a:tr h="1234222">
                <a:tc>
                  <a:txBody>
                    <a:bodyPr/>
                    <a:lstStyle/>
                    <a:p>
                      <a:pPr algn="ctr">
                        <a:lnSpc>
                          <a:spcPct val="150000"/>
                        </a:lnSpc>
                        <a:spcAft>
                          <a:spcPts val="0"/>
                        </a:spcAft>
                      </a:pPr>
                      <a:r>
                        <a:rPr lang="zh-CN" altLang="en-US" sz="1900" b="1" kern="100" dirty="0"/>
                        <a:t>学前</a:t>
                      </a:r>
                      <a:r>
                        <a:rPr lang="zh-CN" sz="1900" b="1" kern="100" dirty="0"/>
                        <a:t>期</a:t>
                      </a:r>
                    </a:p>
                    <a:p>
                      <a:pPr algn="ctr">
                        <a:lnSpc>
                          <a:spcPct val="150000"/>
                        </a:lnSpc>
                        <a:spcAft>
                          <a:spcPts val="0"/>
                        </a:spcAft>
                      </a:pPr>
                      <a:r>
                        <a:rPr lang="zh-CN" sz="1900" b="1" kern="100" dirty="0"/>
                        <a:t>（</a:t>
                      </a:r>
                      <a:r>
                        <a:rPr lang="en-US" sz="1900" b="1" kern="100" dirty="0"/>
                        <a:t>3-6</a:t>
                      </a:r>
                      <a:r>
                        <a:rPr lang="zh-CN" sz="1900" b="1" kern="100" dirty="0"/>
                        <a:t>岁）</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87088" marR="87088" marT="0" marB="0" anchor="ctr"/>
                </a:tc>
                <a:tc>
                  <a:txBody>
                    <a:bodyPr/>
                    <a:lstStyle/>
                    <a:p>
                      <a:pPr algn="just">
                        <a:lnSpc>
                          <a:spcPct val="150000"/>
                        </a:lnSpc>
                        <a:spcAft>
                          <a:spcPts val="0"/>
                        </a:spcAft>
                      </a:pPr>
                      <a:r>
                        <a:rPr lang="zh-CN" sz="1900" b="1" kern="100" dirty="0"/>
                        <a:t>这是一个“游戏时期”，动作技能更为精细，思维和语言也发生惊人的变化，道德感分明，儿童开始建立和同伴的关系。</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87088" marR="87088" marT="0" marB="0" anchor="ctr"/>
                </a:tc>
                <a:extLst>
                  <a:ext uri="{0D108BD9-81ED-4DB2-BD59-A6C34878D82A}">
                    <a16:rowId xmlns:a16="http://schemas.microsoft.com/office/drawing/2014/main" val="10003"/>
                  </a:ext>
                </a:extLst>
              </a:tr>
              <a:tr h="1359159">
                <a:tc>
                  <a:txBody>
                    <a:bodyPr/>
                    <a:lstStyle/>
                    <a:p>
                      <a:pPr algn="ctr">
                        <a:lnSpc>
                          <a:spcPct val="150000"/>
                        </a:lnSpc>
                        <a:spcAft>
                          <a:spcPts val="0"/>
                        </a:spcAft>
                      </a:pPr>
                      <a:r>
                        <a:rPr lang="zh-CN" sz="1900" b="1" kern="100" dirty="0"/>
                        <a:t>学龄儿童期</a:t>
                      </a:r>
                    </a:p>
                    <a:p>
                      <a:pPr algn="ctr">
                        <a:lnSpc>
                          <a:spcPct val="150000"/>
                        </a:lnSpc>
                        <a:spcAft>
                          <a:spcPts val="0"/>
                        </a:spcAft>
                      </a:pPr>
                      <a:r>
                        <a:rPr lang="zh-CN" sz="1900" b="1" kern="100" dirty="0"/>
                        <a:t>（</a:t>
                      </a:r>
                      <a:r>
                        <a:rPr lang="en-US" sz="1900" b="1" kern="100" dirty="0"/>
                        <a:t>6-11</a:t>
                      </a:r>
                      <a:r>
                        <a:rPr lang="zh-CN" sz="1900" b="1" kern="100" dirty="0"/>
                        <a:t>岁）</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87088" marR="87088" marT="0" marB="0" anchor="ctr"/>
                </a:tc>
                <a:tc>
                  <a:txBody>
                    <a:bodyPr/>
                    <a:lstStyle/>
                    <a:p>
                      <a:pPr algn="just">
                        <a:lnSpc>
                          <a:spcPct val="150000"/>
                        </a:lnSpc>
                        <a:spcAft>
                          <a:spcPts val="0"/>
                        </a:spcAft>
                      </a:pPr>
                      <a:r>
                        <a:rPr lang="zh-CN" sz="1900" b="1" kern="100" dirty="0"/>
                        <a:t>这一时期突出的特点是运动技能的发展，逻辑思维过程，基本的读写能力，对自我、道德及友谊、同伴团体资格有了理解。</a:t>
                      </a:r>
                      <a:endParaRPr lang="zh-CN" sz="1900" b="1" kern="100" dirty="0">
                        <a:latin typeface="微软雅黑" panose="020B0503020204020204" pitchFamily="34" charset="-122"/>
                        <a:ea typeface="微软雅黑" panose="020B0503020204020204" pitchFamily="34" charset="-122"/>
                      </a:endParaRPr>
                    </a:p>
                  </a:txBody>
                  <a:tcPr marL="87088" marR="87088"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6941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custDataLst>
              <p:tags r:id="rId1"/>
            </p:custDataLst>
          </p:nvPr>
        </p:nvGraphicFramePr>
        <p:xfrm>
          <a:off x="687500" y="568170"/>
          <a:ext cx="10684795" cy="6166729"/>
        </p:xfrm>
        <a:graphic>
          <a:graphicData uri="http://schemas.openxmlformats.org/drawingml/2006/table">
            <a:tbl>
              <a:tblPr firstRow="1" bandRow="1">
                <a:tableStyleId>{5A111915-BE36-4E01-A7E5-04B1672EAD32}</a:tableStyleId>
              </a:tblPr>
              <a:tblGrid>
                <a:gridCol w="2502806">
                  <a:extLst>
                    <a:ext uri="{9D8B030D-6E8A-4147-A177-3AD203B41FA5}">
                      <a16:colId xmlns:a16="http://schemas.microsoft.com/office/drawing/2014/main" val="20000"/>
                    </a:ext>
                  </a:extLst>
                </a:gridCol>
                <a:gridCol w="8181989">
                  <a:extLst>
                    <a:ext uri="{9D8B030D-6E8A-4147-A177-3AD203B41FA5}">
                      <a16:colId xmlns:a16="http://schemas.microsoft.com/office/drawing/2014/main" val="20001"/>
                    </a:ext>
                  </a:extLst>
                </a:gridCol>
              </a:tblGrid>
              <a:tr h="1075892">
                <a:tc>
                  <a:txBody>
                    <a:bodyPr/>
                    <a:lstStyle/>
                    <a:p>
                      <a:pPr algn="ctr">
                        <a:lnSpc>
                          <a:spcPct val="150000"/>
                        </a:lnSpc>
                        <a:spcAft>
                          <a:spcPts val="0"/>
                        </a:spcAft>
                      </a:pPr>
                      <a:r>
                        <a:rPr lang="zh-CN" altLang="en-US" sz="2400" b="1" kern="100" dirty="0"/>
                        <a:t>年龄阶段</a:t>
                      </a:r>
                      <a:endParaRPr lang="zh-CN" altLang="en-US" sz="2400" b="1" kern="100" dirty="0">
                        <a:latin typeface="微软雅黑" panose="020B0503020204020204" pitchFamily="34" charset="-122"/>
                        <a:ea typeface="微软雅黑" panose="020B0503020204020204" pitchFamily="34" charset="-122"/>
                      </a:endParaRPr>
                    </a:p>
                  </a:txBody>
                  <a:tcPr marL="87088" marR="87088" marT="0" marB="0" anchor="ctr">
                    <a:solidFill>
                      <a:srgbClr val="596784"/>
                    </a:solidFill>
                  </a:tcPr>
                </a:tc>
                <a:tc>
                  <a:txBody>
                    <a:bodyPr/>
                    <a:lstStyle/>
                    <a:p>
                      <a:pPr algn="ctr">
                        <a:lnSpc>
                          <a:spcPct val="150000"/>
                        </a:lnSpc>
                        <a:spcAft>
                          <a:spcPts val="0"/>
                        </a:spcAft>
                      </a:pPr>
                      <a:r>
                        <a:rPr lang="zh-CN" altLang="en-US" sz="2400" b="1" kern="100" dirty="0"/>
                        <a:t>主要特点</a:t>
                      </a:r>
                      <a:endParaRPr lang="zh-CN" altLang="en-US" sz="2400" b="1" kern="100" dirty="0">
                        <a:latin typeface="微软雅黑" panose="020B0503020204020204" pitchFamily="34" charset="-122"/>
                        <a:ea typeface="微软雅黑" panose="020B0503020204020204" pitchFamily="34" charset="-122"/>
                      </a:endParaRPr>
                    </a:p>
                  </a:txBody>
                  <a:tcPr marL="87088" marR="87088" marT="0" marB="0" anchor="ctr">
                    <a:solidFill>
                      <a:srgbClr val="596784"/>
                    </a:solidFill>
                  </a:tcPr>
                </a:tc>
                <a:extLst>
                  <a:ext uri="{0D108BD9-81ED-4DB2-BD59-A6C34878D82A}">
                    <a16:rowId xmlns:a16="http://schemas.microsoft.com/office/drawing/2014/main" val="10000"/>
                  </a:ext>
                </a:extLst>
              </a:tr>
              <a:tr h="1076124">
                <a:tc>
                  <a:txBody>
                    <a:bodyPr/>
                    <a:lstStyle/>
                    <a:p>
                      <a:pPr marL="0" algn="ctr" defTabSz="914400" rtl="0" eaLnBrk="1" latinLnBrk="0" hangingPunct="1">
                        <a:lnSpc>
                          <a:spcPct val="150000"/>
                        </a:lnSpc>
                        <a:spcAft>
                          <a:spcPts val="0"/>
                        </a:spcAft>
                      </a:pPr>
                      <a:r>
                        <a:rPr lang="zh-CN" sz="1900" b="1" kern="100" dirty="0"/>
                        <a:t>青少年期</a:t>
                      </a:r>
                    </a:p>
                    <a:p>
                      <a:pPr marL="0" algn="ctr" defTabSz="914400" rtl="0" eaLnBrk="1" latinLnBrk="0" hangingPunct="1">
                        <a:lnSpc>
                          <a:spcPct val="150000"/>
                        </a:lnSpc>
                        <a:spcAft>
                          <a:spcPts val="0"/>
                        </a:spcAft>
                      </a:pPr>
                      <a:r>
                        <a:rPr lang="zh-CN" sz="1900" b="1" kern="100" dirty="0"/>
                        <a:t>（</a:t>
                      </a:r>
                      <a:r>
                        <a:rPr lang="en-US" sz="1900" b="1" kern="100" dirty="0"/>
                        <a:t>11-18</a:t>
                      </a:r>
                      <a:r>
                        <a:rPr lang="zh-CN" sz="1900" b="1" kern="100" dirty="0"/>
                        <a:t>岁左右）</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T="0" marB="0" anchor="ctr"/>
                </a:tc>
                <a:tc>
                  <a:txBody>
                    <a:bodyPr/>
                    <a:lstStyle/>
                    <a:p>
                      <a:pPr marL="0" algn="just" defTabSz="914400" rtl="0" eaLnBrk="1" latinLnBrk="0" hangingPunct="1">
                        <a:lnSpc>
                          <a:spcPct val="150000"/>
                        </a:lnSpc>
                        <a:spcAft>
                          <a:spcPts val="0"/>
                        </a:spcAft>
                      </a:pPr>
                      <a:r>
                        <a:rPr lang="zh-CN" sz="1900" b="1" kern="100" dirty="0"/>
                        <a:t>青春期导致了成人一样的体格，以及性成熟。思维变得抽象和理想化，学业成绩更加重要。青少年专注于对个人自我价值和目标的确定，形成脱离家庭的自主。</a:t>
                      </a:r>
                      <a:endParaRPr lang="zh-CN" sz="1900" b="1" kern="100" dirty="0">
                        <a:latin typeface="微软雅黑" panose="020B0503020204020204" pitchFamily="34" charset="-122"/>
                        <a:ea typeface="微软雅黑" panose="020B0503020204020204" pitchFamily="34" charset="-122"/>
                      </a:endParaRPr>
                    </a:p>
                  </a:txBody>
                  <a:tcPr marT="0" marB="0" anchor="ctr"/>
                </a:tc>
                <a:extLst>
                  <a:ext uri="{0D108BD9-81ED-4DB2-BD59-A6C34878D82A}">
                    <a16:rowId xmlns:a16="http://schemas.microsoft.com/office/drawing/2014/main" val="10001"/>
                  </a:ext>
                </a:extLst>
              </a:tr>
              <a:tr h="1234222">
                <a:tc>
                  <a:txBody>
                    <a:bodyPr/>
                    <a:lstStyle/>
                    <a:p>
                      <a:pPr algn="ctr">
                        <a:lnSpc>
                          <a:spcPct val="150000"/>
                        </a:lnSpc>
                        <a:spcAft>
                          <a:spcPts val="0"/>
                        </a:spcAft>
                      </a:pPr>
                      <a:r>
                        <a:rPr lang="zh-CN" sz="1900" b="1" kern="100" dirty="0"/>
                        <a:t>青年期</a:t>
                      </a:r>
                    </a:p>
                    <a:p>
                      <a:pPr algn="ctr">
                        <a:lnSpc>
                          <a:spcPct val="150000"/>
                        </a:lnSpc>
                        <a:spcAft>
                          <a:spcPts val="0"/>
                        </a:spcAft>
                      </a:pPr>
                      <a:r>
                        <a:rPr lang="zh-CN" sz="1900" b="1" kern="100" dirty="0"/>
                        <a:t>（</a:t>
                      </a:r>
                      <a:r>
                        <a:rPr lang="en-US" sz="1900" b="1" kern="100" dirty="0"/>
                        <a:t>19-40</a:t>
                      </a:r>
                      <a:r>
                        <a:rPr lang="zh-CN" sz="1900" b="1" kern="100" dirty="0"/>
                        <a:t>岁）</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T="0" marB="0" anchor="ctr"/>
                </a:tc>
                <a:tc>
                  <a:txBody>
                    <a:bodyPr/>
                    <a:lstStyle/>
                    <a:p>
                      <a:pPr marL="0" algn="just" defTabSz="914400" rtl="0" eaLnBrk="1" latinLnBrk="0" hangingPunct="1">
                        <a:lnSpc>
                          <a:spcPct val="150000"/>
                        </a:lnSpc>
                        <a:spcAft>
                          <a:spcPts val="0"/>
                        </a:spcAft>
                      </a:pPr>
                      <a:r>
                        <a:rPr lang="zh-CN" sz="1900" b="1" kern="100" dirty="0"/>
                        <a:t>大多数年轻人离开了家，完成了教育，开始了全职工作。主要的关注点是发展事业，形成亲密的伴侣关系，结婚、生子，或者形成其它的生活方式。</a:t>
                      </a:r>
                      <a:endParaRPr lang="zh-CN" sz="1900" b="1" kern="100" dirty="0">
                        <a:latin typeface="微软雅黑" panose="020B0503020204020204" pitchFamily="34" charset="-122"/>
                        <a:ea typeface="微软雅黑" panose="020B0503020204020204" pitchFamily="34" charset="-122"/>
                      </a:endParaRPr>
                    </a:p>
                  </a:txBody>
                  <a:tcPr marT="0" marB="0" anchor="ctr"/>
                </a:tc>
                <a:extLst>
                  <a:ext uri="{0D108BD9-81ED-4DB2-BD59-A6C34878D82A}">
                    <a16:rowId xmlns:a16="http://schemas.microsoft.com/office/drawing/2014/main" val="10002"/>
                  </a:ext>
                </a:extLst>
              </a:tr>
              <a:tr h="1234222">
                <a:tc>
                  <a:txBody>
                    <a:bodyPr/>
                    <a:lstStyle/>
                    <a:p>
                      <a:pPr algn="ctr">
                        <a:lnSpc>
                          <a:spcPct val="150000"/>
                        </a:lnSpc>
                        <a:spcAft>
                          <a:spcPts val="0"/>
                        </a:spcAft>
                      </a:pPr>
                      <a:r>
                        <a:rPr lang="zh-CN" sz="1900" b="1" kern="100" dirty="0"/>
                        <a:t>中年期</a:t>
                      </a:r>
                    </a:p>
                    <a:p>
                      <a:pPr algn="ctr">
                        <a:lnSpc>
                          <a:spcPct val="150000"/>
                        </a:lnSpc>
                        <a:spcAft>
                          <a:spcPts val="0"/>
                        </a:spcAft>
                      </a:pPr>
                      <a:r>
                        <a:rPr lang="zh-CN" sz="1900" b="1" kern="100" dirty="0"/>
                        <a:t>（</a:t>
                      </a:r>
                      <a:r>
                        <a:rPr lang="en-US" sz="1900" b="1" kern="100" dirty="0"/>
                        <a:t>40-60</a:t>
                      </a:r>
                      <a:r>
                        <a:rPr lang="zh-CN" sz="1900" b="1" kern="100" dirty="0"/>
                        <a:t>岁）</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T="0" marB="0" anchor="ctr"/>
                </a:tc>
                <a:tc>
                  <a:txBody>
                    <a:bodyPr/>
                    <a:lstStyle/>
                    <a:p>
                      <a:pPr marL="0" algn="just" defTabSz="914400" rtl="0" eaLnBrk="1" latinLnBrk="0" hangingPunct="1">
                        <a:lnSpc>
                          <a:spcPct val="150000"/>
                        </a:lnSpc>
                        <a:spcAft>
                          <a:spcPts val="0"/>
                        </a:spcAft>
                      </a:pPr>
                      <a:r>
                        <a:rPr lang="zh-CN" sz="1900" b="1" kern="100" dirty="0"/>
                        <a:t>很多人达到了自己事业的顶峰，获得了领导职位。他们也必须帮助孩子开始独立的生活，帮助父母适应一天天的衰老。他们对自己的道德有更高的意识。</a:t>
                      </a:r>
                      <a:endParaRPr lang="zh-CN" sz="1900" b="1" kern="100" dirty="0">
                        <a:latin typeface="微软雅黑" panose="020B0503020204020204" pitchFamily="34" charset="-122"/>
                        <a:ea typeface="微软雅黑" panose="020B0503020204020204" pitchFamily="34" charset="-122"/>
                      </a:endParaRPr>
                    </a:p>
                  </a:txBody>
                  <a:tcPr marT="0" marB="0" anchor="ctr"/>
                </a:tc>
                <a:extLst>
                  <a:ext uri="{0D108BD9-81ED-4DB2-BD59-A6C34878D82A}">
                    <a16:rowId xmlns:a16="http://schemas.microsoft.com/office/drawing/2014/main" val="10003"/>
                  </a:ext>
                </a:extLst>
              </a:tr>
              <a:tr h="1359159">
                <a:tc>
                  <a:txBody>
                    <a:bodyPr/>
                    <a:lstStyle/>
                    <a:p>
                      <a:pPr algn="ctr">
                        <a:lnSpc>
                          <a:spcPct val="150000"/>
                        </a:lnSpc>
                        <a:spcAft>
                          <a:spcPts val="0"/>
                        </a:spcAft>
                      </a:pPr>
                      <a:r>
                        <a:rPr lang="zh-CN" sz="1900" b="1" kern="100" dirty="0"/>
                        <a:t>老年期</a:t>
                      </a:r>
                    </a:p>
                    <a:p>
                      <a:pPr algn="ctr">
                        <a:lnSpc>
                          <a:spcPct val="150000"/>
                        </a:lnSpc>
                        <a:spcAft>
                          <a:spcPts val="0"/>
                        </a:spcAft>
                      </a:pPr>
                      <a:r>
                        <a:rPr lang="zh-CN" sz="1900" b="1" kern="100" dirty="0"/>
                        <a:t>（</a:t>
                      </a:r>
                      <a:r>
                        <a:rPr lang="en-US" sz="1900" b="1" kern="100" dirty="0"/>
                        <a:t>60</a:t>
                      </a:r>
                      <a:r>
                        <a:rPr lang="zh-CN" sz="1900" b="1" kern="100" dirty="0"/>
                        <a:t>岁</a:t>
                      </a:r>
                      <a:r>
                        <a:rPr lang="en-US" sz="1900" b="1" kern="100" dirty="0"/>
                        <a:t>-</a:t>
                      </a:r>
                      <a:r>
                        <a:rPr lang="zh-CN" sz="1900" b="1" kern="100" dirty="0"/>
                        <a:t>死亡）</a:t>
                      </a:r>
                      <a:endParaRPr lang="zh-CN" sz="19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T="0" marB="0" anchor="ctr"/>
                </a:tc>
                <a:tc>
                  <a:txBody>
                    <a:bodyPr/>
                    <a:lstStyle/>
                    <a:p>
                      <a:pPr marL="0" algn="just" defTabSz="914400" rtl="0" eaLnBrk="1" latinLnBrk="0" hangingPunct="1">
                        <a:lnSpc>
                          <a:spcPct val="150000"/>
                        </a:lnSpc>
                        <a:spcAft>
                          <a:spcPts val="0"/>
                        </a:spcAft>
                      </a:pPr>
                      <a:r>
                        <a:rPr lang="zh-CN" sz="1900" b="1" kern="100" dirty="0"/>
                        <a:t>人们适应退休、减弱的生理能力和健康，也常常要适应配偶的死亡。他们在反思自己生命的意义。</a:t>
                      </a:r>
                      <a:endParaRPr lang="zh-CN" sz="1900" b="1" kern="100" dirty="0">
                        <a:latin typeface="微软雅黑" panose="020B0503020204020204" pitchFamily="34" charset="-122"/>
                        <a:ea typeface="微软雅黑" panose="020B0503020204020204" pitchFamily="34" charset="-122"/>
                      </a:endParaRPr>
                    </a:p>
                  </a:txBody>
                  <a:tcPr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5978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04F69230-F3A6-4586-9371-A858F4763E9F}"/>
              </a:ext>
            </a:extLst>
          </p:cNvPr>
          <p:cNvSpPr txBox="1"/>
          <p:nvPr/>
        </p:nvSpPr>
        <p:spPr>
          <a:xfrm>
            <a:off x="804403" y="2857501"/>
            <a:ext cx="2206137" cy="1918154"/>
          </a:xfrm>
          <a:prstGeom prst="rect">
            <a:avLst/>
          </a:prstGeom>
          <a:noFill/>
          <a:ln w="117475">
            <a:noFill/>
          </a:ln>
        </p:spPr>
        <p:txBody>
          <a:bodyPr wrap="none" rtlCol="0">
            <a:prstTxWarp prst="textPlain">
              <a:avLst/>
            </a:prstTxWarp>
            <a:spAutoFit/>
          </a:bodyPr>
          <a:lstStyle/>
          <a:p>
            <a:pPr>
              <a:defRPr/>
            </a:pPr>
            <a:r>
              <a:rPr lang="en-US" altLang="zh-CN" spc="100" dirty="0">
                <a:solidFill>
                  <a:prstClr val="white"/>
                </a:solidFill>
                <a:latin typeface="Impact" panose="020B0806030902050204" pitchFamily="34" charset="0"/>
                <a:cs typeface="Arial" panose="020B0604020202020204" pitchFamily="34" charset="0"/>
              </a:rPr>
              <a:t>1</a:t>
            </a:r>
            <a:endParaRPr lang="zh-CN" altLang="en-US" spc="100" dirty="0">
              <a:solidFill>
                <a:prstClr val="white"/>
              </a:solidFill>
              <a:latin typeface="Impact" panose="020B0806030902050204" pitchFamily="34" charset="0"/>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4240683" y="1027213"/>
            <a:ext cx="6340197" cy="978729"/>
          </a:xfrm>
          <a:prstGeom prst="rect">
            <a:avLst/>
          </a:prstGeom>
        </p:spPr>
        <p:txBody>
          <a:bodyPr wrap="none">
            <a:spAutoFit/>
          </a:bodyPr>
          <a:lstStyle/>
          <a:p>
            <a:pPr>
              <a:lnSpc>
                <a:spcPct val="120000"/>
              </a:lnSpc>
              <a:defRPr/>
            </a:pPr>
            <a:r>
              <a:rPr lang="zh-CN" altLang="en-US" sz="4800" b="1" dirty="0">
                <a:solidFill>
                  <a:srgbClr val="D9793F"/>
                </a:solidFill>
                <a:latin typeface="华文新魏" panose="02010800040101010101" charset="-122"/>
                <a:ea typeface="华文新魏" panose="02010800040101010101" charset="-122"/>
                <a:sym typeface="+mn-ea"/>
              </a:rPr>
              <a:t>婴儿期的自我与社会化</a:t>
            </a:r>
          </a:p>
        </p:txBody>
      </p:sp>
    </p:spTree>
    <p:extLst>
      <p:ext uri="{BB962C8B-B14F-4D97-AF65-F5344CB8AC3E}">
        <p14:creationId xmlns:p14="http://schemas.microsoft.com/office/powerpoint/2010/main" val="3889094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843582" y="1150108"/>
            <a:ext cx="10329813" cy="4668128"/>
            <a:chOff x="881682" y="1378708"/>
            <a:chExt cx="10329813" cy="4668128"/>
          </a:xfrm>
        </p:grpSpPr>
        <p:sp>
          <p:nvSpPr>
            <p:cNvPr id="4" name="椭圆 3"/>
            <p:cNvSpPr/>
            <p:nvPr/>
          </p:nvSpPr>
          <p:spPr>
            <a:xfrm>
              <a:off x="881682" y="1378708"/>
              <a:ext cx="2193987" cy="206931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5" name="椭圆 4"/>
            <p:cNvSpPr/>
            <p:nvPr/>
          </p:nvSpPr>
          <p:spPr>
            <a:xfrm>
              <a:off x="3635091" y="1400284"/>
              <a:ext cx="2137708" cy="204773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6" name="Group 41"/>
            <p:cNvGrpSpPr>
              <a:grpSpLocks noChangeAspect="1"/>
            </p:cNvGrpSpPr>
            <p:nvPr/>
          </p:nvGrpSpPr>
          <p:grpSpPr bwMode="auto">
            <a:xfrm>
              <a:off x="7012824" y="2525517"/>
              <a:ext cx="816652" cy="608465"/>
              <a:chOff x="5314" y="1097"/>
              <a:chExt cx="761" cy="567"/>
            </a:xfrm>
            <a:solidFill>
              <a:schemeClr val="bg1"/>
            </a:solidFill>
          </p:grpSpPr>
          <p:sp>
            <p:nvSpPr>
              <p:cNvPr id="7" name="Freeform 42"/>
              <p:cNvSpPr>
                <a:spLocks/>
              </p:cNvSpPr>
              <p:nvPr/>
            </p:nvSpPr>
            <p:spPr bwMode="auto">
              <a:xfrm>
                <a:off x="5481" y="1573"/>
                <a:ext cx="244" cy="91"/>
              </a:xfrm>
              <a:custGeom>
                <a:avLst/>
                <a:gdLst>
                  <a:gd name="T0" fmla="*/ 204 w 257"/>
                  <a:gd name="T1" fmla="*/ 54 h 95"/>
                  <a:gd name="T2" fmla="*/ 204 w 257"/>
                  <a:gd name="T3" fmla="*/ 10 h 95"/>
                  <a:gd name="T4" fmla="*/ 201 w 257"/>
                  <a:gd name="T5" fmla="*/ 3 h 95"/>
                  <a:gd name="T6" fmla="*/ 194 w 257"/>
                  <a:gd name="T7" fmla="*/ 0 h 95"/>
                  <a:gd name="T8" fmla="*/ 63 w 257"/>
                  <a:gd name="T9" fmla="*/ 0 h 95"/>
                  <a:gd name="T10" fmla="*/ 56 w 257"/>
                  <a:gd name="T11" fmla="*/ 3 h 95"/>
                  <a:gd name="T12" fmla="*/ 53 w 257"/>
                  <a:gd name="T13" fmla="*/ 10 h 95"/>
                  <a:gd name="T14" fmla="*/ 53 w 257"/>
                  <a:gd name="T15" fmla="*/ 54 h 95"/>
                  <a:gd name="T16" fmla="*/ 1 w 257"/>
                  <a:gd name="T17" fmla="*/ 82 h 95"/>
                  <a:gd name="T18" fmla="*/ 0 w 257"/>
                  <a:gd name="T19" fmla="*/ 84 h 95"/>
                  <a:gd name="T20" fmla="*/ 0 w 257"/>
                  <a:gd name="T21" fmla="*/ 85 h 95"/>
                  <a:gd name="T22" fmla="*/ 0 w 257"/>
                  <a:gd name="T23" fmla="*/ 92 h 95"/>
                  <a:gd name="T24" fmla="*/ 1 w 257"/>
                  <a:gd name="T25" fmla="*/ 94 h 95"/>
                  <a:gd name="T26" fmla="*/ 3 w 257"/>
                  <a:gd name="T27" fmla="*/ 95 h 95"/>
                  <a:gd name="T28" fmla="*/ 254 w 257"/>
                  <a:gd name="T29" fmla="*/ 95 h 95"/>
                  <a:gd name="T30" fmla="*/ 256 w 257"/>
                  <a:gd name="T31" fmla="*/ 94 h 95"/>
                  <a:gd name="T32" fmla="*/ 257 w 257"/>
                  <a:gd name="T33" fmla="*/ 92 h 95"/>
                  <a:gd name="T34" fmla="*/ 257 w 257"/>
                  <a:gd name="T35" fmla="*/ 85 h 95"/>
                  <a:gd name="T36" fmla="*/ 257 w 257"/>
                  <a:gd name="T37" fmla="*/ 84 h 95"/>
                  <a:gd name="T38" fmla="*/ 256 w 257"/>
                  <a:gd name="T39" fmla="*/ 82 h 95"/>
                  <a:gd name="T40" fmla="*/ 204 w 257"/>
                  <a:gd name="T41"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7" h="95">
                    <a:moveTo>
                      <a:pt x="204" y="54"/>
                    </a:moveTo>
                    <a:cubicBezTo>
                      <a:pt x="204" y="10"/>
                      <a:pt x="204" y="10"/>
                      <a:pt x="204" y="10"/>
                    </a:cubicBezTo>
                    <a:cubicBezTo>
                      <a:pt x="204" y="7"/>
                      <a:pt x="203" y="5"/>
                      <a:pt x="201" y="3"/>
                    </a:cubicBezTo>
                    <a:cubicBezTo>
                      <a:pt x="199" y="1"/>
                      <a:pt x="197" y="0"/>
                      <a:pt x="194" y="0"/>
                    </a:cubicBezTo>
                    <a:cubicBezTo>
                      <a:pt x="63" y="0"/>
                      <a:pt x="63" y="0"/>
                      <a:pt x="63" y="0"/>
                    </a:cubicBezTo>
                    <a:cubicBezTo>
                      <a:pt x="60" y="0"/>
                      <a:pt x="58" y="1"/>
                      <a:pt x="56" y="3"/>
                    </a:cubicBezTo>
                    <a:cubicBezTo>
                      <a:pt x="54" y="5"/>
                      <a:pt x="53" y="7"/>
                      <a:pt x="53" y="10"/>
                    </a:cubicBezTo>
                    <a:cubicBezTo>
                      <a:pt x="53" y="54"/>
                      <a:pt x="53" y="54"/>
                      <a:pt x="53" y="54"/>
                    </a:cubicBezTo>
                    <a:cubicBezTo>
                      <a:pt x="1" y="82"/>
                      <a:pt x="1" y="82"/>
                      <a:pt x="1" y="82"/>
                    </a:cubicBezTo>
                    <a:cubicBezTo>
                      <a:pt x="1" y="83"/>
                      <a:pt x="0" y="83"/>
                      <a:pt x="0" y="84"/>
                    </a:cubicBezTo>
                    <a:cubicBezTo>
                      <a:pt x="0" y="84"/>
                      <a:pt x="0" y="85"/>
                      <a:pt x="0" y="85"/>
                    </a:cubicBezTo>
                    <a:cubicBezTo>
                      <a:pt x="0" y="92"/>
                      <a:pt x="0" y="92"/>
                      <a:pt x="0" y="92"/>
                    </a:cubicBezTo>
                    <a:cubicBezTo>
                      <a:pt x="0" y="93"/>
                      <a:pt x="0" y="93"/>
                      <a:pt x="1" y="94"/>
                    </a:cubicBezTo>
                    <a:cubicBezTo>
                      <a:pt x="1" y="95"/>
                      <a:pt x="2" y="95"/>
                      <a:pt x="3" y="95"/>
                    </a:cubicBezTo>
                    <a:cubicBezTo>
                      <a:pt x="254" y="95"/>
                      <a:pt x="254" y="95"/>
                      <a:pt x="254" y="95"/>
                    </a:cubicBezTo>
                    <a:cubicBezTo>
                      <a:pt x="255" y="95"/>
                      <a:pt x="256" y="95"/>
                      <a:pt x="256" y="94"/>
                    </a:cubicBezTo>
                    <a:cubicBezTo>
                      <a:pt x="257" y="93"/>
                      <a:pt x="257" y="93"/>
                      <a:pt x="257" y="92"/>
                    </a:cubicBezTo>
                    <a:cubicBezTo>
                      <a:pt x="257" y="85"/>
                      <a:pt x="257" y="85"/>
                      <a:pt x="257" y="85"/>
                    </a:cubicBezTo>
                    <a:cubicBezTo>
                      <a:pt x="257" y="85"/>
                      <a:pt x="257" y="84"/>
                      <a:pt x="257" y="84"/>
                    </a:cubicBezTo>
                    <a:cubicBezTo>
                      <a:pt x="257" y="83"/>
                      <a:pt x="256" y="83"/>
                      <a:pt x="256" y="82"/>
                    </a:cubicBezTo>
                    <a:lnTo>
                      <a:pt x="20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endParaRPr>
              </a:p>
            </p:txBody>
          </p:sp>
          <p:sp>
            <p:nvSpPr>
              <p:cNvPr id="8" name="Freeform 43"/>
              <p:cNvSpPr>
                <a:spLocks noEditPoints="1"/>
              </p:cNvSpPr>
              <p:nvPr/>
            </p:nvSpPr>
            <p:spPr bwMode="auto">
              <a:xfrm>
                <a:off x="5314" y="1172"/>
                <a:ext cx="577" cy="390"/>
              </a:xfrm>
              <a:custGeom>
                <a:avLst/>
                <a:gdLst>
                  <a:gd name="T0" fmla="*/ 600 w 607"/>
                  <a:gd name="T1" fmla="*/ 7 h 409"/>
                  <a:gd name="T2" fmla="*/ 584 w 607"/>
                  <a:gd name="T3" fmla="*/ 0 h 409"/>
                  <a:gd name="T4" fmla="*/ 23 w 607"/>
                  <a:gd name="T5" fmla="*/ 0 h 409"/>
                  <a:gd name="T6" fmla="*/ 7 w 607"/>
                  <a:gd name="T7" fmla="*/ 7 h 409"/>
                  <a:gd name="T8" fmla="*/ 0 w 607"/>
                  <a:gd name="T9" fmla="*/ 23 h 409"/>
                  <a:gd name="T10" fmla="*/ 0 w 607"/>
                  <a:gd name="T11" fmla="*/ 386 h 409"/>
                  <a:gd name="T12" fmla="*/ 7 w 607"/>
                  <a:gd name="T13" fmla="*/ 403 h 409"/>
                  <a:gd name="T14" fmla="*/ 23 w 607"/>
                  <a:gd name="T15" fmla="*/ 409 h 409"/>
                  <a:gd name="T16" fmla="*/ 584 w 607"/>
                  <a:gd name="T17" fmla="*/ 409 h 409"/>
                  <a:gd name="T18" fmla="*/ 600 w 607"/>
                  <a:gd name="T19" fmla="*/ 403 h 409"/>
                  <a:gd name="T20" fmla="*/ 607 w 607"/>
                  <a:gd name="T21" fmla="*/ 386 h 409"/>
                  <a:gd name="T22" fmla="*/ 607 w 607"/>
                  <a:gd name="T23" fmla="*/ 23 h 409"/>
                  <a:gd name="T24" fmla="*/ 600 w 607"/>
                  <a:gd name="T25" fmla="*/ 7 h 409"/>
                  <a:gd name="T26" fmla="*/ 304 w 607"/>
                  <a:gd name="T27" fmla="*/ 400 h 409"/>
                  <a:gd name="T28" fmla="*/ 293 w 607"/>
                  <a:gd name="T29" fmla="*/ 390 h 409"/>
                  <a:gd name="T30" fmla="*/ 304 w 607"/>
                  <a:gd name="T31" fmla="*/ 379 h 409"/>
                  <a:gd name="T32" fmla="*/ 314 w 607"/>
                  <a:gd name="T33" fmla="*/ 390 h 409"/>
                  <a:gd name="T34" fmla="*/ 304 w 607"/>
                  <a:gd name="T35" fmla="*/ 400 h 409"/>
                  <a:gd name="T36" fmla="*/ 567 w 607"/>
                  <a:gd name="T37" fmla="*/ 370 h 409"/>
                  <a:gd name="T38" fmla="*/ 40 w 607"/>
                  <a:gd name="T39" fmla="*/ 370 h 409"/>
                  <a:gd name="T40" fmla="*/ 40 w 607"/>
                  <a:gd name="T41" fmla="*/ 40 h 409"/>
                  <a:gd name="T42" fmla="*/ 567 w 607"/>
                  <a:gd name="T43" fmla="*/ 40 h 409"/>
                  <a:gd name="T44" fmla="*/ 567 w 607"/>
                  <a:gd name="T45"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7" h="409">
                    <a:moveTo>
                      <a:pt x="600" y="7"/>
                    </a:moveTo>
                    <a:cubicBezTo>
                      <a:pt x="596" y="2"/>
                      <a:pt x="590" y="0"/>
                      <a:pt x="584" y="0"/>
                    </a:cubicBezTo>
                    <a:cubicBezTo>
                      <a:pt x="23" y="0"/>
                      <a:pt x="23" y="0"/>
                      <a:pt x="23" y="0"/>
                    </a:cubicBezTo>
                    <a:cubicBezTo>
                      <a:pt x="17" y="0"/>
                      <a:pt x="11" y="2"/>
                      <a:pt x="7" y="7"/>
                    </a:cubicBezTo>
                    <a:cubicBezTo>
                      <a:pt x="2" y="11"/>
                      <a:pt x="0" y="17"/>
                      <a:pt x="0" y="23"/>
                    </a:cubicBezTo>
                    <a:cubicBezTo>
                      <a:pt x="0" y="386"/>
                      <a:pt x="0" y="386"/>
                      <a:pt x="0" y="386"/>
                    </a:cubicBezTo>
                    <a:cubicBezTo>
                      <a:pt x="0" y="392"/>
                      <a:pt x="2" y="398"/>
                      <a:pt x="7" y="403"/>
                    </a:cubicBezTo>
                    <a:cubicBezTo>
                      <a:pt x="11" y="407"/>
                      <a:pt x="17" y="409"/>
                      <a:pt x="23" y="409"/>
                    </a:cubicBezTo>
                    <a:cubicBezTo>
                      <a:pt x="584" y="409"/>
                      <a:pt x="584" y="409"/>
                      <a:pt x="584" y="409"/>
                    </a:cubicBezTo>
                    <a:cubicBezTo>
                      <a:pt x="590" y="409"/>
                      <a:pt x="596" y="407"/>
                      <a:pt x="600" y="403"/>
                    </a:cubicBezTo>
                    <a:cubicBezTo>
                      <a:pt x="605" y="398"/>
                      <a:pt x="607" y="392"/>
                      <a:pt x="607" y="386"/>
                    </a:cubicBezTo>
                    <a:cubicBezTo>
                      <a:pt x="607" y="23"/>
                      <a:pt x="607" y="23"/>
                      <a:pt x="607" y="23"/>
                    </a:cubicBezTo>
                    <a:cubicBezTo>
                      <a:pt x="607" y="17"/>
                      <a:pt x="605" y="11"/>
                      <a:pt x="600" y="7"/>
                    </a:cubicBezTo>
                    <a:close/>
                    <a:moveTo>
                      <a:pt x="304" y="400"/>
                    </a:moveTo>
                    <a:cubicBezTo>
                      <a:pt x="298" y="400"/>
                      <a:pt x="293" y="395"/>
                      <a:pt x="293" y="390"/>
                    </a:cubicBezTo>
                    <a:cubicBezTo>
                      <a:pt x="293" y="384"/>
                      <a:pt x="298" y="379"/>
                      <a:pt x="304" y="379"/>
                    </a:cubicBezTo>
                    <a:cubicBezTo>
                      <a:pt x="309" y="379"/>
                      <a:pt x="314" y="384"/>
                      <a:pt x="314" y="390"/>
                    </a:cubicBezTo>
                    <a:cubicBezTo>
                      <a:pt x="314" y="395"/>
                      <a:pt x="309" y="400"/>
                      <a:pt x="304" y="400"/>
                    </a:cubicBezTo>
                    <a:close/>
                    <a:moveTo>
                      <a:pt x="567" y="370"/>
                    </a:moveTo>
                    <a:cubicBezTo>
                      <a:pt x="40" y="370"/>
                      <a:pt x="40" y="370"/>
                      <a:pt x="40" y="370"/>
                    </a:cubicBezTo>
                    <a:cubicBezTo>
                      <a:pt x="40" y="40"/>
                      <a:pt x="40" y="40"/>
                      <a:pt x="40" y="40"/>
                    </a:cubicBezTo>
                    <a:cubicBezTo>
                      <a:pt x="567" y="40"/>
                      <a:pt x="567" y="40"/>
                      <a:pt x="567" y="40"/>
                    </a:cubicBezTo>
                    <a:lnTo>
                      <a:pt x="567"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endParaRPr>
              </a:p>
            </p:txBody>
          </p:sp>
          <p:sp>
            <p:nvSpPr>
              <p:cNvPr id="9" name="Freeform 44"/>
              <p:cNvSpPr>
                <a:spLocks noEditPoints="1"/>
              </p:cNvSpPr>
              <p:nvPr/>
            </p:nvSpPr>
            <p:spPr bwMode="auto">
              <a:xfrm>
                <a:off x="5827" y="1118"/>
                <a:ext cx="227" cy="509"/>
              </a:xfrm>
              <a:custGeom>
                <a:avLst/>
                <a:gdLst>
                  <a:gd name="T0" fmla="*/ 200 w 239"/>
                  <a:gd name="T1" fmla="*/ 150 h 533"/>
                  <a:gd name="T2" fmla="*/ 85 w 239"/>
                  <a:gd name="T3" fmla="*/ 150 h 533"/>
                  <a:gd name="T4" fmla="*/ 85 w 239"/>
                  <a:gd name="T5" fmla="*/ 442 h 533"/>
                  <a:gd name="T6" fmla="*/ 73 w 239"/>
                  <a:gd name="T7" fmla="*/ 471 h 533"/>
                  <a:gd name="T8" fmla="*/ 45 w 239"/>
                  <a:gd name="T9" fmla="*/ 482 h 533"/>
                  <a:gd name="T10" fmla="*/ 0 w 239"/>
                  <a:gd name="T11" fmla="*/ 482 h 533"/>
                  <a:gd name="T12" fmla="*/ 0 w 239"/>
                  <a:gd name="T13" fmla="*/ 517 h 533"/>
                  <a:gd name="T14" fmla="*/ 16 w 239"/>
                  <a:gd name="T15" fmla="*/ 533 h 533"/>
                  <a:gd name="T16" fmla="*/ 222 w 239"/>
                  <a:gd name="T17" fmla="*/ 533 h 533"/>
                  <a:gd name="T18" fmla="*/ 239 w 239"/>
                  <a:gd name="T19" fmla="*/ 517 h 533"/>
                  <a:gd name="T20" fmla="*/ 239 w 239"/>
                  <a:gd name="T21" fmla="*/ 16 h 533"/>
                  <a:gd name="T22" fmla="*/ 222 w 239"/>
                  <a:gd name="T23" fmla="*/ 0 h 533"/>
                  <a:gd name="T24" fmla="*/ 16 w 239"/>
                  <a:gd name="T25" fmla="*/ 0 h 533"/>
                  <a:gd name="T26" fmla="*/ 0 w 239"/>
                  <a:gd name="T27" fmla="*/ 16 h 533"/>
                  <a:gd name="T28" fmla="*/ 0 w 239"/>
                  <a:gd name="T29" fmla="*/ 39 h 533"/>
                  <a:gd name="T30" fmla="*/ 26 w 239"/>
                  <a:gd name="T31" fmla="*/ 39 h 533"/>
                  <a:gd name="T32" fmla="*/ 26 w 239"/>
                  <a:gd name="T33" fmla="*/ 39 h 533"/>
                  <a:gd name="T34" fmla="*/ 39 w 239"/>
                  <a:gd name="T35" fmla="*/ 26 h 533"/>
                  <a:gd name="T36" fmla="*/ 200 w 239"/>
                  <a:gd name="T37" fmla="*/ 26 h 533"/>
                  <a:gd name="T38" fmla="*/ 213 w 239"/>
                  <a:gd name="T39" fmla="*/ 39 h 533"/>
                  <a:gd name="T40" fmla="*/ 200 w 239"/>
                  <a:gd name="T41" fmla="*/ 52 h 533"/>
                  <a:gd name="T42" fmla="*/ 74 w 239"/>
                  <a:gd name="T43" fmla="*/ 52 h 533"/>
                  <a:gd name="T44" fmla="*/ 85 w 239"/>
                  <a:gd name="T45" fmla="*/ 75 h 533"/>
                  <a:gd name="T46" fmla="*/ 200 w 239"/>
                  <a:gd name="T47" fmla="*/ 75 h 533"/>
                  <a:gd name="T48" fmla="*/ 213 w 239"/>
                  <a:gd name="T49" fmla="*/ 88 h 533"/>
                  <a:gd name="T50" fmla="*/ 200 w 239"/>
                  <a:gd name="T51" fmla="*/ 101 h 533"/>
                  <a:gd name="T52" fmla="*/ 85 w 239"/>
                  <a:gd name="T53" fmla="*/ 101 h 533"/>
                  <a:gd name="T54" fmla="*/ 85 w 239"/>
                  <a:gd name="T55" fmla="*/ 125 h 533"/>
                  <a:gd name="T56" fmla="*/ 200 w 239"/>
                  <a:gd name="T57" fmla="*/ 125 h 533"/>
                  <a:gd name="T58" fmla="*/ 213 w 239"/>
                  <a:gd name="T59" fmla="*/ 138 h 533"/>
                  <a:gd name="T60" fmla="*/ 200 w 239"/>
                  <a:gd name="T61" fmla="*/ 150 h 533"/>
                  <a:gd name="T62" fmla="*/ 126 w 239"/>
                  <a:gd name="T63" fmla="*/ 448 h 533"/>
                  <a:gd name="T64" fmla="*/ 119 w 239"/>
                  <a:gd name="T65" fmla="*/ 454 h 533"/>
                  <a:gd name="T66" fmla="*/ 113 w 239"/>
                  <a:gd name="T67" fmla="*/ 448 h 533"/>
                  <a:gd name="T68" fmla="*/ 113 w 239"/>
                  <a:gd name="T69" fmla="*/ 428 h 533"/>
                  <a:gd name="T70" fmla="*/ 119 w 239"/>
                  <a:gd name="T71" fmla="*/ 422 h 533"/>
                  <a:gd name="T72" fmla="*/ 126 w 239"/>
                  <a:gd name="T73" fmla="*/ 428 h 533"/>
                  <a:gd name="T74" fmla="*/ 126 w 239"/>
                  <a:gd name="T75" fmla="*/ 448 h 533"/>
                  <a:gd name="T76" fmla="*/ 119 w 239"/>
                  <a:gd name="T77" fmla="*/ 399 h 533"/>
                  <a:gd name="T78" fmla="*/ 100 w 239"/>
                  <a:gd name="T79" fmla="*/ 380 h 533"/>
                  <a:gd name="T80" fmla="*/ 119 w 239"/>
                  <a:gd name="T81" fmla="*/ 361 h 533"/>
                  <a:gd name="T82" fmla="*/ 139 w 239"/>
                  <a:gd name="T83" fmla="*/ 380 h 533"/>
                  <a:gd name="T84" fmla="*/ 119 w 239"/>
                  <a:gd name="T85" fmla="*/ 39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 h="533">
                    <a:moveTo>
                      <a:pt x="200" y="150"/>
                    </a:moveTo>
                    <a:cubicBezTo>
                      <a:pt x="85" y="150"/>
                      <a:pt x="85" y="150"/>
                      <a:pt x="85" y="150"/>
                    </a:cubicBezTo>
                    <a:cubicBezTo>
                      <a:pt x="85" y="442"/>
                      <a:pt x="85" y="442"/>
                      <a:pt x="85" y="442"/>
                    </a:cubicBezTo>
                    <a:cubicBezTo>
                      <a:pt x="85" y="453"/>
                      <a:pt x="81" y="463"/>
                      <a:pt x="73" y="471"/>
                    </a:cubicBezTo>
                    <a:cubicBezTo>
                      <a:pt x="66" y="478"/>
                      <a:pt x="56" y="482"/>
                      <a:pt x="45" y="482"/>
                    </a:cubicBezTo>
                    <a:cubicBezTo>
                      <a:pt x="0" y="482"/>
                      <a:pt x="0" y="482"/>
                      <a:pt x="0" y="482"/>
                    </a:cubicBezTo>
                    <a:cubicBezTo>
                      <a:pt x="0" y="517"/>
                      <a:pt x="0" y="517"/>
                      <a:pt x="0" y="517"/>
                    </a:cubicBezTo>
                    <a:cubicBezTo>
                      <a:pt x="0" y="526"/>
                      <a:pt x="7" y="533"/>
                      <a:pt x="16" y="533"/>
                    </a:cubicBezTo>
                    <a:cubicBezTo>
                      <a:pt x="222" y="533"/>
                      <a:pt x="222" y="533"/>
                      <a:pt x="222" y="533"/>
                    </a:cubicBezTo>
                    <a:cubicBezTo>
                      <a:pt x="231" y="533"/>
                      <a:pt x="239" y="526"/>
                      <a:pt x="239" y="517"/>
                    </a:cubicBezTo>
                    <a:cubicBezTo>
                      <a:pt x="239" y="16"/>
                      <a:pt x="239" y="16"/>
                      <a:pt x="239" y="16"/>
                    </a:cubicBezTo>
                    <a:cubicBezTo>
                      <a:pt x="239" y="8"/>
                      <a:pt x="231" y="0"/>
                      <a:pt x="222" y="0"/>
                    </a:cubicBezTo>
                    <a:cubicBezTo>
                      <a:pt x="16" y="0"/>
                      <a:pt x="16" y="0"/>
                      <a:pt x="16" y="0"/>
                    </a:cubicBezTo>
                    <a:cubicBezTo>
                      <a:pt x="7" y="0"/>
                      <a:pt x="0" y="8"/>
                      <a:pt x="0" y="16"/>
                    </a:cubicBezTo>
                    <a:cubicBezTo>
                      <a:pt x="0" y="39"/>
                      <a:pt x="0" y="39"/>
                      <a:pt x="0" y="39"/>
                    </a:cubicBezTo>
                    <a:cubicBezTo>
                      <a:pt x="26" y="39"/>
                      <a:pt x="26" y="39"/>
                      <a:pt x="26" y="39"/>
                    </a:cubicBezTo>
                    <a:cubicBezTo>
                      <a:pt x="26" y="39"/>
                      <a:pt x="26" y="39"/>
                      <a:pt x="26" y="39"/>
                    </a:cubicBezTo>
                    <a:cubicBezTo>
                      <a:pt x="26" y="32"/>
                      <a:pt x="32" y="26"/>
                      <a:pt x="39" y="26"/>
                    </a:cubicBezTo>
                    <a:cubicBezTo>
                      <a:pt x="200" y="26"/>
                      <a:pt x="200" y="26"/>
                      <a:pt x="200" y="26"/>
                    </a:cubicBezTo>
                    <a:cubicBezTo>
                      <a:pt x="207" y="26"/>
                      <a:pt x="213" y="32"/>
                      <a:pt x="213" y="39"/>
                    </a:cubicBezTo>
                    <a:cubicBezTo>
                      <a:pt x="213" y="46"/>
                      <a:pt x="207" y="52"/>
                      <a:pt x="200" y="52"/>
                    </a:cubicBezTo>
                    <a:cubicBezTo>
                      <a:pt x="74" y="52"/>
                      <a:pt x="74" y="52"/>
                      <a:pt x="74" y="52"/>
                    </a:cubicBezTo>
                    <a:cubicBezTo>
                      <a:pt x="80" y="58"/>
                      <a:pt x="84" y="67"/>
                      <a:pt x="85" y="75"/>
                    </a:cubicBezTo>
                    <a:cubicBezTo>
                      <a:pt x="200" y="75"/>
                      <a:pt x="200" y="75"/>
                      <a:pt x="200" y="75"/>
                    </a:cubicBezTo>
                    <a:cubicBezTo>
                      <a:pt x="207" y="75"/>
                      <a:pt x="213" y="81"/>
                      <a:pt x="213" y="88"/>
                    </a:cubicBezTo>
                    <a:cubicBezTo>
                      <a:pt x="213" y="95"/>
                      <a:pt x="207" y="101"/>
                      <a:pt x="200" y="101"/>
                    </a:cubicBezTo>
                    <a:cubicBezTo>
                      <a:pt x="85" y="101"/>
                      <a:pt x="85" y="101"/>
                      <a:pt x="85" y="101"/>
                    </a:cubicBezTo>
                    <a:cubicBezTo>
                      <a:pt x="85" y="125"/>
                      <a:pt x="85" y="125"/>
                      <a:pt x="85" y="125"/>
                    </a:cubicBezTo>
                    <a:cubicBezTo>
                      <a:pt x="200" y="125"/>
                      <a:pt x="200" y="125"/>
                      <a:pt x="200" y="125"/>
                    </a:cubicBezTo>
                    <a:cubicBezTo>
                      <a:pt x="207" y="125"/>
                      <a:pt x="213" y="131"/>
                      <a:pt x="213" y="138"/>
                    </a:cubicBezTo>
                    <a:cubicBezTo>
                      <a:pt x="213" y="145"/>
                      <a:pt x="207" y="150"/>
                      <a:pt x="200" y="150"/>
                    </a:cubicBezTo>
                    <a:close/>
                    <a:moveTo>
                      <a:pt x="126" y="448"/>
                    </a:moveTo>
                    <a:cubicBezTo>
                      <a:pt x="126" y="451"/>
                      <a:pt x="123" y="454"/>
                      <a:pt x="119" y="454"/>
                    </a:cubicBezTo>
                    <a:cubicBezTo>
                      <a:pt x="116" y="454"/>
                      <a:pt x="113" y="451"/>
                      <a:pt x="113" y="448"/>
                    </a:cubicBezTo>
                    <a:cubicBezTo>
                      <a:pt x="113" y="428"/>
                      <a:pt x="113" y="428"/>
                      <a:pt x="113" y="428"/>
                    </a:cubicBezTo>
                    <a:cubicBezTo>
                      <a:pt x="113" y="425"/>
                      <a:pt x="116" y="422"/>
                      <a:pt x="119" y="422"/>
                    </a:cubicBezTo>
                    <a:cubicBezTo>
                      <a:pt x="123" y="422"/>
                      <a:pt x="126" y="425"/>
                      <a:pt x="126" y="428"/>
                    </a:cubicBezTo>
                    <a:lnTo>
                      <a:pt x="126" y="448"/>
                    </a:lnTo>
                    <a:close/>
                    <a:moveTo>
                      <a:pt x="119" y="399"/>
                    </a:moveTo>
                    <a:cubicBezTo>
                      <a:pt x="109" y="399"/>
                      <a:pt x="100" y="391"/>
                      <a:pt x="100" y="380"/>
                    </a:cubicBezTo>
                    <a:cubicBezTo>
                      <a:pt x="100" y="370"/>
                      <a:pt x="109" y="361"/>
                      <a:pt x="119" y="361"/>
                    </a:cubicBezTo>
                    <a:cubicBezTo>
                      <a:pt x="130" y="361"/>
                      <a:pt x="139" y="370"/>
                      <a:pt x="139" y="380"/>
                    </a:cubicBezTo>
                    <a:cubicBezTo>
                      <a:pt x="139" y="391"/>
                      <a:pt x="130" y="399"/>
                      <a:pt x="119"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endParaRPr>
              </a:p>
            </p:txBody>
          </p:sp>
          <p:sp>
            <p:nvSpPr>
              <p:cNvPr id="10" name="Freeform 45"/>
              <p:cNvSpPr>
                <a:spLocks/>
              </p:cNvSpPr>
              <p:nvPr/>
            </p:nvSpPr>
            <p:spPr bwMode="auto">
              <a:xfrm>
                <a:off x="5806" y="1097"/>
                <a:ext cx="269" cy="567"/>
              </a:xfrm>
              <a:custGeom>
                <a:avLst/>
                <a:gdLst>
                  <a:gd name="T0" fmla="*/ 244 w 283"/>
                  <a:gd name="T1" fmla="*/ 0 h 594"/>
                  <a:gd name="T2" fmla="*/ 38 w 283"/>
                  <a:gd name="T3" fmla="*/ 0 h 594"/>
                  <a:gd name="T4" fmla="*/ 0 w 283"/>
                  <a:gd name="T5" fmla="*/ 38 h 594"/>
                  <a:gd name="T6" fmla="*/ 0 w 283"/>
                  <a:gd name="T7" fmla="*/ 61 h 594"/>
                  <a:gd name="T8" fmla="*/ 16 w 283"/>
                  <a:gd name="T9" fmla="*/ 61 h 594"/>
                  <a:gd name="T10" fmla="*/ 16 w 283"/>
                  <a:gd name="T11" fmla="*/ 38 h 594"/>
                  <a:gd name="T12" fmla="*/ 38 w 283"/>
                  <a:gd name="T13" fmla="*/ 16 h 594"/>
                  <a:gd name="T14" fmla="*/ 244 w 283"/>
                  <a:gd name="T15" fmla="*/ 16 h 594"/>
                  <a:gd name="T16" fmla="*/ 267 w 283"/>
                  <a:gd name="T17" fmla="*/ 38 h 594"/>
                  <a:gd name="T18" fmla="*/ 267 w 283"/>
                  <a:gd name="T19" fmla="*/ 539 h 594"/>
                  <a:gd name="T20" fmla="*/ 244 w 283"/>
                  <a:gd name="T21" fmla="*/ 562 h 594"/>
                  <a:gd name="T22" fmla="*/ 38 w 283"/>
                  <a:gd name="T23" fmla="*/ 562 h 594"/>
                  <a:gd name="T24" fmla="*/ 16 w 283"/>
                  <a:gd name="T25" fmla="*/ 539 h 594"/>
                  <a:gd name="T26" fmla="*/ 16 w 283"/>
                  <a:gd name="T27" fmla="*/ 504 h 594"/>
                  <a:gd name="T28" fmla="*/ 0 w 283"/>
                  <a:gd name="T29" fmla="*/ 504 h 594"/>
                  <a:gd name="T30" fmla="*/ 0 w 283"/>
                  <a:gd name="T31" fmla="*/ 539 h 594"/>
                  <a:gd name="T32" fmla="*/ 38 w 283"/>
                  <a:gd name="T33" fmla="*/ 578 h 594"/>
                  <a:gd name="T34" fmla="*/ 51 w 283"/>
                  <a:gd name="T35" fmla="*/ 578 h 594"/>
                  <a:gd name="T36" fmla="*/ 51 w 283"/>
                  <a:gd name="T37" fmla="*/ 581 h 594"/>
                  <a:gd name="T38" fmla="*/ 55 w 283"/>
                  <a:gd name="T39" fmla="*/ 590 h 594"/>
                  <a:gd name="T40" fmla="*/ 64 w 283"/>
                  <a:gd name="T41" fmla="*/ 594 h 594"/>
                  <a:gd name="T42" fmla="*/ 71 w 283"/>
                  <a:gd name="T43" fmla="*/ 594 h 594"/>
                  <a:gd name="T44" fmla="*/ 80 w 283"/>
                  <a:gd name="T45" fmla="*/ 590 h 594"/>
                  <a:gd name="T46" fmla="*/ 83 w 283"/>
                  <a:gd name="T47" fmla="*/ 581 h 594"/>
                  <a:gd name="T48" fmla="*/ 83 w 283"/>
                  <a:gd name="T49" fmla="*/ 578 h 594"/>
                  <a:gd name="T50" fmla="*/ 199 w 283"/>
                  <a:gd name="T51" fmla="*/ 578 h 594"/>
                  <a:gd name="T52" fmla="*/ 199 w 283"/>
                  <a:gd name="T53" fmla="*/ 581 h 594"/>
                  <a:gd name="T54" fmla="*/ 203 w 283"/>
                  <a:gd name="T55" fmla="*/ 590 h 594"/>
                  <a:gd name="T56" fmla="*/ 212 w 283"/>
                  <a:gd name="T57" fmla="*/ 594 h 594"/>
                  <a:gd name="T58" fmla="*/ 218 w 283"/>
                  <a:gd name="T59" fmla="*/ 594 h 594"/>
                  <a:gd name="T60" fmla="*/ 227 w 283"/>
                  <a:gd name="T61" fmla="*/ 590 h 594"/>
                  <a:gd name="T62" fmla="*/ 231 w 283"/>
                  <a:gd name="T63" fmla="*/ 581 h 594"/>
                  <a:gd name="T64" fmla="*/ 231 w 283"/>
                  <a:gd name="T65" fmla="*/ 578 h 594"/>
                  <a:gd name="T66" fmla="*/ 244 w 283"/>
                  <a:gd name="T67" fmla="*/ 578 h 594"/>
                  <a:gd name="T68" fmla="*/ 283 w 283"/>
                  <a:gd name="T69" fmla="*/ 539 h 594"/>
                  <a:gd name="T70" fmla="*/ 283 w 283"/>
                  <a:gd name="T71" fmla="*/ 38 h 594"/>
                  <a:gd name="T72" fmla="*/ 244 w 283"/>
                  <a:gd name="T73"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594">
                    <a:moveTo>
                      <a:pt x="244" y="0"/>
                    </a:moveTo>
                    <a:cubicBezTo>
                      <a:pt x="38" y="0"/>
                      <a:pt x="38" y="0"/>
                      <a:pt x="38" y="0"/>
                    </a:cubicBezTo>
                    <a:cubicBezTo>
                      <a:pt x="17" y="0"/>
                      <a:pt x="0" y="17"/>
                      <a:pt x="0" y="38"/>
                    </a:cubicBezTo>
                    <a:cubicBezTo>
                      <a:pt x="0" y="61"/>
                      <a:pt x="0" y="61"/>
                      <a:pt x="0" y="61"/>
                    </a:cubicBezTo>
                    <a:cubicBezTo>
                      <a:pt x="16" y="61"/>
                      <a:pt x="16" y="61"/>
                      <a:pt x="16" y="61"/>
                    </a:cubicBezTo>
                    <a:cubicBezTo>
                      <a:pt x="16" y="38"/>
                      <a:pt x="16" y="38"/>
                      <a:pt x="16" y="38"/>
                    </a:cubicBezTo>
                    <a:cubicBezTo>
                      <a:pt x="16" y="26"/>
                      <a:pt x="26" y="16"/>
                      <a:pt x="38" y="16"/>
                    </a:cubicBezTo>
                    <a:cubicBezTo>
                      <a:pt x="244" y="16"/>
                      <a:pt x="244" y="16"/>
                      <a:pt x="244" y="16"/>
                    </a:cubicBezTo>
                    <a:cubicBezTo>
                      <a:pt x="257" y="16"/>
                      <a:pt x="267" y="26"/>
                      <a:pt x="267" y="38"/>
                    </a:cubicBezTo>
                    <a:cubicBezTo>
                      <a:pt x="267" y="539"/>
                      <a:pt x="267" y="539"/>
                      <a:pt x="267" y="539"/>
                    </a:cubicBezTo>
                    <a:cubicBezTo>
                      <a:pt x="267" y="552"/>
                      <a:pt x="257" y="562"/>
                      <a:pt x="244" y="562"/>
                    </a:cubicBezTo>
                    <a:cubicBezTo>
                      <a:pt x="38" y="562"/>
                      <a:pt x="38" y="562"/>
                      <a:pt x="38" y="562"/>
                    </a:cubicBezTo>
                    <a:cubicBezTo>
                      <a:pt x="26" y="562"/>
                      <a:pt x="16" y="552"/>
                      <a:pt x="16" y="539"/>
                    </a:cubicBezTo>
                    <a:cubicBezTo>
                      <a:pt x="16" y="504"/>
                      <a:pt x="16" y="504"/>
                      <a:pt x="16" y="504"/>
                    </a:cubicBezTo>
                    <a:cubicBezTo>
                      <a:pt x="0" y="504"/>
                      <a:pt x="0" y="504"/>
                      <a:pt x="0" y="504"/>
                    </a:cubicBezTo>
                    <a:cubicBezTo>
                      <a:pt x="0" y="539"/>
                      <a:pt x="0" y="539"/>
                      <a:pt x="0" y="539"/>
                    </a:cubicBezTo>
                    <a:cubicBezTo>
                      <a:pt x="0" y="560"/>
                      <a:pt x="17" y="578"/>
                      <a:pt x="38" y="578"/>
                    </a:cubicBezTo>
                    <a:cubicBezTo>
                      <a:pt x="51" y="578"/>
                      <a:pt x="51" y="578"/>
                      <a:pt x="51" y="578"/>
                    </a:cubicBezTo>
                    <a:cubicBezTo>
                      <a:pt x="51" y="581"/>
                      <a:pt x="51" y="581"/>
                      <a:pt x="51" y="581"/>
                    </a:cubicBezTo>
                    <a:cubicBezTo>
                      <a:pt x="51" y="584"/>
                      <a:pt x="53" y="588"/>
                      <a:pt x="55" y="590"/>
                    </a:cubicBezTo>
                    <a:cubicBezTo>
                      <a:pt x="58" y="593"/>
                      <a:pt x="61" y="594"/>
                      <a:pt x="64" y="594"/>
                    </a:cubicBezTo>
                    <a:cubicBezTo>
                      <a:pt x="71" y="594"/>
                      <a:pt x="71" y="594"/>
                      <a:pt x="71" y="594"/>
                    </a:cubicBezTo>
                    <a:cubicBezTo>
                      <a:pt x="74" y="594"/>
                      <a:pt x="77" y="593"/>
                      <a:pt x="80" y="590"/>
                    </a:cubicBezTo>
                    <a:cubicBezTo>
                      <a:pt x="82" y="588"/>
                      <a:pt x="83" y="584"/>
                      <a:pt x="83" y="581"/>
                    </a:cubicBezTo>
                    <a:cubicBezTo>
                      <a:pt x="83" y="578"/>
                      <a:pt x="83" y="578"/>
                      <a:pt x="83" y="578"/>
                    </a:cubicBezTo>
                    <a:cubicBezTo>
                      <a:pt x="199" y="578"/>
                      <a:pt x="199" y="578"/>
                      <a:pt x="199" y="578"/>
                    </a:cubicBezTo>
                    <a:cubicBezTo>
                      <a:pt x="199" y="581"/>
                      <a:pt x="199" y="581"/>
                      <a:pt x="199" y="581"/>
                    </a:cubicBezTo>
                    <a:cubicBezTo>
                      <a:pt x="199" y="584"/>
                      <a:pt x="200" y="588"/>
                      <a:pt x="203" y="590"/>
                    </a:cubicBezTo>
                    <a:cubicBezTo>
                      <a:pt x="205" y="593"/>
                      <a:pt x="209" y="594"/>
                      <a:pt x="212" y="594"/>
                    </a:cubicBezTo>
                    <a:cubicBezTo>
                      <a:pt x="218" y="594"/>
                      <a:pt x="218" y="594"/>
                      <a:pt x="218" y="594"/>
                    </a:cubicBezTo>
                    <a:cubicBezTo>
                      <a:pt x="222" y="594"/>
                      <a:pt x="225" y="593"/>
                      <a:pt x="227" y="590"/>
                    </a:cubicBezTo>
                    <a:cubicBezTo>
                      <a:pt x="230" y="588"/>
                      <a:pt x="231" y="584"/>
                      <a:pt x="231" y="581"/>
                    </a:cubicBezTo>
                    <a:cubicBezTo>
                      <a:pt x="231" y="578"/>
                      <a:pt x="231" y="578"/>
                      <a:pt x="231" y="578"/>
                    </a:cubicBezTo>
                    <a:cubicBezTo>
                      <a:pt x="244" y="578"/>
                      <a:pt x="244" y="578"/>
                      <a:pt x="244" y="578"/>
                    </a:cubicBezTo>
                    <a:cubicBezTo>
                      <a:pt x="266" y="578"/>
                      <a:pt x="283" y="560"/>
                      <a:pt x="283" y="539"/>
                    </a:cubicBezTo>
                    <a:cubicBezTo>
                      <a:pt x="283" y="38"/>
                      <a:pt x="283" y="38"/>
                      <a:pt x="283" y="38"/>
                    </a:cubicBezTo>
                    <a:cubicBezTo>
                      <a:pt x="283" y="17"/>
                      <a:pt x="266" y="0"/>
                      <a:pt x="2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endParaRPr>
              </a:p>
            </p:txBody>
          </p:sp>
          <p:sp>
            <p:nvSpPr>
              <p:cNvPr id="11" name="Freeform 46"/>
              <p:cNvSpPr>
                <a:spLocks/>
              </p:cNvSpPr>
              <p:nvPr/>
            </p:nvSpPr>
            <p:spPr bwMode="auto">
              <a:xfrm>
                <a:off x="5545" y="1315"/>
                <a:ext cx="114" cy="143"/>
              </a:xfrm>
              <a:custGeom>
                <a:avLst/>
                <a:gdLst>
                  <a:gd name="T0" fmla="*/ 117 w 120"/>
                  <a:gd name="T1" fmla="*/ 54 h 150"/>
                  <a:gd name="T2" fmla="*/ 108 w 120"/>
                  <a:gd name="T3" fmla="*/ 50 h 150"/>
                  <a:gd name="T4" fmla="*/ 99 w 120"/>
                  <a:gd name="T5" fmla="*/ 54 h 150"/>
                  <a:gd name="T6" fmla="*/ 96 w 120"/>
                  <a:gd name="T7" fmla="*/ 48 h 150"/>
                  <a:gd name="T8" fmla="*/ 87 w 120"/>
                  <a:gd name="T9" fmla="*/ 44 h 150"/>
                  <a:gd name="T10" fmla="*/ 78 w 120"/>
                  <a:gd name="T11" fmla="*/ 48 h 150"/>
                  <a:gd name="T12" fmla="*/ 75 w 120"/>
                  <a:gd name="T13" fmla="*/ 42 h 150"/>
                  <a:gd name="T14" fmla="*/ 66 w 120"/>
                  <a:gd name="T15" fmla="*/ 38 h 150"/>
                  <a:gd name="T16" fmla="*/ 58 w 120"/>
                  <a:gd name="T17" fmla="*/ 41 h 150"/>
                  <a:gd name="T18" fmla="*/ 58 w 120"/>
                  <a:gd name="T19" fmla="*/ 13 h 150"/>
                  <a:gd name="T20" fmla="*/ 54 w 120"/>
                  <a:gd name="T21" fmla="*/ 4 h 150"/>
                  <a:gd name="T22" fmla="*/ 45 w 120"/>
                  <a:gd name="T23" fmla="*/ 0 h 150"/>
                  <a:gd name="T24" fmla="*/ 36 w 120"/>
                  <a:gd name="T25" fmla="*/ 4 h 150"/>
                  <a:gd name="T26" fmla="*/ 33 w 120"/>
                  <a:gd name="T27" fmla="*/ 13 h 150"/>
                  <a:gd name="T28" fmla="*/ 33 w 120"/>
                  <a:gd name="T29" fmla="*/ 84 h 150"/>
                  <a:gd name="T30" fmla="*/ 23 w 120"/>
                  <a:gd name="T31" fmla="*/ 73 h 150"/>
                  <a:gd name="T32" fmla="*/ 15 w 120"/>
                  <a:gd name="T33" fmla="*/ 69 h 150"/>
                  <a:gd name="T34" fmla="*/ 14 w 120"/>
                  <a:gd name="T35" fmla="*/ 69 h 150"/>
                  <a:gd name="T36" fmla="*/ 6 w 120"/>
                  <a:gd name="T37" fmla="*/ 72 h 150"/>
                  <a:gd name="T38" fmla="*/ 5 w 120"/>
                  <a:gd name="T39" fmla="*/ 73 h 150"/>
                  <a:gd name="T40" fmla="*/ 1 w 120"/>
                  <a:gd name="T41" fmla="*/ 81 h 150"/>
                  <a:gd name="T42" fmla="*/ 3 w 120"/>
                  <a:gd name="T43" fmla="*/ 90 h 150"/>
                  <a:gd name="T44" fmla="*/ 37 w 120"/>
                  <a:gd name="T45" fmla="*/ 137 h 150"/>
                  <a:gd name="T46" fmla="*/ 41 w 120"/>
                  <a:gd name="T47" fmla="*/ 146 h 150"/>
                  <a:gd name="T48" fmla="*/ 52 w 120"/>
                  <a:gd name="T49" fmla="*/ 150 h 150"/>
                  <a:gd name="T50" fmla="*/ 95 w 120"/>
                  <a:gd name="T51" fmla="*/ 150 h 150"/>
                  <a:gd name="T52" fmla="*/ 105 w 120"/>
                  <a:gd name="T53" fmla="*/ 146 h 150"/>
                  <a:gd name="T54" fmla="*/ 110 w 120"/>
                  <a:gd name="T55" fmla="*/ 136 h 150"/>
                  <a:gd name="T56" fmla="*/ 118 w 120"/>
                  <a:gd name="T57" fmla="*/ 108 h 150"/>
                  <a:gd name="T58" fmla="*/ 120 w 120"/>
                  <a:gd name="T59" fmla="*/ 101 h 150"/>
                  <a:gd name="T60" fmla="*/ 120 w 120"/>
                  <a:gd name="T61" fmla="*/ 94 h 150"/>
                  <a:gd name="T62" fmla="*/ 120 w 120"/>
                  <a:gd name="T63" fmla="*/ 63 h 150"/>
                  <a:gd name="T64" fmla="*/ 117 w 120"/>
                  <a:gd name="T65"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50">
                    <a:moveTo>
                      <a:pt x="117" y="54"/>
                    </a:moveTo>
                    <a:cubicBezTo>
                      <a:pt x="114" y="52"/>
                      <a:pt x="111" y="50"/>
                      <a:pt x="108" y="50"/>
                    </a:cubicBezTo>
                    <a:cubicBezTo>
                      <a:pt x="104" y="50"/>
                      <a:pt x="101" y="51"/>
                      <a:pt x="99" y="54"/>
                    </a:cubicBezTo>
                    <a:cubicBezTo>
                      <a:pt x="98" y="52"/>
                      <a:pt x="97" y="50"/>
                      <a:pt x="96" y="48"/>
                    </a:cubicBezTo>
                    <a:cubicBezTo>
                      <a:pt x="93" y="46"/>
                      <a:pt x="90" y="44"/>
                      <a:pt x="87" y="44"/>
                    </a:cubicBezTo>
                    <a:cubicBezTo>
                      <a:pt x="83" y="44"/>
                      <a:pt x="80" y="46"/>
                      <a:pt x="78" y="48"/>
                    </a:cubicBezTo>
                    <a:cubicBezTo>
                      <a:pt x="77" y="46"/>
                      <a:pt x="76" y="44"/>
                      <a:pt x="75" y="42"/>
                    </a:cubicBezTo>
                    <a:cubicBezTo>
                      <a:pt x="72" y="40"/>
                      <a:pt x="69" y="38"/>
                      <a:pt x="66" y="38"/>
                    </a:cubicBezTo>
                    <a:cubicBezTo>
                      <a:pt x="63" y="38"/>
                      <a:pt x="60" y="39"/>
                      <a:pt x="58" y="41"/>
                    </a:cubicBezTo>
                    <a:cubicBezTo>
                      <a:pt x="58" y="13"/>
                      <a:pt x="58" y="13"/>
                      <a:pt x="58" y="13"/>
                    </a:cubicBezTo>
                    <a:cubicBezTo>
                      <a:pt x="58" y="9"/>
                      <a:pt x="56" y="6"/>
                      <a:pt x="54" y="4"/>
                    </a:cubicBezTo>
                    <a:cubicBezTo>
                      <a:pt x="52" y="1"/>
                      <a:pt x="49" y="0"/>
                      <a:pt x="45" y="0"/>
                    </a:cubicBezTo>
                    <a:cubicBezTo>
                      <a:pt x="42" y="0"/>
                      <a:pt x="39" y="1"/>
                      <a:pt x="36" y="4"/>
                    </a:cubicBezTo>
                    <a:cubicBezTo>
                      <a:pt x="34" y="6"/>
                      <a:pt x="33" y="9"/>
                      <a:pt x="33" y="13"/>
                    </a:cubicBezTo>
                    <a:cubicBezTo>
                      <a:pt x="33" y="84"/>
                      <a:pt x="33" y="84"/>
                      <a:pt x="33" y="84"/>
                    </a:cubicBezTo>
                    <a:cubicBezTo>
                      <a:pt x="23" y="73"/>
                      <a:pt x="23" y="73"/>
                      <a:pt x="23" y="73"/>
                    </a:cubicBezTo>
                    <a:cubicBezTo>
                      <a:pt x="21" y="71"/>
                      <a:pt x="18" y="70"/>
                      <a:pt x="15" y="69"/>
                    </a:cubicBezTo>
                    <a:cubicBezTo>
                      <a:pt x="14" y="69"/>
                      <a:pt x="14" y="69"/>
                      <a:pt x="14" y="69"/>
                    </a:cubicBezTo>
                    <a:cubicBezTo>
                      <a:pt x="11" y="69"/>
                      <a:pt x="8" y="70"/>
                      <a:pt x="6" y="72"/>
                    </a:cubicBezTo>
                    <a:cubicBezTo>
                      <a:pt x="5" y="73"/>
                      <a:pt x="5" y="73"/>
                      <a:pt x="5" y="73"/>
                    </a:cubicBezTo>
                    <a:cubicBezTo>
                      <a:pt x="3" y="75"/>
                      <a:pt x="1" y="78"/>
                      <a:pt x="1" y="81"/>
                    </a:cubicBezTo>
                    <a:cubicBezTo>
                      <a:pt x="0" y="84"/>
                      <a:pt x="1" y="87"/>
                      <a:pt x="3" y="90"/>
                    </a:cubicBezTo>
                    <a:cubicBezTo>
                      <a:pt x="37" y="137"/>
                      <a:pt x="37" y="137"/>
                      <a:pt x="37" y="137"/>
                    </a:cubicBezTo>
                    <a:cubicBezTo>
                      <a:pt x="37" y="141"/>
                      <a:pt x="39" y="144"/>
                      <a:pt x="41" y="146"/>
                    </a:cubicBezTo>
                    <a:cubicBezTo>
                      <a:pt x="44" y="149"/>
                      <a:pt x="48" y="150"/>
                      <a:pt x="52" y="150"/>
                    </a:cubicBezTo>
                    <a:cubicBezTo>
                      <a:pt x="95" y="150"/>
                      <a:pt x="95" y="150"/>
                      <a:pt x="95" y="150"/>
                    </a:cubicBezTo>
                    <a:cubicBezTo>
                      <a:pt x="99" y="150"/>
                      <a:pt x="103" y="149"/>
                      <a:pt x="105" y="146"/>
                    </a:cubicBezTo>
                    <a:cubicBezTo>
                      <a:pt x="108" y="143"/>
                      <a:pt x="110" y="140"/>
                      <a:pt x="110" y="136"/>
                    </a:cubicBezTo>
                    <a:cubicBezTo>
                      <a:pt x="118" y="108"/>
                      <a:pt x="118" y="108"/>
                      <a:pt x="118" y="108"/>
                    </a:cubicBezTo>
                    <a:cubicBezTo>
                      <a:pt x="119" y="105"/>
                      <a:pt x="119" y="103"/>
                      <a:pt x="120" y="101"/>
                    </a:cubicBezTo>
                    <a:cubicBezTo>
                      <a:pt x="120" y="98"/>
                      <a:pt x="120" y="96"/>
                      <a:pt x="120" y="94"/>
                    </a:cubicBezTo>
                    <a:cubicBezTo>
                      <a:pt x="120" y="63"/>
                      <a:pt x="120" y="63"/>
                      <a:pt x="120" y="63"/>
                    </a:cubicBezTo>
                    <a:cubicBezTo>
                      <a:pt x="120" y="59"/>
                      <a:pt x="119" y="56"/>
                      <a:pt x="11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endParaRPr>
              </a:p>
            </p:txBody>
          </p:sp>
          <p:sp>
            <p:nvSpPr>
              <p:cNvPr id="12" name="Freeform 47"/>
              <p:cNvSpPr>
                <a:spLocks noEditPoints="1"/>
              </p:cNvSpPr>
              <p:nvPr/>
            </p:nvSpPr>
            <p:spPr bwMode="auto">
              <a:xfrm>
                <a:off x="5549" y="1276"/>
                <a:ext cx="78" cy="75"/>
              </a:xfrm>
              <a:custGeom>
                <a:avLst/>
                <a:gdLst>
                  <a:gd name="T0" fmla="*/ 0 w 82"/>
                  <a:gd name="T1" fmla="*/ 41 h 79"/>
                  <a:gd name="T2" fmla="*/ 41 w 82"/>
                  <a:gd name="T3" fmla="*/ 0 h 79"/>
                  <a:gd name="T4" fmla="*/ 82 w 82"/>
                  <a:gd name="T5" fmla="*/ 41 h 79"/>
                  <a:gd name="T6" fmla="*/ 62 w 82"/>
                  <a:gd name="T7" fmla="*/ 76 h 79"/>
                  <a:gd name="T8" fmla="*/ 62 w 82"/>
                  <a:gd name="T9" fmla="*/ 76 h 79"/>
                  <a:gd name="T10" fmla="*/ 57 w 82"/>
                  <a:gd name="T11" fmla="*/ 77 h 79"/>
                  <a:gd name="T12" fmla="*/ 57 w 82"/>
                  <a:gd name="T13" fmla="*/ 70 h 79"/>
                  <a:gd name="T14" fmla="*/ 74 w 82"/>
                  <a:gd name="T15" fmla="*/ 41 h 79"/>
                  <a:gd name="T16" fmla="*/ 41 w 82"/>
                  <a:gd name="T17" fmla="*/ 8 h 79"/>
                  <a:gd name="T18" fmla="*/ 8 w 82"/>
                  <a:gd name="T19" fmla="*/ 41 h 79"/>
                  <a:gd name="T20" fmla="*/ 25 w 82"/>
                  <a:gd name="T21" fmla="*/ 70 h 79"/>
                  <a:gd name="T22" fmla="*/ 25 w 82"/>
                  <a:gd name="T23" fmla="*/ 79 h 79"/>
                  <a:gd name="T24" fmla="*/ 0 w 82"/>
                  <a:gd name="T25" fmla="*/ 41 h 79"/>
                  <a:gd name="T26" fmla="*/ 63 w 82"/>
                  <a:gd name="T27" fmla="*/ 41 h 79"/>
                  <a:gd name="T28" fmla="*/ 41 w 82"/>
                  <a:gd name="T29" fmla="*/ 19 h 79"/>
                  <a:gd name="T30" fmla="*/ 19 w 82"/>
                  <a:gd name="T31" fmla="*/ 41 h 79"/>
                  <a:gd name="T32" fmla="*/ 25 w 82"/>
                  <a:gd name="T33" fmla="*/ 56 h 79"/>
                  <a:gd name="T34" fmla="*/ 25 w 82"/>
                  <a:gd name="T35" fmla="*/ 54 h 79"/>
                  <a:gd name="T36" fmla="*/ 27 w 82"/>
                  <a:gd name="T37" fmla="*/ 46 h 79"/>
                  <a:gd name="T38" fmla="*/ 26 w 82"/>
                  <a:gd name="T39" fmla="*/ 41 h 79"/>
                  <a:gd name="T40" fmla="*/ 41 w 82"/>
                  <a:gd name="T41" fmla="*/ 26 h 79"/>
                  <a:gd name="T42" fmla="*/ 56 w 82"/>
                  <a:gd name="T43" fmla="*/ 41 h 79"/>
                  <a:gd name="T44" fmla="*/ 55 w 82"/>
                  <a:gd name="T45" fmla="*/ 46 h 79"/>
                  <a:gd name="T46" fmla="*/ 57 w 82"/>
                  <a:gd name="T47" fmla="*/ 54 h 79"/>
                  <a:gd name="T48" fmla="*/ 57 w 82"/>
                  <a:gd name="T49" fmla="*/ 57 h 79"/>
                  <a:gd name="T50" fmla="*/ 63 w 82"/>
                  <a:gd name="T51"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79">
                    <a:moveTo>
                      <a:pt x="0" y="41"/>
                    </a:moveTo>
                    <a:cubicBezTo>
                      <a:pt x="0" y="18"/>
                      <a:pt x="19" y="0"/>
                      <a:pt x="41" y="0"/>
                    </a:cubicBezTo>
                    <a:cubicBezTo>
                      <a:pt x="64" y="0"/>
                      <a:pt x="82" y="18"/>
                      <a:pt x="82" y="41"/>
                    </a:cubicBezTo>
                    <a:cubicBezTo>
                      <a:pt x="82" y="56"/>
                      <a:pt x="74" y="69"/>
                      <a:pt x="62" y="76"/>
                    </a:cubicBezTo>
                    <a:cubicBezTo>
                      <a:pt x="62" y="76"/>
                      <a:pt x="62" y="76"/>
                      <a:pt x="62" y="76"/>
                    </a:cubicBezTo>
                    <a:cubicBezTo>
                      <a:pt x="60" y="76"/>
                      <a:pt x="59" y="76"/>
                      <a:pt x="57" y="77"/>
                    </a:cubicBezTo>
                    <a:cubicBezTo>
                      <a:pt x="57" y="70"/>
                      <a:pt x="57" y="70"/>
                      <a:pt x="57" y="70"/>
                    </a:cubicBezTo>
                    <a:cubicBezTo>
                      <a:pt x="67" y="64"/>
                      <a:pt x="74" y="54"/>
                      <a:pt x="74" y="41"/>
                    </a:cubicBezTo>
                    <a:cubicBezTo>
                      <a:pt x="74" y="23"/>
                      <a:pt x="60" y="8"/>
                      <a:pt x="41" y="8"/>
                    </a:cubicBezTo>
                    <a:cubicBezTo>
                      <a:pt x="23" y="8"/>
                      <a:pt x="8" y="23"/>
                      <a:pt x="8" y="41"/>
                    </a:cubicBezTo>
                    <a:cubicBezTo>
                      <a:pt x="8" y="54"/>
                      <a:pt x="15" y="64"/>
                      <a:pt x="25" y="70"/>
                    </a:cubicBezTo>
                    <a:cubicBezTo>
                      <a:pt x="25" y="79"/>
                      <a:pt x="25" y="79"/>
                      <a:pt x="25" y="79"/>
                    </a:cubicBezTo>
                    <a:cubicBezTo>
                      <a:pt x="11" y="72"/>
                      <a:pt x="0" y="58"/>
                      <a:pt x="0" y="41"/>
                    </a:cubicBezTo>
                    <a:close/>
                    <a:moveTo>
                      <a:pt x="63" y="41"/>
                    </a:moveTo>
                    <a:cubicBezTo>
                      <a:pt x="63" y="29"/>
                      <a:pt x="53" y="19"/>
                      <a:pt x="41" y="19"/>
                    </a:cubicBezTo>
                    <a:cubicBezTo>
                      <a:pt x="29" y="19"/>
                      <a:pt x="19" y="29"/>
                      <a:pt x="19" y="41"/>
                    </a:cubicBezTo>
                    <a:cubicBezTo>
                      <a:pt x="19" y="47"/>
                      <a:pt x="21" y="52"/>
                      <a:pt x="25" y="56"/>
                    </a:cubicBezTo>
                    <a:cubicBezTo>
                      <a:pt x="25" y="54"/>
                      <a:pt x="25" y="54"/>
                      <a:pt x="25" y="54"/>
                    </a:cubicBezTo>
                    <a:cubicBezTo>
                      <a:pt x="25" y="51"/>
                      <a:pt x="26" y="48"/>
                      <a:pt x="27" y="46"/>
                    </a:cubicBezTo>
                    <a:cubicBezTo>
                      <a:pt x="27" y="44"/>
                      <a:pt x="26" y="43"/>
                      <a:pt x="26" y="41"/>
                    </a:cubicBezTo>
                    <a:cubicBezTo>
                      <a:pt x="26" y="33"/>
                      <a:pt x="33" y="26"/>
                      <a:pt x="41" y="26"/>
                    </a:cubicBezTo>
                    <a:cubicBezTo>
                      <a:pt x="49" y="26"/>
                      <a:pt x="56" y="33"/>
                      <a:pt x="56" y="41"/>
                    </a:cubicBezTo>
                    <a:cubicBezTo>
                      <a:pt x="56" y="43"/>
                      <a:pt x="56" y="44"/>
                      <a:pt x="55" y="46"/>
                    </a:cubicBezTo>
                    <a:cubicBezTo>
                      <a:pt x="56" y="48"/>
                      <a:pt x="57" y="51"/>
                      <a:pt x="57" y="54"/>
                    </a:cubicBezTo>
                    <a:cubicBezTo>
                      <a:pt x="57" y="57"/>
                      <a:pt x="57" y="57"/>
                      <a:pt x="57" y="57"/>
                    </a:cubicBezTo>
                    <a:cubicBezTo>
                      <a:pt x="61" y="53"/>
                      <a:pt x="63" y="47"/>
                      <a:pt x="6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endParaRPr>
              </a:p>
            </p:txBody>
          </p:sp>
        </p:grpSp>
        <p:sp>
          <p:nvSpPr>
            <p:cNvPr id="13" name="椭圆 12"/>
            <p:cNvSpPr/>
            <p:nvPr/>
          </p:nvSpPr>
          <p:spPr>
            <a:xfrm>
              <a:off x="9065214" y="4022490"/>
              <a:ext cx="2146281" cy="202434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4" name="椭圆 13"/>
            <p:cNvSpPr/>
            <p:nvPr/>
          </p:nvSpPr>
          <p:spPr>
            <a:xfrm>
              <a:off x="6366758" y="1400284"/>
              <a:ext cx="2108784" cy="202434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5" name="椭圆 14"/>
            <p:cNvSpPr/>
            <p:nvPr/>
          </p:nvSpPr>
          <p:spPr>
            <a:xfrm>
              <a:off x="9083051" y="1411979"/>
              <a:ext cx="2108784" cy="2024343"/>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6" name="椭圆 15"/>
            <p:cNvSpPr/>
            <p:nvPr/>
          </p:nvSpPr>
          <p:spPr>
            <a:xfrm>
              <a:off x="924283" y="4022493"/>
              <a:ext cx="2108784" cy="2024343"/>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7" name="椭圆 16"/>
            <p:cNvSpPr/>
            <p:nvPr/>
          </p:nvSpPr>
          <p:spPr>
            <a:xfrm>
              <a:off x="3664015" y="4022492"/>
              <a:ext cx="2108784" cy="2024343"/>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8" name="椭圆 17"/>
            <p:cNvSpPr/>
            <p:nvPr/>
          </p:nvSpPr>
          <p:spPr>
            <a:xfrm>
              <a:off x="6366758" y="4022491"/>
              <a:ext cx="2108784" cy="2024343"/>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spTree>
    <p:extLst>
      <p:ext uri="{BB962C8B-B14F-4D97-AF65-F5344CB8AC3E}">
        <p14:creationId xmlns:p14="http://schemas.microsoft.com/office/powerpoint/2010/main" val="3474888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0C7F37F-6FE4-4296-BE90-7D61DAC2413D}" type="datetime1">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D2657F7-4301-46FF-B604-E34B35D6D9E3}" type="slidenum">
              <a:rPr lang="zh-CN" altLang="en-US" smtClean="0">
                <a:solidFill>
                  <a:prstClr val="black">
                    <a:tint val="75000"/>
                  </a:prstClr>
                </a:solidFill>
              </a:rPr>
              <a:pPr/>
              <a:t>39</a:t>
            </a:fld>
            <a:endParaRPr lang="zh-CN" altLang="en-US">
              <a:solidFill>
                <a:prstClr val="black">
                  <a:tint val="75000"/>
                </a:prstClr>
              </a:solidFill>
            </a:endParaRPr>
          </a:p>
        </p:txBody>
      </p:sp>
      <p:sp>
        <p:nvSpPr>
          <p:cNvPr id="7" name="圆角矩形标注 6"/>
          <p:cNvSpPr/>
          <p:nvPr/>
        </p:nvSpPr>
        <p:spPr bwMode="auto">
          <a:xfrm>
            <a:off x="1107524" y="473985"/>
            <a:ext cx="6791876" cy="928688"/>
          </a:xfrm>
          <a:prstGeom prst="wedgeRoundRectCallout">
            <a:avLst>
              <a:gd name="adj1" fmla="val -49155"/>
              <a:gd name="adj2" fmla="val 3313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ct val="150000"/>
              </a:lnSpc>
              <a:spcBef>
                <a:spcPts val="600"/>
              </a:spcBef>
              <a:defRPr/>
            </a:pPr>
            <a:r>
              <a:rPr lang="en-US" altLang="zh-CN" sz="2800" b="1" dirty="0">
                <a:solidFill>
                  <a:prstClr val="black"/>
                </a:solidFill>
                <a:latin typeface="Times New Roman" panose="02020603050405020304" pitchFamily="18" charset="0"/>
                <a:cs typeface="Times New Roman" panose="02020603050405020304" pitchFamily="18" charset="0"/>
              </a:rPr>
              <a:t>Harry Harlow </a:t>
            </a:r>
            <a:r>
              <a:rPr lang="zh-CN" altLang="en-US" sz="2800" b="1" dirty="0">
                <a:solidFill>
                  <a:prstClr val="black"/>
                </a:solidFill>
                <a:latin typeface="Times New Roman" panose="02020603050405020304" pitchFamily="18" charset="0"/>
                <a:cs typeface="Times New Roman" panose="02020603050405020304" pitchFamily="18" charset="0"/>
              </a:rPr>
              <a:t>（</a:t>
            </a:r>
            <a:r>
              <a:rPr lang="en-US" altLang="zh-CN" sz="2800" b="1" dirty="0">
                <a:solidFill>
                  <a:prstClr val="black"/>
                </a:solidFill>
                <a:latin typeface="Times New Roman" panose="02020603050405020304" pitchFamily="18" charset="0"/>
                <a:cs typeface="Times New Roman" panose="02020603050405020304" pitchFamily="18" charset="0"/>
              </a:rPr>
              <a:t>1959</a:t>
            </a:r>
            <a:r>
              <a:rPr lang="zh-CN" altLang="en-US" sz="2800" b="1" dirty="0">
                <a:solidFill>
                  <a:prstClr val="black"/>
                </a:solidFill>
                <a:latin typeface="Times New Roman" panose="02020603050405020304" pitchFamily="18" charset="0"/>
                <a:cs typeface="Times New Roman" panose="02020603050405020304" pitchFamily="18" charset="0"/>
              </a:rPr>
              <a:t>）恒河猴实验</a:t>
            </a:r>
            <a:endParaRPr lang="zh-CN" altLang="en-US" sz="28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12"/>
          <p:cNvPicPr>
            <a:picLocks noChangeAspect="1" noChangeArrowheads="1"/>
          </p:cNvPicPr>
          <p:nvPr/>
        </p:nvPicPr>
        <p:blipFill>
          <a:blip r:embed="rId2"/>
          <a:srcRect/>
          <a:stretch>
            <a:fillRect/>
          </a:stretch>
        </p:blipFill>
        <p:spPr bwMode="auto">
          <a:xfrm>
            <a:off x="6549887" y="3032183"/>
            <a:ext cx="5087804" cy="3754437"/>
          </a:xfrm>
          <a:prstGeom prst="rect">
            <a:avLst/>
          </a:prstGeom>
          <a:noFill/>
          <a:ln w="9525">
            <a:noFill/>
            <a:miter lim="800000"/>
            <a:headEnd/>
            <a:tailEnd/>
          </a:ln>
        </p:spPr>
      </p:pic>
      <p:sp>
        <p:nvSpPr>
          <p:cNvPr id="9" name="Text Box 15"/>
          <p:cNvSpPr txBox="1">
            <a:spLocks noChangeArrowheads="1"/>
          </p:cNvSpPr>
          <p:nvPr/>
        </p:nvSpPr>
        <p:spPr bwMode="auto">
          <a:xfrm>
            <a:off x="712974" y="1720527"/>
            <a:ext cx="10126012" cy="11326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30000"/>
              </a:lnSpc>
              <a:defRPr/>
            </a:pPr>
            <a:r>
              <a:rPr lang="zh-CN" altLang="en-US" sz="2600" b="1" dirty="0">
                <a:solidFill>
                  <a:srgbClr val="00CC00"/>
                </a:solidFill>
              </a:rPr>
              <a:t>绒布妈妈：</a:t>
            </a:r>
            <a:r>
              <a:rPr lang="zh-CN" altLang="en-US" sz="2600" b="1" dirty="0">
                <a:solidFill>
                  <a:prstClr val="black"/>
                </a:solidFill>
              </a:rPr>
              <a:t>用光滑的木头做的身子，用海绵和毛织物把它裹起来；</a:t>
            </a:r>
          </a:p>
          <a:p>
            <a:pPr>
              <a:lnSpc>
                <a:spcPct val="130000"/>
              </a:lnSpc>
              <a:defRPr/>
            </a:pPr>
            <a:r>
              <a:rPr lang="zh-CN" altLang="en-US" sz="2600" b="1" dirty="0">
                <a:solidFill>
                  <a:srgbClr val="00CC00"/>
                </a:solidFill>
              </a:rPr>
              <a:t>铁丝妈妈：</a:t>
            </a:r>
            <a:r>
              <a:rPr lang="zh-CN" altLang="en-US" sz="2600" b="1" dirty="0">
                <a:solidFill>
                  <a:prstClr val="black"/>
                </a:solidFill>
              </a:rPr>
              <a:t>由铁丝网制成，外形与绒布妈妈相似，但可以提供奶水。</a:t>
            </a:r>
          </a:p>
        </p:txBody>
      </p:sp>
      <p:pic>
        <p:nvPicPr>
          <p:cNvPr id="11" name="Picture 17"/>
          <p:cNvPicPr>
            <a:picLocks noChangeAspect="1" noChangeArrowheads="1"/>
          </p:cNvPicPr>
          <p:nvPr/>
        </p:nvPicPr>
        <p:blipFill>
          <a:blip r:embed="rId3"/>
          <a:srcRect/>
          <a:stretch>
            <a:fillRect/>
          </a:stretch>
        </p:blipFill>
        <p:spPr bwMode="auto">
          <a:xfrm>
            <a:off x="226539" y="3097329"/>
            <a:ext cx="6039457" cy="3624146"/>
          </a:xfrm>
          <a:prstGeom prst="rect">
            <a:avLst/>
          </a:prstGeom>
          <a:noFill/>
          <a:ln w="9525">
            <a:noFill/>
            <a:miter lim="800000"/>
            <a:headEnd/>
            <a:tailEnd/>
          </a:ln>
        </p:spPr>
      </p:pic>
    </p:spTree>
    <p:extLst>
      <p:ext uri="{BB962C8B-B14F-4D97-AF65-F5344CB8AC3E}">
        <p14:creationId xmlns:p14="http://schemas.microsoft.com/office/powerpoint/2010/main" val="104246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532274"/>
            <a:ext cx="9934902"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）核心概念：情境</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表明了环境中的个体对其所处环境的感知和定义</a:t>
            </a:r>
            <a:endParaRPr kumimoji="0" lang="en-US"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）环境：情境的客观性</a:t>
            </a: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自然环境：</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由水土、地域、气候等自然事物所形成的环境</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社会环境：</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人们依据生存与生活的需要和发展所建立起来的环境、制度，乃至由社会关系所建立的氛围等</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）重要视角</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环境对人的生活有至关重要的影响，它构成了我们研究人类心理与行为的一个重要视角。</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282962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第一节  环境与人格</a:t>
            </a:r>
          </a:p>
        </p:txBody>
      </p:sp>
      <p:pic>
        <p:nvPicPr>
          <p:cNvPr id="21" name="图片 20">
            <a:extLst>
              <a:ext uri="{FF2B5EF4-FFF2-40B4-BE49-F238E27FC236}">
                <a16:creationId xmlns:a16="http://schemas.microsoft.com/office/drawing/2014/main" id="{91A20405-82E5-4F9C-8340-0F84B3B58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882" y="-622387"/>
            <a:ext cx="4502160" cy="4502160"/>
          </a:xfrm>
          <a:prstGeom prst="rect">
            <a:avLst/>
          </a:prstGeom>
        </p:spPr>
      </p:pic>
    </p:spTree>
    <p:extLst>
      <p:ext uri="{BB962C8B-B14F-4D97-AF65-F5344CB8AC3E}">
        <p14:creationId xmlns:p14="http://schemas.microsoft.com/office/powerpoint/2010/main" val="423123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srcRect/>
          <a:stretch>
            <a:fillRect/>
          </a:stretch>
        </p:blipFill>
        <p:spPr bwMode="auto">
          <a:xfrm>
            <a:off x="432539" y="442915"/>
            <a:ext cx="3616913" cy="4391025"/>
          </a:xfrm>
          <a:prstGeom prst="rect">
            <a:avLst/>
          </a:prstGeom>
          <a:noFill/>
          <a:ln w="9525">
            <a:noFill/>
            <a:miter lim="800000"/>
            <a:headEnd/>
            <a:tailEnd/>
          </a:ln>
        </p:spPr>
      </p:pic>
      <p:pic>
        <p:nvPicPr>
          <p:cNvPr id="63491" name="Picture 5"/>
          <p:cNvPicPr>
            <a:picLocks noChangeAspect="1" noChangeArrowheads="1"/>
          </p:cNvPicPr>
          <p:nvPr/>
        </p:nvPicPr>
        <p:blipFill>
          <a:blip r:embed="rId3"/>
          <a:srcRect/>
          <a:stretch>
            <a:fillRect/>
          </a:stretch>
        </p:blipFill>
        <p:spPr bwMode="auto">
          <a:xfrm>
            <a:off x="7384884" y="2636838"/>
            <a:ext cx="4385162" cy="4005262"/>
          </a:xfrm>
          <a:prstGeom prst="rect">
            <a:avLst/>
          </a:prstGeom>
          <a:noFill/>
          <a:ln w="9525">
            <a:noFill/>
            <a:miter lim="800000"/>
            <a:headEnd/>
            <a:tailEnd/>
          </a:ln>
        </p:spPr>
      </p:pic>
      <p:sp>
        <p:nvSpPr>
          <p:cNvPr id="63492" name="Text Box 7"/>
          <p:cNvSpPr txBox="1">
            <a:spLocks noChangeArrowheads="1"/>
          </p:cNvSpPr>
          <p:nvPr/>
        </p:nvSpPr>
        <p:spPr bwMode="auto">
          <a:xfrm>
            <a:off x="815607" y="4889502"/>
            <a:ext cx="3263475" cy="1203325"/>
          </a:xfrm>
          <a:prstGeom prst="rect">
            <a:avLst/>
          </a:prstGeom>
          <a:noFill/>
          <a:ln w="9525">
            <a:noFill/>
            <a:miter lim="800000"/>
            <a:headEnd/>
            <a:tailEnd/>
          </a:ln>
        </p:spPr>
        <p:txBody>
          <a:bodyPr>
            <a:spAutoFit/>
          </a:bodyPr>
          <a:lstStyle/>
          <a:p>
            <a:pPr algn="ctr">
              <a:lnSpc>
                <a:spcPct val="130000"/>
              </a:lnSpc>
            </a:pPr>
            <a:r>
              <a:rPr lang="zh-CN" altLang="en-US" sz="2800" b="1" i="1" dirty="0">
                <a:solidFill>
                  <a:srgbClr val="00CC00"/>
                </a:solidFill>
              </a:rPr>
              <a:t>恐怖刺激物</a:t>
            </a:r>
          </a:p>
          <a:p>
            <a:pPr algn="ctr">
              <a:lnSpc>
                <a:spcPct val="130000"/>
              </a:lnSpc>
            </a:pPr>
            <a:r>
              <a:rPr lang="zh-CN" altLang="en-US" sz="2800" b="1" i="1" dirty="0">
                <a:solidFill>
                  <a:srgbClr val="00CC00"/>
                </a:solidFill>
              </a:rPr>
              <a:t>玩具打鼓熊</a:t>
            </a:r>
          </a:p>
        </p:txBody>
      </p:sp>
      <p:sp>
        <p:nvSpPr>
          <p:cNvPr id="63493" name="AutoShape 9"/>
          <p:cNvSpPr>
            <a:spLocks noChangeArrowheads="1"/>
          </p:cNvSpPr>
          <p:nvPr/>
        </p:nvSpPr>
        <p:spPr bwMode="auto">
          <a:xfrm rot="-1306092">
            <a:off x="3503423" y="3357563"/>
            <a:ext cx="3593632" cy="1384300"/>
          </a:xfrm>
          <a:custGeom>
            <a:avLst/>
            <a:gdLst>
              <a:gd name="T0" fmla="*/ 1961405 w 21600"/>
              <a:gd name="T1" fmla="*/ 75880 h 21600"/>
              <a:gd name="T2" fmla="*/ 658544 w 21600"/>
              <a:gd name="T3" fmla="*/ 209375 h 21600"/>
              <a:gd name="T4" fmla="*/ 1795428 w 21600"/>
              <a:gd name="T5" fmla="*/ 242573 h 21600"/>
              <a:gd name="T6" fmla="*/ 3032397 w 21600"/>
              <a:gd name="T7" fmla="*/ 698495 h 21600"/>
              <a:gd name="T8" fmla="*/ 2509506 w 21600"/>
              <a:gd name="T9" fmla="*/ 963178 h 21600"/>
              <a:gd name="T10" fmla="*/ 1993976 w 21600"/>
              <a:gd name="T11" fmla="*/ 69458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78" y="10857"/>
                </a:moveTo>
                <a:cubicBezTo>
                  <a:pt x="18678" y="10838"/>
                  <a:pt x="18679" y="10819"/>
                  <a:pt x="18679" y="10800"/>
                </a:cubicBezTo>
                <a:cubicBezTo>
                  <a:pt x="18679" y="6448"/>
                  <a:pt x="15151" y="2921"/>
                  <a:pt x="10800" y="2921"/>
                </a:cubicBezTo>
                <a:cubicBezTo>
                  <a:pt x="9124" y="2920"/>
                  <a:pt x="7492" y="3455"/>
                  <a:pt x="6141" y="4445"/>
                </a:cubicBezTo>
                <a:lnTo>
                  <a:pt x="4414" y="2089"/>
                </a:lnTo>
                <a:cubicBezTo>
                  <a:pt x="6266" y="732"/>
                  <a:pt x="8503" y="-1"/>
                  <a:pt x="10800" y="0"/>
                </a:cubicBezTo>
                <a:cubicBezTo>
                  <a:pt x="16764" y="0"/>
                  <a:pt x="21600" y="4835"/>
                  <a:pt x="21600" y="10800"/>
                </a:cubicBezTo>
                <a:cubicBezTo>
                  <a:pt x="21600" y="10826"/>
                  <a:pt x="21599" y="10852"/>
                  <a:pt x="21599" y="10879"/>
                </a:cubicBezTo>
                <a:lnTo>
                  <a:pt x="24299" y="10899"/>
                </a:lnTo>
                <a:lnTo>
                  <a:pt x="20109" y="15029"/>
                </a:lnTo>
                <a:lnTo>
                  <a:pt x="15978" y="10838"/>
                </a:lnTo>
                <a:lnTo>
                  <a:pt x="18678" y="10857"/>
                </a:lnTo>
                <a:close/>
              </a:path>
            </a:pathLst>
          </a:custGeom>
          <a:noFill/>
          <a:ln w="25400">
            <a:solidFill>
              <a:srgbClr val="FF0000"/>
            </a:solidFill>
            <a:miter lim="800000"/>
            <a:headEnd/>
            <a:tailEnd/>
          </a:ln>
        </p:spPr>
        <p:txBody>
          <a:bodyPr wrap="none" anchor="ctr"/>
          <a:lstStyle/>
          <a:p>
            <a:endParaRPr lang="zh-CN" altLang="en-US">
              <a:solidFill>
                <a:prstClr val="black"/>
              </a:solidFill>
            </a:endParaRPr>
          </a:p>
        </p:txBody>
      </p:sp>
      <p:sp>
        <p:nvSpPr>
          <p:cNvPr id="63494" name="Text Box 10"/>
          <p:cNvSpPr txBox="1">
            <a:spLocks noChangeArrowheads="1"/>
          </p:cNvSpPr>
          <p:nvPr/>
        </p:nvSpPr>
        <p:spPr bwMode="auto">
          <a:xfrm>
            <a:off x="4822562" y="1204480"/>
            <a:ext cx="6912133" cy="1021626"/>
          </a:xfrm>
          <a:prstGeom prst="rect">
            <a:avLst/>
          </a:prstGeom>
          <a:noFill/>
          <a:ln w="9525">
            <a:noFill/>
            <a:miter lim="800000"/>
            <a:headEnd/>
            <a:tailEnd/>
          </a:ln>
        </p:spPr>
        <p:txBody>
          <a:bodyPr>
            <a:spAutoFit/>
          </a:bodyPr>
          <a:lstStyle/>
          <a:p>
            <a:pPr algn="just">
              <a:lnSpc>
                <a:spcPct val="120000"/>
              </a:lnSpc>
              <a:buClr>
                <a:srgbClr val="0000FF"/>
              </a:buClr>
              <a:buFont typeface="Wingdings" pitchFamily="2" charset="2"/>
              <a:buChar char="Ø"/>
            </a:pPr>
            <a:r>
              <a:rPr lang="zh-CN" altLang="en-US" sz="2600" b="1" dirty="0">
                <a:solidFill>
                  <a:srgbClr val="00CC00"/>
                </a:solidFill>
              </a:rPr>
              <a:t>小恒河猴看到恐惧事物立即跑向绒布妈妈，   并紧紧地抱住她；</a:t>
            </a:r>
          </a:p>
        </p:txBody>
      </p:sp>
      <p:pic>
        <p:nvPicPr>
          <p:cNvPr id="7" name="Picture 16" descr="img001">
            <a:hlinkClick r:id="rId4" action="ppaction://hlinkfile"/>
          </p:cNvPr>
          <p:cNvPicPr>
            <a:picLocks noChangeAspect="1" noChangeArrowheads="1"/>
          </p:cNvPicPr>
          <p:nvPr/>
        </p:nvPicPr>
        <p:blipFill>
          <a:blip r:embed="rId5"/>
          <a:srcRect/>
          <a:stretch>
            <a:fillRect/>
          </a:stretch>
        </p:blipFill>
        <p:spPr bwMode="auto">
          <a:xfrm>
            <a:off x="5038577" y="4049713"/>
            <a:ext cx="2266672" cy="2230693"/>
          </a:xfrm>
          <a:prstGeom prst="rect">
            <a:avLst/>
          </a:prstGeom>
          <a:noFill/>
          <a:ln w="9525">
            <a:noFill/>
            <a:miter lim="800000"/>
            <a:headEnd/>
            <a:tailEnd/>
          </a:ln>
        </p:spPr>
      </p:pic>
    </p:spTree>
    <p:extLst>
      <p:ext uri="{BB962C8B-B14F-4D97-AF65-F5344CB8AC3E}">
        <p14:creationId xmlns:p14="http://schemas.microsoft.com/office/powerpoint/2010/main" val="4271360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ppt_x"/>
                                          </p:val>
                                        </p:tav>
                                        <p:tav tm="100000">
                                          <p:val>
                                            <p:strVal val="#ppt_x"/>
                                          </p:val>
                                        </p:tav>
                                      </p:tavLst>
                                    </p:anim>
                                    <p:anim calcmode="lin" valueType="num">
                                      <p:cBhvr additive="base">
                                        <p:cTn id="8" dur="500" fill="hold"/>
                                        <p:tgtEl>
                                          <p:spTgt spid="634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490"/>
                                        </p:tgtEl>
                                        <p:attrNameLst>
                                          <p:attrName>style.visibility</p:attrName>
                                        </p:attrNameLst>
                                      </p:cBhvr>
                                      <p:to>
                                        <p:strVal val="visible"/>
                                      </p:to>
                                    </p:set>
                                    <p:anim calcmode="lin" valueType="num">
                                      <p:cBhvr additive="base">
                                        <p:cTn id="11" dur="500" fill="hold"/>
                                        <p:tgtEl>
                                          <p:spTgt spid="63490"/>
                                        </p:tgtEl>
                                        <p:attrNameLst>
                                          <p:attrName>ppt_x</p:attrName>
                                        </p:attrNameLst>
                                      </p:cBhvr>
                                      <p:tavLst>
                                        <p:tav tm="0">
                                          <p:val>
                                            <p:strVal val="#ppt_x"/>
                                          </p:val>
                                        </p:tav>
                                        <p:tav tm="100000">
                                          <p:val>
                                            <p:strVal val="#ppt_x"/>
                                          </p:val>
                                        </p:tav>
                                      </p:tavLst>
                                    </p:anim>
                                    <p:anim calcmode="lin" valueType="num">
                                      <p:cBhvr additive="base">
                                        <p:cTn id="12"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491"/>
                                        </p:tgtEl>
                                        <p:attrNameLst>
                                          <p:attrName>style.visibility</p:attrName>
                                        </p:attrNameLst>
                                      </p:cBhvr>
                                      <p:to>
                                        <p:strVal val="visible"/>
                                      </p:to>
                                    </p:set>
                                    <p:anim calcmode="lin" valueType="num">
                                      <p:cBhvr additive="base">
                                        <p:cTn id="17" dur="500" fill="hold"/>
                                        <p:tgtEl>
                                          <p:spTgt spid="63491"/>
                                        </p:tgtEl>
                                        <p:attrNameLst>
                                          <p:attrName>ppt_x</p:attrName>
                                        </p:attrNameLst>
                                      </p:cBhvr>
                                      <p:tavLst>
                                        <p:tav tm="0">
                                          <p:val>
                                            <p:strVal val="#ppt_x"/>
                                          </p:val>
                                        </p:tav>
                                        <p:tav tm="100000">
                                          <p:val>
                                            <p:strVal val="#ppt_x"/>
                                          </p:val>
                                        </p:tav>
                                      </p:tavLst>
                                    </p:anim>
                                    <p:anim calcmode="lin" valueType="num">
                                      <p:cBhvr additive="base">
                                        <p:cTn id="18" dur="500" fill="hold"/>
                                        <p:tgtEl>
                                          <p:spTgt spid="6349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493"/>
                                        </p:tgtEl>
                                        <p:attrNameLst>
                                          <p:attrName>style.visibility</p:attrName>
                                        </p:attrNameLst>
                                      </p:cBhvr>
                                      <p:to>
                                        <p:strVal val="visible"/>
                                      </p:to>
                                    </p:set>
                                    <p:anim calcmode="lin" valueType="num">
                                      <p:cBhvr additive="base">
                                        <p:cTn id="21" dur="500" fill="hold"/>
                                        <p:tgtEl>
                                          <p:spTgt spid="63493"/>
                                        </p:tgtEl>
                                        <p:attrNameLst>
                                          <p:attrName>ppt_x</p:attrName>
                                        </p:attrNameLst>
                                      </p:cBhvr>
                                      <p:tavLst>
                                        <p:tav tm="0">
                                          <p:val>
                                            <p:strVal val="#ppt_x"/>
                                          </p:val>
                                        </p:tav>
                                        <p:tav tm="100000">
                                          <p:val>
                                            <p:strVal val="#ppt_x"/>
                                          </p:val>
                                        </p:tav>
                                      </p:tavLst>
                                    </p:anim>
                                    <p:anim calcmode="lin" valueType="num">
                                      <p:cBhvr additive="base">
                                        <p:cTn id="22" dur="500" fill="hold"/>
                                        <p:tgtEl>
                                          <p:spTgt spid="6349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3494"/>
                                        </p:tgtEl>
                                        <p:attrNameLst>
                                          <p:attrName>style.visibility</p:attrName>
                                        </p:attrNameLst>
                                      </p:cBhvr>
                                      <p:to>
                                        <p:strVal val="visible"/>
                                      </p:to>
                                    </p:set>
                                    <p:anim calcmode="lin" valueType="num">
                                      <p:cBhvr additive="base">
                                        <p:cTn id="25" dur="500" fill="hold"/>
                                        <p:tgtEl>
                                          <p:spTgt spid="63494"/>
                                        </p:tgtEl>
                                        <p:attrNameLst>
                                          <p:attrName>ppt_x</p:attrName>
                                        </p:attrNameLst>
                                      </p:cBhvr>
                                      <p:tavLst>
                                        <p:tav tm="0">
                                          <p:val>
                                            <p:strVal val="#ppt_x"/>
                                          </p:val>
                                        </p:tav>
                                        <p:tav tm="100000">
                                          <p:val>
                                            <p:strVal val="#ppt_x"/>
                                          </p:val>
                                        </p:tav>
                                      </p:tavLst>
                                    </p:anim>
                                    <p:anim calcmode="lin" valueType="num">
                                      <p:cBhvr additive="base">
                                        <p:cTn id="26" dur="500" fill="hold"/>
                                        <p:tgtEl>
                                          <p:spTgt spid="6349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animBg="1"/>
      <p:bldP spid="634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3">
            <a:hlinkClick r:id="rId2" action="ppaction://hlinkfile"/>
          </p:cNvPr>
          <p:cNvPicPr>
            <a:picLocks noChangeAspect="1" noChangeArrowheads="1"/>
          </p:cNvPicPr>
          <p:nvPr/>
        </p:nvPicPr>
        <p:blipFill>
          <a:blip r:embed="rId3"/>
          <a:srcRect/>
          <a:stretch>
            <a:fillRect/>
          </a:stretch>
        </p:blipFill>
        <p:spPr bwMode="auto">
          <a:xfrm>
            <a:off x="432538" y="3500440"/>
            <a:ext cx="4457120" cy="2657475"/>
          </a:xfrm>
          <a:prstGeom prst="rect">
            <a:avLst/>
          </a:prstGeom>
          <a:noFill/>
          <a:ln w="9525">
            <a:noFill/>
            <a:miter lim="800000"/>
            <a:headEnd/>
            <a:tailEnd/>
          </a:ln>
        </p:spPr>
      </p:pic>
      <p:pic>
        <p:nvPicPr>
          <p:cNvPr id="64515" name="Picture 64">
            <a:hlinkClick r:id="rId2" action="ppaction://hlinkfile"/>
          </p:cNvPr>
          <p:cNvPicPr>
            <a:picLocks noChangeAspect="1" noChangeArrowheads="1"/>
          </p:cNvPicPr>
          <p:nvPr/>
        </p:nvPicPr>
        <p:blipFill>
          <a:blip r:embed="rId4"/>
          <a:srcRect/>
          <a:stretch>
            <a:fillRect/>
          </a:stretch>
        </p:blipFill>
        <p:spPr bwMode="auto">
          <a:xfrm>
            <a:off x="4142573" y="1916115"/>
            <a:ext cx="4258179" cy="2543175"/>
          </a:xfrm>
          <a:prstGeom prst="rect">
            <a:avLst/>
          </a:prstGeom>
          <a:noFill/>
          <a:ln w="9525">
            <a:noFill/>
            <a:miter lim="800000"/>
            <a:headEnd/>
            <a:tailEnd/>
          </a:ln>
        </p:spPr>
      </p:pic>
      <p:pic>
        <p:nvPicPr>
          <p:cNvPr id="64516" name="Picture 67"/>
          <p:cNvPicPr>
            <a:picLocks noChangeAspect="1" noChangeArrowheads="1"/>
          </p:cNvPicPr>
          <p:nvPr/>
        </p:nvPicPr>
        <p:blipFill>
          <a:blip r:embed="rId5"/>
          <a:srcRect/>
          <a:stretch>
            <a:fillRect/>
          </a:stretch>
        </p:blipFill>
        <p:spPr bwMode="auto">
          <a:xfrm>
            <a:off x="7780650" y="260350"/>
            <a:ext cx="4076169" cy="2514600"/>
          </a:xfrm>
          <a:prstGeom prst="rect">
            <a:avLst/>
          </a:prstGeom>
          <a:noFill/>
          <a:ln w="9525">
            <a:noFill/>
            <a:miter lim="800000"/>
            <a:headEnd/>
            <a:tailEnd/>
          </a:ln>
        </p:spPr>
      </p:pic>
      <p:sp>
        <p:nvSpPr>
          <p:cNvPr id="64517" name="Text Box 68"/>
          <p:cNvSpPr txBox="1">
            <a:spLocks noChangeArrowheads="1"/>
          </p:cNvSpPr>
          <p:nvPr/>
        </p:nvSpPr>
        <p:spPr bwMode="auto">
          <a:xfrm>
            <a:off x="347181" y="565013"/>
            <a:ext cx="7007046" cy="523220"/>
          </a:xfrm>
          <a:prstGeom prst="rect">
            <a:avLst/>
          </a:prstGeom>
          <a:noFill/>
          <a:ln w="9525">
            <a:noFill/>
            <a:miter lim="800000"/>
            <a:headEnd/>
            <a:tailEnd/>
          </a:ln>
        </p:spPr>
        <p:txBody>
          <a:bodyPr wrap="none">
            <a:spAutoFit/>
          </a:bodyPr>
          <a:lstStyle/>
          <a:p>
            <a:r>
              <a:rPr lang="zh-CN" altLang="en-US" sz="2800" dirty="0">
                <a:solidFill>
                  <a:srgbClr val="00CC00"/>
                </a:solidFill>
                <a:ea typeface="黑体" pitchFamily="49" charset="-122"/>
              </a:rPr>
              <a:t>将小恒河猴放在一个有玩具的陌生环境中：</a:t>
            </a:r>
          </a:p>
        </p:txBody>
      </p:sp>
      <p:sp>
        <p:nvSpPr>
          <p:cNvPr id="64518" name="Text Box 69"/>
          <p:cNvSpPr txBox="1">
            <a:spLocks noChangeArrowheads="1"/>
          </p:cNvSpPr>
          <p:nvPr/>
        </p:nvSpPr>
        <p:spPr bwMode="auto">
          <a:xfrm>
            <a:off x="8688582" y="2924175"/>
            <a:ext cx="3168237" cy="457200"/>
          </a:xfrm>
          <a:prstGeom prst="rect">
            <a:avLst/>
          </a:prstGeom>
          <a:noFill/>
          <a:ln w="9525">
            <a:noFill/>
            <a:miter lim="800000"/>
            <a:headEnd/>
            <a:tailEnd/>
          </a:ln>
        </p:spPr>
        <p:txBody>
          <a:bodyPr>
            <a:spAutoFit/>
          </a:bodyPr>
          <a:lstStyle/>
          <a:p>
            <a:r>
              <a:rPr lang="zh-CN" altLang="en-US" sz="2400" b="1" dirty="0">
                <a:solidFill>
                  <a:srgbClr val="00CC00"/>
                </a:solidFill>
              </a:rPr>
              <a:t>绒布妈妈不在场</a:t>
            </a:r>
          </a:p>
        </p:txBody>
      </p:sp>
      <p:sp>
        <p:nvSpPr>
          <p:cNvPr id="64519" name="Text Box 70"/>
          <p:cNvSpPr txBox="1">
            <a:spLocks noChangeArrowheads="1"/>
          </p:cNvSpPr>
          <p:nvPr/>
        </p:nvSpPr>
        <p:spPr bwMode="auto">
          <a:xfrm>
            <a:off x="5135160" y="4581525"/>
            <a:ext cx="3360829" cy="457200"/>
          </a:xfrm>
          <a:prstGeom prst="rect">
            <a:avLst/>
          </a:prstGeom>
          <a:noFill/>
          <a:ln w="9525">
            <a:noFill/>
            <a:miter lim="800000"/>
            <a:headEnd/>
            <a:tailEnd/>
          </a:ln>
        </p:spPr>
        <p:txBody>
          <a:bodyPr>
            <a:spAutoFit/>
          </a:bodyPr>
          <a:lstStyle/>
          <a:p>
            <a:r>
              <a:rPr lang="zh-CN" altLang="en-US" sz="2400" b="1">
                <a:solidFill>
                  <a:srgbClr val="00CC00"/>
                </a:solidFill>
              </a:rPr>
              <a:t>绒布妈妈回来</a:t>
            </a:r>
          </a:p>
        </p:txBody>
      </p:sp>
      <p:sp>
        <p:nvSpPr>
          <p:cNvPr id="64520" name="Text Box 71"/>
          <p:cNvSpPr txBox="1">
            <a:spLocks noChangeArrowheads="1"/>
          </p:cNvSpPr>
          <p:nvPr/>
        </p:nvSpPr>
        <p:spPr bwMode="auto">
          <a:xfrm>
            <a:off x="519349" y="6237288"/>
            <a:ext cx="5183041" cy="457200"/>
          </a:xfrm>
          <a:prstGeom prst="rect">
            <a:avLst/>
          </a:prstGeom>
          <a:noFill/>
          <a:ln w="9525">
            <a:noFill/>
            <a:miter lim="800000"/>
            <a:headEnd/>
            <a:tailEnd/>
          </a:ln>
        </p:spPr>
        <p:txBody>
          <a:bodyPr>
            <a:spAutoFit/>
          </a:bodyPr>
          <a:lstStyle/>
          <a:p>
            <a:r>
              <a:rPr lang="zh-CN" altLang="en-US" sz="2400" b="1" dirty="0">
                <a:solidFill>
                  <a:srgbClr val="00CC00"/>
                </a:solidFill>
              </a:rPr>
              <a:t>绒布妈妈回来一段时间后</a:t>
            </a:r>
          </a:p>
        </p:txBody>
      </p:sp>
      <p:sp>
        <p:nvSpPr>
          <p:cNvPr id="64521" name="Text Box 72"/>
          <p:cNvSpPr txBox="1">
            <a:spLocks noChangeArrowheads="1"/>
          </p:cNvSpPr>
          <p:nvPr/>
        </p:nvSpPr>
        <p:spPr bwMode="auto">
          <a:xfrm>
            <a:off x="8783819" y="3325814"/>
            <a:ext cx="2664537" cy="1865126"/>
          </a:xfrm>
          <a:prstGeom prst="rect">
            <a:avLst/>
          </a:prstGeom>
          <a:noFill/>
          <a:ln w="9525">
            <a:noFill/>
            <a:miter lim="800000"/>
            <a:headEnd/>
            <a:tailEnd/>
          </a:ln>
        </p:spPr>
        <p:txBody>
          <a:bodyPr>
            <a:spAutoFit/>
          </a:bodyPr>
          <a:lstStyle/>
          <a:p>
            <a:pPr algn="ctr">
              <a:lnSpc>
                <a:spcPct val="120000"/>
              </a:lnSpc>
            </a:pPr>
            <a:r>
              <a:rPr lang="zh-CN" altLang="en-US" sz="2400" b="1" dirty="0">
                <a:solidFill>
                  <a:prstClr val="black"/>
                </a:solidFill>
                <a:ea typeface="楷体_GB2312"/>
                <a:cs typeface="楷体_GB2312"/>
              </a:rPr>
              <a:t>退缩</a:t>
            </a:r>
          </a:p>
          <a:p>
            <a:pPr algn="ctr">
              <a:lnSpc>
                <a:spcPct val="120000"/>
              </a:lnSpc>
            </a:pPr>
            <a:r>
              <a:rPr lang="zh-CN" altLang="en-US" sz="2400" b="1" dirty="0">
                <a:solidFill>
                  <a:prstClr val="black"/>
                </a:solidFill>
                <a:ea typeface="楷体_GB2312"/>
                <a:cs typeface="楷体_GB2312"/>
              </a:rPr>
              <a:t>消极</a:t>
            </a:r>
          </a:p>
          <a:p>
            <a:pPr algn="ctr">
              <a:lnSpc>
                <a:spcPct val="120000"/>
              </a:lnSpc>
            </a:pPr>
            <a:r>
              <a:rPr lang="zh-CN" altLang="en-US" sz="2400" b="1" dirty="0">
                <a:solidFill>
                  <a:prstClr val="black"/>
                </a:solidFill>
                <a:ea typeface="楷体_GB2312"/>
                <a:cs typeface="楷体_GB2312"/>
              </a:rPr>
              <a:t>对外界漠视</a:t>
            </a:r>
          </a:p>
          <a:p>
            <a:pPr algn="ctr">
              <a:lnSpc>
                <a:spcPct val="120000"/>
              </a:lnSpc>
            </a:pPr>
            <a:r>
              <a:rPr lang="zh-CN" altLang="en-US" sz="2400" b="1" dirty="0">
                <a:solidFill>
                  <a:prstClr val="black"/>
                </a:solidFill>
                <a:ea typeface="楷体_GB2312"/>
                <a:cs typeface="楷体_GB2312"/>
              </a:rPr>
              <a:t>缺乏安全感</a:t>
            </a:r>
          </a:p>
        </p:txBody>
      </p:sp>
      <p:sp>
        <p:nvSpPr>
          <p:cNvPr id="64522" name="Text Box 73"/>
          <p:cNvSpPr txBox="1">
            <a:spLocks noChangeArrowheads="1"/>
          </p:cNvSpPr>
          <p:nvPr/>
        </p:nvSpPr>
        <p:spPr bwMode="auto">
          <a:xfrm>
            <a:off x="5160556" y="5053015"/>
            <a:ext cx="2620094" cy="978729"/>
          </a:xfrm>
          <a:prstGeom prst="rect">
            <a:avLst/>
          </a:prstGeom>
          <a:noFill/>
          <a:ln w="9525">
            <a:noFill/>
            <a:miter lim="800000"/>
            <a:headEnd/>
            <a:tailEnd/>
          </a:ln>
        </p:spPr>
        <p:txBody>
          <a:bodyPr wrap="square">
            <a:spAutoFit/>
          </a:bodyPr>
          <a:lstStyle/>
          <a:p>
            <a:pPr>
              <a:lnSpc>
                <a:spcPct val="120000"/>
              </a:lnSpc>
            </a:pPr>
            <a:r>
              <a:rPr lang="zh-CN" altLang="en-US" sz="2400" b="1" dirty="0">
                <a:solidFill>
                  <a:prstClr val="black"/>
                </a:solidFill>
                <a:ea typeface="楷体_GB2312"/>
                <a:cs typeface="楷体_GB2312"/>
              </a:rPr>
              <a:t>紧紧依偎在绒布妈妈身边</a:t>
            </a:r>
          </a:p>
        </p:txBody>
      </p:sp>
      <p:sp>
        <p:nvSpPr>
          <p:cNvPr id="64523" name="Text Box 74"/>
          <p:cNvSpPr txBox="1">
            <a:spLocks noChangeArrowheads="1"/>
          </p:cNvSpPr>
          <p:nvPr/>
        </p:nvSpPr>
        <p:spPr bwMode="auto">
          <a:xfrm>
            <a:off x="333229" y="1678878"/>
            <a:ext cx="3263475" cy="1865126"/>
          </a:xfrm>
          <a:prstGeom prst="rect">
            <a:avLst/>
          </a:prstGeom>
          <a:noFill/>
          <a:ln w="9525">
            <a:noFill/>
            <a:miter lim="800000"/>
            <a:headEnd/>
            <a:tailEnd/>
          </a:ln>
        </p:spPr>
        <p:txBody>
          <a:bodyPr>
            <a:spAutoFit/>
          </a:bodyPr>
          <a:lstStyle/>
          <a:p>
            <a:pPr>
              <a:lnSpc>
                <a:spcPct val="120000"/>
              </a:lnSpc>
            </a:pPr>
            <a:r>
              <a:rPr lang="zh-CN" altLang="en-US" sz="2400" b="1" dirty="0">
                <a:solidFill>
                  <a:prstClr val="black"/>
                </a:solidFill>
                <a:ea typeface="楷体_GB2312"/>
                <a:cs typeface="楷体_GB2312"/>
              </a:rPr>
              <a:t>与绒布妈妈相处一段时间后，小恒河猴开始积极探索陌生情境，充满乐趣。</a:t>
            </a:r>
          </a:p>
        </p:txBody>
      </p:sp>
      <p:sp>
        <p:nvSpPr>
          <p:cNvPr id="64524" name="Line 75"/>
          <p:cNvSpPr>
            <a:spLocks noChangeShapeType="1"/>
          </p:cNvSpPr>
          <p:nvPr/>
        </p:nvSpPr>
        <p:spPr bwMode="auto">
          <a:xfrm flipH="1">
            <a:off x="5615582" y="908050"/>
            <a:ext cx="1824329" cy="865188"/>
          </a:xfrm>
          <a:prstGeom prst="line">
            <a:avLst/>
          </a:prstGeom>
          <a:noFill/>
          <a:ln w="19050">
            <a:solidFill>
              <a:srgbClr val="FF0000"/>
            </a:solidFill>
            <a:round/>
            <a:headEnd/>
            <a:tailEnd type="triangle" w="med" len="med"/>
          </a:ln>
        </p:spPr>
        <p:txBody>
          <a:bodyPr/>
          <a:lstStyle/>
          <a:p>
            <a:endParaRPr lang="zh-CN" altLang="en-US">
              <a:solidFill>
                <a:prstClr val="black"/>
              </a:solidFill>
            </a:endParaRPr>
          </a:p>
        </p:txBody>
      </p:sp>
      <p:sp>
        <p:nvSpPr>
          <p:cNvPr id="64525" name="Line 76"/>
          <p:cNvSpPr>
            <a:spLocks noChangeShapeType="1"/>
          </p:cNvSpPr>
          <p:nvPr/>
        </p:nvSpPr>
        <p:spPr bwMode="auto">
          <a:xfrm flipH="1">
            <a:off x="2735173" y="2708277"/>
            <a:ext cx="1343909" cy="792163"/>
          </a:xfrm>
          <a:prstGeom prst="line">
            <a:avLst/>
          </a:prstGeom>
          <a:noFill/>
          <a:ln w="19050">
            <a:solidFill>
              <a:srgbClr val="FF0000"/>
            </a:solidFill>
            <a:round/>
            <a:headEnd/>
            <a:tailEnd type="triangle" w="med" len="med"/>
          </a:ln>
        </p:spPr>
        <p:txBody>
          <a:bodyPr/>
          <a:lstStyle/>
          <a:p>
            <a:endParaRPr lang="zh-CN" altLang="en-US">
              <a:solidFill>
                <a:prstClr val="black"/>
              </a:solidFill>
            </a:endParaRPr>
          </a:p>
        </p:txBody>
      </p:sp>
    </p:spTree>
    <p:extLst>
      <p:ext uri="{BB962C8B-B14F-4D97-AF65-F5344CB8AC3E}">
        <p14:creationId xmlns:p14="http://schemas.microsoft.com/office/powerpoint/2010/main" val="18264772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ppt_x"/>
                                          </p:val>
                                        </p:tav>
                                        <p:tav tm="100000">
                                          <p:val>
                                            <p:strVal val="#ppt_x"/>
                                          </p:val>
                                        </p:tav>
                                      </p:tavLst>
                                    </p:anim>
                                    <p:anim calcmode="lin" valueType="num">
                                      <p:cBhvr additive="base">
                                        <p:cTn id="8"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6"/>
                                        </p:tgtEl>
                                        <p:attrNameLst>
                                          <p:attrName>style.visibility</p:attrName>
                                        </p:attrNameLst>
                                      </p:cBhvr>
                                      <p:to>
                                        <p:strVal val="visible"/>
                                      </p:to>
                                    </p:set>
                                    <p:anim calcmode="lin" valueType="num">
                                      <p:cBhvr additive="base">
                                        <p:cTn id="13" dur="500" fill="hold"/>
                                        <p:tgtEl>
                                          <p:spTgt spid="64516"/>
                                        </p:tgtEl>
                                        <p:attrNameLst>
                                          <p:attrName>ppt_x</p:attrName>
                                        </p:attrNameLst>
                                      </p:cBhvr>
                                      <p:tavLst>
                                        <p:tav tm="0">
                                          <p:val>
                                            <p:strVal val="#ppt_x"/>
                                          </p:val>
                                        </p:tav>
                                        <p:tav tm="100000">
                                          <p:val>
                                            <p:strVal val="#ppt_x"/>
                                          </p:val>
                                        </p:tav>
                                      </p:tavLst>
                                    </p:anim>
                                    <p:anim calcmode="lin" valueType="num">
                                      <p:cBhvr additive="base">
                                        <p:cTn id="14" dur="500" fill="hold"/>
                                        <p:tgtEl>
                                          <p:spTgt spid="645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4518"/>
                                        </p:tgtEl>
                                        <p:attrNameLst>
                                          <p:attrName>style.visibility</p:attrName>
                                        </p:attrNameLst>
                                      </p:cBhvr>
                                      <p:to>
                                        <p:strVal val="visible"/>
                                      </p:to>
                                    </p:set>
                                    <p:anim calcmode="lin" valueType="num">
                                      <p:cBhvr additive="base">
                                        <p:cTn id="17" dur="500" fill="hold"/>
                                        <p:tgtEl>
                                          <p:spTgt spid="64518"/>
                                        </p:tgtEl>
                                        <p:attrNameLst>
                                          <p:attrName>ppt_x</p:attrName>
                                        </p:attrNameLst>
                                      </p:cBhvr>
                                      <p:tavLst>
                                        <p:tav tm="0">
                                          <p:val>
                                            <p:strVal val="#ppt_x"/>
                                          </p:val>
                                        </p:tav>
                                        <p:tav tm="100000">
                                          <p:val>
                                            <p:strVal val="#ppt_x"/>
                                          </p:val>
                                        </p:tav>
                                      </p:tavLst>
                                    </p:anim>
                                    <p:anim calcmode="lin" valueType="num">
                                      <p:cBhvr additive="base">
                                        <p:cTn id="18" dur="500" fill="hold"/>
                                        <p:tgtEl>
                                          <p:spTgt spid="645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21"/>
                                        </p:tgtEl>
                                        <p:attrNameLst>
                                          <p:attrName>style.visibility</p:attrName>
                                        </p:attrNameLst>
                                      </p:cBhvr>
                                      <p:to>
                                        <p:strVal val="visible"/>
                                      </p:to>
                                    </p:set>
                                    <p:anim calcmode="lin" valueType="num">
                                      <p:cBhvr additive="base">
                                        <p:cTn id="21" dur="500" fill="hold"/>
                                        <p:tgtEl>
                                          <p:spTgt spid="64521"/>
                                        </p:tgtEl>
                                        <p:attrNameLst>
                                          <p:attrName>ppt_x</p:attrName>
                                        </p:attrNameLst>
                                      </p:cBhvr>
                                      <p:tavLst>
                                        <p:tav tm="0">
                                          <p:val>
                                            <p:strVal val="#ppt_x"/>
                                          </p:val>
                                        </p:tav>
                                        <p:tav tm="100000">
                                          <p:val>
                                            <p:strVal val="#ppt_x"/>
                                          </p:val>
                                        </p:tav>
                                      </p:tavLst>
                                    </p:anim>
                                    <p:anim calcmode="lin" valueType="num">
                                      <p:cBhvr additive="base">
                                        <p:cTn id="22"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4524"/>
                                        </p:tgtEl>
                                        <p:attrNameLst>
                                          <p:attrName>style.visibility</p:attrName>
                                        </p:attrNameLst>
                                      </p:cBhvr>
                                      <p:to>
                                        <p:strVal val="visible"/>
                                      </p:to>
                                    </p:set>
                                    <p:anim calcmode="lin" valueType="num">
                                      <p:cBhvr additive="base">
                                        <p:cTn id="27" dur="500" fill="hold"/>
                                        <p:tgtEl>
                                          <p:spTgt spid="64524"/>
                                        </p:tgtEl>
                                        <p:attrNameLst>
                                          <p:attrName>ppt_x</p:attrName>
                                        </p:attrNameLst>
                                      </p:cBhvr>
                                      <p:tavLst>
                                        <p:tav tm="0">
                                          <p:val>
                                            <p:strVal val="#ppt_x"/>
                                          </p:val>
                                        </p:tav>
                                        <p:tav tm="100000">
                                          <p:val>
                                            <p:strVal val="#ppt_x"/>
                                          </p:val>
                                        </p:tav>
                                      </p:tavLst>
                                    </p:anim>
                                    <p:anim calcmode="lin" valueType="num">
                                      <p:cBhvr additive="base">
                                        <p:cTn id="28" dur="500" fill="hold"/>
                                        <p:tgtEl>
                                          <p:spTgt spid="645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4515"/>
                                        </p:tgtEl>
                                        <p:attrNameLst>
                                          <p:attrName>style.visibility</p:attrName>
                                        </p:attrNameLst>
                                      </p:cBhvr>
                                      <p:to>
                                        <p:strVal val="visible"/>
                                      </p:to>
                                    </p:set>
                                    <p:anim calcmode="lin" valueType="num">
                                      <p:cBhvr additive="base">
                                        <p:cTn id="31" dur="500" fill="hold"/>
                                        <p:tgtEl>
                                          <p:spTgt spid="64515"/>
                                        </p:tgtEl>
                                        <p:attrNameLst>
                                          <p:attrName>ppt_x</p:attrName>
                                        </p:attrNameLst>
                                      </p:cBhvr>
                                      <p:tavLst>
                                        <p:tav tm="0">
                                          <p:val>
                                            <p:strVal val="#ppt_x"/>
                                          </p:val>
                                        </p:tav>
                                        <p:tav tm="100000">
                                          <p:val>
                                            <p:strVal val="#ppt_x"/>
                                          </p:val>
                                        </p:tav>
                                      </p:tavLst>
                                    </p:anim>
                                    <p:anim calcmode="lin" valueType="num">
                                      <p:cBhvr additive="base">
                                        <p:cTn id="32" dur="500" fill="hold"/>
                                        <p:tgtEl>
                                          <p:spTgt spid="645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519"/>
                                        </p:tgtEl>
                                        <p:attrNameLst>
                                          <p:attrName>style.visibility</p:attrName>
                                        </p:attrNameLst>
                                      </p:cBhvr>
                                      <p:to>
                                        <p:strVal val="visible"/>
                                      </p:to>
                                    </p:set>
                                    <p:anim calcmode="lin" valueType="num">
                                      <p:cBhvr additive="base">
                                        <p:cTn id="35" dur="500" fill="hold"/>
                                        <p:tgtEl>
                                          <p:spTgt spid="64519"/>
                                        </p:tgtEl>
                                        <p:attrNameLst>
                                          <p:attrName>ppt_x</p:attrName>
                                        </p:attrNameLst>
                                      </p:cBhvr>
                                      <p:tavLst>
                                        <p:tav tm="0">
                                          <p:val>
                                            <p:strVal val="#ppt_x"/>
                                          </p:val>
                                        </p:tav>
                                        <p:tav tm="100000">
                                          <p:val>
                                            <p:strVal val="#ppt_x"/>
                                          </p:val>
                                        </p:tav>
                                      </p:tavLst>
                                    </p:anim>
                                    <p:anim calcmode="lin" valueType="num">
                                      <p:cBhvr additive="base">
                                        <p:cTn id="36" dur="500" fill="hold"/>
                                        <p:tgtEl>
                                          <p:spTgt spid="645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522"/>
                                        </p:tgtEl>
                                        <p:attrNameLst>
                                          <p:attrName>style.visibility</p:attrName>
                                        </p:attrNameLst>
                                      </p:cBhvr>
                                      <p:to>
                                        <p:strVal val="visible"/>
                                      </p:to>
                                    </p:set>
                                    <p:anim calcmode="lin" valueType="num">
                                      <p:cBhvr additive="base">
                                        <p:cTn id="39" dur="500" fill="hold"/>
                                        <p:tgtEl>
                                          <p:spTgt spid="64522"/>
                                        </p:tgtEl>
                                        <p:attrNameLst>
                                          <p:attrName>ppt_x</p:attrName>
                                        </p:attrNameLst>
                                      </p:cBhvr>
                                      <p:tavLst>
                                        <p:tav tm="0">
                                          <p:val>
                                            <p:strVal val="#ppt_x"/>
                                          </p:val>
                                        </p:tav>
                                        <p:tav tm="100000">
                                          <p:val>
                                            <p:strVal val="#ppt_x"/>
                                          </p:val>
                                        </p:tav>
                                      </p:tavLst>
                                    </p:anim>
                                    <p:anim calcmode="lin" valueType="num">
                                      <p:cBhvr additive="base">
                                        <p:cTn id="40" dur="500" fill="hold"/>
                                        <p:tgtEl>
                                          <p:spTgt spid="645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4514"/>
                                        </p:tgtEl>
                                        <p:attrNameLst>
                                          <p:attrName>style.visibility</p:attrName>
                                        </p:attrNameLst>
                                      </p:cBhvr>
                                      <p:to>
                                        <p:strVal val="visible"/>
                                      </p:to>
                                    </p:set>
                                    <p:anim calcmode="lin" valueType="num">
                                      <p:cBhvr additive="base">
                                        <p:cTn id="45" dur="500" fill="hold"/>
                                        <p:tgtEl>
                                          <p:spTgt spid="64514"/>
                                        </p:tgtEl>
                                        <p:attrNameLst>
                                          <p:attrName>ppt_x</p:attrName>
                                        </p:attrNameLst>
                                      </p:cBhvr>
                                      <p:tavLst>
                                        <p:tav tm="0">
                                          <p:val>
                                            <p:strVal val="#ppt_x"/>
                                          </p:val>
                                        </p:tav>
                                        <p:tav tm="100000">
                                          <p:val>
                                            <p:strVal val="#ppt_x"/>
                                          </p:val>
                                        </p:tav>
                                      </p:tavLst>
                                    </p:anim>
                                    <p:anim calcmode="lin" valueType="num">
                                      <p:cBhvr additive="base">
                                        <p:cTn id="46" dur="500" fill="hold"/>
                                        <p:tgtEl>
                                          <p:spTgt spid="645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4520"/>
                                        </p:tgtEl>
                                        <p:attrNameLst>
                                          <p:attrName>style.visibility</p:attrName>
                                        </p:attrNameLst>
                                      </p:cBhvr>
                                      <p:to>
                                        <p:strVal val="visible"/>
                                      </p:to>
                                    </p:set>
                                    <p:anim calcmode="lin" valueType="num">
                                      <p:cBhvr additive="base">
                                        <p:cTn id="49" dur="500" fill="hold"/>
                                        <p:tgtEl>
                                          <p:spTgt spid="64520"/>
                                        </p:tgtEl>
                                        <p:attrNameLst>
                                          <p:attrName>ppt_x</p:attrName>
                                        </p:attrNameLst>
                                      </p:cBhvr>
                                      <p:tavLst>
                                        <p:tav tm="0">
                                          <p:val>
                                            <p:strVal val="#ppt_x"/>
                                          </p:val>
                                        </p:tav>
                                        <p:tav tm="100000">
                                          <p:val>
                                            <p:strVal val="#ppt_x"/>
                                          </p:val>
                                        </p:tav>
                                      </p:tavLst>
                                    </p:anim>
                                    <p:anim calcmode="lin" valueType="num">
                                      <p:cBhvr additive="base">
                                        <p:cTn id="50" dur="500" fill="hold"/>
                                        <p:tgtEl>
                                          <p:spTgt spid="645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4523"/>
                                        </p:tgtEl>
                                        <p:attrNameLst>
                                          <p:attrName>style.visibility</p:attrName>
                                        </p:attrNameLst>
                                      </p:cBhvr>
                                      <p:to>
                                        <p:strVal val="visible"/>
                                      </p:to>
                                    </p:set>
                                    <p:anim calcmode="lin" valueType="num">
                                      <p:cBhvr additive="base">
                                        <p:cTn id="53" dur="500" fill="hold"/>
                                        <p:tgtEl>
                                          <p:spTgt spid="64523"/>
                                        </p:tgtEl>
                                        <p:attrNameLst>
                                          <p:attrName>ppt_x</p:attrName>
                                        </p:attrNameLst>
                                      </p:cBhvr>
                                      <p:tavLst>
                                        <p:tav tm="0">
                                          <p:val>
                                            <p:strVal val="#ppt_x"/>
                                          </p:val>
                                        </p:tav>
                                        <p:tav tm="100000">
                                          <p:val>
                                            <p:strVal val="#ppt_x"/>
                                          </p:val>
                                        </p:tav>
                                      </p:tavLst>
                                    </p:anim>
                                    <p:anim calcmode="lin" valueType="num">
                                      <p:cBhvr additive="base">
                                        <p:cTn id="54" dur="500" fill="hold"/>
                                        <p:tgtEl>
                                          <p:spTgt spid="645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4525"/>
                                        </p:tgtEl>
                                        <p:attrNameLst>
                                          <p:attrName>style.visibility</p:attrName>
                                        </p:attrNameLst>
                                      </p:cBhvr>
                                      <p:to>
                                        <p:strVal val="visible"/>
                                      </p:to>
                                    </p:set>
                                    <p:anim calcmode="lin" valueType="num">
                                      <p:cBhvr additive="base">
                                        <p:cTn id="57" dur="500" fill="hold"/>
                                        <p:tgtEl>
                                          <p:spTgt spid="64525"/>
                                        </p:tgtEl>
                                        <p:attrNameLst>
                                          <p:attrName>ppt_x</p:attrName>
                                        </p:attrNameLst>
                                      </p:cBhvr>
                                      <p:tavLst>
                                        <p:tav tm="0">
                                          <p:val>
                                            <p:strVal val="#ppt_x"/>
                                          </p:val>
                                        </p:tav>
                                        <p:tav tm="100000">
                                          <p:val>
                                            <p:strVal val="#ppt_x"/>
                                          </p:val>
                                        </p:tav>
                                      </p:tavLst>
                                    </p:anim>
                                    <p:anim calcmode="lin" valueType="num">
                                      <p:cBhvr additive="base">
                                        <p:cTn id="58"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19" grpId="0"/>
      <p:bldP spid="64520" grpId="0"/>
      <p:bldP spid="64521" grpId="0"/>
      <p:bldP spid="64522" grpId="0"/>
      <p:bldP spid="64523" grpId="0"/>
      <p:bldP spid="64524" grpId="0" animBg="1"/>
      <p:bldP spid="645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pic2.zhimg.com%2Fv2-e4bf04eb04e0967757a020aa8d7bb533_r.jpg&amp;refer=http%3A%2F%2Fpic2.zhimg.com&amp;app=2002&amp;size=f9999,10000&amp;q=a80&amp;n=0&amp;g=0n&amp;fmt=auto?sec=1669949775&amp;t=674c35366997721e905d161616b1f4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185986"/>
            <a:ext cx="6286500" cy="4352926"/>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标注 9"/>
          <p:cNvSpPr/>
          <p:nvPr/>
        </p:nvSpPr>
        <p:spPr bwMode="auto">
          <a:xfrm>
            <a:off x="1107524" y="473985"/>
            <a:ext cx="6791876" cy="928688"/>
          </a:xfrm>
          <a:prstGeom prst="wedgeRoundRectCallout">
            <a:avLst>
              <a:gd name="adj1" fmla="val -49155"/>
              <a:gd name="adj2" fmla="val 3313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ct val="150000"/>
              </a:lnSpc>
              <a:spcBef>
                <a:spcPts val="600"/>
              </a:spcBef>
              <a:defRPr/>
            </a:pPr>
            <a:r>
              <a:rPr lang="zh-CN" altLang="en-US" sz="3600" b="1" dirty="0">
                <a:solidFill>
                  <a:prstClr val="black"/>
                </a:solidFill>
                <a:latin typeface="Times New Roman" panose="02020603050405020304" pitchFamily="18" charset="0"/>
                <a:cs typeface="Times New Roman" panose="02020603050405020304" pitchFamily="18" charset="0"/>
              </a:rPr>
              <a:t>陌生情境实验</a:t>
            </a:r>
            <a:endParaRPr lang="zh-CN" alt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421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0C7F37F-6FE4-4296-BE90-7D61DAC2413D}" type="datetime1">
              <a:rPr lang="zh-CN" altLang="en-US" smtClean="0">
                <a:solidFill>
                  <a:prstClr val="black">
                    <a:tint val="75000"/>
                  </a:prstClr>
                </a:solidFill>
              </a:rPr>
              <a:pPr/>
              <a:t>2024/12/16</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D2657F7-4301-46FF-B604-E34B35D6D9E3}" type="slidenum">
              <a:rPr lang="zh-CN" altLang="en-US" smtClean="0">
                <a:solidFill>
                  <a:prstClr val="black">
                    <a:tint val="75000"/>
                  </a:prstClr>
                </a:solidFill>
              </a:rPr>
              <a:pPr/>
              <a:t>43</a:t>
            </a:fld>
            <a:endParaRPr lang="zh-CN" altLang="en-US">
              <a:solidFill>
                <a:prstClr val="black">
                  <a:tint val="75000"/>
                </a:prstClr>
              </a:solidFill>
            </a:endParaRPr>
          </a:p>
        </p:txBody>
      </p:sp>
      <p:pic>
        <p:nvPicPr>
          <p:cNvPr id="2" name="图片 1"/>
          <p:cNvPicPr>
            <a:picLocks noChangeAspect="1"/>
          </p:cNvPicPr>
          <p:nvPr/>
        </p:nvPicPr>
        <p:blipFill rotWithShape="1">
          <a:blip r:embed="rId2"/>
          <a:srcRect t="4887"/>
          <a:stretch/>
        </p:blipFill>
        <p:spPr>
          <a:xfrm>
            <a:off x="456198" y="1311290"/>
            <a:ext cx="11735802" cy="5136131"/>
          </a:xfrm>
          <a:prstGeom prst="rect">
            <a:avLst/>
          </a:prstGeom>
        </p:spPr>
      </p:pic>
      <p:sp>
        <p:nvSpPr>
          <p:cNvPr id="12" name="圆角矩形标注 11"/>
          <p:cNvSpPr/>
          <p:nvPr/>
        </p:nvSpPr>
        <p:spPr bwMode="auto">
          <a:xfrm>
            <a:off x="1183724" y="382602"/>
            <a:ext cx="3362876" cy="928688"/>
          </a:xfrm>
          <a:prstGeom prst="wedgeRoundRectCallout">
            <a:avLst>
              <a:gd name="adj1" fmla="val -49155"/>
              <a:gd name="adj2" fmla="val 3313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ct val="150000"/>
              </a:lnSpc>
              <a:spcBef>
                <a:spcPts val="600"/>
              </a:spcBef>
              <a:defRPr/>
            </a:pPr>
            <a:r>
              <a:rPr lang="zh-CN" altLang="en-US" sz="3600" b="1" dirty="0">
                <a:solidFill>
                  <a:prstClr val="black"/>
                </a:solidFill>
                <a:latin typeface="Times New Roman" panose="02020603050405020304" pitchFamily="18" charset="0"/>
                <a:cs typeface="Times New Roman" panose="02020603050405020304" pitchFamily="18" charset="0"/>
              </a:rPr>
              <a:t>婴儿依恋</a:t>
            </a:r>
            <a:endParaRPr lang="zh-CN" alt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3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a:spLocks noChangeArrowheads="1"/>
          </p:cNvSpPr>
          <p:nvPr/>
        </p:nvSpPr>
        <p:spPr bwMode="auto">
          <a:xfrm>
            <a:off x="698501" y="867281"/>
            <a:ext cx="10934700" cy="5521512"/>
          </a:xfrm>
          <a:prstGeom prst="rect">
            <a:avLst/>
          </a:prstGeom>
          <a:noFill/>
          <a:ln w="9525">
            <a:noFill/>
            <a:miter lim="800000"/>
            <a:headEnd/>
            <a:tailEnd/>
          </a:ln>
        </p:spPr>
        <p:txBody>
          <a:bodyPr wrap="square">
            <a:spAutoFit/>
          </a:bodyPr>
          <a:lstStyle/>
          <a:p>
            <a:endParaRPr lang="en-US" altLang="zh-CN" sz="2800" dirty="0">
              <a:solidFill>
                <a:prstClr val="black"/>
              </a:solidFill>
              <a:ea typeface="华文细黑" pitchFamily="2" charset="-122"/>
            </a:endParaRPr>
          </a:p>
          <a:p>
            <a:endParaRPr lang="en-US" altLang="zh-CN" sz="2800" dirty="0">
              <a:solidFill>
                <a:prstClr val="black"/>
              </a:solidFill>
              <a:ea typeface="华文细黑" pitchFamily="2" charset="-122"/>
            </a:endParaRPr>
          </a:p>
          <a:p>
            <a:pPr>
              <a:lnSpc>
                <a:spcPct val="120000"/>
              </a:lnSpc>
            </a:pPr>
            <a:r>
              <a:rPr lang="zh-CN" altLang="en-US" sz="2800" b="1" dirty="0">
                <a:solidFill>
                  <a:srgbClr val="FF0000"/>
                </a:solidFill>
              </a:rPr>
              <a:t>安全型</a:t>
            </a:r>
            <a:r>
              <a:rPr lang="zh-CN" altLang="en-US" sz="2800" b="1" u="sng" dirty="0">
                <a:solidFill>
                  <a:srgbClr val="FF0000"/>
                </a:solidFill>
              </a:rPr>
              <a:t>（</a:t>
            </a:r>
            <a:r>
              <a:rPr lang="en-US" altLang="zh-CN" sz="2800" b="1" u="sng" dirty="0">
                <a:solidFill>
                  <a:srgbClr val="FF0000"/>
                </a:solidFill>
              </a:rPr>
              <a:t>65%</a:t>
            </a:r>
            <a:r>
              <a:rPr lang="zh-CN" altLang="en-US" sz="2800" b="1" u="sng" dirty="0">
                <a:solidFill>
                  <a:srgbClr val="FF0000"/>
                </a:solidFill>
              </a:rPr>
              <a:t>）</a:t>
            </a:r>
            <a:r>
              <a:rPr lang="zh-CN" altLang="en-US" sz="2800" b="1" dirty="0">
                <a:solidFill>
                  <a:prstClr val="black"/>
                </a:solidFill>
              </a:rPr>
              <a:t>：视母亲为安全基地，以她为依托，探究周围事物。当与母亲分离时他可能哭也可能不哭，哭是因为妈妈不在了，</a:t>
            </a:r>
            <a:r>
              <a:rPr lang="zh-CN" altLang="en-US" sz="2800" b="1" dirty="0">
                <a:solidFill>
                  <a:srgbClr val="FF0000"/>
                </a:solidFill>
              </a:rPr>
              <a:t>他喜欢妈妈胜过陌生人。</a:t>
            </a:r>
            <a:r>
              <a:rPr lang="zh-CN" altLang="en-US" sz="2800" b="1" dirty="0">
                <a:solidFill>
                  <a:prstClr val="black"/>
                </a:solidFill>
              </a:rPr>
              <a:t>当母亲回来时，他积极寻求接触，啼哭立即减少。</a:t>
            </a:r>
            <a:endParaRPr lang="en-US" altLang="zh-CN" sz="2800" b="1" dirty="0">
              <a:solidFill>
                <a:prstClr val="black"/>
              </a:solidFill>
            </a:endParaRPr>
          </a:p>
          <a:p>
            <a:pPr>
              <a:lnSpc>
                <a:spcPct val="120000"/>
              </a:lnSpc>
            </a:pPr>
            <a:endParaRPr lang="zh-CN" altLang="en-US" sz="2800" b="1" dirty="0">
              <a:solidFill>
                <a:prstClr val="black"/>
              </a:solidFill>
            </a:endParaRPr>
          </a:p>
          <a:p>
            <a:pPr>
              <a:lnSpc>
                <a:spcPct val="120000"/>
              </a:lnSpc>
            </a:pPr>
            <a:r>
              <a:rPr lang="zh-CN" altLang="en-US" sz="2800" b="1" dirty="0">
                <a:solidFill>
                  <a:srgbClr val="FF0000"/>
                </a:solidFill>
              </a:rPr>
              <a:t>回避型</a:t>
            </a:r>
            <a:r>
              <a:rPr lang="zh-CN" altLang="en-US" sz="2800" b="1" u="sng" dirty="0">
                <a:solidFill>
                  <a:srgbClr val="FF0000"/>
                </a:solidFill>
              </a:rPr>
              <a:t>（</a:t>
            </a:r>
            <a:r>
              <a:rPr lang="en-US" altLang="zh-CN" sz="2800" b="1" u="sng" dirty="0">
                <a:solidFill>
                  <a:srgbClr val="FF0000"/>
                </a:solidFill>
              </a:rPr>
              <a:t>20%</a:t>
            </a:r>
            <a:r>
              <a:rPr lang="zh-CN" altLang="en-US" sz="2800" b="1" u="sng" dirty="0">
                <a:solidFill>
                  <a:srgbClr val="FF0000"/>
                </a:solidFill>
              </a:rPr>
              <a:t>）</a:t>
            </a:r>
            <a:r>
              <a:rPr lang="zh-CN" altLang="en-US" sz="2800" b="1" dirty="0">
                <a:solidFill>
                  <a:prstClr val="black"/>
                </a:solidFill>
              </a:rPr>
              <a:t>：儿童和母亲在一块儿的时候，他似乎没有对母亲作出什么反应，</a:t>
            </a:r>
            <a:r>
              <a:rPr lang="zh-CN" altLang="en-US" sz="2800" b="1" dirty="0">
                <a:solidFill>
                  <a:srgbClr val="FF0000"/>
                </a:solidFill>
              </a:rPr>
              <a:t>而当母亲离开时，一般没有苦恼的表现，她对陌生人的反应好像对母亲的反应一样。</a:t>
            </a:r>
            <a:r>
              <a:rPr lang="zh-CN" altLang="en-US" sz="2800" b="1" dirty="0">
                <a:solidFill>
                  <a:prstClr val="black"/>
                </a:solidFill>
              </a:rPr>
              <a:t>当与母亲团聚时，他却回避母亲或很久才跟她打招呼。</a:t>
            </a:r>
            <a:r>
              <a:rPr lang="zh-CN" altLang="en-US" sz="2800" b="1" dirty="0">
                <a:solidFill>
                  <a:srgbClr val="FF0000"/>
                </a:solidFill>
              </a:rPr>
              <a:t>当母亲抱起他时，他也经常不去拥抱母亲。</a:t>
            </a:r>
          </a:p>
          <a:p>
            <a:endParaRPr lang="zh-CN" altLang="zh-CN" sz="2800" dirty="0">
              <a:solidFill>
                <a:prstClr val="black"/>
              </a:solidFill>
              <a:ea typeface="华文细黑" pitchFamily="2" charset="-122"/>
            </a:endParaRPr>
          </a:p>
        </p:txBody>
      </p:sp>
      <p:sp>
        <p:nvSpPr>
          <p:cNvPr id="5" name="圆角矩形标注 4"/>
          <p:cNvSpPr/>
          <p:nvPr/>
        </p:nvSpPr>
        <p:spPr bwMode="auto">
          <a:xfrm>
            <a:off x="1183724" y="382602"/>
            <a:ext cx="3362876" cy="928688"/>
          </a:xfrm>
          <a:prstGeom prst="wedgeRoundRectCallout">
            <a:avLst>
              <a:gd name="adj1" fmla="val -49155"/>
              <a:gd name="adj2" fmla="val 3313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ct val="150000"/>
              </a:lnSpc>
              <a:spcBef>
                <a:spcPts val="600"/>
              </a:spcBef>
              <a:defRPr/>
            </a:pPr>
            <a:r>
              <a:rPr lang="zh-CN" altLang="en-US" sz="3600" b="1" dirty="0">
                <a:solidFill>
                  <a:prstClr val="black"/>
                </a:solidFill>
                <a:latin typeface="Times New Roman" panose="02020603050405020304" pitchFamily="18" charset="0"/>
                <a:cs typeface="Times New Roman" panose="02020603050405020304" pitchFamily="18" charset="0"/>
              </a:rPr>
              <a:t>婴儿依恋类型</a:t>
            </a:r>
            <a:endParaRPr lang="zh-CN" alt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868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a:spLocks noChangeArrowheads="1"/>
          </p:cNvSpPr>
          <p:nvPr/>
        </p:nvSpPr>
        <p:spPr bwMode="auto">
          <a:xfrm>
            <a:off x="609600" y="1125379"/>
            <a:ext cx="11315700" cy="5607689"/>
          </a:xfrm>
          <a:prstGeom prst="rect">
            <a:avLst/>
          </a:prstGeom>
          <a:noFill/>
          <a:ln w="9525">
            <a:noFill/>
            <a:miter lim="800000"/>
            <a:headEnd/>
            <a:tailEnd/>
          </a:ln>
        </p:spPr>
        <p:txBody>
          <a:bodyPr wrap="square">
            <a:spAutoFit/>
          </a:bodyPr>
          <a:lstStyle/>
          <a:p>
            <a:endParaRPr lang="en-US" altLang="zh-CN" sz="2800" dirty="0">
              <a:solidFill>
                <a:prstClr val="black"/>
              </a:solidFill>
              <a:ea typeface="华文细黑" pitchFamily="2" charset="-122"/>
            </a:endParaRPr>
          </a:p>
          <a:p>
            <a:pPr>
              <a:lnSpc>
                <a:spcPct val="120000"/>
              </a:lnSpc>
            </a:pPr>
            <a:r>
              <a:rPr lang="zh-CN" altLang="en-US" sz="2800" b="1" dirty="0">
                <a:solidFill>
                  <a:srgbClr val="FF0000"/>
                </a:solidFill>
              </a:rPr>
              <a:t>抗拒型</a:t>
            </a:r>
            <a:r>
              <a:rPr lang="zh-CN" altLang="en-US" sz="2800" b="1" u="sng" dirty="0">
                <a:solidFill>
                  <a:prstClr val="black"/>
                </a:solidFill>
              </a:rPr>
              <a:t>（</a:t>
            </a:r>
            <a:r>
              <a:rPr lang="en-US" altLang="zh-CN" sz="2800" b="1" u="sng" dirty="0">
                <a:solidFill>
                  <a:prstClr val="black"/>
                </a:solidFill>
              </a:rPr>
              <a:t>10%~15%</a:t>
            </a:r>
            <a:r>
              <a:rPr lang="zh-CN" altLang="en-US" sz="2800" b="1" u="sng" dirty="0">
                <a:solidFill>
                  <a:prstClr val="black"/>
                </a:solidFill>
              </a:rPr>
              <a:t>）</a:t>
            </a:r>
            <a:r>
              <a:rPr lang="zh-CN" altLang="en-US" sz="2800" b="1" dirty="0">
                <a:solidFill>
                  <a:prstClr val="black"/>
                </a:solidFill>
              </a:rPr>
              <a:t>：儿童在</a:t>
            </a:r>
            <a:r>
              <a:rPr lang="zh-CN" altLang="en-US" sz="2800" b="1" dirty="0">
                <a:solidFill>
                  <a:srgbClr val="FF0000"/>
                </a:solidFill>
              </a:rPr>
              <a:t>当与母亲分离以前仅靠母亲，不愿离开母亲一步</a:t>
            </a:r>
            <a:r>
              <a:rPr lang="zh-CN" altLang="en-US" sz="2800" b="1" dirty="0">
                <a:solidFill>
                  <a:prstClr val="black"/>
                </a:solidFill>
              </a:rPr>
              <a:t>，虽然目前在跟前，也不主动探究环境中的事物。当与母亲团聚时，表现出非常生气的抗拒行为，甚至推开和搡打母亲，当</a:t>
            </a:r>
            <a:r>
              <a:rPr lang="zh-CN" altLang="en-US" sz="2800" b="1" dirty="0">
                <a:solidFill>
                  <a:srgbClr val="FF0000"/>
                </a:solidFill>
              </a:rPr>
              <a:t>母亲抱起他时，他仍然继续啼哭，很难安抚</a:t>
            </a:r>
            <a:r>
              <a:rPr lang="zh-CN" altLang="en-US" sz="2800" b="1" dirty="0">
                <a:solidFill>
                  <a:prstClr val="black"/>
                </a:solidFill>
              </a:rPr>
              <a:t>。</a:t>
            </a:r>
            <a:endParaRPr lang="en-US" altLang="zh-CN" sz="2800" b="1" dirty="0">
              <a:solidFill>
                <a:prstClr val="black"/>
              </a:solidFill>
            </a:endParaRPr>
          </a:p>
          <a:p>
            <a:pPr>
              <a:lnSpc>
                <a:spcPct val="120000"/>
              </a:lnSpc>
            </a:pPr>
            <a:endParaRPr lang="zh-CN" altLang="en-US" sz="2800" b="1" dirty="0">
              <a:solidFill>
                <a:prstClr val="black"/>
              </a:solidFill>
            </a:endParaRPr>
          </a:p>
          <a:p>
            <a:pPr>
              <a:lnSpc>
                <a:spcPct val="120000"/>
              </a:lnSpc>
            </a:pPr>
            <a:r>
              <a:rPr lang="zh-CN" altLang="en-US" sz="2800" b="1" dirty="0">
                <a:solidFill>
                  <a:srgbClr val="FF0000"/>
                </a:solidFill>
              </a:rPr>
              <a:t>混乱型</a:t>
            </a:r>
            <a:r>
              <a:rPr lang="zh-CN" altLang="en-US" sz="2800" b="1" u="sng" dirty="0">
                <a:solidFill>
                  <a:prstClr val="black"/>
                </a:solidFill>
              </a:rPr>
              <a:t>（</a:t>
            </a:r>
            <a:r>
              <a:rPr lang="en-US" altLang="zh-CN" sz="2800" b="1" u="sng" dirty="0">
                <a:solidFill>
                  <a:prstClr val="black"/>
                </a:solidFill>
              </a:rPr>
              <a:t>5%~10%</a:t>
            </a:r>
            <a:r>
              <a:rPr lang="zh-CN" altLang="en-US" sz="2800" b="1" u="sng" dirty="0">
                <a:solidFill>
                  <a:prstClr val="black"/>
                </a:solidFill>
              </a:rPr>
              <a:t>）</a:t>
            </a:r>
            <a:r>
              <a:rPr lang="zh-CN" altLang="en-US" sz="2800" b="1" dirty="0">
                <a:solidFill>
                  <a:prstClr val="black"/>
                </a:solidFill>
              </a:rPr>
              <a:t>：</a:t>
            </a:r>
            <a:r>
              <a:rPr lang="zh-CN" altLang="en-US" sz="2800" b="1" dirty="0">
                <a:solidFill>
                  <a:srgbClr val="FF0000"/>
                </a:solidFill>
              </a:rPr>
              <a:t>这类模式的儿童是最不安全的。</a:t>
            </a:r>
            <a:r>
              <a:rPr lang="zh-CN" altLang="en-US" sz="2800" b="1" dirty="0">
                <a:solidFill>
                  <a:prstClr val="black"/>
                </a:solidFill>
              </a:rPr>
              <a:t>当与母亲分离后再团聚时，儿童表现出各种混乱的矛盾行为。如当母亲抱起他的时候，他的目光却看到别的地方，或用一种茫然抑郁的眼神接近母亲；当母亲安慰他以后，他却出乎意料地哭起来，或者表现出一种冷冰冰的姿态。</a:t>
            </a:r>
          </a:p>
          <a:p>
            <a:endParaRPr lang="zh-CN" altLang="zh-CN" sz="2800" dirty="0">
              <a:solidFill>
                <a:prstClr val="black"/>
              </a:solidFill>
              <a:ea typeface="华文细黑" pitchFamily="2" charset="-122"/>
            </a:endParaRPr>
          </a:p>
        </p:txBody>
      </p:sp>
      <p:sp>
        <p:nvSpPr>
          <p:cNvPr id="5" name="圆角矩形标注 4"/>
          <p:cNvSpPr/>
          <p:nvPr/>
        </p:nvSpPr>
        <p:spPr bwMode="auto">
          <a:xfrm>
            <a:off x="1183724" y="382602"/>
            <a:ext cx="3362876" cy="928688"/>
          </a:xfrm>
          <a:prstGeom prst="wedgeRoundRectCallout">
            <a:avLst>
              <a:gd name="adj1" fmla="val -49155"/>
              <a:gd name="adj2" fmla="val 3313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ct val="150000"/>
              </a:lnSpc>
              <a:spcBef>
                <a:spcPts val="600"/>
              </a:spcBef>
              <a:defRPr/>
            </a:pPr>
            <a:r>
              <a:rPr lang="zh-CN" altLang="en-US" sz="3600" b="1" dirty="0">
                <a:solidFill>
                  <a:prstClr val="black"/>
                </a:solidFill>
                <a:latin typeface="Times New Roman" panose="02020603050405020304" pitchFamily="18" charset="0"/>
                <a:cs typeface="Times New Roman" panose="02020603050405020304" pitchFamily="18" charset="0"/>
              </a:rPr>
              <a:t>婴儿依恋类型</a:t>
            </a:r>
            <a:endParaRPr lang="zh-CN" alt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395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a:spLocks noChangeArrowheads="1"/>
          </p:cNvSpPr>
          <p:nvPr/>
        </p:nvSpPr>
        <p:spPr bwMode="auto">
          <a:xfrm>
            <a:off x="1409700" y="857233"/>
            <a:ext cx="9740223" cy="5632311"/>
          </a:xfrm>
          <a:prstGeom prst="rect">
            <a:avLst/>
          </a:prstGeom>
          <a:noFill/>
          <a:ln w="9525">
            <a:noFill/>
            <a:miter lim="800000"/>
            <a:headEnd/>
            <a:tailEnd/>
          </a:ln>
        </p:spPr>
        <p:txBody>
          <a:bodyPr wrap="square">
            <a:spAutoFit/>
          </a:bodyPr>
          <a:lstStyle/>
          <a:p>
            <a:endParaRPr lang="en-US" altLang="zh-CN" sz="3600" b="1" dirty="0">
              <a:solidFill>
                <a:prstClr val="black"/>
              </a:solidFill>
              <a:latin typeface="楷体" panose="02010609060101010101" pitchFamily="49" charset="-122"/>
              <a:ea typeface="楷体" panose="02010609060101010101" pitchFamily="49" charset="-122"/>
            </a:endParaRPr>
          </a:p>
          <a:p>
            <a:endParaRPr lang="en-US" altLang="zh-CN" sz="3600" b="1" dirty="0">
              <a:solidFill>
                <a:prstClr val="black"/>
              </a:solidFill>
              <a:latin typeface="楷体" panose="02010609060101010101" pitchFamily="49" charset="-122"/>
              <a:ea typeface="楷体" panose="02010609060101010101" pitchFamily="49" charset="-122"/>
            </a:endParaRPr>
          </a:p>
          <a:p>
            <a:r>
              <a:rPr lang="zh-CN" altLang="en-US" sz="3600" b="1" dirty="0">
                <a:solidFill>
                  <a:prstClr val="black"/>
                </a:solidFill>
                <a:latin typeface="楷体" panose="02010609060101010101" pitchFamily="49" charset="-122"/>
                <a:ea typeface="楷体" panose="02010609060101010101" pitchFamily="49" charset="-122"/>
              </a:rPr>
              <a:t>婴儿依恋的意义何在？</a:t>
            </a:r>
            <a:endParaRPr lang="en-US" altLang="zh-CN" sz="3600" b="1" dirty="0">
              <a:solidFill>
                <a:prstClr val="black"/>
              </a:solidFill>
              <a:latin typeface="楷体" panose="02010609060101010101" pitchFamily="49" charset="-122"/>
              <a:ea typeface="楷体" panose="02010609060101010101" pitchFamily="49" charset="-122"/>
            </a:endParaRPr>
          </a:p>
          <a:p>
            <a:endParaRPr lang="en-US" altLang="zh-CN" sz="3600" b="1" dirty="0">
              <a:solidFill>
                <a:prstClr val="black"/>
              </a:solidFill>
              <a:latin typeface="楷体" panose="02010609060101010101" pitchFamily="49" charset="-122"/>
              <a:ea typeface="楷体" panose="02010609060101010101" pitchFamily="49" charset="-122"/>
            </a:endParaRPr>
          </a:p>
          <a:p>
            <a:endParaRPr lang="zh-CN" altLang="en-US" sz="3600" b="1" dirty="0">
              <a:solidFill>
                <a:prstClr val="black"/>
              </a:solidFill>
              <a:latin typeface="楷体" panose="02010609060101010101" pitchFamily="49" charset="-122"/>
              <a:ea typeface="楷体" panose="02010609060101010101" pitchFamily="49" charset="-122"/>
            </a:endParaRPr>
          </a:p>
          <a:p>
            <a:r>
              <a:rPr lang="en-US" sz="3600" b="1" dirty="0">
                <a:solidFill>
                  <a:srgbClr val="FF0000"/>
                </a:solidFill>
                <a:latin typeface="楷体" panose="02010609060101010101" pitchFamily="49" charset="-122"/>
                <a:ea typeface="楷体" panose="02010609060101010101" pitchFamily="49" charset="-122"/>
              </a:rPr>
              <a:t>   “ </a:t>
            </a:r>
            <a:r>
              <a:rPr lang="zh-CN" altLang="en-US" sz="3600" b="1" dirty="0">
                <a:solidFill>
                  <a:srgbClr val="FF0000"/>
                </a:solidFill>
                <a:latin typeface="楷体" panose="02010609060101010101" pitchFamily="49" charset="-122"/>
                <a:ea typeface="楷体" panose="02010609060101010101" pitchFamily="49" charset="-122"/>
              </a:rPr>
              <a:t>从摇篮到坟墓</a:t>
            </a:r>
            <a:r>
              <a:rPr lang="en-US" sz="3600" b="1" dirty="0">
                <a:solidFill>
                  <a:srgbClr val="FF0000"/>
                </a:solidFill>
                <a:latin typeface="楷体" panose="02010609060101010101" pitchFamily="49" charset="-122"/>
                <a:ea typeface="楷体" panose="02010609060101010101" pitchFamily="49" charset="-122"/>
              </a:rPr>
              <a:t>” </a:t>
            </a:r>
            <a:r>
              <a:rPr lang="zh-CN" altLang="en-US" sz="3600" b="1" dirty="0">
                <a:solidFill>
                  <a:srgbClr val="FF0000"/>
                </a:solidFill>
                <a:latin typeface="楷体" panose="02010609060101010101" pitchFamily="49" charset="-122"/>
                <a:ea typeface="楷体" panose="02010609060101010101" pitchFamily="49" charset="-122"/>
              </a:rPr>
              <a:t>贯穿一生的情感。</a:t>
            </a:r>
            <a:endParaRPr lang="en-US" altLang="zh-CN" sz="3600" b="1" dirty="0">
              <a:solidFill>
                <a:srgbClr val="FF0000"/>
              </a:solidFill>
              <a:latin typeface="楷体" panose="02010609060101010101" pitchFamily="49" charset="-122"/>
              <a:ea typeface="楷体" panose="02010609060101010101" pitchFamily="49" charset="-122"/>
            </a:endParaRPr>
          </a:p>
          <a:p>
            <a:endParaRPr lang="en-US" altLang="zh-CN" sz="3600" b="1" dirty="0">
              <a:solidFill>
                <a:srgbClr val="FF0000"/>
              </a:solidFill>
              <a:latin typeface="楷体" panose="02010609060101010101" pitchFamily="49" charset="-122"/>
              <a:ea typeface="楷体" panose="02010609060101010101" pitchFamily="49" charset="-122"/>
            </a:endParaRPr>
          </a:p>
          <a:p>
            <a:endParaRPr lang="en-US" altLang="zh-CN" sz="3600" b="1" dirty="0">
              <a:solidFill>
                <a:srgbClr val="FF0000"/>
              </a:solidFill>
              <a:latin typeface="楷体" panose="02010609060101010101" pitchFamily="49" charset="-122"/>
              <a:ea typeface="楷体" panose="02010609060101010101" pitchFamily="49" charset="-122"/>
            </a:endParaRPr>
          </a:p>
          <a:p>
            <a:endParaRPr lang="en-US" altLang="zh-CN" sz="3600" b="1" dirty="0">
              <a:solidFill>
                <a:prstClr val="black"/>
              </a:solidFill>
              <a:latin typeface="楷体" panose="02010609060101010101" pitchFamily="49" charset="-122"/>
              <a:ea typeface="楷体" panose="02010609060101010101" pitchFamily="49" charset="-122"/>
            </a:endParaRPr>
          </a:p>
          <a:p>
            <a:endParaRPr lang="zh-CN" altLang="zh-CN" sz="3600" b="1"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6709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1219200" y="304737"/>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en-US"/>
              <a:t>早期依恋对个体</a:t>
            </a:r>
            <a:r>
              <a:rPr lang="zh-CN" altLang="zh-CN"/>
              <a:t>的影响</a:t>
            </a:r>
            <a:endParaRPr lang="zh-CN" altLang="en-US" dirty="0"/>
          </a:p>
        </p:txBody>
      </p:sp>
      <p:graphicFrame>
        <p:nvGraphicFramePr>
          <p:cNvPr id="7" name="内容占位符 3"/>
          <p:cNvGraphicFramePr>
            <a:graphicFrameLocks/>
          </p:cNvGraphicFramePr>
          <p:nvPr/>
        </p:nvGraphicFramePr>
        <p:xfrm>
          <a:off x="1293555" y="1787258"/>
          <a:ext cx="10060245" cy="385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301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a:xfrm>
            <a:off x="665073" y="1600633"/>
            <a:ext cx="10972800" cy="230885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t>远期影响 </a:t>
            </a:r>
            <a:endParaRPr lang="en-US" altLang="zh-CN" dirty="0"/>
          </a:p>
          <a:p>
            <a:pPr lvl="1">
              <a:defRPr/>
            </a:pPr>
            <a:r>
              <a:rPr lang="zh-CN" altLang="zh-CN" dirty="0"/>
              <a:t>婴儿期不安全的依恋与</a:t>
            </a:r>
            <a:r>
              <a:rPr lang="en-US" altLang="zh-CN" dirty="0"/>
              <a:t>20-35</a:t>
            </a:r>
            <a:r>
              <a:rPr lang="zh-CN" altLang="zh-CN" dirty="0"/>
              <a:t>年后</a:t>
            </a:r>
            <a:r>
              <a:rPr lang="zh-CN" altLang="en-US" dirty="0"/>
              <a:t>，</a:t>
            </a:r>
            <a:r>
              <a:rPr lang="zh-CN" altLang="zh-CN" dirty="0"/>
              <a:t>面对具有人际挑战的情境时缺乏有效的情绪调节策略（比如，压抑情绪、脱离亲朋好友、夸大情绪表现）息息相关</a:t>
            </a:r>
            <a:r>
              <a:rPr lang="zh-CN" altLang="en-US" dirty="0"/>
              <a:t>。</a:t>
            </a:r>
            <a:endParaRPr lang="zh-CN" altLang="en-US" sz="2265" dirty="0"/>
          </a:p>
        </p:txBody>
      </p:sp>
      <p:grpSp>
        <p:nvGrpSpPr>
          <p:cNvPr id="16" name="Group 1"/>
          <p:cNvGrpSpPr>
            <a:grpSpLocks noChangeAspect="1"/>
          </p:cNvGrpSpPr>
          <p:nvPr/>
        </p:nvGrpSpPr>
        <p:grpSpPr bwMode="auto">
          <a:xfrm>
            <a:off x="624417" y="3909485"/>
            <a:ext cx="11353800" cy="1246716"/>
            <a:chOff x="2726" y="8315"/>
            <a:chExt cx="5948" cy="679"/>
          </a:xfrm>
        </p:grpSpPr>
        <p:sp>
          <p:nvSpPr>
            <p:cNvPr id="17" name="AutoShape 9"/>
            <p:cNvSpPr>
              <a:spLocks noChangeAspect="1" noChangeArrowheads="1" noTextEdit="1"/>
            </p:cNvSpPr>
            <p:nvPr/>
          </p:nvSpPr>
          <p:spPr bwMode="auto">
            <a:xfrm>
              <a:off x="2726" y="8315"/>
              <a:ext cx="5948" cy="679"/>
            </a:xfrm>
            <a:prstGeom prst="rect">
              <a:avLst/>
            </a:prstGeom>
            <a:noFill/>
          </p:spPr>
          <p:txBody>
            <a:bodyPr/>
            <a:lstStyle/>
            <a:p>
              <a:pPr>
                <a:defRPr/>
              </a:pPr>
              <a:endParaRPr lang="zh-CN" altLang="en-US" sz="6400" b="1">
                <a:ln w="1905"/>
                <a:solidFill>
                  <a:srgbClr val="A96F07"/>
                </a:solidFill>
                <a:effectLst>
                  <a:innerShdw blurRad="69850" dist="43180" dir="5400000">
                    <a:srgbClr val="000000">
                      <a:alpha val="65000"/>
                    </a:srgbClr>
                  </a:innerShdw>
                </a:effectLst>
                <a:latin typeface="等线"/>
                <a:ea typeface="等线" panose="02010600030101010101" pitchFamily="2" charset="-122"/>
              </a:endParaRPr>
            </a:p>
          </p:txBody>
        </p:sp>
        <p:sp>
          <p:nvSpPr>
            <p:cNvPr id="18" name="Text Box 8"/>
            <p:cNvSpPr txBox="1">
              <a:spLocks noChangeArrowheads="1"/>
            </p:cNvSpPr>
            <p:nvPr/>
          </p:nvSpPr>
          <p:spPr bwMode="auto">
            <a:xfrm>
              <a:off x="2726" y="8315"/>
              <a:ext cx="1096" cy="679"/>
            </a:xfrm>
            <a:prstGeom prst="rect">
              <a:avLst/>
            </a:prstGeom>
            <a:solidFill>
              <a:srgbClr val="FFFFFF"/>
            </a:solidFill>
            <a:ln w="9525">
              <a:solidFill>
                <a:srgbClr val="000000"/>
              </a:solidFill>
              <a:miter lim="800000"/>
            </a:ln>
          </p:spPr>
          <p:txBody>
            <a:bodyPr anchor="ctr"/>
            <a:lstStyle/>
            <a:p>
              <a:pPr algn="ctr">
                <a:defRPr/>
              </a:pPr>
              <a:r>
                <a:rPr lang="zh-CN" altLang="en-US" sz="2135" b="1">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婴儿期的</a:t>
              </a:r>
              <a:endParaRPr lang="zh-CN" altLang="en-US" sz="2400" b="1">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a:p>
              <a:pPr algn="ctr" eaLnBrk="0" hangingPunct="0">
                <a:defRPr/>
              </a:pPr>
              <a:r>
                <a:rPr lang="zh-CN" altLang="en-US" sz="2135" b="1">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安全依恋</a:t>
              </a:r>
              <a:endParaRPr lang="zh-CN" altLang="en-US" sz="6400" b="1">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p:txBody>
        </p:sp>
        <p:sp>
          <p:nvSpPr>
            <p:cNvPr id="19" name="Text Box 7"/>
            <p:cNvSpPr txBox="1">
              <a:spLocks noChangeArrowheads="1"/>
            </p:cNvSpPr>
            <p:nvPr/>
          </p:nvSpPr>
          <p:spPr bwMode="auto">
            <a:xfrm>
              <a:off x="4291" y="8315"/>
              <a:ext cx="1096" cy="679"/>
            </a:xfrm>
            <a:prstGeom prst="rect">
              <a:avLst/>
            </a:prstGeom>
            <a:solidFill>
              <a:srgbClr val="FFFFFF"/>
            </a:solidFill>
            <a:ln w="9525">
              <a:solidFill>
                <a:srgbClr val="000000"/>
              </a:solidFill>
              <a:miter lim="800000"/>
            </a:ln>
          </p:spPr>
          <p:txBody>
            <a:bodyPr anchor="ctr"/>
            <a:lstStyle/>
            <a:p>
              <a:pPr algn="ctr">
                <a:defRPr/>
              </a:pPr>
              <a:r>
                <a:rPr lang="zh-CN" altLang="en-US" sz="2135" b="1" dirty="0">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儿童期的</a:t>
              </a:r>
              <a:endParaRPr lang="zh-CN" altLang="en-US" sz="2400" b="1" dirty="0">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a:p>
              <a:pPr algn="ctr" eaLnBrk="0" hangingPunct="0">
                <a:defRPr/>
              </a:pPr>
              <a:r>
                <a:rPr lang="zh-CN" altLang="en-US" sz="2135" b="1" dirty="0">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良好同伴关系</a:t>
              </a:r>
              <a:endParaRPr lang="zh-CN" altLang="en-US" sz="6400" b="1" dirty="0">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p:txBody>
        </p:sp>
        <p:sp>
          <p:nvSpPr>
            <p:cNvPr id="20" name="Text Box 6"/>
            <p:cNvSpPr txBox="1">
              <a:spLocks noChangeArrowheads="1"/>
            </p:cNvSpPr>
            <p:nvPr/>
          </p:nvSpPr>
          <p:spPr bwMode="auto">
            <a:xfrm>
              <a:off x="5856" y="8315"/>
              <a:ext cx="1096" cy="679"/>
            </a:xfrm>
            <a:prstGeom prst="rect">
              <a:avLst/>
            </a:prstGeom>
            <a:solidFill>
              <a:srgbClr val="FFFFFF"/>
            </a:solidFill>
            <a:ln w="9525">
              <a:solidFill>
                <a:srgbClr val="000000"/>
              </a:solidFill>
              <a:miter lim="800000"/>
            </a:ln>
          </p:spPr>
          <p:txBody>
            <a:bodyPr anchor="ctr"/>
            <a:lstStyle/>
            <a:p>
              <a:pPr algn="ctr">
                <a:defRPr/>
              </a:pPr>
              <a:r>
                <a:rPr lang="zh-CN" altLang="en-US" sz="2135" b="1" dirty="0">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青少年期的</a:t>
              </a:r>
              <a:endParaRPr lang="zh-CN" altLang="en-US" sz="2400" b="1" dirty="0">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a:p>
              <a:pPr algn="ctr" eaLnBrk="0" hangingPunct="0">
                <a:defRPr/>
              </a:pPr>
              <a:r>
                <a:rPr lang="zh-CN" altLang="en-US" sz="2135" b="1" dirty="0">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亲密友谊</a:t>
              </a:r>
              <a:endParaRPr lang="zh-CN" altLang="en-US" sz="6400" b="1" dirty="0">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p:txBody>
        </p:sp>
        <p:sp>
          <p:nvSpPr>
            <p:cNvPr id="21" name="Text Box 5"/>
            <p:cNvSpPr txBox="1">
              <a:spLocks noChangeArrowheads="1"/>
            </p:cNvSpPr>
            <p:nvPr/>
          </p:nvSpPr>
          <p:spPr bwMode="auto">
            <a:xfrm>
              <a:off x="7422" y="8315"/>
              <a:ext cx="1252" cy="679"/>
            </a:xfrm>
            <a:prstGeom prst="rect">
              <a:avLst/>
            </a:prstGeom>
            <a:solidFill>
              <a:srgbClr val="FFFFFF"/>
            </a:solidFill>
            <a:ln w="9525">
              <a:solidFill>
                <a:srgbClr val="000000"/>
              </a:solidFill>
              <a:miter lim="800000"/>
            </a:ln>
          </p:spPr>
          <p:txBody>
            <a:bodyPr anchor="ctr"/>
            <a:lstStyle/>
            <a:p>
              <a:pPr algn="ctr">
                <a:defRPr/>
              </a:pPr>
              <a:r>
                <a:rPr lang="zh-CN" altLang="en-US" sz="2135" b="1" dirty="0">
                  <a:ln w="1905"/>
                  <a:solidFill>
                    <a:srgbClr val="A96F07"/>
                  </a:solidFill>
                  <a:effectLst>
                    <a:innerShdw blurRad="69850" dist="43180" dir="5400000">
                      <a:srgbClr val="000000">
                        <a:alpha val="65000"/>
                      </a:srgbClr>
                    </a:innerShdw>
                  </a:effectLst>
                  <a:latin typeface="Times New Roman" panose="02020603050405020304" pitchFamily="18" charset="0"/>
                  <a:ea typeface="等线" panose="02010600030101010101" pitchFamily="2" charset="-122"/>
                  <a:cs typeface="Times New Roman" panose="02020603050405020304" pitchFamily="18" charset="0"/>
                </a:rPr>
                <a:t>成年早期的情绪积极的恋爱关系</a:t>
              </a:r>
              <a:endParaRPr lang="zh-CN" altLang="en-US" sz="6400" b="1" dirty="0">
                <a:ln w="1905"/>
                <a:solidFill>
                  <a:srgbClr val="A96F07"/>
                </a:solidFill>
                <a:effectLst>
                  <a:innerShdw blurRad="69850" dist="43180" dir="5400000">
                    <a:srgbClr val="000000">
                      <a:alpha val="65000"/>
                    </a:srgbClr>
                  </a:innerShdw>
                </a:effectLst>
                <a:latin typeface="等线"/>
                <a:ea typeface="等线" panose="02010600030101010101" pitchFamily="2" charset="-122"/>
                <a:cs typeface="宋体" panose="02010600030101010101" pitchFamily="2" charset="-122"/>
              </a:endParaRPr>
            </a:p>
          </p:txBody>
        </p:sp>
        <p:sp>
          <p:nvSpPr>
            <p:cNvPr id="22" name="Line 4"/>
            <p:cNvSpPr>
              <a:spLocks noChangeShapeType="1"/>
            </p:cNvSpPr>
            <p:nvPr/>
          </p:nvSpPr>
          <p:spPr bwMode="auto">
            <a:xfrm>
              <a:off x="3822" y="8722"/>
              <a:ext cx="469" cy="0"/>
            </a:xfrm>
            <a:prstGeom prst="line">
              <a:avLst/>
            </a:prstGeom>
            <a:noFill/>
            <a:ln w="9525">
              <a:solidFill>
                <a:srgbClr val="000000"/>
              </a:solidFill>
              <a:round/>
              <a:tailEnd type="triangle" w="med" len="med"/>
            </a:ln>
          </p:spPr>
          <p:txBody>
            <a:bodyPr/>
            <a:lstStyle/>
            <a:p>
              <a:pPr>
                <a:defRPr/>
              </a:pPr>
              <a:endParaRPr lang="zh-CN" altLang="en-US" sz="6400" b="1">
                <a:ln w="1905"/>
                <a:solidFill>
                  <a:srgbClr val="A96F07"/>
                </a:solidFill>
                <a:effectLst>
                  <a:innerShdw blurRad="69850" dist="43180" dir="5400000">
                    <a:srgbClr val="000000">
                      <a:alpha val="65000"/>
                    </a:srgbClr>
                  </a:innerShdw>
                </a:effectLst>
                <a:latin typeface="等线"/>
                <a:ea typeface="等线" panose="02010600030101010101" pitchFamily="2" charset="-122"/>
              </a:endParaRPr>
            </a:p>
          </p:txBody>
        </p:sp>
        <p:sp>
          <p:nvSpPr>
            <p:cNvPr id="23" name="Line 3"/>
            <p:cNvSpPr>
              <a:spLocks noChangeShapeType="1"/>
            </p:cNvSpPr>
            <p:nvPr/>
          </p:nvSpPr>
          <p:spPr bwMode="auto">
            <a:xfrm>
              <a:off x="5387" y="8722"/>
              <a:ext cx="469" cy="1"/>
            </a:xfrm>
            <a:prstGeom prst="line">
              <a:avLst/>
            </a:prstGeom>
            <a:noFill/>
            <a:ln w="9525">
              <a:solidFill>
                <a:srgbClr val="000000"/>
              </a:solidFill>
              <a:round/>
              <a:tailEnd type="triangle" w="med" len="med"/>
            </a:ln>
          </p:spPr>
          <p:txBody>
            <a:bodyPr/>
            <a:lstStyle/>
            <a:p>
              <a:pPr>
                <a:defRPr/>
              </a:pPr>
              <a:endParaRPr lang="zh-CN" altLang="en-US" sz="6400" b="1">
                <a:ln w="1905"/>
                <a:solidFill>
                  <a:srgbClr val="A96F07"/>
                </a:solidFill>
                <a:effectLst>
                  <a:innerShdw blurRad="69850" dist="43180" dir="5400000">
                    <a:srgbClr val="000000">
                      <a:alpha val="65000"/>
                    </a:srgbClr>
                  </a:innerShdw>
                </a:effectLst>
                <a:latin typeface="等线"/>
                <a:ea typeface="等线" panose="02010600030101010101" pitchFamily="2" charset="-122"/>
              </a:endParaRPr>
            </a:p>
          </p:txBody>
        </p:sp>
        <p:sp>
          <p:nvSpPr>
            <p:cNvPr id="24" name="Line 2"/>
            <p:cNvSpPr>
              <a:spLocks noChangeShapeType="1"/>
            </p:cNvSpPr>
            <p:nvPr/>
          </p:nvSpPr>
          <p:spPr bwMode="auto">
            <a:xfrm>
              <a:off x="6952" y="8722"/>
              <a:ext cx="470" cy="0"/>
            </a:xfrm>
            <a:prstGeom prst="line">
              <a:avLst/>
            </a:prstGeom>
            <a:noFill/>
            <a:ln w="9525">
              <a:solidFill>
                <a:srgbClr val="000000"/>
              </a:solidFill>
              <a:round/>
              <a:tailEnd type="triangle" w="med" len="med"/>
            </a:ln>
          </p:spPr>
          <p:txBody>
            <a:bodyPr/>
            <a:lstStyle/>
            <a:p>
              <a:pPr>
                <a:defRPr/>
              </a:pPr>
              <a:endParaRPr lang="zh-CN" altLang="en-US" sz="6400" b="1">
                <a:ln w="1905"/>
                <a:solidFill>
                  <a:srgbClr val="A96F07"/>
                </a:solidFill>
                <a:effectLst>
                  <a:innerShdw blurRad="69850" dist="43180" dir="5400000">
                    <a:srgbClr val="000000">
                      <a:alpha val="65000"/>
                    </a:srgbClr>
                  </a:innerShdw>
                </a:effectLst>
                <a:latin typeface="等线"/>
                <a:ea typeface="等线" panose="02010600030101010101" pitchFamily="2" charset="-122"/>
              </a:endParaRPr>
            </a:p>
          </p:txBody>
        </p:sp>
      </p:grpSp>
      <p:sp>
        <p:nvSpPr>
          <p:cNvPr id="25" name="标题 1"/>
          <p:cNvSpPr txBox="1">
            <a:spLocks/>
          </p:cNvSpPr>
          <p:nvPr/>
        </p:nvSpPr>
        <p:spPr>
          <a:xfrm>
            <a:off x="1219200" y="304737"/>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en-US"/>
              <a:t>早期依恋对个体</a:t>
            </a:r>
            <a:r>
              <a:rPr lang="zh-CN" altLang="zh-CN"/>
              <a:t>的影响</a:t>
            </a:r>
            <a:endParaRPr lang="zh-CN" altLang="en-US" dirty="0"/>
          </a:p>
        </p:txBody>
      </p:sp>
    </p:spTree>
    <p:extLst>
      <p:ext uri="{BB962C8B-B14F-4D97-AF65-F5344CB8AC3E}">
        <p14:creationId xmlns:p14="http://schemas.microsoft.com/office/powerpoint/2010/main" val="2414592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extLst>
              <p:ext uri="{D42A27DB-BD31-4B8C-83A1-F6EECF244321}">
                <p14:modId xmlns:p14="http://schemas.microsoft.com/office/powerpoint/2010/main" val="2159426311"/>
              </p:ext>
            </p:extLst>
          </p:nvPr>
        </p:nvGraphicFramePr>
        <p:xfrm>
          <a:off x="410028" y="1662124"/>
          <a:ext cx="10972800" cy="404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圆角矩形标注 5"/>
          <p:cNvSpPr/>
          <p:nvPr/>
        </p:nvSpPr>
        <p:spPr bwMode="auto">
          <a:xfrm>
            <a:off x="1183724" y="382602"/>
            <a:ext cx="3756576" cy="928688"/>
          </a:xfrm>
          <a:prstGeom prst="wedgeRoundRectCallout">
            <a:avLst>
              <a:gd name="adj1" fmla="val -49155"/>
              <a:gd name="adj2" fmla="val 33131"/>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lnSpc>
                <a:spcPct val="150000"/>
              </a:lnSpc>
              <a:spcBef>
                <a:spcPts val="600"/>
              </a:spcBef>
              <a:defRPr/>
            </a:pPr>
            <a:r>
              <a:rPr lang="zh-CN" altLang="en-US" sz="3600" b="1" dirty="0">
                <a:solidFill>
                  <a:prstClr val="black"/>
                </a:solidFill>
                <a:latin typeface="Times New Roman" panose="02020603050405020304" pitchFamily="18" charset="0"/>
                <a:cs typeface="Times New Roman" panose="02020603050405020304" pitchFamily="18" charset="0"/>
              </a:rPr>
              <a:t>依恋的影响因素</a:t>
            </a:r>
            <a:endParaRPr lang="zh-CN" alt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11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413112"/>
            <a:ext cx="11065202"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学术争论：环境决定论是否成立</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支持者认为文化是由环境决定的，反对者认为相同的环境下其实有不同的文化模式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马克思主义关于人的能动性的讨论</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a:t>
            </a:r>
            <a:r>
              <a:rPr kumimoji="0" lang="zh-CN" altLang="zh-CN" sz="2400" b="0" i="0" u="none" strike="noStrike" kern="1200" cap="none" spc="0" normalizeH="0" baseline="0" noProof="0" dirty="0">
                <a:ln>
                  <a:noFill/>
                </a:ln>
                <a:effectLst/>
                <a:uLnTx/>
                <a:uFillTx/>
                <a:latin typeface="等线" panose="020F0502020204030204"/>
                <a:ea typeface="等线" panose="02010600030101010101" pitchFamily="2" charset="-122"/>
              </a:rPr>
              <a:t>“人创造环境，同样，环境也创造人。”</a:t>
            </a:r>
            <a:endParaRPr kumimoji="0" lang="zh-CN" altLang="en-US" sz="2400" b="0" i="0" u="none" strike="noStrike" kern="1200" cap="none" spc="0" normalizeH="0" baseline="0" noProof="0" dirty="0">
              <a:ln>
                <a:noFill/>
              </a:ln>
              <a:effectLst/>
              <a:uLnTx/>
              <a:uFillTx/>
              <a:latin typeface="等线" panose="020F0502020204030204"/>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如果说人类作为物种，其遗传、进化等是由其环境来决定的话，那么人的能动性，也就是其观念与行为将使人有机会超越自然环境的束缚，通过劳动来改造其环境，甚至创造其环境。当然，人类也不能无限制地改变环境，尽管科学技术的发展一再为改变人类生活环境提供了新的可能，但依然是有范围的、局部的。</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510909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一、自然环境与社会文化环境的影响</a:t>
            </a:r>
          </a:p>
        </p:txBody>
      </p:sp>
    </p:spTree>
    <p:extLst>
      <p:ext uri="{BB962C8B-B14F-4D97-AF65-F5344CB8AC3E}">
        <p14:creationId xmlns:p14="http://schemas.microsoft.com/office/powerpoint/2010/main" val="2507397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04F69230-F3A6-4586-9371-A858F4763E9F}"/>
              </a:ext>
            </a:extLst>
          </p:cNvPr>
          <p:cNvSpPr txBox="1"/>
          <p:nvPr/>
        </p:nvSpPr>
        <p:spPr>
          <a:xfrm>
            <a:off x="804403" y="2857501"/>
            <a:ext cx="2206137" cy="1918154"/>
          </a:xfrm>
          <a:prstGeom prst="rect">
            <a:avLst/>
          </a:prstGeom>
          <a:noFill/>
          <a:ln w="117475">
            <a:noFill/>
          </a:ln>
        </p:spPr>
        <p:txBody>
          <a:bodyPr wrap="none" rtlCol="0">
            <a:prstTxWarp prst="textPlain">
              <a:avLst/>
            </a:prstTxWarp>
            <a:spAutoFit/>
          </a:bodyPr>
          <a:lstStyle/>
          <a:p>
            <a:pPr>
              <a:defRPr/>
            </a:pPr>
            <a:r>
              <a:rPr lang="en-US" altLang="zh-CN" spc="100" dirty="0">
                <a:solidFill>
                  <a:prstClr val="white"/>
                </a:solidFill>
                <a:latin typeface="Impact" panose="020B0806030902050204" pitchFamily="34" charset="0"/>
                <a:cs typeface="Arial" panose="020B0604020202020204" pitchFamily="34" charset="0"/>
              </a:rPr>
              <a:t>2</a:t>
            </a:r>
            <a:endParaRPr lang="zh-CN" altLang="en-US" spc="100" dirty="0">
              <a:solidFill>
                <a:prstClr val="white"/>
              </a:solidFill>
              <a:latin typeface="Impact" panose="020B0806030902050204" pitchFamily="34" charset="0"/>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4240683" y="1027213"/>
            <a:ext cx="6340197" cy="928588"/>
          </a:xfrm>
          <a:prstGeom prst="rect">
            <a:avLst/>
          </a:prstGeom>
        </p:spPr>
        <p:txBody>
          <a:bodyPr wrap="none">
            <a:spAutoFit/>
          </a:bodyPr>
          <a:lstStyle/>
          <a:p>
            <a:pPr>
              <a:lnSpc>
                <a:spcPct val="120000"/>
              </a:lnSpc>
              <a:defRPr/>
            </a:pPr>
            <a:r>
              <a:rPr lang="zh-CN" altLang="en-US" sz="4800" b="1" dirty="0">
                <a:solidFill>
                  <a:srgbClr val="D9793F"/>
                </a:solidFill>
                <a:latin typeface="华文新魏" panose="02010800040101010101" charset="-122"/>
                <a:ea typeface="华文新魏" panose="02010800040101010101" charset="-122"/>
                <a:sym typeface="+mn-ea"/>
              </a:rPr>
              <a:t>学前期的自我与社会化</a:t>
            </a:r>
          </a:p>
        </p:txBody>
      </p:sp>
    </p:spTree>
    <p:extLst>
      <p:ext uri="{BB962C8B-B14F-4D97-AF65-F5344CB8AC3E}">
        <p14:creationId xmlns:p14="http://schemas.microsoft.com/office/powerpoint/2010/main" val="562379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83432" y="5261102"/>
            <a:ext cx="9996139" cy="1143000"/>
          </a:xfrm>
        </p:spPr>
        <p:txBody>
          <a:bodyPr>
            <a:normAutofit/>
          </a:bodyPr>
          <a:lstStyle/>
          <a:p>
            <a:pPr algn="ctr"/>
            <a:r>
              <a:rPr lang="zh-CN" altLang="en-US" b="1" dirty="0">
                <a:solidFill>
                  <a:srgbClr val="B34335"/>
                </a:solidFill>
                <a:latin typeface="黑体" pitchFamily="49" charset="-122"/>
                <a:ea typeface="黑体" pitchFamily="49" charset="-122"/>
              </a:rPr>
              <a:t>棉花糖实验</a:t>
            </a:r>
            <a:endParaRPr lang="zh-CN" altLang="en-US" sz="4400" dirty="0">
              <a:solidFill>
                <a:srgbClr val="B34335"/>
              </a:solidFill>
            </a:endParaRPr>
          </a:p>
        </p:txBody>
      </p:sp>
      <p:pic>
        <p:nvPicPr>
          <p:cNvPr id="5" name="Picture 2" descr="http://img.mp.itc.cn/upload/20160807/f42259aa8ff54c78b494230dcf5f594a_th.jpg">
            <a:hlinkClick r:id="rId2" action="ppaction://hlinkfile"/>
          </p:cNvPr>
          <p:cNvPicPr>
            <a:picLocks noChangeAspect="1" noChangeArrowheads="1"/>
          </p:cNvPicPr>
          <p:nvPr/>
        </p:nvPicPr>
        <p:blipFill>
          <a:blip r:embed="rId3"/>
          <a:srcRect/>
          <a:stretch>
            <a:fillRect/>
          </a:stretch>
        </p:blipFill>
        <p:spPr bwMode="auto">
          <a:xfrm>
            <a:off x="2321226" y="1012916"/>
            <a:ext cx="7320553" cy="4123913"/>
          </a:xfrm>
          <a:prstGeom prst="rect">
            <a:avLst/>
          </a:prstGeom>
          <a:noFill/>
        </p:spPr>
      </p:pic>
    </p:spTree>
    <p:extLst>
      <p:ext uri="{BB962C8B-B14F-4D97-AF65-F5344CB8AC3E}">
        <p14:creationId xmlns:p14="http://schemas.microsoft.com/office/powerpoint/2010/main" val="3739000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solidFill>
                  <a:srgbClr val="FF0000"/>
                </a:solidFill>
                <a:latin typeface="楷体" panose="02010609060101010101" pitchFamily="49" charset="-122"/>
                <a:ea typeface="楷体" panose="02010609060101010101" pitchFamily="49" charset="-122"/>
              </a:rPr>
              <a:t>儿童的</a:t>
            </a:r>
            <a:r>
              <a:rPr lang="zh-CN" altLang="en-US" sz="4800" b="1" dirty="0">
                <a:solidFill>
                  <a:srgbClr val="FF0000"/>
                </a:solidFill>
                <a:latin typeface="楷体" panose="02010609060101010101" pitchFamily="49" charset="-122"/>
                <a:ea typeface="楷体" panose="02010609060101010101" pitchFamily="49" charset="-122"/>
              </a:rPr>
              <a:t>延迟满足</a:t>
            </a:r>
          </a:p>
        </p:txBody>
      </p:sp>
      <p:sp>
        <p:nvSpPr>
          <p:cNvPr id="3" name="内容占位符 2"/>
          <p:cNvSpPr>
            <a:spLocks noGrp="1"/>
          </p:cNvSpPr>
          <p:nvPr>
            <p:ph idx="1"/>
          </p:nvPr>
        </p:nvSpPr>
        <p:spPr>
          <a:xfrm>
            <a:off x="615950" y="1601788"/>
            <a:ext cx="10960100" cy="4408512"/>
          </a:xfrm>
        </p:spPr>
        <p:txBody>
          <a:bodyPr>
            <a:noAutofit/>
          </a:bodyPr>
          <a:lstStyle/>
          <a:p>
            <a:pPr marL="0" indent="0">
              <a:lnSpc>
                <a:spcPct val="200000"/>
              </a:lnSpc>
              <a:buNone/>
            </a:pPr>
            <a:r>
              <a:rPr lang="zh-CN" altLang="en-US" sz="2400" b="1" dirty="0">
                <a:latin typeface="楷体" panose="02010609060101010101" pitchFamily="49" charset="-122"/>
                <a:ea typeface="楷体" panose="02010609060101010101" pitchFamily="49" charset="-122"/>
              </a:rPr>
              <a:t>    延迟满足的棉花糖实验（</a:t>
            </a:r>
            <a:r>
              <a:rPr lang="en-US" altLang="zh-CN" sz="2400" b="1" dirty="0">
                <a:latin typeface="楷体" panose="02010609060101010101" pitchFamily="49" charset="-122"/>
                <a:ea typeface="楷体" panose="02010609060101010101" pitchFamily="49" charset="-122"/>
              </a:rPr>
              <a:t>Marshmallow Test</a:t>
            </a:r>
            <a:r>
              <a:rPr lang="zh-CN" altLang="en-US" sz="2400" b="1" dirty="0">
                <a:latin typeface="楷体" panose="02010609060101010101" pitchFamily="49" charset="-122"/>
                <a:ea typeface="楷体" panose="02010609060101010101" pitchFamily="49" charset="-122"/>
              </a:rPr>
              <a:t>）是由美国心理学家于</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60</a:t>
            </a:r>
            <a:r>
              <a:rPr lang="zh-CN" altLang="en-US" sz="2400" b="1" dirty="0">
                <a:latin typeface="楷体" panose="02010609060101010101" pitchFamily="49" charset="-122"/>
                <a:ea typeface="楷体" panose="02010609060101010101" pitchFamily="49" charset="-122"/>
              </a:rPr>
              <a:t>年代在斯坦福大学开展的一项经典实验，旨在研究儿童的自我控制能力以及延迟满足对其未来发展的影响。</a:t>
            </a:r>
            <a:endParaRPr lang="en-US" altLang="zh-CN" sz="2400" b="1" dirty="0">
              <a:latin typeface="楷体" panose="02010609060101010101" pitchFamily="49" charset="-122"/>
              <a:ea typeface="楷体" panose="02010609060101010101" pitchFamily="49" charset="-122"/>
            </a:endParaRPr>
          </a:p>
          <a:p>
            <a:pPr marL="0" indent="0">
              <a:lnSpc>
                <a:spcPct val="200000"/>
              </a:lnSpc>
              <a:buNone/>
            </a:pPr>
            <a:r>
              <a:rPr lang="zh-CN" altLang="en-US" sz="2400" b="1" dirty="0">
                <a:latin typeface="楷体" panose="02010609060101010101" pitchFamily="49" charset="-122"/>
                <a:ea typeface="楷体" panose="02010609060101010101" pitchFamily="49" charset="-122"/>
              </a:rPr>
              <a:t>    延迟满足能力强的儿童，未来更容易发展出较强的社会竞争力、较高的工作和学习效率；具有较强的自信心，能更好地应付生活中的挫折、压力和困难；在追求目标时，更能抵制住即刻满足的诱惑，而实现长远的、更有价值的目标。</a:t>
            </a:r>
          </a:p>
        </p:txBody>
      </p:sp>
    </p:spTree>
    <p:extLst>
      <p:ext uri="{BB962C8B-B14F-4D97-AF65-F5344CB8AC3E}">
        <p14:creationId xmlns:p14="http://schemas.microsoft.com/office/powerpoint/2010/main" val="1240641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solidFill>
                  <a:srgbClr val="FF0000"/>
                </a:solidFill>
                <a:latin typeface="楷体" panose="02010609060101010101" pitchFamily="49" charset="-122"/>
                <a:ea typeface="楷体" panose="02010609060101010101" pitchFamily="49" charset="-122"/>
              </a:rPr>
              <a:t>儿童的</a:t>
            </a:r>
            <a:r>
              <a:rPr lang="zh-CN" altLang="en-US" sz="4800" b="1" dirty="0">
                <a:solidFill>
                  <a:srgbClr val="FF0000"/>
                </a:solidFill>
                <a:latin typeface="楷体" panose="02010609060101010101" pitchFamily="49" charset="-122"/>
                <a:ea typeface="楷体" panose="02010609060101010101" pitchFamily="49" charset="-122"/>
              </a:rPr>
              <a:t>延迟满足</a:t>
            </a:r>
          </a:p>
        </p:txBody>
      </p:sp>
      <p:sp>
        <p:nvSpPr>
          <p:cNvPr id="3" name="内容占位符 2"/>
          <p:cNvSpPr>
            <a:spLocks noGrp="1"/>
          </p:cNvSpPr>
          <p:nvPr>
            <p:ph idx="1"/>
          </p:nvPr>
        </p:nvSpPr>
        <p:spPr>
          <a:xfrm>
            <a:off x="615950" y="1601788"/>
            <a:ext cx="10960100" cy="4408512"/>
          </a:xfrm>
        </p:spPr>
        <p:txBody>
          <a:bodyPr>
            <a:noAutofit/>
          </a:bodyPr>
          <a:lstStyle/>
          <a:p>
            <a:pPr marL="0" indent="0">
              <a:lnSpc>
                <a:spcPct val="200000"/>
              </a:lnSpc>
              <a:buNone/>
            </a:pPr>
            <a:r>
              <a:rPr lang="zh-CN" altLang="en-US" sz="2400" b="1" dirty="0">
                <a:latin typeface="楷体" panose="02010609060101010101" pitchFamily="49" charset="-122"/>
                <a:ea typeface="楷体" panose="02010609060101010101" pitchFamily="49" charset="-122"/>
              </a:rPr>
              <a:t>    家庭经济状况、社会环境的稳定性等外部因素也会影响延迟满足。例如，来自贫困家庭的孩子更倾向于选择即时满足，因为他们对未来的资源不确定性有更高的敏感性。</a:t>
            </a:r>
            <a:r>
              <a:rPr lang="en-US" altLang="zh-CN" sz="2400" b="1" dirty="0">
                <a:latin typeface="楷体" panose="02010609060101010101" pitchFamily="49" charset="-122"/>
                <a:ea typeface="楷体" panose="02010609060101010101" pitchFamily="49" charset="-122"/>
              </a:rPr>
              <a:t>    </a:t>
            </a:r>
          </a:p>
          <a:p>
            <a:pPr marL="0" indent="0">
              <a:lnSpc>
                <a:spcPct val="200000"/>
              </a:lnSpc>
              <a:buNone/>
            </a:pP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研究发现，能够等待</a:t>
            </a:r>
            <a:r>
              <a:rPr lang="en-US" altLang="zh-CN" sz="2400" b="1" dirty="0">
                <a:latin typeface="楷体" panose="02010609060101010101" pitchFamily="49" charset="-122"/>
                <a:ea typeface="楷体" panose="02010609060101010101" pitchFamily="49" charset="-122"/>
              </a:rPr>
              <a:t>15</a:t>
            </a:r>
            <a:r>
              <a:rPr lang="zh-CN" altLang="en-US" sz="2400" b="1" dirty="0">
                <a:latin typeface="楷体" panose="02010609060101010101" pitchFamily="49" charset="-122"/>
                <a:ea typeface="楷体" panose="02010609060101010101" pitchFamily="49" charset="-122"/>
              </a:rPr>
              <a:t>分钟的孩子在后来的生活中往往表现出更好的学业成绩、更高的社会能力、较少的行为问题以及更好的健康状况，揭示了延迟满足能力与长期生活成功之间的潜在关联。</a:t>
            </a:r>
          </a:p>
        </p:txBody>
      </p:sp>
    </p:spTree>
    <p:extLst>
      <p:ext uri="{BB962C8B-B14F-4D97-AF65-F5344CB8AC3E}">
        <p14:creationId xmlns:p14="http://schemas.microsoft.com/office/powerpoint/2010/main" val="303004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solidFill>
                  <a:srgbClr val="FF0000"/>
                </a:solidFill>
                <a:latin typeface="楷体" panose="02010609060101010101" pitchFamily="49" charset="-122"/>
                <a:ea typeface="楷体" panose="02010609060101010101" pitchFamily="49" charset="-122"/>
              </a:rPr>
              <a:t>儿童的</a:t>
            </a:r>
            <a:r>
              <a:rPr lang="zh-CN" altLang="en-US" sz="4800" b="1" dirty="0">
                <a:solidFill>
                  <a:srgbClr val="FF0000"/>
                </a:solidFill>
                <a:latin typeface="楷体" panose="02010609060101010101" pitchFamily="49" charset="-122"/>
                <a:ea typeface="楷体" panose="02010609060101010101" pitchFamily="49" charset="-122"/>
              </a:rPr>
              <a:t>延迟满足</a:t>
            </a:r>
          </a:p>
        </p:txBody>
      </p:sp>
      <p:sp>
        <p:nvSpPr>
          <p:cNvPr id="3" name="内容占位符 2"/>
          <p:cNvSpPr>
            <a:spLocks noGrp="1"/>
          </p:cNvSpPr>
          <p:nvPr>
            <p:ph idx="1"/>
          </p:nvPr>
        </p:nvSpPr>
        <p:spPr>
          <a:xfrm>
            <a:off x="615950" y="1601788"/>
            <a:ext cx="10960100" cy="4408512"/>
          </a:xfrm>
        </p:spPr>
        <p:txBody>
          <a:bodyPr>
            <a:noAutofit/>
          </a:bodyPr>
          <a:lstStyle/>
          <a:p>
            <a:pPr marL="0" indent="0">
              <a:lnSpc>
                <a:spcPct val="200000"/>
              </a:lnSpc>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3-7</a:t>
            </a:r>
            <a:r>
              <a:rPr lang="zh-CN" altLang="en-US" sz="3200" b="1" dirty="0">
                <a:latin typeface="楷体" panose="02010609060101010101" pitchFamily="49" charset="-122"/>
                <a:ea typeface="楷体" panose="02010609060101010101" pitchFamily="49" charset="-122"/>
              </a:rPr>
              <a:t>岁被认为是延迟满足</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自我控制能力发展的关键期。</a:t>
            </a:r>
            <a:endParaRPr lang="en-US" altLang="zh-CN" sz="3200" b="1" dirty="0">
              <a:latin typeface="楷体" panose="02010609060101010101" pitchFamily="49" charset="-122"/>
              <a:ea typeface="楷体" panose="02010609060101010101" pitchFamily="49" charset="-122"/>
            </a:endParaRPr>
          </a:p>
          <a:p>
            <a:pPr marL="0" indent="0">
              <a:lnSpc>
                <a:spcPct val="200000"/>
              </a:lnSpc>
              <a:buNone/>
            </a:pPr>
            <a:r>
              <a:rPr lang="zh-CN" altLang="en-US" sz="3200" b="1" dirty="0">
                <a:latin typeface="楷体" panose="02010609060101010101" pitchFamily="49" charset="-122"/>
                <a:ea typeface="楷体" panose="02010609060101010101" pitchFamily="49" charset="-122"/>
              </a:rPr>
              <a:t>在这个阶段进行针对性的培养和训练，往往能收到事半功倍的效果。</a:t>
            </a:r>
            <a:endParaRPr lang="en-US" altLang="zh-CN" sz="3200" b="1" dirty="0">
              <a:latin typeface="楷体" panose="02010609060101010101" pitchFamily="49" charset="-122"/>
              <a:ea typeface="楷体" panose="02010609060101010101" pitchFamily="49" charset="-122"/>
            </a:endParaRPr>
          </a:p>
          <a:p>
            <a:pPr marL="0" indent="0">
              <a:lnSpc>
                <a:spcPct val="200000"/>
              </a:lnSpc>
              <a:buNone/>
            </a:pPr>
            <a:r>
              <a:rPr lang="en-US" altLang="zh-CN" sz="3200" b="1" dirty="0">
                <a:latin typeface="楷体" panose="02010609060101010101" pitchFamily="49" charset="-122"/>
                <a:ea typeface="楷体" panose="02010609060101010101" pitchFamily="49" charset="-122"/>
              </a:rPr>
              <a:t>    </a:t>
            </a:r>
            <a:endParaRPr lang="zh-CN" altLang="en-US" sz="32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53464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a:t>父母</a:t>
            </a:r>
            <a:r>
              <a:rPr lang="zh-CN" altLang="en-US"/>
              <a:t>的</a:t>
            </a:r>
            <a:r>
              <a:rPr lang="zh-CN" altLang="zh-CN"/>
              <a:t>教养方式</a:t>
            </a:r>
            <a:endParaRPr lang="zh-CN" altLang="en-US" dirty="0"/>
          </a:p>
        </p:txBody>
      </p:sp>
      <p:sp>
        <p:nvSpPr>
          <p:cNvPr id="5" name="内容占位符 2"/>
          <p:cNvSpPr txBox="1">
            <a:spLocks/>
          </p:cNvSpPr>
          <p:nvPr/>
        </p:nvSpPr>
        <p:spPr>
          <a:xfrm>
            <a:off x="838200" y="168765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dirty="0"/>
              <a:t>那些经常和孩子说话、试图激发孩子好奇心的父母，会与孩子建立安全的依恋，促进其社会性的发展和智力的发展。</a:t>
            </a:r>
            <a:endParaRPr lang="en-US" altLang="zh-CN" dirty="0"/>
          </a:p>
          <a:p>
            <a:pPr>
              <a:defRPr/>
            </a:pPr>
            <a:r>
              <a:rPr lang="zh-CN" altLang="zh-CN" dirty="0"/>
              <a:t>到孩子</a:t>
            </a:r>
            <a:r>
              <a:rPr lang="en-US" altLang="zh-CN" dirty="0"/>
              <a:t>3</a:t>
            </a:r>
            <a:r>
              <a:rPr lang="zh-CN" altLang="zh-CN" dirty="0"/>
              <a:t>岁</a:t>
            </a:r>
            <a:r>
              <a:rPr lang="zh-CN" altLang="en-US" dirty="0"/>
              <a:t>左右，进入学前期</a:t>
            </a:r>
            <a:r>
              <a:rPr lang="zh-CN" altLang="zh-CN" dirty="0"/>
              <a:t>时，尽管父母仍然是照料者和玩伴，但是他们这时候也会更加关心对孩子言行举止的教育。</a:t>
            </a:r>
            <a:endParaRPr lang="zh-CN" altLang="en-US" dirty="0"/>
          </a:p>
        </p:txBody>
      </p:sp>
    </p:spTree>
    <p:extLst>
      <p:ext uri="{BB962C8B-B14F-4D97-AF65-F5344CB8AC3E}">
        <p14:creationId xmlns:p14="http://schemas.microsoft.com/office/powerpoint/2010/main" val="2180358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659586" y="1504223"/>
            <a:ext cx="10972800" cy="4948967"/>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sz="3200" dirty="0"/>
              <a:t>父母教养方式的类型</a:t>
            </a:r>
            <a:endParaRPr lang="zh-CN" altLang="en-US" sz="3200" dirty="0"/>
          </a:p>
          <a:p>
            <a:pPr lvl="1">
              <a:defRPr/>
            </a:pPr>
            <a:r>
              <a:rPr lang="zh-CN" altLang="zh-CN" sz="2800" dirty="0"/>
              <a:t>“父母教养方式” 的两个方面尤为重要，一是父母“接受</a:t>
            </a:r>
            <a:r>
              <a:rPr lang="en-US" altLang="zh-CN" sz="2800" dirty="0"/>
              <a:t>-</a:t>
            </a:r>
            <a:r>
              <a:rPr lang="zh-CN" altLang="zh-CN" sz="2800" dirty="0"/>
              <a:t>响应” 维度，二是“要求</a:t>
            </a:r>
            <a:r>
              <a:rPr lang="en-US" altLang="zh-CN" sz="2800" dirty="0"/>
              <a:t>-</a:t>
            </a:r>
            <a:r>
              <a:rPr lang="zh-CN" altLang="zh-CN" sz="2800" dirty="0"/>
              <a:t>控制” 维度</a:t>
            </a:r>
          </a:p>
          <a:p>
            <a:pPr lvl="2">
              <a:defRPr/>
            </a:pPr>
            <a:r>
              <a:rPr lang="zh-CN" altLang="zh-CN" sz="2800" dirty="0"/>
              <a:t>“接受</a:t>
            </a:r>
            <a:r>
              <a:rPr lang="en-US" altLang="zh-CN" sz="2800" dirty="0"/>
              <a:t>-</a:t>
            </a:r>
            <a:r>
              <a:rPr lang="zh-CN" altLang="zh-CN" sz="2800" dirty="0"/>
              <a:t>响应”维度指的是父母对于孩子的需要的支持程度和敏感程度，以及在孩子满足他们的愿望后是否会对其表现出温情和给予赞扬。</a:t>
            </a:r>
          </a:p>
          <a:p>
            <a:pPr lvl="2">
              <a:defRPr/>
            </a:pPr>
            <a:r>
              <a:rPr lang="zh-CN" altLang="zh-CN" sz="2800" dirty="0"/>
              <a:t>“要求</a:t>
            </a:r>
            <a:r>
              <a:rPr lang="en-US" altLang="zh-CN" sz="2800" dirty="0"/>
              <a:t>-</a:t>
            </a:r>
            <a:r>
              <a:rPr lang="zh-CN" altLang="zh-CN" sz="2800" dirty="0"/>
              <a:t>控制”维度指的是父母对孩子进行管理和控制的程度。</a:t>
            </a:r>
          </a:p>
          <a:p>
            <a:pPr>
              <a:buFont typeface="Wingdings" panose="05000000000000000000" pitchFamily="2" charset="2"/>
              <a:buBlip>
                <a:blip r:embed="rId2"/>
              </a:buBlip>
              <a:defRPr/>
            </a:pPr>
            <a:endParaRPr lang="zh-CN" altLang="en-US" sz="3200" dirty="0"/>
          </a:p>
        </p:txBody>
      </p:sp>
      <p:sp>
        <p:nvSpPr>
          <p:cNvPr id="7" name="标题 1"/>
          <p:cNvSpPr txBox="1">
            <a:spLocks/>
          </p:cNvSpPr>
          <p:nvPr/>
        </p:nvSpPr>
        <p:spPr>
          <a:xfrm>
            <a:off x="1324574" y="178660"/>
            <a:ext cx="6259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a:t>父母</a:t>
            </a:r>
            <a:r>
              <a:rPr lang="zh-CN" altLang="en-US"/>
              <a:t>的</a:t>
            </a:r>
            <a:r>
              <a:rPr lang="zh-CN" altLang="zh-CN"/>
              <a:t>教养方式</a:t>
            </a:r>
            <a:endParaRPr lang="zh-CN" altLang="en-US" dirty="0"/>
          </a:p>
        </p:txBody>
      </p:sp>
    </p:spTree>
    <p:extLst>
      <p:ext uri="{BB962C8B-B14F-4D97-AF65-F5344CB8AC3E}">
        <p14:creationId xmlns:p14="http://schemas.microsoft.com/office/powerpoint/2010/main" val="3014536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 y="-23083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2400">
              <a:solidFill>
                <a:prstClr val="black"/>
              </a:solidFill>
            </a:endParaRPr>
          </a:p>
        </p:txBody>
      </p:sp>
      <p:grpSp>
        <p:nvGrpSpPr>
          <p:cNvPr id="3" name="Group 1"/>
          <p:cNvGrpSpPr>
            <a:grpSpLocks noChangeAspect="1"/>
          </p:cNvGrpSpPr>
          <p:nvPr/>
        </p:nvGrpSpPr>
        <p:grpSpPr bwMode="auto">
          <a:xfrm>
            <a:off x="2273664" y="1863568"/>
            <a:ext cx="7644671" cy="4198820"/>
            <a:chOff x="2525" y="4635"/>
            <a:chExt cx="4233" cy="3556"/>
          </a:xfrm>
          <a:solidFill>
            <a:schemeClr val="accent3">
              <a:lumMod val="20000"/>
              <a:lumOff val="80000"/>
            </a:schemeClr>
          </a:solidFill>
        </p:grpSpPr>
        <p:sp>
          <p:nvSpPr>
            <p:cNvPr id="4" name="AutoShape 13"/>
            <p:cNvSpPr>
              <a:spLocks noChangeAspect="1" noChangeArrowheads="1" noTextEdit="1"/>
            </p:cNvSpPr>
            <p:nvPr/>
          </p:nvSpPr>
          <p:spPr bwMode="auto">
            <a:xfrm>
              <a:off x="2525" y="4779"/>
              <a:ext cx="4226" cy="3398"/>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zh-CN" altLang="en-US" sz="2400">
                <a:ln w="0"/>
                <a:solidFill>
                  <a:srgbClr val="1D6FA9">
                    <a:lumMod val="50000"/>
                  </a:srgbClr>
                </a:solidFill>
                <a:effectLst>
                  <a:outerShdw blurRad="38100" dist="25400" dir="5400000" algn="ctr" rotWithShape="0">
                    <a:srgbClr val="6E747A">
                      <a:alpha val="43000"/>
                    </a:srgbClr>
                  </a:outerShdw>
                </a:effectLst>
              </a:endParaRPr>
            </a:p>
          </p:txBody>
        </p:sp>
        <p:grpSp>
          <p:nvGrpSpPr>
            <p:cNvPr id="5" name="Group 2"/>
            <p:cNvGrpSpPr/>
            <p:nvPr/>
          </p:nvGrpSpPr>
          <p:grpSpPr bwMode="auto">
            <a:xfrm>
              <a:off x="2525" y="4635"/>
              <a:ext cx="4233" cy="3556"/>
              <a:chOff x="2525" y="4635"/>
              <a:chExt cx="4233" cy="3556"/>
            </a:xfrm>
            <a:grpFill/>
          </p:grpSpPr>
          <p:sp>
            <p:nvSpPr>
              <p:cNvPr id="6" name="Text Box 3"/>
              <p:cNvSpPr txBox="1">
                <a:spLocks noChangeArrowheads="1"/>
              </p:cNvSpPr>
              <p:nvPr/>
            </p:nvSpPr>
            <p:spPr bwMode="auto">
              <a:xfrm>
                <a:off x="3620" y="4635"/>
                <a:ext cx="3131" cy="401"/>
              </a:xfrm>
              <a:prstGeom prst="rect">
                <a:avLst/>
              </a:prstGeom>
              <a:solidFill>
                <a:schemeClr val="bg1"/>
              </a:solidFill>
              <a:ln w="19050">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3200"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接受</a:t>
                </a:r>
                <a:r>
                  <a:rPr lang="en-US" altLang="zh-CN" sz="3200"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zh-CN" altLang="en-US" sz="3200"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响应</a:t>
                </a:r>
                <a:endParaRPr lang="zh-CN" altLang="en-US" sz="3200" dirty="0">
                  <a:ln w="0"/>
                  <a:solidFill>
                    <a:srgbClr val="1D6FA9">
                      <a:lumMod val="50000"/>
                    </a:srgbClr>
                  </a:solidFill>
                  <a:effectLst>
                    <a:outerShdw blurRad="38100" dist="25400" dir="5400000" algn="ctr" rotWithShape="0">
                      <a:srgbClr val="6E747A">
                        <a:alpha val="43000"/>
                      </a:srgbClr>
                    </a:outerShdw>
                  </a:effectLst>
                </a:endParaRPr>
              </a:p>
            </p:txBody>
          </p:sp>
          <p:sp>
            <p:nvSpPr>
              <p:cNvPr id="7" name="Text Box 12"/>
              <p:cNvSpPr txBox="1">
                <a:spLocks noChangeArrowheads="1"/>
              </p:cNvSpPr>
              <p:nvPr/>
            </p:nvSpPr>
            <p:spPr bwMode="auto">
              <a:xfrm>
                <a:off x="3151" y="5458"/>
                <a:ext cx="469" cy="1359"/>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eaVert" anchor="ctr"/>
              <a:lstStyle/>
              <a:p>
                <a:pPr algn="ctr" eaLnBrk="0" hangingPunct="0">
                  <a:lnSpc>
                    <a:spcPct val="150000"/>
                  </a:lnSpc>
                  <a:defRPr/>
                </a:pPr>
                <a:r>
                  <a:rPr lang="zh-CN" altLang="en-US" sz="2665"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高</a:t>
                </a:r>
                <a:endParaRPr lang="zh-CN" altLang="en-US" sz="2665" dirty="0">
                  <a:ln w="0"/>
                  <a:solidFill>
                    <a:srgbClr val="1D6FA9">
                      <a:lumMod val="50000"/>
                    </a:srgbClr>
                  </a:solidFill>
                  <a:effectLst>
                    <a:outerShdw blurRad="38100" dist="25400" dir="5400000" algn="ctr" rotWithShape="0">
                      <a:srgbClr val="6E747A">
                        <a:alpha val="43000"/>
                      </a:srgbClr>
                    </a:outerShdw>
                  </a:effectLst>
                </a:endParaRPr>
              </a:p>
            </p:txBody>
          </p:sp>
          <p:sp>
            <p:nvSpPr>
              <p:cNvPr id="8" name="Text Box 11"/>
              <p:cNvSpPr txBox="1">
                <a:spLocks noChangeArrowheads="1"/>
              </p:cNvSpPr>
              <p:nvPr/>
            </p:nvSpPr>
            <p:spPr bwMode="auto">
              <a:xfrm>
                <a:off x="3151" y="6817"/>
                <a:ext cx="469" cy="1360"/>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eaVert" anchor="ctr"/>
              <a:lstStyle/>
              <a:p>
                <a:pPr algn="ctr" eaLnBrk="0" hangingPunct="0">
                  <a:lnSpc>
                    <a:spcPct val="150000"/>
                  </a:lnSpc>
                  <a:defRPr/>
                </a:pPr>
                <a:r>
                  <a:rPr lang="zh-CN" altLang="en-US" sz="2665"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低</a:t>
                </a:r>
                <a:endParaRPr lang="zh-CN" altLang="en-US" sz="2665" dirty="0">
                  <a:ln w="0"/>
                  <a:solidFill>
                    <a:srgbClr val="1D6FA9">
                      <a:lumMod val="50000"/>
                    </a:srgbClr>
                  </a:solidFill>
                  <a:effectLst>
                    <a:outerShdw blurRad="38100" dist="25400" dir="5400000" algn="ctr" rotWithShape="0">
                      <a:srgbClr val="6E747A">
                        <a:alpha val="43000"/>
                      </a:srgbClr>
                    </a:outerShdw>
                  </a:effectLst>
                </a:endParaRPr>
              </a:p>
            </p:txBody>
          </p:sp>
          <p:sp>
            <p:nvSpPr>
              <p:cNvPr id="9" name="Text Box 10"/>
              <p:cNvSpPr txBox="1">
                <a:spLocks noChangeArrowheads="1"/>
              </p:cNvSpPr>
              <p:nvPr/>
            </p:nvSpPr>
            <p:spPr bwMode="auto">
              <a:xfrm>
                <a:off x="5185" y="5051"/>
                <a:ext cx="1566" cy="407"/>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2665"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低</a:t>
                </a:r>
                <a:endParaRPr lang="zh-CN" altLang="en-US" sz="2665" dirty="0">
                  <a:ln w="0"/>
                  <a:solidFill>
                    <a:srgbClr val="1D6FA9">
                      <a:lumMod val="50000"/>
                    </a:srgbClr>
                  </a:solidFill>
                  <a:effectLst>
                    <a:outerShdw blurRad="38100" dist="25400" dir="5400000" algn="ctr" rotWithShape="0">
                      <a:srgbClr val="6E747A">
                        <a:alpha val="43000"/>
                      </a:srgbClr>
                    </a:outerShdw>
                  </a:effectLst>
                </a:endParaRPr>
              </a:p>
            </p:txBody>
          </p:sp>
          <p:sp>
            <p:nvSpPr>
              <p:cNvPr id="10" name="Text Box 9"/>
              <p:cNvSpPr txBox="1">
                <a:spLocks noChangeArrowheads="1"/>
              </p:cNvSpPr>
              <p:nvPr/>
            </p:nvSpPr>
            <p:spPr bwMode="auto">
              <a:xfrm>
                <a:off x="3620" y="5051"/>
                <a:ext cx="1565" cy="407"/>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2665"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高</a:t>
                </a:r>
                <a:endParaRPr lang="zh-CN" altLang="en-US" sz="2665" dirty="0">
                  <a:ln w="0"/>
                  <a:solidFill>
                    <a:srgbClr val="1D6FA9">
                      <a:lumMod val="50000"/>
                    </a:srgbClr>
                  </a:solidFill>
                  <a:effectLst>
                    <a:outerShdw blurRad="38100" dist="25400" dir="5400000" algn="ctr" rotWithShape="0">
                      <a:srgbClr val="6E747A">
                        <a:alpha val="43000"/>
                      </a:srgbClr>
                    </a:outerShdw>
                  </a:effectLst>
                </a:endParaRPr>
              </a:p>
            </p:txBody>
          </p:sp>
          <p:sp>
            <p:nvSpPr>
              <p:cNvPr id="11" name="Text Box 8"/>
              <p:cNvSpPr txBox="1">
                <a:spLocks noChangeArrowheads="1"/>
              </p:cNvSpPr>
              <p:nvPr/>
            </p:nvSpPr>
            <p:spPr bwMode="auto">
              <a:xfrm>
                <a:off x="3620" y="5458"/>
                <a:ext cx="1565" cy="1359"/>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Times New Roman" panose="02020603050405020304" pitchFamily="18" charset="0"/>
                  </a:rPr>
                  <a:t>权威型</a:t>
                </a:r>
                <a:endPar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2" name="Text Box 7"/>
              <p:cNvSpPr txBox="1">
                <a:spLocks noChangeArrowheads="1"/>
              </p:cNvSpPr>
              <p:nvPr/>
            </p:nvSpPr>
            <p:spPr bwMode="auto">
              <a:xfrm>
                <a:off x="3620" y="6817"/>
                <a:ext cx="1565" cy="1359"/>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Times New Roman" panose="02020603050405020304" pitchFamily="18" charset="0"/>
                  </a:rPr>
                  <a:t>放任型</a:t>
                </a:r>
                <a:endPar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3" name="Text Box 6"/>
              <p:cNvSpPr txBox="1">
                <a:spLocks noChangeArrowheads="1"/>
              </p:cNvSpPr>
              <p:nvPr/>
            </p:nvSpPr>
            <p:spPr bwMode="auto">
              <a:xfrm>
                <a:off x="5185" y="5458"/>
                <a:ext cx="1566" cy="1359"/>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Times New Roman" panose="02020603050405020304" pitchFamily="18" charset="0"/>
                  </a:rPr>
                  <a:t>独裁型</a:t>
                </a:r>
                <a:endPar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4" name="Text Box 5"/>
              <p:cNvSpPr txBox="1">
                <a:spLocks noChangeArrowheads="1"/>
              </p:cNvSpPr>
              <p:nvPr/>
            </p:nvSpPr>
            <p:spPr bwMode="auto">
              <a:xfrm>
                <a:off x="5192" y="6832"/>
                <a:ext cx="1566" cy="1359"/>
              </a:xfrm>
              <a:prstGeom prst="rect">
                <a:avLst/>
              </a:prstGeom>
              <a:ln w="190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150000"/>
                  </a:lnSpc>
                  <a:defRPr/>
                </a:pPr>
                <a:r>
                  <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Times New Roman" panose="02020603050405020304" pitchFamily="18" charset="0"/>
                  </a:rPr>
                  <a:t>忽视型</a:t>
                </a:r>
                <a:endParaRPr lang="zh-CN" altLang="en-US" sz="3200" dirty="0">
                  <a:ln w="0"/>
                  <a:solidFill>
                    <a:srgbClr val="1D6FA9">
                      <a:lumMod val="50000"/>
                    </a:srgb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5" name="Text Box 4"/>
              <p:cNvSpPr txBox="1">
                <a:spLocks noChangeArrowheads="1"/>
              </p:cNvSpPr>
              <p:nvPr/>
            </p:nvSpPr>
            <p:spPr bwMode="auto">
              <a:xfrm>
                <a:off x="2525" y="5458"/>
                <a:ext cx="461" cy="2718"/>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vert="eaVert" anchor="ctr"/>
              <a:lstStyle/>
              <a:p>
                <a:pPr algn="ctr" eaLnBrk="0" hangingPunct="0">
                  <a:lnSpc>
                    <a:spcPct val="150000"/>
                  </a:lnSpc>
                  <a:defRPr/>
                </a:pPr>
                <a:r>
                  <a:rPr lang="zh-CN" altLang="en-US" sz="3200"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要求</a:t>
                </a:r>
                <a:r>
                  <a:rPr lang="en-US" altLang="zh-CN" sz="3200"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zh-CN" altLang="en-US" sz="3200" dirty="0">
                    <a:ln w="0"/>
                    <a:solidFill>
                      <a:srgbClr val="1D6FA9">
                        <a:lumMod val="50000"/>
                      </a:srgb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控制</a:t>
                </a:r>
                <a:endParaRPr lang="zh-CN" altLang="en-US" sz="3200" dirty="0">
                  <a:ln w="0"/>
                  <a:solidFill>
                    <a:srgbClr val="1D6FA9">
                      <a:lumMod val="50000"/>
                    </a:srgbClr>
                  </a:solidFill>
                  <a:effectLst>
                    <a:outerShdw blurRad="38100" dist="25400" dir="5400000" algn="ctr" rotWithShape="0">
                      <a:srgbClr val="6E747A">
                        <a:alpha val="43000"/>
                      </a:srgbClr>
                    </a:outerShdw>
                  </a:effectLst>
                </a:endParaRPr>
              </a:p>
            </p:txBody>
          </p:sp>
        </p:grpSp>
      </p:grpSp>
      <p:sp>
        <p:nvSpPr>
          <p:cNvPr id="19" name="标题 1"/>
          <p:cNvSpPr txBox="1">
            <a:spLocks/>
          </p:cNvSpPr>
          <p:nvPr/>
        </p:nvSpPr>
        <p:spPr>
          <a:xfrm>
            <a:off x="694259" y="410368"/>
            <a:ext cx="6259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lgn="ctr">
              <a:defRPr/>
            </a:pPr>
            <a:r>
              <a:rPr lang="zh-CN" altLang="zh-CN"/>
              <a:t>父母教养方式</a:t>
            </a:r>
            <a:r>
              <a:rPr lang="zh-CN" altLang="en-US"/>
              <a:t>的类型</a:t>
            </a:r>
            <a:endParaRPr lang="zh-CN" altLang="en-US" dirty="0"/>
          </a:p>
        </p:txBody>
      </p:sp>
    </p:spTree>
    <p:extLst>
      <p:ext uri="{BB962C8B-B14F-4D97-AF65-F5344CB8AC3E}">
        <p14:creationId xmlns:p14="http://schemas.microsoft.com/office/powerpoint/2010/main" val="2149855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04F69230-F3A6-4586-9371-A858F4763E9F}"/>
              </a:ext>
            </a:extLst>
          </p:cNvPr>
          <p:cNvSpPr txBox="1"/>
          <p:nvPr/>
        </p:nvSpPr>
        <p:spPr>
          <a:xfrm>
            <a:off x="804403" y="2857501"/>
            <a:ext cx="2206137" cy="1918154"/>
          </a:xfrm>
          <a:prstGeom prst="rect">
            <a:avLst/>
          </a:prstGeom>
          <a:noFill/>
          <a:ln w="117475">
            <a:noFill/>
          </a:ln>
        </p:spPr>
        <p:txBody>
          <a:bodyPr wrap="none" rtlCol="0">
            <a:prstTxWarp prst="textPlain">
              <a:avLst/>
            </a:prstTxWarp>
            <a:spAutoFit/>
          </a:bodyPr>
          <a:lstStyle/>
          <a:p>
            <a:pPr>
              <a:defRPr/>
            </a:pPr>
            <a:r>
              <a:rPr lang="en-US" altLang="zh-CN" spc="100" dirty="0">
                <a:solidFill>
                  <a:prstClr val="white"/>
                </a:solidFill>
                <a:latin typeface="Impact" panose="020B0806030902050204" pitchFamily="34" charset="0"/>
                <a:cs typeface="Arial" panose="020B0604020202020204" pitchFamily="34" charset="0"/>
              </a:rPr>
              <a:t>3</a:t>
            </a:r>
            <a:endParaRPr lang="zh-CN" altLang="en-US" spc="100" dirty="0">
              <a:solidFill>
                <a:prstClr val="white"/>
              </a:solidFill>
              <a:latin typeface="Impact" panose="020B0806030902050204" pitchFamily="34" charset="0"/>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3834283" y="1027213"/>
            <a:ext cx="7571303" cy="928588"/>
          </a:xfrm>
          <a:prstGeom prst="rect">
            <a:avLst/>
          </a:prstGeom>
        </p:spPr>
        <p:txBody>
          <a:bodyPr wrap="none">
            <a:spAutoFit/>
          </a:bodyPr>
          <a:lstStyle/>
          <a:p>
            <a:pPr>
              <a:lnSpc>
                <a:spcPct val="120000"/>
              </a:lnSpc>
              <a:defRPr/>
            </a:pPr>
            <a:r>
              <a:rPr lang="zh-CN" altLang="en-US" sz="4800" b="1" dirty="0">
                <a:solidFill>
                  <a:srgbClr val="D9793F"/>
                </a:solidFill>
                <a:latin typeface="华文新魏" panose="02010800040101010101" charset="-122"/>
                <a:ea typeface="华文新魏" panose="02010800040101010101" charset="-122"/>
                <a:sym typeface="+mn-ea"/>
              </a:rPr>
              <a:t>学龄儿童期的自我与社会化</a:t>
            </a:r>
          </a:p>
        </p:txBody>
      </p:sp>
    </p:spTree>
    <p:extLst>
      <p:ext uri="{BB962C8B-B14F-4D97-AF65-F5344CB8AC3E}">
        <p14:creationId xmlns:p14="http://schemas.microsoft.com/office/powerpoint/2010/main" val="1315372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defTabSz="1218565">
              <a:defRPr/>
            </a:pPr>
            <a:r>
              <a:rPr lang="zh-CN" altLang="zh-CN" kern="0">
                <a:ln w="12700">
                  <a:solidFill>
                    <a:srgbClr val="596784"/>
                  </a:solidFill>
                  <a:prstDash val="solid"/>
                </a:ln>
                <a:effectLst>
                  <a:outerShdw blurRad="41275" dist="20320" dir="1800000" algn="tl" rotWithShape="0">
                    <a:srgbClr val="000000">
                      <a:alpha val="40000"/>
                    </a:srgbClr>
                  </a:outerShdw>
                </a:effectLst>
                <a:sym typeface="Arial" panose="020B0604020202020204" pitchFamily="34" charset="0"/>
              </a:rPr>
              <a:t>学龄儿童期的家庭关系</a:t>
            </a:r>
            <a:endParaRPr lang="zh-CN" altLang="zh-CN" kern="0" dirty="0">
              <a:ln w="12700">
                <a:solidFill>
                  <a:srgbClr val="596784"/>
                </a:solidFill>
                <a:prstDash val="solid"/>
              </a:ln>
              <a:effectLst>
                <a:outerShdw blurRad="41275" dist="20320" dir="1800000" algn="tl" rotWithShape="0">
                  <a:srgbClr val="000000">
                    <a:alpha val="40000"/>
                  </a:srgbClr>
                </a:outerShdw>
              </a:effectLst>
              <a:sym typeface="Arial" panose="020B0604020202020204" pitchFamily="34" charset="0"/>
            </a:endParaRPr>
          </a:p>
        </p:txBody>
      </p:sp>
      <p:sp>
        <p:nvSpPr>
          <p:cNvPr id="9" name="内容占位符 6"/>
          <p:cNvSpPr txBox="1">
            <a:spLocks/>
          </p:cNvSpPr>
          <p:nvPr/>
        </p:nvSpPr>
        <p:spPr>
          <a:xfrm>
            <a:off x="838200" y="14901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a:sym typeface="+mn-ea"/>
              </a:rPr>
              <a:t>对于学龄儿童而言，家庭功能主要表现在五个方面</a:t>
            </a:r>
            <a:endParaRPr lang="zh-CN" altLang="en-US"/>
          </a:p>
          <a:p>
            <a:pPr>
              <a:defRPr/>
            </a:pPr>
            <a:endParaRPr lang="zh-CN" altLang="en-US" dirty="0"/>
          </a:p>
        </p:txBody>
      </p:sp>
      <p:sp>
        <p:nvSpPr>
          <p:cNvPr id="10" name="标题 5"/>
          <p:cNvSpPr>
            <a:spLocks noGrp="1"/>
          </p:cNvSpPr>
          <p:nvPr/>
        </p:nvSpPr>
        <p:spPr>
          <a:xfrm>
            <a:off x="492212" y="59259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endParaRPr lang="zh-CN" altLang="en-US" sz="3200" dirty="0"/>
          </a:p>
        </p:txBody>
      </p:sp>
      <p:graphicFrame>
        <p:nvGraphicFramePr>
          <p:cNvPr id="11" name="图示 10"/>
          <p:cNvGraphicFramePr>
            <a:graphicFrameLocks noGrp="1"/>
          </p:cNvGraphicFramePr>
          <p:nvPr/>
        </p:nvGraphicFramePr>
        <p:xfrm>
          <a:off x="1129030" y="2433955"/>
          <a:ext cx="10545445" cy="3554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92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510909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一、自然环境与社会文化环境的影响</a:t>
            </a:r>
          </a:p>
        </p:txBody>
      </p:sp>
      <p:sp>
        <p:nvSpPr>
          <p:cNvPr id="22" name="PA_文本框 3">
            <a:extLst>
              <a:ext uri="{FF2B5EF4-FFF2-40B4-BE49-F238E27FC236}">
                <a16:creationId xmlns:a16="http://schemas.microsoft.com/office/drawing/2014/main" id="{BF1CD688-7A61-4659-98AA-52E4FF0D5D7E}"/>
              </a:ext>
            </a:extLst>
          </p:cNvPr>
          <p:cNvSpPr txBox="1">
            <a:spLocks/>
          </p:cNvSpPr>
          <p:nvPr>
            <p:custDataLst>
              <p:tags r:id="rId1"/>
            </p:custDataLst>
          </p:nvPr>
        </p:nvSpPr>
        <p:spPr>
          <a:xfrm>
            <a:off x="994550" y="1425438"/>
            <a:ext cx="10791648"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）社会文化环境</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社会文化环境对人类的影响更加直接，人的自身就是社会性的产物。人与环境的关系是实践的关系。</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由于人所处的时代与各自的条件不同，其社会形态多种多样</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4</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）环境心理学</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偏重自然环境：</a:t>
            </a:r>
            <a:r>
              <a:rPr kumimoji="0" lang="zh-CN" altLang="zh-CN" sz="2400" b="0" i="0" u="none" strike="noStrike" kern="1200" cap="none" spc="0" normalizeH="0" baseline="0" noProof="0" dirty="0">
                <a:ln>
                  <a:noFill/>
                </a:ln>
                <a:effectLst/>
                <a:uLnTx/>
                <a:uFillTx/>
                <a:latin typeface="等线" panose="020F0502020204030204"/>
                <a:ea typeface="等线" panose="02010600030101010101" pitchFamily="2" charset="-122"/>
              </a:rPr>
              <a:t>光线、气候、污染和温度等</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偏重社会环境：社会氛围、拥挤、公共空间和私人空间、居住、工作环境和能源消耗等</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5750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a:sym typeface="Arial" panose="020B0604020202020204" pitchFamily="34" charset="0"/>
              </a:rPr>
              <a:t>学龄儿童期的家庭关系</a:t>
            </a:r>
            <a:endParaRPr lang="zh-CN" altLang="en-US" dirty="0">
              <a:sym typeface="Arial" panose="020B0604020202020204" pitchFamily="34" charset="0"/>
            </a:endParaRPr>
          </a:p>
        </p:txBody>
      </p:sp>
      <p:sp>
        <p:nvSpPr>
          <p:cNvPr id="7" name="内容占位符 1"/>
          <p:cNvSpPr txBox="1">
            <a:spLocks/>
          </p:cNvSpPr>
          <p:nvPr/>
        </p:nvSpPr>
        <p:spPr>
          <a:xfrm>
            <a:off x="1392555" y="1490345"/>
            <a:ext cx="9867900" cy="435165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dirty="0"/>
              <a:t>亲子关系</a:t>
            </a:r>
          </a:p>
          <a:p>
            <a:pPr lvl="1">
              <a:defRPr/>
            </a:pPr>
            <a:r>
              <a:rPr lang="zh-CN" altLang="zh-CN" dirty="0"/>
              <a:t>在学龄儿童期，儿童与父母在一起的时间下降</a:t>
            </a:r>
          </a:p>
          <a:p>
            <a:pPr lvl="1">
              <a:defRPr/>
            </a:pPr>
            <a:r>
              <a:rPr lang="zh-CN" altLang="zh-CN" dirty="0"/>
              <a:t>之前建立了权威型教养方式的父母就显得游刃有余。</a:t>
            </a:r>
            <a:endParaRPr lang="en-US" altLang="zh-CN" dirty="0"/>
          </a:p>
          <a:p>
            <a:pPr lvl="2">
              <a:defRPr/>
            </a:pPr>
            <a:r>
              <a:rPr lang="zh-CN" altLang="zh-CN" dirty="0"/>
              <a:t>对学龄儿童来说，晓之以理的教养方式比较有效</a:t>
            </a:r>
          </a:p>
          <a:p>
            <a:pPr lvl="1">
              <a:defRPr/>
            </a:pPr>
            <a:r>
              <a:rPr lang="zh-CN" altLang="zh-CN" dirty="0"/>
              <a:t>管理有方的父母会渐渐转</a:t>
            </a:r>
            <a:r>
              <a:rPr lang="zh-CN" altLang="en-US" dirty="0"/>
              <a:t>为</a:t>
            </a:r>
            <a:r>
              <a:rPr lang="zh-CN" altLang="zh-CN" dirty="0"/>
              <a:t>亲子“共治”</a:t>
            </a:r>
            <a:r>
              <a:rPr lang="en-US" altLang="zh-CN" dirty="0"/>
              <a:t> </a:t>
            </a:r>
            <a:r>
              <a:rPr lang="zh-CN" altLang="zh-CN" dirty="0"/>
              <a:t>即让儿童对自己的一言一行负责，父母只是进行一般性的监督。</a:t>
            </a:r>
          </a:p>
          <a:p>
            <a:pPr lvl="1">
              <a:defRPr/>
            </a:pPr>
            <a:r>
              <a:rPr lang="zh-CN" altLang="zh-CN" dirty="0"/>
              <a:t>在学龄儿童期，父母仍然是学龄儿童生活中最有影响的人</a:t>
            </a:r>
            <a:r>
              <a:rPr lang="zh-CN" altLang="en-US" dirty="0"/>
              <a:t>。</a:t>
            </a:r>
            <a:endParaRPr lang="zh-CN" altLang="zh-CN" dirty="0"/>
          </a:p>
          <a:p>
            <a:pPr>
              <a:defRPr/>
            </a:pPr>
            <a:endParaRPr lang="zh-CN" altLang="en-US" dirty="0"/>
          </a:p>
        </p:txBody>
      </p:sp>
    </p:spTree>
    <p:extLst>
      <p:ext uri="{BB962C8B-B14F-4D97-AF65-F5344CB8AC3E}">
        <p14:creationId xmlns:p14="http://schemas.microsoft.com/office/powerpoint/2010/main" val="809800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a:sym typeface="Arial" panose="020B0604020202020204" pitchFamily="34" charset="0"/>
              </a:rPr>
              <a:t>家庭关系</a:t>
            </a:r>
            <a:r>
              <a:rPr lang="en-US" altLang="zh-CN">
                <a:sym typeface="Arial" panose="020B0604020202020204" pitchFamily="34" charset="0"/>
              </a:rPr>
              <a:t>——</a:t>
            </a:r>
            <a:r>
              <a:rPr lang="zh-CN" altLang="zh-CN">
                <a:sym typeface="+mn-ea"/>
              </a:rPr>
              <a:t>父母的管教行为</a:t>
            </a:r>
            <a:endParaRPr lang="en-US" altLang="zh-CN" dirty="0">
              <a:sym typeface="Arial" panose="020B0604020202020204" pitchFamily="34" charset="0"/>
            </a:endParaRPr>
          </a:p>
        </p:txBody>
      </p:sp>
      <p:sp>
        <p:nvSpPr>
          <p:cNvPr id="5" name="内容占位符 1"/>
          <p:cNvSpPr txBox="1">
            <a:spLocks/>
          </p:cNvSpPr>
          <p:nvPr/>
        </p:nvSpPr>
        <p:spPr>
          <a:xfrm>
            <a:off x="1597025" y="1631950"/>
            <a:ext cx="9068435" cy="43516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dirty="0"/>
              <a:t>父母的管教行为</a:t>
            </a:r>
          </a:p>
          <a:p>
            <a:pPr marL="0" indent="0">
              <a:buFont typeface="Wingdings" panose="05000000000000000000" pitchFamily="2" charset="2"/>
              <a:buNone/>
              <a:defRPr/>
            </a:pPr>
            <a:r>
              <a:rPr lang="en-US" altLang="zh-CN" dirty="0"/>
              <a:t>1</a:t>
            </a:r>
            <a:r>
              <a:rPr lang="zh-CN" altLang="zh-CN" dirty="0"/>
              <a:t>．直接教导</a:t>
            </a:r>
          </a:p>
          <a:p>
            <a:pPr lvl="1">
              <a:defRPr/>
            </a:pPr>
            <a:r>
              <a:rPr lang="zh-CN" altLang="zh-CN" dirty="0"/>
              <a:t>“直接教导”，也就是要告诉儿童做什么、什么时候做、为什么要这么做，这可以帮助孩子掌握社会技能和情绪调节技能。</a:t>
            </a:r>
            <a:endParaRPr lang="en-US" altLang="zh-CN" dirty="0"/>
          </a:p>
          <a:p>
            <a:pPr lvl="2">
              <a:defRPr/>
            </a:pPr>
            <a:r>
              <a:rPr lang="zh-CN" altLang="zh-CN" sz="2400" dirty="0"/>
              <a:t>父母可以向孩子解释情绪与行为的关系</a:t>
            </a:r>
            <a:r>
              <a:rPr lang="zh-CN" altLang="en-US" sz="2400" dirty="0"/>
              <a:t>，</a:t>
            </a:r>
            <a:r>
              <a:rPr lang="zh-CN" altLang="zh-CN" sz="2400" dirty="0"/>
              <a:t>得到父母这种训练的儿童往往具有较好的社会技能。</a:t>
            </a:r>
          </a:p>
          <a:p>
            <a:pPr lvl="1">
              <a:defRPr/>
            </a:pPr>
            <a:endParaRPr lang="zh-CN" altLang="zh-CN" dirty="0"/>
          </a:p>
        </p:txBody>
      </p:sp>
    </p:spTree>
    <p:extLst>
      <p:ext uri="{BB962C8B-B14F-4D97-AF65-F5344CB8AC3E}">
        <p14:creationId xmlns:p14="http://schemas.microsoft.com/office/powerpoint/2010/main" val="1961306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a:sym typeface="Arial" panose="020B0604020202020204" pitchFamily="34" charset="0"/>
              </a:rPr>
              <a:t>家庭关系</a:t>
            </a:r>
            <a:r>
              <a:rPr lang="en-US" altLang="zh-CN">
                <a:sym typeface="Arial" panose="020B0604020202020204" pitchFamily="34" charset="0"/>
              </a:rPr>
              <a:t>——</a:t>
            </a:r>
            <a:r>
              <a:rPr lang="zh-CN" altLang="zh-CN">
                <a:sym typeface="+mn-ea"/>
              </a:rPr>
              <a:t>父母的管教行为</a:t>
            </a:r>
            <a:endParaRPr lang="zh-CN" altLang="en-US" dirty="0">
              <a:sym typeface="Arial" panose="020B0604020202020204" pitchFamily="34" charset="0"/>
            </a:endParaRPr>
          </a:p>
        </p:txBody>
      </p:sp>
      <p:sp>
        <p:nvSpPr>
          <p:cNvPr id="8" name="内容占位符 1"/>
          <p:cNvSpPr txBox="1">
            <a:spLocks/>
          </p:cNvSpPr>
          <p:nvPr/>
        </p:nvSpPr>
        <p:spPr>
          <a:xfrm>
            <a:off x="838200" y="1814830"/>
            <a:ext cx="6179288" cy="435165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r>
              <a:rPr lang="en-US" altLang="zh-CN" dirty="0"/>
              <a:t>2</a:t>
            </a:r>
            <a:r>
              <a:rPr lang="zh-CN" altLang="zh-CN" dirty="0"/>
              <a:t>．榜样示范</a:t>
            </a:r>
          </a:p>
          <a:p>
            <a:pPr lvl="1">
              <a:defRPr/>
            </a:pPr>
            <a:r>
              <a:rPr lang="zh-CN" altLang="zh-CN" dirty="0"/>
              <a:t>直接教导辅以“榜样示范” 效果更</a:t>
            </a:r>
            <a:r>
              <a:rPr lang="zh-CN" altLang="en-US" dirty="0"/>
              <a:t>好。</a:t>
            </a:r>
            <a:endParaRPr lang="zh-CN" altLang="zh-CN" dirty="0"/>
          </a:p>
          <a:p>
            <a:pPr lvl="1">
              <a:defRPr/>
            </a:pPr>
            <a:r>
              <a:rPr lang="zh-CN" altLang="zh-CN" dirty="0"/>
              <a:t>儿童通过观察父母，学到了很多东西。</a:t>
            </a:r>
            <a:endParaRPr lang="en-US" altLang="zh-CN" dirty="0"/>
          </a:p>
          <a:p>
            <a:pPr lvl="1">
              <a:defRPr/>
            </a:pPr>
            <a:r>
              <a:rPr lang="zh-CN" altLang="zh-CN" dirty="0"/>
              <a:t>观察学习也能引发“反模仿”，即学到什么是不能做的。</a:t>
            </a:r>
          </a:p>
          <a:p>
            <a:pPr>
              <a:defRPr/>
            </a:pPr>
            <a:endParaRPr lang="zh-CN" altLang="en-US" dirty="0"/>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10003"/>
          <a:stretch/>
        </p:blipFill>
        <p:spPr>
          <a:xfrm>
            <a:off x="7114353" y="2514657"/>
            <a:ext cx="4373483" cy="2952000"/>
          </a:xfrm>
          <a:prstGeom prst="rect">
            <a:avLst/>
          </a:prstGeom>
        </p:spPr>
      </p:pic>
    </p:spTree>
    <p:extLst>
      <p:ext uri="{BB962C8B-B14F-4D97-AF65-F5344CB8AC3E}">
        <p14:creationId xmlns:p14="http://schemas.microsoft.com/office/powerpoint/2010/main" val="995122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a:sym typeface="Arial" panose="020B0604020202020204" pitchFamily="34" charset="0"/>
              </a:rPr>
              <a:t>家庭关系</a:t>
            </a:r>
            <a:r>
              <a:rPr lang="en-US" altLang="zh-CN">
                <a:sym typeface="Arial" panose="020B0604020202020204" pitchFamily="34" charset="0"/>
              </a:rPr>
              <a:t>——</a:t>
            </a:r>
            <a:r>
              <a:rPr lang="zh-CN" altLang="zh-CN">
                <a:sym typeface="+mn-ea"/>
              </a:rPr>
              <a:t>父母的管教行为</a:t>
            </a:r>
            <a:endParaRPr lang="zh-CN" altLang="en-US" dirty="0">
              <a:sym typeface="Arial" panose="020B0604020202020204" pitchFamily="34" charset="0"/>
            </a:endParaRPr>
          </a:p>
        </p:txBody>
      </p:sp>
      <p:sp>
        <p:nvSpPr>
          <p:cNvPr id="5" name="内容占位符 1"/>
          <p:cNvSpPr txBox="1">
            <a:spLocks/>
          </p:cNvSpPr>
          <p:nvPr/>
        </p:nvSpPr>
        <p:spPr>
          <a:xfrm>
            <a:off x="1345565" y="1687195"/>
            <a:ext cx="10008235" cy="435165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r>
              <a:rPr lang="en-US" altLang="zh-CN" dirty="0"/>
              <a:t>3</a:t>
            </a:r>
            <a:r>
              <a:rPr lang="zh-CN" altLang="zh-CN" dirty="0"/>
              <a:t>．给予反馈</a:t>
            </a:r>
          </a:p>
          <a:p>
            <a:pPr>
              <a:defRPr/>
            </a:pPr>
            <a:r>
              <a:rPr lang="zh-CN" altLang="zh-CN" dirty="0"/>
              <a:t>给孩子反馈，</a:t>
            </a:r>
            <a:r>
              <a:rPr lang="zh-CN" altLang="en-US" dirty="0"/>
              <a:t>来</a:t>
            </a:r>
            <a:r>
              <a:rPr lang="zh-CN" altLang="zh-CN" dirty="0"/>
              <a:t>表明某种行为是否适当</a:t>
            </a:r>
            <a:r>
              <a:rPr lang="zh-CN" altLang="en-US" dirty="0"/>
              <a:t>。</a:t>
            </a:r>
            <a:endParaRPr lang="en-US" altLang="zh-CN" dirty="0"/>
          </a:p>
          <a:p>
            <a:pPr>
              <a:defRPr/>
            </a:pPr>
            <a:r>
              <a:rPr lang="zh-CN" altLang="zh-CN" dirty="0"/>
              <a:t>反馈通常以两种方式来表现，</a:t>
            </a:r>
            <a:endParaRPr lang="en-US" altLang="zh-CN" dirty="0"/>
          </a:p>
          <a:p>
            <a:pPr lvl="1">
              <a:defRPr/>
            </a:pPr>
            <a:r>
              <a:rPr lang="zh-CN" altLang="zh-CN" dirty="0"/>
              <a:t>一是“强化”，它会增加反应再次出现的可能性</a:t>
            </a:r>
            <a:endParaRPr lang="en-US" altLang="zh-CN" dirty="0"/>
          </a:p>
          <a:p>
            <a:pPr lvl="1">
              <a:defRPr/>
            </a:pPr>
            <a:r>
              <a:rPr lang="zh-CN" altLang="zh-CN" dirty="0"/>
              <a:t>二是“惩罚”，它会遏制反应再次出现的可能性</a:t>
            </a:r>
            <a:endParaRPr lang="en-US" altLang="zh-CN" dirty="0"/>
          </a:p>
          <a:p>
            <a:pPr lvl="1">
              <a:defRPr/>
            </a:pPr>
            <a:r>
              <a:rPr lang="zh-CN" altLang="zh-CN" dirty="0"/>
              <a:t>有时候父母不知不觉中强化了他们恰恰想要禁止的行为</a:t>
            </a:r>
            <a:endParaRPr lang="en-US" altLang="zh-CN" dirty="0"/>
          </a:p>
          <a:p>
            <a:pPr>
              <a:defRPr/>
            </a:pPr>
            <a:endParaRPr lang="zh-CN" altLang="en-US" dirty="0"/>
          </a:p>
        </p:txBody>
      </p:sp>
    </p:spTree>
    <p:extLst>
      <p:ext uri="{BB962C8B-B14F-4D97-AF65-F5344CB8AC3E}">
        <p14:creationId xmlns:p14="http://schemas.microsoft.com/office/powerpoint/2010/main" val="825287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a:spLocks/>
          </p:cNvSpPr>
          <p:nvPr/>
        </p:nvSpPr>
        <p:spPr>
          <a:xfrm>
            <a:off x="825175" y="1494693"/>
            <a:ext cx="10945284" cy="497970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6050" indent="0">
              <a:buFont typeface="Wingdings" panose="05000000000000000000" pitchFamily="2" charset="2"/>
              <a:buNone/>
              <a:defRPr/>
            </a:pPr>
            <a:r>
              <a:rPr lang="en-US" altLang="zh-CN" sz="2665" dirty="0"/>
              <a:t>4. </a:t>
            </a:r>
            <a:r>
              <a:rPr lang="zh-CN" altLang="en-US" sz="2665" dirty="0"/>
              <a:t>正面管教</a:t>
            </a:r>
            <a:endParaRPr lang="en-US" altLang="zh-CN" sz="2665" dirty="0"/>
          </a:p>
          <a:p>
            <a:pPr lvl="1">
              <a:defRPr/>
            </a:pPr>
            <a:r>
              <a:rPr lang="zh-CN" altLang="zh-CN" dirty="0"/>
              <a:t>最有效的管教方式是鼓励良好行为，方法包括与儿童共同建立相互尊重的连接，让儿童事先知道如何行动，表扬成熟的行为等，这也就是“正面管教”或“积极养育”。</a:t>
            </a:r>
          </a:p>
          <a:p>
            <a:pPr lvl="1">
              <a:defRPr/>
            </a:pPr>
            <a:r>
              <a:rPr lang="zh-CN" altLang="zh-CN" dirty="0"/>
              <a:t>父母要想对处理儿童养育中的挑战得心应手，减少使用体罚手段，那么，可以尝试下面的方法</a:t>
            </a:r>
            <a:r>
              <a:rPr lang="zh-CN" altLang="en-US" dirty="0"/>
              <a:t>。</a:t>
            </a:r>
            <a:endParaRPr lang="zh-CN" altLang="en-US" sz="2665" dirty="0"/>
          </a:p>
        </p:txBody>
      </p:sp>
      <p:sp>
        <p:nvSpPr>
          <p:cNvPr id="5" name="标题 1"/>
          <p:cNvSpPr txBox="1">
            <a:spLocks/>
          </p:cNvSpPr>
          <p:nvPr/>
        </p:nvSpPr>
        <p:spPr>
          <a:xfrm>
            <a:off x="1163955" y="397510"/>
            <a:ext cx="721106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defTabSz="1218565">
              <a:defRPr/>
            </a:pPr>
            <a:r>
              <a:rPr lang="zh-CN" altLang="zh-CN">
                <a:sym typeface="Arial" panose="020B0604020202020204" pitchFamily="34" charset="0"/>
              </a:rPr>
              <a:t>家庭关系</a:t>
            </a:r>
            <a:r>
              <a:rPr lang="en-US" altLang="zh-CN">
                <a:sym typeface="Arial" panose="020B0604020202020204" pitchFamily="34" charset="0"/>
              </a:rPr>
              <a:t>——</a:t>
            </a:r>
            <a:r>
              <a:rPr lang="zh-CN" altLang="zh-CN">
                <a:sym typeface="+mn-ea"/>
              </a:rPr>
              <a:t>父母的管教行为</a:t>
            </a:r>
            <a:endParaRPr lang="zh-CN" altLang="zh-CN" kern="0" dirty="0">
              <a:ln w="12700">
                <a:solidFill>
                  <a:srgbClr val="596784"/>
                </a:solidFill>
                <a:prstDash val="solid"/>
              </a:ln>
              <a:effectLst>
                <a:outerShdw blurRad="41275" dist="20320" dir="1800000" algn="tl" rotWithShape="0">
                  <a:srgbClr val="000000">
                    <a:alpha val="40000"/>
                  </a:srgbClr>
                </a:outerShdw>
              </a:effectLst>
              <a:sym typeface="Arial" panose="020B0604020202020204" pitchFamily="34" charset="0"/>
            </a:endParaRPr>
          </a:p>
        </p:txBody>
      </p:sp>
    </p:spTree>
    <p:extLst>
      <p:ext uri="{BB962C8B-B14F-4D97-AF65-F5344CB8AC3E}">
        <p14:creationId xmlns:p14="http://schemas.microsoft.com/office/powerpoint/2010/main" val="384004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5"/>
          <p:cNvGraphicFramePr>
            <a:graphicFrameLocks noGrp="1"/>
          </p:cNvGraphicFramePr>
          <p:nvPr>
            <p:ph idx="1"/>
            <p:custDataLst>
              <p:tags r:id="rId1"/>
            </p:custDataLst>
          </p:nvPr>
        </p:nvGraphicFramePr>
        <p:xfrm>
          <a:off x="608330" y="1024890"/>
          <a:ext cx="10800080" cy="5513009"/>
        </p:xfrm>
        <a:graphic>
          <a:graphicData uri="http://schemas.openxmlformats.org/drawingml/2006/table">
            <a:tbl>
              <a:tblPr firstRow="1" firstCol="1" bandRow="1">
                <a:tableStyleId>{C4B1156A-380E-4F78-BDF5-A606A8083BF9}</a:tableStyleId>
              </a:tblPr>
              <a:tblGrid>
                <a:gridCol w="2832100">
                  <a:extLst>
                    <a:ext uri="{9D8B030D-6E8A-4147-A177-3AD203B41FA5}">
                      <a16:colId xmlns:a16="http://schemas.microsoft.com/office/drawing/2014/main" val="20000"/>
                    </a:ext>
                  </a:extLst>
                </a:gridCol>
                <a:gridCol w="7967980">
                  <a:extLst>
                    <a:ext uri="{9D8B030D-6E8A-4147-A177-3AD203B41FA5}">
                      <a16:colId xmlns:a16="http://schemas.microsoft.com/office/drawing/2014/main" val="20001"/>
                    </a:ext>
                  </a:extLst>
                </a:gridCol>
              </a:tblGrid>
              <a:tr h="411480">
                <a:tc>
                  <a:txBody>
                    <a:bodyPr/>
                    <a:lstStyle/>
                    <a:p>
                      <a:pPr algn="ctr">
                        <a:lnSpc>
                          <a:spcPct val="150000"/>
                        </a:lnSpc>
                        <a:spcAft>
                          <a:spcPts val="0"/>
                        </a:spcAft>
                      </a:pPr>
                      <a:r>
                        <a:rPr lang="zh-CN" sz="2000" kern="100" dirty="0">
                          <a:effectLst/>
                          <a:latin typeface="微软雅黑" panose="020B0503020204020204" pitchFamily="34" charset="-122"/>
                          <a:ea typeface="微软雅黑" panose="020B0503020204020204" pitchFamily="34" charset="-122"/>
                        </a:rPr>
                        <a:t>策略</a:t>
                      </a:r>
                    </a:p>
                  </a:txBody>
                  <a:tcPr marL="68580" marR="68580" marT="0" marB="0"/>
                </a:tc>
                <a:tc>
                  <a:txBody>
                    <a:bodyPr/>
                    <a:lstStyle/>
                    <a:p>
                      <a:pPr algn="ctr">
                        <a:lnSpc>
                          <a:spcPct val="150000"/>
                        </a:lnSpc>
                        <a:spcAft>
                          <a:spcPts val="0"/>
                        </a:spcAft>
                      </a:pPr>
                      <a:r>
                        <a:rPr lang="zh-CN" sz="2000" kern="100" dirty="0">
                          <a:effectLst/>
                          <a:latin typeface="微软雅黑" panose="020B0503020204020204" pitchFamily="34" charset="-122"/>
                          <a:ea typeface="微软雅黑" panose="020B0503020204020204" pitchFamily="34" charset="-122"/>
                        </a:rPr>
                        <a:t>涵义</a:t>
                      </a:r>
                    </a:p>
                  </a:txBody>
                  <a:tcPr marL="68580" marR="68580" marT="0" marB="0"/>
                </a:tc>
                <a:extLst>
                  <a:ext uri="{0D108BD9-81ED-4DB2-BD59-A6C34878D82A}">
                    <a16:rowId xmlns:a16="http://schemas.microsoft.com/office/drawing/2014/main" val="10000"/>
                  </a:ext>
                </a:extLst>
              </a:tr>
              <a:tr h="731520">
                <a:tc>
                  <a:txBody>
                    <a:bodyPr/>
                    <a:lstStyle/>
                    <a:p>
                      <a:pPr algn="ctr">
                        <a:lnSpc>
                          <a:spcPct val="150000"/>
                        </a:lnSpc>
                        <a:spcAft>
                          <a:spcPts val="0"/>
                        </a:spcAft>
                      </a:pPr>
                      <a:r>
                        <a:rPr lang="zh-CN" sz="2000" kern="100" dirty="0">
                          <a:solidFill>
                            <a:schemeClr val="accent4">
                              <a:lumMod val="50000"/>
                            </a:schemeClr>
                          </a:solidFill>
                          <a:effectLst/>
                          <a:latin typeface="微软雅黑" panose="020B0503020204020204" pitchFamily="34" charset="-122"/>
                          <a:ea typeface="微软雅黑" panose="020B0503020204020204" pitchFamily="34" charset="-122"/>
                        </a:rPr>
                        <a:t>把越规作为教育机会</a:t>
                      </a:r>
                    </a:p>
                  </a:txBody>
                  <a:tcPr marL="68580" marR="68580" marT="0" marB="0"/>
                </a:tc>
                <a:tc>
                  <a:txBody>
                    <a:bodyPr/>
                    <a:lstStyle/>
                    <a:p>
                      <a:pPr algn="just">
                        <a:lnSpc>
                          <a:spcPct val="150000"/>
                        </a:lnSpc>
                        <a:spcAft>
                          <a:spcPts val="0"/>
                        </a:spcAft>
                      </a:pP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对孩子在做有害的或不安全的事时，坚决地干预，然后通过诱导来激励孩子做出修正，并表现出亲社会行为。</a:t>
                      </a:r>
                    </a:p>
                  </a:txBody>
                  <a:tcPr marL="68580" marR="68580" marT="0" marB="0"/>
                </a:tc>
                <a:extLst>
                  <a:ext uri="{0D108BD9-81ED-4DB2-BD59-A6C34878D82A}">
                    <a16:rowId xmlns:a16="http://schemas.microsoft.com/office/drawing/2014/main" val="10001"/>
                  </a:ext>
                </a:extLst>
              </a:tr>
              <a:tr h="731520">
                <a:tc>
                  <a:txBody>
                    <a:bodyPr/>
                    <a:lstStyle/>
                    <a:p>
                      <a:pPr algn="ctr">
                        <a:lnSpc>
                          <a:spcPct val="150000"/>
                        </a:lnSpc>
                        <a:spcAft>
                          <a:spcPts val="0"/>
                        </a:spcAft>
                      </a:pPr>
                      <a:r>
                        <a:rPr lang="zh-CN" altLang="en-US" sz="2000" kern="100" dirty="0">
                          <a:solidFill>
                            <a:schemeClr val="accent4">
                              <a:lumMod val="50000"/>
                            </a:schemeClr>
                          </a:solidFill>
                          <a:effectLst/>
                          <a:latin typeface="微软雅黑" panose="020B0503020204020204" pitchFamily="34" charset="-122"/>
                          <a:ea typeface="微软雅黑" panose="020B0503020204020204" pitchFamily="34" charset="-122"/>
                        </a:rPr>
                        <a:t>安排特殊时光‌</a:t>
                      </a:r>
                      <a:endParaRPr lang="zh-CN" sz="2000" kern="100" dirty="0">
                        <a:solidFill>
                          <a:schemeClr val="accent4">
                            <a:lumMod val="50000"/>
                          </a:schemeClr>
                        </a:solidFill>
                        <a:effectLst/>
                        <a:latin typeface="微软雅黑" panose="020B0503020204020204" pitchFamily="34" charset="-122"/>
                        <a:ea typeface="微软雅黑" panose="020B0503020204020204" pitchFamily="34" charset="-122"/>
                      </a:endParaRPr>
                    </a:p>
                  </a:txBody>
                  <a:tcPr marL="68580" marR="68580" marT="0" marB="0"/>
                </a:tc>
                <a:tc>
                  <a:txBody>
                    <a:bodyPr/>
                    <a:lstStyle/>
                    <a:p>
                      <a:pPr algn="just">
                        <a:lnSpc>
                          <a:spcPct val="150000"/>
                        </a:lnSpc>
                        <a:spcAft>
                          <a:spcPts val="0"/>
                        </a:spcAft>
                      </a:pPr>
                      <a:r>
                        <a:rPr lang="zh-CN" altLang="en-US" sz="1800" kern="100" dirty="0">
                          <a:solidFill>
                            <a:schemeClr val="accent4">
                              <a:lumMod val="50000"/>
                            </a:schemeClr>
                          </a:solidFill>
                          <a:effectLst/>
                          <a:latin typeface="微软雅黑" panose="020B0503020204020204" pitchFamily="34" charset="-122"/>
                          <a:ea typeface="微软雅黑" panose="020B0503020204020204" pitchFamily="34" charset="-122"/>
                        </a:rPr>
                        <a:t>安排与孩子的特别时光，增进亲子关系。</a:t>
                      </a:r>
                      <a:endParaRPr lang="zh-CN" sz="1800" kern="100" dirty="0">
                        <a:solidFill>
                          <a:schemeClr val="accent4">
                            <a:lumMod val="50000"/>
                          </a:schemeClr>
                        </a:solidFill>
                        <a:effectLst/>
                        <a:latin typeface="微软雅黑" panose="020B0503020204020204" pitchFamily="34" charset="-122"/>
                        <a:ea typeface="微软雅黑" panose="020B0503020204020204" pitchFamily="34" charset="-122"/>
                      </a:endParaRPr>
                    </a:p>
                  </a:txBody>
                  <a:tcPr marL="68580" marR="68580" marT="0" marB="0"/>
                </a:tc>
                <a:extLst>
                  <a:ext uri="{0D108BD9-81ED-4DB2-BD59-A6C34878D82A}">
                    <a16:rowId xmlns:a16="http://schemas.microsoft.com/office/drawing/2014/main" val="10002"/>
                  </a:ext>
                </a:extLst>
              </a:tr>
              <a:tr h="617220">
                <a:tc>
                  <a:txBody>
                    <a:bodyPr/>
                    <a:lstStyle/>
                    <a:p>
                      <a:pPr algn="ctr">
                        <a:lnSpc>
                          <a:spcPct val="150000"/>
                        </a:lnSpc>
                        <a:spcAft>
                          <a:spcPts val="0"/>
                        </a:spcAft>
                      </a:pPr>
                      <a:r>
                        <a:rPr lang="zh-CN" sz="2000" kern="100" dirty="0">
                          <a:solidFill>
                            <a:schemeClr val="accent4">
                              <a:lumMod val="50000"/>
                            </a:schemeClr>
                          </a:solidFill>
                          <a:effectLst/>
                          <a:latin typeface="微软雅黑" panose="020B0503020204020204" pitchFamily="34" charset="-122"/>
                          <a:ea typeface="微软雅黑" panose="020B0503020204020204" pitchFamily="34" charset="-122"/>
                        </a:rPr>
                        <a:t>提供制定规则的理由</a:t>
                      </a:r>
                    </a:p>
                  </a:txBody>
                  <a:tcPr marL="68580" marR="68580" marT="0" marB="0"/>
                </a:tc>
                <a:tc>
                  <a:txBody>
                    <a:bodyPr/>
                    <a:lstStyle/>
                    <a:p>
                      <a:pPr algn="just">
                        <a:lnSpc>
                          <a:spcPct val="150000"/>
                        </a:lnSpc>
                        <a:spcAft>
                          <a:spcPts val="0"/>
                        </a:spcAft>
                      </a:pP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当孩子认可规则是合情合理、而非父母随心所欲的时，他们更可能努力遵守这些规则。</a:t>
                      </a:r>
                    </a:p>
                  </a:txBody>
                  <a:tcPr marL="68580" marR="68580" marT="0" marB="0"/>
                </a:tc>
                <a:extLst>
                  <a:ext uri="{0D108BD9-81ED-4DB2-BD59-A6C34878D82A}">
                    <a16:rowId xmlns:a16="http://schemas.microsoft.com/office/drawing/2014/main" val="10003"/>
                  </a:ext>
                </a:extLst>
              </a:tr>
              <a:tr h="731520">
                <a:tc>
                  <a:txBody>
                    <a:bodyPr/>
                    <a:lstStyle/>
                    <a:p>
                      <a:pPr algn="ctr">
                        <a:lnSpc>
                          <a:spcPct val="150000"/>
                        </a:lnSpc>
                        <a:spcAft>
                          <a:spcPts val="0"/>
                        </a:spcAft>
                      </a:pPr>
                      <a:r>
                        <a:rPr lang="zh-CN" sz="2000" kern="100">
                          <a:solidFill>
                            <a:schemeClr val="accent4">
                              <a:lumMod val="50000"/>
                            </a:schemeClr>
                          </a:solidFill>
                          <a:effectLst/>
                          <a:latin typeface="微软雅黑" panose="020B0503020204020204" pitchFamily="34" charset="-122"/>
                          <a:ea typeface="微软雅黑" panose="020B0503020204020204" pitchFamily="34" charset="-122"/>
                        </a:rPr>
                        <a:t>安排参与家庭的日常</a:t>
                      </a:r>
                    </a:p>
                  </a:txBody>
                  <a:tcPr marL="68580" marR="68580" marT="0" marB="0"/>
                </a:tc>
                <a:tc>
                  <a:txBody>
                    <a:bodyPr/>
                    <a:lstStyle/>
                    <a:p>
                      <a:pPr algn="just">
                        <a:lnSpc>
                          <a:spcPct val="150000"/>
                        </a:lnSpc>
                        <a:spcAft>
                          <a:spcPts val="0"/>
                        </a:spcAft>
                      </a:pP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当孩子与成人一起准备餐食、清理桌子、</a:t>
                      </a:r>
                      <a:r>
                        <a:rPr lang="zh-CN" altLang="en-US" sz="1800" kern="100" dirty="0">
                          <a:solidFill>
                            <a:schemeClr val="accent4">
                              <a:lumMod val="50000"/>
                            </a:schemeClr>
                          </a:solidFill>
                          <a:effectLst/>
                          <a:latin typeface="微软雅黑" panose="020B0503020204020204" pitchFamily="34" charset="-122"/>
                          <a:ea typeface="微软雅黑" panose="020B0503020204020204" pitchFamily="34" charset="-122"/>
                        </a:rPr>
                        <a:t>打</a:t>
                      </a: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扫树叶时，他们会发展出参与家庭和社区生活的责任感，并获得很多实践技能。</a:t>
                      </a:r>
                    </a:p>
                  </a:txBody>
                  <a:tcPr marL="68580" marR="68580" marT="0" marB="0"/>
                </a:tc>
                <a:extLst>
                  <a:ext uri="{0D108BD9-81ED-4DB2-BD59-A6C34878D82A}">
                    <a16:rowId xmlns:a16="http://schemas.microsoft.com/office/drawing/2014/main" val="10004"/>
                  </a:ext>
                </a:extLst>
              </a:tr>
              <a:tr h="942340">
                <a:tc>
                  <a:txBody>
                    <a:bodyPr/>
                    <a:lstStyle/>
                    <a:p>
                      <a:pPr algn="ctr">
                        <a:lnSpc>
                          <a:spcPct val="150000"/>
                        </a:lnSpc>
                        <a:spcAft>
                          <a:spcPts val="0"/>
                        </a:spcAft>
                      </a:pPr>
                      <a:r>
                        <a:rPr lang="zh-CN" sz="2000" kern="100" dirty="0">
                          <a:solidFill>
                            <a:schemeClr val="accent4">
                              <a:lumMod val="50000"/>
                            </a:schemeClr>
                          </a:solidFill>
                          <a:effectLst/>
                          <a:latin typeface="微软雅黑" panose="020B0503020204020204" pitchFamily="34" charset="-122"/>
                          <a:ea typeface="微软雅黑" panose="020B0503020204020204" pitchFamily="34" charset="-122"/>
                        </a:rPr>
                        <a:t>给予承诺和解决问题</a:t>
                      </a:r>
                    </a:p>
                  </a:txBody>
                  <a:tcPr marL="68580" marR="68580" marT="0" marB="0"/>
                </a:tc>
                <a:tc>
                  <a:txBody>
                    <a:bodyPr/>
                    <a:lstStyle/>
                    <a:p>
                      <a:pPr algn="just">
                        <a:lnSpc>
                          <a:spcPct val="150000"/>
                        </a:lnSpc>
                        <a:spcAft>
                          <a:spcPts val="0"/>
                        </a:spcAft>
                      </a:pP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对固执的孩子，当孩子拒绝服从时，要表示对孩子感受的理解，并给予承诺</a:t>
                      </a:r>
                      <a:r>
                        <a:rPr lang="zh-CN" altLang="en-US" sz="1800" kern="100" dirty="0">
                          <a:solidFill>
                            <a:schemeClr val="accent4">
                              <a:lumMod val="50000"/>
                            </a:schemeClr>
                          </a:solidFill>
                          <a:effectLst/>
                          <a:latin typeface="微软雅黑" panose="020B0503020204020204" pitchFamily="34" charset="-122"/>
                          <a:ea typeface="微软雅黑" panose="020B0503020204020204" pitchFamily="34" charset="-122"/>
                        </a:rPr>
                        <a:t>，</a:t>
                      </a: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同时帮助孩子思考将来避免问题的方法。坚决而善意、尊重的反应会增加合作意愿的可能性。</a:t>
                      </a:r>
                    </a:p>
                  </a:txBody>
                  <a:tcPr marL="68580" marR="68580" marT="0" marB="0"/>
                </a:tc>
                <a:extLst>
                  <a:ext uri="{0D108BD9-81ED-4DB2-BD59-A6C34878D82A}">
                    <a16:rowId xmlns:a16="http://schemas.microsoft.com/office/drawing/2014/main" val="10005"/>
                  </a:ext>
                </a:extLst>
              </a:tr>
              <a:tr h="822960">
                <a:tc>
                  <a:txBody>
                    <a:bodyPr/>
                    <a:lstStyle/>
                    <a:p>
                      <a:pPr algn="ctr">
                        <a:lnSpc>
                          <a:spcPct val="150000"/>
                        </a:lnSpc>
                        <a:spcAft>
                          <a:spcPts val="0"/>
                        </a:spcAft>
                      </a:pPr>
                      <a:r>
                        <a:rPr lang="zh-CN" sz="2000" kern="100" dirty="0">
                          <a:solidFill>
                            <a:schemeClr val="accent4">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鼓励孩子成熟的行为</a:t>
                      </a:r>
                    </a:p>
                    <a:p>
                      <a:pPr algn="ctr">
                        <a:lnSpc>
                          <a:spcPct val="150000"/>
                        </a:lnSpc>
                        <a:spcAft>
                          <a:spcPts val="0"/>
                        </a:spcAft>
                      </a:pPr>
                      <a:r>
                        <a:rPr lang="en-US" sz="2000" kern="100" dirty="0">
                          <a:solidFill>
                            <a:schemeClr val="accent4">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68580" marR="68580" marT="0" marB="0"/>
                </a:tc>
                <a:tc>
                  <a:txBody>
                    <a:bodyPr/>
                    <a:lstStyle/>
                    <a:p>
                      <a:pPr algn="just">
                        <a:lnSpc>
                          <a:spcPct val="150000"/>
                        </a:lnSpc>
                        <a:spcAft>
                          <a:spcPts val="0"/>
                        </a:spcAft>
                      </a:pPr>
                      <a:r>
                        <a:rPr lang="zh-CN" sz="1800" kern="100" dirty="0">
                          <a:solidFill>
                            <a:schemeClr val="accent4">
                              <a:lumMod val="50000"/>
                            </a:schemeClr>
                          </a:solidFill>
                          <a:effectLst/>
                          <a:latin typeface="微软雅黑" panose="020B0503020204020204" pitchFamily="34" charset="-122"/>
                          <a:ea typeface="微软雅黑" panose="020B0503020204020204" pitchFamily="34" charset="-122"/>
                        </a:rPr>
                        <a:t>表达对孩子学习能力的信心，欣赏他们为合作做出的努力。成人的鼓励可以培养自豪和满意度，因而激励孩子不断改善。</a:t>
                      </a:r>
                    </a:p>
                  </a:txBody>
                  <a:tcPr marL="68580" marR="68580" marT="0" marB="0"/>
                </a:tc>
                <a:extLst>
                  <a:ext uri="{0D108BD9-81ED-4DB2-BD59-A6C34878D82A}">
                    <a16:rowId xmlns:a16="http://schemas.microsoft.com/office/drawing/2014/main" val="10006"/>
                  </a:ext>
                </a:extLst>
              </a:tr>
            </a:tbl>
          </a:graphicData>
        </a:graphic>
      </p:graphicFrame>
      <p:sp>
        <p:nvSpPr>
          <p:cNvPr id="10" name="标题 1"/>
          <p:cNvSpPr txBox="1">
            <a:spLocks/>
          </p:cNvSpPr>
          <p:nvPr/>
        </p:nvSpPr>
        <p:spPr>
          <a:xfrm>
            <a:off x="1129079" y="-76381"/>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en-US" dirty="0"/>
              <a:t>正面管教的策略</a:t>
            </a:r>
          </a:p>
        </p:txBody>
      </p:sp>
    </p:spTree>
    <p:extLst>
      <p:ext uri="{BB962C8B-B14F-4D97-AF65-F5344CB8AC3E}">
        <p14:creationId xmlns:p14="http://schemas.microsoft.com/office/powerpoint/2010/main" val="2740230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3"/>
          <p:cNvGraphicFramePr/>
          <p:nvPr/>
        </p:nvGraphicFramePr>
        <p:xfrm>
          <a:off x="814705" y="1947545"/>
          <a:ext cx="10539730" cy="464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814705" y="1238885"/>
            <a:ext cx="10880725" cy="645160"/>
          </a:xfrm>
          <a:prstGeom prst="rect">
            <a:avLst/>
          </a:prstGeom>
          <a:noFill/>
        </p:spPr>
        <p:txBody>
          <a:bodyPr wrap="square" rtlCol="0" anchor="t">
            <a:spAutoFit/>
          </a:bodyPr>
          <a:lstStyle/>
          <a:p>
            <a:pPr marL="116205" lvl="1">
              <a:lnSpc>
                <a:spcPct val="150000"/>
              </a:lnSpc>
            </a:pPr>
            <a:r>
              <a:rPr lang="zh-CN" altLang="zh-CN"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根据学龄儿童在班级中受欢迎的程度，</a:t>
            </a:r>
            <a:r>
              <a:rPr lang="zh-CN" altLang="en-US"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使用同伴提名法，</a:t>
            </a:r>
            <a:r>
              <a:rPr lang="zh-CN" altLang="zh-CN"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可以把</a:t>
            </a:r>
            <a:r>
              <a:rPr lang="zh-CN" altLang="en-US"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儿童</a:t>
            </a:r>
            <a:r>
              <a:rPr lang="zh-CN" altLang="zh-CN"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分为</a:t>
            </a:r>
            <a:r>
              <a:rPr lang="zh-CN" altLang="en-US"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四</a:t>
            </a:r>
            <a:r>
              <a:rPr lang="zh-CN" altLang="zh-CN"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类</a:t>
            </a:r>
            <a:r>
              <a:rPr lang="zh-CN" altLang="en-US" sz="2400" b="1" dirty="0">
                <a:ln>
                  <a:solidFill>
                    <a:srgbClr val="596784"/>
                  </a:solidFill>
                </a:ln>
                <a:solidFill>
                  <a:srgbClr val="48546C"/>
                </a:solidFill>
                <a:latin typeface="微软雅黑" panose="020B0503020204020204" pitchFamily="34" charset="-122"/>
                <a:ea typeface="微软雅黑" panose="020B0503020204020204" pitchFamily="34" charset="-122"/>
                <a:sym typeface="+mn-ea"/>
              </a:rPr>
              <a:t>。</a:t>
            </a:r>
          </a:p>
        </p:txBody>
      </p:sp>
      <p:sp>
        <p:nvSpPr>
          <p:cNvPr id="4" name="文本框 3"/>
          <p:cNvSpPr txBox="1"/>
          <p:nvPr/>
        </p:nvSpPr>
        <p:spPr>
          <a:xfrm>
            <a:off x="1330960" y="350520"/>
            <a:ext cx="8260080" cy="829945"/>
          </a:xfrm>
          <a:prstGeom prst="rect">
            <a:avLst/>
          </a:prstGeom>
          <a:noFill/>
        </p:spPr>
        <p:txBody>
          <a:bodyPr wrap="square" rtlCol="0" anchor="t">
            <a:spAutoFit/>
          </a:bodyPr>
          <a:lstStyle/>
          <a:p>
            <a:pPr>
              <a:lnSpc>
                <a:spcPct val="150000"/>
              </a:lnSpc>
            </a:pPr>
            <a:r>
              <a:rPr altLang="zh-CN" sz="3200" b="1" dirty="0" err="1">
                <a:solidFill>
                  <a:srgbClr val="48546C"/>
                </a:solidFill>
                <a:latin typeface="微软雅黑" panose="020B0503020204020204" pitchFamily="34" charset="-122"/>
                <a:ea typeface="微软雅黑" panose="020B0503020204020204" pitchFamily="34" charset="-122"/>
                <a:cs typeface="微软雅黑" panose="020B0503020204020204" pitchFamily="34" charset="-122"/>
                <a:sym typeface="+mn-ea"/>
              </a:rPr>
              <a:t>学龄儿童期的同伴关系</a:t>
            </a:r>
            <a:r>
              <a:rPr lang="en-US" sz="3200" b="1" dirty="0">
                <a:solidFill>
                  <a:srgbClr val="48546C"/>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3200" b="1" dirty="0">
                <a:ln>
                  <a:solidFill>
                    <a:srgbClr val="596784"/>
                  </a:solidFill>
                </a:ln>
                <a:solidFill>
                  <a:srgbClr val="1D6FA9">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同伴地位</a:t>
            </a:r>
          </a:p>
        </p:txBody>
      </p:sp>
    </p:spTree>
    <p:extLst>
      <p:ext uri="{BB962C8B-B14F-4D97-AF65-F5344CB8AC3E}">
        <p14:creationId xmlns:p14="http://schemas.microsoft.com/office/powerpoint/2010/main" val="3037256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dirty="0"/>
              <a:t>友谊的发展</a:t>
            </a:r>
            <a:endParaRPr lang="zh-CN" altLang="en-US" dirty="0"/>
          </a:p>
        </p:txBody>
      </p:sp>
      <p:sp>
        <p:nvSpPr>
          <p:cNvPr id="5" name="内容占位符 1"/>
          <p:cNvSpPr txBox="1">
            <a:spLocks/>
          </p:cNvSpPr>
          <p:nvPr/>
        </p:nvSpPr>
        <p:spPr>
          <a:xfrm>
            <a:off x="838200" y="168765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dirty="0"/>
              <a:t>由于女孩对亲密感的要求更高，所以友谊中排他性也更强</a:t>
            </a:r>
            <a:r>
              <a:rPr lang="zh-CN" altLang="en-US" dirty="0"/>
              <a:t>。</a:t>
            </a:r>
            <a:endParaRPr lang="en-US" altLang="zh-CN" dirty="0"/>
          </a:p>
          <a:p>
            <a:pPr lvl="1">
              <a:defRPr/>
            </a:pPr>
            <a:r>
              <a:rPr lang="zh-CN" altLang="zh-CN" dirty="0"/>
              <a:t>学龄女孩不太关心朋友的数量，更在意的是有几个可以信赖的知心朋友。</a:t>
            </a:r>
            <a:endParaRPr lang="en-US" altLang="zh-CN" dirty="0"/>
          </a:p>
          <a:p>
            <a:pPr>
              <a:defRPr/>
            </a:pPr>
            <a:r>
              <a:rPr lang="zh-CN" altLang="zh-CN" dirty="0"/>
              <a:t>男孩的朋友较多，但是往往不太亲密、感情浅。</a:t>
            </a:r>
            <a:endParaRPr lang="en-US" altLang="zh-CN" dirty="0"/>
          </a:p>
          <a:p>
            <a:pPr>
              <a:defRPr/>
            </a:pPr>
            <a:r>
              <a:rPr lang="zh-CN" altLang="zh-CN" dirty="0"/>
              <a:t>男孩女孩在友谊中的反应性、主动性或合作能力上并无差异</a:t>
            </a:r>
            <a:r>
              <a:rPr lang="zh-CN" altLang="en-US" dirty="0"/>
              <a:t>。</a:t>
            </a:r>
            <a:endParaRPr lang="zh-CN" altLang="zh-CN" dirty="0"/>
          </a:p>
          <a:p>
            <a:pPr>
              <a:defRPr/>
            </a:pPr>
            <a:endParaRPr lang="zh-CN" altLang="en-US" dirty="0"/>
          </a:p>
        </p:txBody>
      </p:sp>
    </p:spTree>
    <p:extLst>
      <p:ext uri="{BB962C8B-B14F-4D97-AF65-F5344CB8AC3E}">
        <p14:creationId xmlns:p14="http://schemas.microsoft.com/office/powerpoint/2010/main" val="18680395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04F69230-F3A6-4586-9371-A858F4763E9F}"/>
              </a:ext>
            </a:extLst>
          </p:cNvPr>
          <p:cNvSpPr txBox="1"/>
          <p:nvPr/>
        </p:nvSpPr>
        <p:spPr>
          <a:xfrm>
            <a:off x="804403" y="2857501"/>
            <a:ext cx="2206137" cy="1918154"/>
          </a:xfrm>
          <a:prstGeom prst="rect">
            <a:avLst/>
          </a:prstGeom>
          <a:noFill/>
          <a:ln w="117475">
            <a:noFill/>
          </a:ln>
        </p:spPr>
        <p:txBody>
          <a:bodyPr wrap="none" rtlCol="0">
            <a:prstTxWarp prst="textPlain">
              <a:avLst/>
            </a:prstTxWarp>
            <a:spAutoFit/>
          </a:bodyPr>
          <a:lstStyle/>
          <a:p>
            <a:pPr>
              <a:defRPr/>
            </a:pPr>
            <a:r>
              <a:rPr lang="en-US" altLang="zh-CN" spc="100" dirty="0">
                <a:solidFill>
                  <a:prstClr val="white"/>
                </a:solidFill>
                <a:latin typeface="Impact" panose="020B0806030902050204" pitchFamily="34" charset="0"/>
                <a:cs typeface="Arial" panose="020B0604020202020204" pitchFamily="34" charset="0"/>
              </a:rPr>
              <a:t>4</a:t>
            </a:r>
            <a:endParaRPr lang="zh-CN" altLang="en-US" spc="100" dirty="0">
              <a:solidFill>
                <a:prstClr val="white"/>
              </a:solidFill>
              <a:latin typeface="Impact" panose="020B0806030902050204" pitchFamily="34" charset="0"/>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3834283" y="1027213"/>
            <a:ext cx="6955750" cy="928588"/>
          </a:xfrm>
          <a:prstGeom prst="rect">
            <a:avLst/>
          </a:prstGeom>
        </p:spPr>
        <p:txBody>
          <a:bodyPr wrap="none">
            <a:spAutoFit/>
          </a:bodyPr>
          <a:lstStyle/>
          <a:p>
            <a:pPr>
              <a:lnSpc>
                <a:spcPct val="120000"/>
              </a:lnSpc>
              <a:defRPr/>
            </a:pPr>
            <a:r>
              <a:rPr lang="zh-CN" altLang="en-US" sz="4800" b="1" dirty="0">
                <a:solidFill>
                  <a:srgbClr val="D9793F"/>
                </a:solidFill>
                <a:latin typeface="华文新魏" panose="02010800040101010101" charset="-122"/>
                <a:ea typeface="华文新魏" panose="02010800040101010101" charset="-122"/>
                <a:sym typeface="+mn-ea"/>
              </a:rPr>
              <a:t>青少年期的自我与社会化</a:t>
            </a:r>
          </a:p>
        </p:txBody>
      </p:sp>
    </p:spTree>
    <p:extLst>
      <p:ext uri="{BB962C8B-B14F-4D97-AF65-F5344CB8AC3E}">
        <p14:creationId xmlns:p14="http://schemas.microsoft.com/office/powerpoint/2010/main" val="4123906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1140509" y="242093"/>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en-US" altLang="zh-CN" sz="3600" dirty="0" err="1">
                <a:cs typeface="微软雅黑" panose="020B0503020204020204" pitchFamily="34" charset="-122"/>
                <a:sym typeface="+mn-ea"/>
              </a:rPr>
              <a:t>青少年期的情绪发展</a:t>
            </a:r>
            <a:r>
              <a:rPr lang="en-US" altLang="zh-CN" sz="3600" dirty="0">
                <a:cs typeface="微软雅黑" panose="020B0503020204020204" pitchFamily="34" charset="-122"/>
                <a:sym typeface="+mn-ea"/>
              </a:rPr>
              <a:t>——</a:t>
            </a:r>
            <a:r>
              <a:rPr lang="zh-CN" altLang="zh-CN" sz="3600" dirty="0"/>
              <a:t>日常的情绪体验</a:t>
            </a:r>
          </a:p>
        </p:txBody>
      </p:sp>
      <p:sp>
        <p:nvSpPr>
          <p:cNvPr id="9" name="内容占位符 2"/>
          <p:cNvSpPr txBox="1">
            <a:spLocks/>
          </p:cNvSpPr>
          <p:nvPr/>
        </p:nvSpPr>
        <p:spPr>
          <a:xfrm>
            <a:off x="1243965" y="1601470"/>
            <a:ext cx="10224770" cy="43516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dirty="0"/>
              <a:t>初中生体验到的消极情绪比学龄儿童更为突出。</a:t>
            </a:r>
            <a:endParaRPr lang="en-US" altLang="zh-CN" dirty="0"/>
          </a:p>
          <a:p>
            <a:pPr lvl="1">
              <a:defRPr/>
            </a:pPr>
            <a:r>
              <a:rPr lang="zh-CN" altLang="zh-CN" dirty="0"/>
              <a:t>女孩沉浸在消极情绪状态中的时间似乎比男孩更长。</a:t>
            </a:r>
          </a:p>
          <a:p>
            <a:pPr>
              <a:defRPr/>
            </a:pPr>
            <a:r>
              <a:rPr lang="zh-CN" altLang="zh-CN" dirty="0"/>
              <a:t>青少年报告的极端积极情绪和消极情绪都比他们的父母多</a:t>
            </a:r>
            <a:r>
              <a:rPr lang="zh-CN" altLang="en-US" dirty="0"/>
              <a:t>。</a:t>
            </a:r>
            <a:endParaRPr lang="en-US" altLang="zh-CN" dirty="0"/>
          </a:p>
          <a:p>
            <a:pPr>
              <a:defRPr/>
            </a:pPr>
            <a:r>
              <a:rPr lang="zh-CN" altLang="zh-CN" dirty="0"/>
              <a:t>青少年的心境会随着背景的不同而摇摆起伏，比如从学校到工作到家庭到同伴，他们的变化比成人更为频繁</a:t>
            </a:r>
            <a:r>
              <a:rPr lang="zh-CN" altLang="en-US" dirty="0"/>
              <a:t>。</a:t>
            </a:r>
            <a:endParaRPr lang="en-US" altLang="zh-CN" dirty="0"/>
          </a:p>
          <a:p>
            <a:pPr>
              <a:defRPr/>
            </a:pPr>
            <a:r>
              <a:rPr lang="zh-CN" altLang="zh-CN" dirty="0">
                <a:solidFill>
                  <a:srgbClr val="FF0000"/>
                </a:solidFill>
              </a:rPr>
              <a:t>厌烦在青少年期可能具有独特的意义。</a:t>
            </a:r>
            <a:endParaRPr lang="en-US" altLang="zh-CN" dirty="0">
              <a:solidFill>
                <a:srgbClr val="FF0000"/>
              </a:solidFill>
            </a:endParaRPr>
          </a:p>
          <a:p>
            <a:pPr lvl="1">
              <a:defRPr/>
            </a:pPr>
            <a:r>
              <a:rPr lang="zh-CN" altLang="zh-CN" dirty="0"/>
              <a:t>青少年期的厌烦与愤怒、挫折感以及缺乏精力或动机相联系</a:t>
            </a:r>
            <a:r>
              <a:rPr lang="zh-CN" altLang="en-US" dirty="0"/>
              <a:t>。</a:t>
            </a:r>
            <a:endParaRPr lang="en-US" altLang="zh-CN" dirty="0"/>
          </a:p>
        </p:txBody>
      </p:sp>
    </p:spTree>
    <p:extLst>
      <p:ext uri="{BB962C8B-B14F-4D97-AF65-F5344CB8AC3E}">
        <p14:creationId xmlns:p14="http://schemas.microsoft.com/office/powerpoint/2010/main" val="334213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456784"/>
            <a:ext cx="10653588"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）文化模式</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文化经常被当作一种相对固定的模式来看待</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）研究视角</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文化与人格的问题构成了社会心理学看人的两个不同视角，前者倾向在人类学中看，后者倾向在心理学中看。（</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）学术争论</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心理学家认为个体的行为差异性是由一个人的遗传、动机、情绪、认知与自我等形成的</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人类学家认为无论个体有多大差异，其特质还是有文化模式中的信仰、价值体系、习俗等在起作用</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5702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二、文化类型与人格特质</a:t>
            </a:r>
          </a:p>
        </p:txBody>
      </p:sp>
      <p:pic>
        <p:nvPicPr>
          <p:cNvPr id="19" name="图片 18">
            <a:extLst>
              <a:ext uri="{FF2B5EF4-FFF2-40B4-BE49-F238E27FC236}">
                <a16:creationId xmlns:a16="http://schemas.microsoft.com/office/drawing/2014/main" id="{24B7EE14-C69F-4BE0-971D-CA8784B0C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888" y="-159522"/>
            <a:ext cx="3482863" cy="3482863"/>
          </a:xfrm>
          <a:prstGeom prst="rect">
            <a:avLst/>
          </a:prstGeom>
        </p:spPr>
      </p:pic>
    </p:spTree>
    <p:extLst>
      <p:ext uri="{BB962C8B-B14F-4D97-AF65-F5344CB8AC3E}">
        <p14:creationId xmlns:p14="http://schemas.microsoft.com/office/powerpoint/2010/main" val="3883340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16000" y="404813"/>
            <a:ext cx="9328150" cy="1143000"/>
          </a:xfrm>
        </p:spPr>
        <p:txBody>
          <a:bodyPr>
            <a:normAutofit/>
          </a:bodyPr>
          <a:lstStyle/>
          <a:p>
            <a:pPr eaLnBrk="1" hangingPunct="1"/>
            <a:r>
              <a:rPr lang="zh-CN" altLang="en-US" sz="4000" b="1" dirty="0">
                <a:solidFill>
                  <a:srgbClr val="48546C"/>
                </a:solidFill>
                <a:latin typeface="微软雅黑" panose="020B0503020204020204" pitchFamily="34" charset="-122"/>
                <a:ea typeface="微软雅黑" panose="020B0503020204020204" pitchFamily="34" charset="-122"/>
                <a:cs typeface="微软雅黑" panose="020B0503020204020204" pitchFamily="34" charset="-122"/>
              </a:rPr>
              <a:t>青少年期自我认同的发展</a:t>
            </a:r>
          </a:p>
        </p:txBody>
      </p:sp>
      <p:sp>
        <p:nvSpPr>
          <p:cNvPr id="12291" name="Rectangle 3"/>
          <p:cNvSpPr>
            <a:spLocks noGrp="1" noChangeArrowheads="1"/>
          </p:cNvSpPr>
          <p:nvPr>
            <p:ph type="body" idx="1"/>
          </p:nvPr>
        </p:nvSpPr>
        <p:spPr>
          <a:xfrm>
            <a:off x="785332" y="1925072"/>
            <a:ext cx="10709727" cy="4351338"/>
          </a:xfrm>
        </p:spPr>
        <p:txBody>
          <a:bodyPr>
            <a:normAutofit/>
          </a:bodyPr>
          <a:lstStyle/>
          <a:p>
            <a:pPr>
              <a:buFont typeface="Wingdings" panose="05000000000000000000" pitchFamily="2" charset="2"/>
              <a:buChar char="Ø"/>
            </a:pPr>
            <a:r>
              <a:rPr lang="zh-CN" altLang="en-US" sz="2600" b="1" dirty="0">
                <a:solidFill>
                  <a:srgbClr val="596784"/>
                </a:solidFill>
                <a:latin typeface="微软雅黑" panose="020B0503020204020204" pitchFamily="34" charset="-122"/>
                <a:ea typeface="微软雅黑" panose="020B0503020204020204" pitchFamily="34" charset="-122"/>
              </a:rPr>
              <a:t>自我认同</a:t>
            </a:r>
            <a:r>
              <a:rPr lang="en-US" altLang="zh-CN" sz="2600" b="1" dirty="0">
                <a:solidFill>
                  <a:srgbClr val="596784"/>
                </a:solidFill>
                <a:latin typeface="微软雅黑" panose="020B0503020204020204" pitchFamily="34" charset="-122"/>
                <a:ea typeface="微软雅黑" panose="020B0503020204020204" pitchFamily="34" charset="-122"/>
              </a:rPr>
              <a:t>(self identity)</a:t>
            </a:r>
            <a:r>
              <a:rPr lang="zh-CN" altLang="en-US" sz="2600" b="1" dirty="0">
                <a:solidFill>
                  <a:srgbClr val="596784"/>
                </a:solidFill>
                <a:latin typeface="微软雅黑" panose="020B0503020204020204" pitchFamily="34" charset="-122"/>
                <a:ea typeface="微软雅黑" panose="020B0503020204020204" pitchFamily="34" charset="-122"/>
              </a:rPr>
              <a:t>是一个人关于自己是谁以及如何定义自己的思想或观念。包括时间上的连续性和空间一致性两个方面。是一个人逐渐认识到自己的基本特征和自己在社会上的位置的过程。</a:t>
            </a:r>
          </a:p>
          <a:p>
            <a:pPr eaLnBrk="1" hangingPunct="1">
              <a:lnSpc>
                <a:spcPct val="100000"/>
              </a:lnSpc>
              <a:buFont typeface="Wingdings" panose="05000000000000000000" pitchFamily="2" charset="2"/>
              <a:buChar char="Ø"/>
            </a:pPr>
            <a:endParaRPr lang="zh-CN" altLang="en-US" sz="2600" b="1" dirty="0">
              <a:solidFill>
                <a:srgbClr val="596784"/>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pPr>
            <a:r>
              <a:rPr lang="zh-CN" altLang="en-US" sz="2600" b="1" dirty="0">
                <a:solidFill>
                  <a:srgbClr val="596784"/>
                </a:solidFill>
                <a:latin typeface="微软雅黑" panose="020B0503020204020204" pitchFamily="34" charset="-122"/>
                <a:ea typeface="微软雅黑" panose="020B0503020204020204" pitchFamily="34" charset="-122"/>
              </a:rPr>
              <a:t>是对“我是谁”，“我将来的发展方向”以及“我如何适应社会”等问题的坚定和连贯的意识。</a:t>
            </a:r>
            <a:endParaRPr lang="en-US" altLang="zh-CN" sz="2600" b="1" dirty="0">
              <a:solidFill>
                <a:srgbClr val="596784"/>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pPr>
            <a:endParaRPr lang="en-US" altLang="zh-CN" sz="2600" b="1" dirty="0">
              <a:solidFill>
                <a:srgbClr val="596784"/>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600" b="1" dirty="0">
                <a:solidFill>
                  <a:srgbClr val="596784"/>
                </a:solidFill>
                <a:latin typeface="微软雅黑" panose="020B0503020204020204" pitchFamily="34" charset="-122"/>
                <a:ea typeface="微软雅黑" panose="020B0503020204020204" pitchFamily="34" charset="-122"/>
              </a:rPr>
              <a:t>自我认同感当个体开始决定要成为一个什么样的人，加入什么群体，采取什么价值观，支持什么人际交往方式，以及从事什么职业方向时，个体的自我认同感就开始建构了。</a:t>
            </a:r>
          </a:p>
          <a:p>
            <a:pPr eaLnBrk="1" hangingPunct="1">
              <a:buFont typeface="Wingdings" panose="05000000000000000000" pitchFamily="2" charset="2"/>
              <a:buChar char="Ø"/>
            </a:pPr>
            <a:endParaRPr lang="zh-CN" altLang="en-US"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702693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5553" y="231385"/>
            <a:ext cx="7772400" cy="1143000"/>
          </a:xfrm>
        </p:spPr>
        <p:txBody>
          <a:bodyPr/>
          <a:lstStyle/>
          <a:p>
            <a:pPr algn="ctr" eaLnBrk="1" hangingPunct="1"/>
            <a:r>
              <a:rPr lang="zh-CN" altLang="en-US" sz="4800" dirty="0">
                <a:latin typeface="黑体" panose="02010609060101010101" pitchFamily="49" charset="-122"/>
                <a:ea typeface="黑体" panose="02010609060101010101" pitchFamily="49" charset="-122"/>
              </a:rPr>
              <a:t>自我认同的四种状态</a:t>
            </a:r>
            <a:r>
              <a:rPr lang="zh-CN" altLang="en-US" sz="6000" dirty="0"/>
              <a:t> </a:t>
            </a:r>
          </a:p>
        </p:txBody>
      </p:sp>
      <p:grpSp>
        <p:nvGrpSpPr>
          <p:cNvPr id="2" name="Group 4"/>
          <p:cNvGrpSpPr>
            <a:grpSpLocks/>
          </p:cNvGrpSpPr>
          <p:nvPr/>
        </p:nvGrpSpPr>
        <p:grpSpPr bwMode="auto">
          <a:xfrm>
            <a:off x="1774826" y="1677988"/>
            <a:ext cx="8208963" cy="4775200"/>
            <a:chOff x="720" y="2112"/>
            <a:chExt cx="3792" cy="1911"/>
          </a:xfrm>
        </p:grpSpPr>
        <p:sp>
          <p:nvSpPr>
            <p:cNvPr id="13319" name="Rectangle 5"/>
            <p:cNvSpPr>
              <a:spLocks noChangeArrowheads="1"/>
            </p:cNvSpPr>
            <p:nvPr/>
          </p:nvSpPr>
          <p:spPr bwMode="auto">
            <a:xfrm>
              <a:off x="2208" y="3504"/>
              <a:ext cx="22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prstClr val="black"/>
                  </a:solidFill>
                  <a:latin typeface="隶书" panose="02010509060101010101" pitchFamily="49" charset="-122"/>
                  <a:ea typeface="隶书" panose="02010509060101010101" pitchFamily="49" charset="-122"/>
                </a:rPr>
                <a:t>低</a:t>
              </a:r>
            </a:p>
          </p:txBody>
        </p:sp>
        <p:grpSp>
          <p:nvGrpSpPr>
            <p:cNvPr id="13320" name="Group 6"/>
            <p:cNvGrpSpPr>
              <a:grpSpLocks/>
            </p:cNvGrpSpPr>
            <p:nvPr/>
          </p:nvGrpSpPr>
          <p:grpSpPr bwMode="auto">
            <a:xfrm>
              <a:off x="720" y="2112"/>
              <a:ext cx="3792" cy="1911"/>
              <a:chOff x="720" y="2112"/>
              <a:chExt cx="3792" cy="1911"/>
            </a:xfrm>
          </p:grpSpPr>
          <p:sp>
            <p:nvSpPr>
              <p:cNvPr id="13321" name="Line 7"/>
              <p:cNvSpPr>
                <a:spLocks noChangeShapeType="1"/>
              </p:cNvSpPr>
              <p:nvPr/>
            </p:nvSpPr>
            <p:spPr bwMode="auto">
              <a:xfrm>
                <a:off x="1392" y="3024"/>
                <a:ext cx="18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3322" name="Line 8"/>
              <p:cNvSpPr>
                <a:spLocks noChangeShapeType="1"/>
              </p:cNvSpPr>
              <p:nvPr/>
            </p:nvSpPr>
            <p:spPr bwMode="auto">
              <a:xfrm flipV="1">
                <a:off x="2256" y="2352"/>
                <a:ext cx="0" cy="1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3323" name="Rectangle 9"/>
              <p:cNvSpPr>
                <a:spLocks noChangeArrowheads="1"/>
              </p:cNvSpPr>
              <p:nvPr/>
            </p:nvSpPr>
            <p:spPr bwMode="auto">
              <a:xfrm>
                <a:off x="2016" y="2112"/>
                <a:ext cx="37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dirty="0">
                    <a:solidFill>
                      <a:prstClr val="black"/>
                    </a:solidFill>
                    <a:latin typeface="隶书" panose="02010509060101010101" pitchFamily="49" charset="-122"/>
                    <a:ea typeface="隶书" panose="02010509060101010101" pitchFamily="49" charset="-122"/>
                  </a:rPr>
                  <a:t>探索</a:t>
                </a:r>
              </a:p>
            </p:txBody>
          </p:sp>
          <p:sp>
            <p:nvSpPr>
              <p:cNvPr id="13324" name="Rectangle 10"/>
              <p:cNvSpPr>
                <a:spLocks noChangeArrowheads="1"/>
              </p:cNvSpPr>
              <p:nvPr/>
            </p:nvSpPr>
            <p:spPr bwMode="auto">
              <a:xfrm>
                <a:off x="3264" y="2904"/>
                <a:ext cx="36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dirty="0">
                    <a:solidFill>
                      <a:prstClr val="black"/>
                    </a:solidFill>
                    <a:latin typeface="隶书" panose="02010509060101010101" pitchFamily="49" charset="-122"/>
                    <a:ea typeface="隶书" panose="02010509060101010101" pitchFamily="49" charset="-122"/>
                  </a:rPr>
                  <a:t>承诺</a:t>
                </a:r>
                <a:endParaRPr lang="zh-CN" altLang="en-US" sz="2400" dirty="0">
                  <a:solidFill>
                    <a:srgbClr val="954F72"/>
                  </a:solidFill>
                  <a:latin typeface="隶书" panose="02010509060101010101" pitchFamily="49" charset="-122"/>
                  <a:ea typeface="隶书" panose="02010509060101010101" pitchFamily="49" charset="-122"/>
                </a:endParaRPr>
              </a:p>
            </p:txBody>
          </p:sp>
          <p:sp>
            <p:nvSpPr>
              <p:cNvPr id="13325" name="Rectangle 11"/>
              <p:cNvSpPr>
                <a:spLocks noChangeArrowheads="1"/>
              </p:cNvSpPr>
              <p:nvPr/>
            </p:nvSpPr>
            <p:spPr bwMode="auto">
              <a:xfrm>
                <a:off x="2256" y="2352"/>
                <a:ext cx="30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prstClr val="black"/>
                    </a:solidFill>
                    <a:latin typeface="隶书" panose="02010509060101010101" pitchFamily="49" charset="-122"/>
                    <a:ea typeface="隶书" panose="02010509060101010101" pitchFamily="49" charset="-122"/>
                  </a:rPr>
                  <a:t>高</a:t>
                </a:r>
              </a:p>
            </p:txBody>
          </p:sp>
          <p:sp>
            <p:nvSpPr>
              <p:cNvPr id="13326" name="Rectangle 12"/>
              <p:cNvSpPr>
                <a:spLocks noChangeArrowheads="1"/>
              </p:cNvSpPr>
              <p:nvPr/>
            </p:nvSpPr>
            <p:spPr bwMode="auto">
              <a:xfrm>
                <a:off x="1296" y="2976"/>
                <a:ext cx="22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prstClr val="black"/>
                    </a:solidFill>
                    <a:latin typeface="隶书" panose="02010509060101010101" pitchFamily="49" charset="-122"/>
                    <a:ea typeface="隶书" panose="02010509060101010101" pitchFamily="49" charset="-122"/>
                  </a:rPr>
                  <a:t>低</a:t>
                </a:r>
              </a:p>
            </p:txBody>
          </p:sp>
          <p:sp>
            <p:nvSpPr>
              <p:cNvPr id="13327" name="Rectangle 13"/>
              <p:cNvSpPr>
                <a:spLocks noChangeArrowheads="1"/>
              </p:cNvSpPr>
              <p:nvPr/>
            </p:nvSpPr>
            <p:spPr bwMode="auto">
              <a:xfrm>
                <a:off x="2928" y="2976"/>
                <a:ext cx="30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prstClr val="black"/>
                    </a:solidFill>
                    <a:latin typeface="隶书" panose="02010509060101010101" pitchFamily="49" charset="-122"/>
                    <a:ea typeface="隶书" panose="02010509060101010101" pitchFamily="49" charset="-122"/>
                  </a:rPr>
                  <a:t>高</a:t>
                </a:r>
              </a:p>
            </p:txBody>
          </p:sp>
          <p:sp>
            <p:nvSpPr>
              <p:cNvPr id="13328" name="Rectangle 14"/>
              <p:cNvSpPr>
                <a:spLocks noChangeArrowheads="1"/>
              </p:cNvSpPr>
              <p:nvPr/>
            </p:nvSpPr>
            <p:spPr bwMode="auto">
              <a:xfrm>
                <a:off x="1056" y="3168"/>
                <a:ext cx="86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srgbClr val="C00000"/>
                    </a:solidFill>
                    <a:latin typeface="隶书" panose="02010509060101010101" pitchFamily="49" charset="-122"/>
                    <a:ea typeface="隶书" panose="02010509060101010101" pitchFamily="49" charset="-122"/>
                  </a:rPr>
                  <a:t>认同感扩散</a:t>
                </a:r>
              </a:p>
              <a:p>
                <a:pPr eaLnBrk="1" hangingPunct="1">
                  <a:spcBef>
                    <a:spcPct val="0"/>
                  </a:spcBef>
                  <a:buClrTx/>
                  <a:buSzTx/>
                  <a:buFontTx/>
                  <a:buNone/>
                </a:pPr>
                <a:r>
                  <a:rPr lang="zh-CN" altLang="en-US" sz="2400">
                    <a:solidFill>
                      <a:srgbClr val="C00000"/>
                    </a:solidFill>
                    <a:latin typeface="隶书" panose="02010509060101010101" pitchFamily="49" charset="-122"/>
                    <a:ea typeface="隶书" panose="02010509060101010101" pitchFamily="49" charset="-122"/>
                  </a:rPr>
                  <a:t>(</a:t>
                </a:r>
                <a:r>
                  <a:rPr lang="en-US" altLang="zh-CN" sz="2400">
                    <a:solidFill>
                      <a:srgbClr val="C00000"/>
                    </a:solidFill>
                    <a:latin typeface="隶书" panose="02010509060101010101" pitchFamily="49" charset="-122"/>
                    <a:ea typeface="隶书" panose="02010509060101010101" pitchFamily="49" charset="-122"/>
                  </a:rPr>
                  <a:t>diffusion)</a:t>
                </a:r>
              </a:p>
            </p:txBody>
          </p:sp>
          <p:sp>
            <p:nvSpPr>
              <p:cNvPr id="13329" name="Rectangle 15"/>
              <p:cNvSpPr>
                <a:spLocks noChangeArrowheads="1"/>
              </p:cNvSpPr>
              <p:nvPr/>
            </p:nvSpPr>
            <p:spPr bwMode="auto">
              <a:xfrm>
                <a:off x="2448" y="3168"/>
                <a:ext cx="100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dirty="0">
                    <a:solidFill>
                      <a:srgbClr val="C00000"/>
                    </a:solidFill>
                    <a:latin typeface="隶书" panose="02010509060101010101" pitchFamily="49" charset="-122"/>
                    <a:ea typeface="隶书" panose="02010509060101010101" pitchFamily="49" charset="-122"/>
                  </a:rPr>
                  <a:t>认同感早闭</a:t>
                </a:r>
              </a:p>
              <a:p>
                <a:pPr eaLnBrk="1" hangingPunct="1">
                  <a:spcBef>
                    <a:spcPct val="0"/>
                  </a:spcBef>
                  <a:buClrTx/>
                  <a:buSzTx/>
                  <a:buFontTx/>
                  <a:buNone/>
                </a:pPr>
                <a:r>
                  <a:rPr lang="zh-CN" altLang="en-US" sz="2400" dirty="0">
                    <a:solidFill>
                      <a:srgbClr val="C00000"/>
                    </a:solidFill>
                    <a:latin typeface="隶书" panose="02010509060101010101" pitchFamily="49" charset="-122"/>
                    <a:ea typeface="隶书" panose="02010509060101010101" pitchFamily="49" charset="-122"/>
                  </a:rPr>
                  <a:t>(</a:t>
                </a:r>
                <a:r>
                  <a:rPr lang="en-US" altLang="zh-CN" sz="2400" dirty="0">
                    <a:solidFill>
                      <a:srgbClr val="C00000"/>
                    </a:solidFill>
                    <a:latin typeface="隶书" panose="02010509060101010101" pitchFamily="49" charset="-122"/>
                    <a:ea typeface="隶书" panose="02010509060101010101" pitchFamily="49" charset="-122"/>
                  </a:rPr>
                  <a:t>foreclosure)</a:t>
                </a:r>
              </a:p>
            </p:txBody>
          </p:sp>
          <p:sp>
            <p:nvSpPr>
              <p:cNvPr id="13330" name="Rectangle 16"/>
              <p:cNvSpPr>
                <a:spLocks noChangeArrowheads="1"/>
              </p:cNvSpPr>
              <p:nvPr/>
            </p:nvSpPr>
            <p:spPr bwMode="auto">
              <a:xfrm>
                <a:off x="960" y="2496"/>
                <a:ext cx="938"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dirty="0">
                    <a:solidFill>
                      <a:srgbClr val="C00000"/>
                    </a:solidFill>
                    <a:latin typeface="隶书" panose="02010509060101010101" pitchFamily="49" charset="-122"/>
                    <a:ea typeface="隶书" panose="02010509060101010101" pitchFamily="49" charset="-122"/>
                  </a:rPr>
                  <a:t> 认同感延缓</a:t>
                </a:r>
              </a:p>
              <a:p>
                <a:pPr eaLnBrk="1" hangingPunct="1">
                  <a:spcBef>
                    <a:spcPct val="0"/>
                  </a:spcBef>
                  <a:buClrTx/>
                  <a:buSzTx/>
                  <a:buFontTx/>
                  <a:buNone/>
                </a:pPr>
                <a:r>
                  <a:rPr lang="en-US" altLang="zh-CN" sz="2400" dirty="0">
                    <a:solidFill>
                      <a:srgbClr val="C00000"/>
                    </a:solidFill>
                    <a:latin typeface="隶书" panose="02010509060101010101" pitchFamily="49" charset="-122"/>
                    <a:ea typeface="隶书" panose="02010509060101010101" pitchFamily="49" charset="-122"/>
                  </a:rPr>
                  <a:t>(moratorium)</a:t>
                </a:r>
              </a:p>
            </p:txBody>
          </p:sp>
          <p:sp>
            <p:nvSpPr>
              <p:cNvPr id="13331" name="Rectangle 17"/>
              <p:cNvSpPr>
                <a:spLocks noChangeArrowheads="1"/>
              </p:cNvSpPr>
              <p:nvPr/>
            </p:nvSpPr>
            <p:spPr bwMode="auto">
              <a:xfrm>
                <a:off x="2448" y="2496"/>
                <a:ext cx="134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srgbClr val="C00000"/>
                    </a:solidFill>
                    <a:latin typeface="隶书" panose="02010509060101010101" pitchFamily="49" charset="-122"/>
                    <a:ea typeface="隶书" panose="02010509060101010101" pitchFamily="49" charset="-122"/>
                  </a:rPr>
                  <a:t>认同感获得(</a:t>
                </a:r>
                <a:r>
                  <a:rPr lang="en-US" altLang="zh-CN" sz="2400">
                    <a:solidFill>
                      <a:srgbClr val="C00000"/>
                    </a:solidFill>
                    <a:latin typeface="隶书" panose="02010509060101010101" pitchFamily="49" charset="-122"/>
                    <a:ea typeface="隶书" panose="02010509060101010101" pitchFamily="49" charset="-122"/>
                  </a:rPr>
                  <a:t>achievement)</a:t>
                </a:r>
              </a:p>
            </p:txBody>
          </p:sp>
          <p:sp>
            <p:nvSpPr>
              <p:cNvPr id="13332" name="Rectangle 18"/>
              <p:cNvSpPr>
                <a:spLocks noChangeArrowheads="1"/>
              </p:cNvSpPr>
              <p:nvPr/>
            </p:nvSpPr>
            <p:spPr bwMode="auto">
              <a:xfrm>
                <a:off x="720" y="3840"/>
                <a:ext cx="37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u"/>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bg2"/>
                  </a:buClr>
                  <a:buSzPct val="65000"/>
                  <a:buFont typeface="Wingdings" panose="05000000000000000000" pitchFamily="2" charset="2"/>
                  <a:buChar char="n"/>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2"/>
                  </a:buClr>
                  <a:buSzPct val="60000"/>
                  <a:buFont typeface="Wingdings" panose="05000000000000000000" pitchFamily="2" charset="2"/>
                  <a:buChar char="u"/>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bg2"/>
                  </a:buClr>
                  <a:buSzPct val="70000"/>
                  <a:buFont typeface="Wingdings" panose="05000000000000000000" pitchFamily="2" charset="2"/>
                  <a:buChar char="n"/>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65000"/>
                  <a:buFont typeface="Wingdings" panose="05000000000000000000" pitchFamily="2" charset="2"/>
                  <a:buChar char="u"/>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prstClr val="black"/>
                    </a:solidFill>
                    <a:latin typeface="隶书" panose="02010509060101010101" pitchFamily="49" charset="-122"/>
                    <a:ea typeface="隶书" panose="02010509060101010101" pitchFamily="49" charset="-122"/>
                  </a:rPr>
                  <a:t>     图1  四种认同状态的划分</a:t>
                </a:r>
              </a:p>
            </p:txBody>
          </p:sp>
        </p:grpSp>
      </p:grpSp>
    </p:spTree>
    <p:extLst>
      <p:ext uri="{BB962C8B-B14F-4D97-AF65-F5344CB8AC3E}">
        <p14:creationId xmlns:p14="http://schemas.microsoft.com/office/powerpoint/2010/main" val="300912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4"/>
          <p:cNvGraphicFramePr>
            <a:graphicFrameLocks noGrp="1"/>
          </p:cNvGraphicFramePr>
          <p:nvPr>
            <p:ph idx="4294967295"/>
            <p:custDataLst>
              <p:tags r:id="rId1"/>
            </p:custDataLst>
          </p:nvPr>
        </p:nvGraphicFramePr>
        <p:xfrm>
          <a:off x="527050" y="405765"/>
          <a:ext cx="11137900" cy="5950349"/>
        </p:xfrm>
        <a:graphic>
          <a:graphicData uri="http://schemas.openxmlformats.org/drawingml/2006/table">
            <a:tbl>
              <a:tblPr firstRow="1" bandRow="1">
                <a:tableStyleId>{00A15C55-8517-42AA-B614-E9B94910E393}</a:tableStyleId>
              </a:tblPr>
              <a:tblGrid>
                <a:gridCol w="2637924">
                  <a:extLst>
                    <a:ext uri="{9D8B030D-6E8A-4147-A177-3AD203B41FA5}">
                      <a16:colId xmlns:a16="http://schemas.microsoft.com/office/drawing/2014/main" val="20000"/>
                    </a:ext>
                  </a:extLst>
                </a:gridCol>
                <a:gridCol w="8499976">
                  <a:extLst>
                    <a:ext uri="{9D8B030D-6E8A-4147-A177-3AD203B41FA5}">
                      <a16:colId xmlns:a16="http://schemas.microsoft.com/office/drawing/2014/main" val="20001"/>
                    </a:ext>
                  </a:extLst>
                </a:gridCol>
              </a:tblGrid>
              <a:tr h="496570">
                <a:tc>
                  <a:txBody>
                    <a:bodyPr/>
                    <a:lstStyle/>
                    <a:p>
                      <a:pPr algn="ctr">
                        <a:lnSpc>
                          <a:spcPct val="150000"/>
                        </a:lnSpc>
                        <a:spcAft>
                          <a:spcPts val="0"/>
                        </a:spcAft>
                      </a:pPr>
                      <a:r>
                        <a:rPr lang="zh-CN" sz="2100" b="1" kern="100" dirty="0"/>
                        <a:t>自我认同状态</a:t>
                      </a:r>
                    </a:p>
                  </a:txBody>
                  <a:tcPr marL="91445" marR="91445" marT="0" marB="0">
                    <a:solidFill>
                      <a:schemeClr val="accent2">
                        <a:lumMod val="50000"/>
                      </a:schemeClr>
                    </a:solidFill>
                  </a:tcPr>
                </a:tc>
                <a:tc>
                  <a:txBody>
                    <a:bodyPr/>
                    <a:lstStyle/>
                    <a:p>
                      <a:pPr algn="ctr">
                        <a:lnSpc>
                          <a:spcPct val="150000"/>
                        </a:lnSpc>
                        <a:spcAft>
                          <a:spcPts val="0"/>
                        </a:spcAft>
                      </a:pPr>
                      <a:r>
                        <a:rPr lang="zh-CN" sz="2100" b="1" kern="100" dirty="0"/>
                        <a:t>特征</a:t>
                      </a:r>
                    </a:p>
                  </a:txBody>
                  <a:tcPr marL="91445" marR="91445" marT="0" marB="0">
                    <a:solidFill>
                      <a:schemeClr val="accent2">
                        <a:lumMod val="50000"/>
                      </a:schemeClr>
                    </a:solidFill>
                  </a:tcPr>
                </a:tc>
                <a:extLst>
                  <a:ext uri="{0D108BD9-81ED-4DB2-BD59-A6C34878D82A}">
                    <a16:rowId xmlns:a16="http://schemas.microsoft.com/office/drawing/2014/main" val="10000"/>
                  </a:ext>
                </a:extLst>
              </a:tr>
              <a:tr h="1351948">
                <a:tc>
                  <a:txBody>
                    <a:bodyPr/>
                    <a:lstStyle/>
                    <a:p>
                      <a:pPr algn="ctr">
                        <a:lnSpc>
                          <a:spcPct val="150000"/>
                        </a:lnSpc>
                        <a:spcAft>
                          <a:spcPts val="0"/>
                        </a:spcAft>
                      </a:pPr>
                      <a:endParaRPr lang="en-US" altLang="zh-CN" sz="2100" b="1" kern="100" dirty="0"/>
                    </a:p>
                    <a:p>
                      <a:pPr algn="ctr">
                        <a:lnSpc>
                          <a:spcPct val="150000"/>
                        </a:lnSpc>
                        <a:spcAft>
                          <a:spcPts val="0"/>
                        </a:spcAft>
                      </a:pPr>
                      <a:r>
                        <a:rPr lang="zh-CN" altLang="en-US" sz="2100" b="1" kern="100" dirty="0"/>
                        <a:t>认同感获得</a:t>
                      </a:r>
                      <a:endParaRPr lang="zh-CN" sz="2100" b="1" kern="100" dirty="0"/>
                    </a:p>
                  </a:txBody>
                  <a:tcPr marL="91445" marR="91445" marT="0" marB="0"/>
                </a:tc>
                <a:tc>
                  <a:txBody>
                    <a:bodyPr/>
                    <a:lstStyle/>
                    <a:p>
                      <a:pPr algn="l">
                        <a:lnSpc>
                          <a:spcPct val="150000"/>
                        </a:lnSpc>
                        <a:spcAft>
                          <a:spcPts val="0"/>
                        </a:spcAft>
                      </a:pPr>
                      <a:r>
                        <a:rPr lang="zh-CN" sz="2100" b="1" kern="100" dirty="0"/>
                        <a:t>个体经过对各种选择的探索后，对一个清晰的、自我选择的价值观和目标有了承诺。他们会感受到一种幸福感，知道自己该往何处去。</a:t>
                      </a:r>
                    </a:p>
                  </a:txBody>
                  <a:tcPr marL="91445" marR="91445" marT="0" marB="0"/>
                </a:tc>
                <a:extLst>
                  <a:ext uri="{0D108BD9-81ED-4DB2-BD59-A6C34878D82A}">
                    <a16:rowId xmlns:a16="http://schemas.microsoft.com/office/drawing/2014/main" val="10001"/>
                  </a:ext>
                </a:extLst>
              </a:tr>
              <a:tr h="1175751">
                <a:tc>
                  <a:txBody>
                    <a:bodyPr/>
                    <a:lstStyle/>
                    <a:p>
                      <a:pPr algn="ctr">
                        <a:lnSpc>
                          <a:spcPct val="100000"/>
                        </a:lnSpc>
                        <a:spcAft>
                          <a:spcPts val="0"/>
                        </a:spcAft>
                      </a:pPr>
                      <a:endParaRPr lang="en-US" altLang="zh-CN" sz="2100" b="1" kern="100" dirty="0"/>
                    </a:p>
                    <a:p>
                      <a:pPr algn="ctr">
                        <a:lnSpc>
                          <a:spcPct val="150000"/>
                        </a:lnSpc>
                        <a:spcAft>
                          <a:spcPts val="0"/>
                        </a:spcAft>
                      </a:pPr>
                      <a:r>
                        <a:rPr lang="zh-CN" altLang="en-US" sz="2100" b="1" kern="100" dirty="0"/>
                        <a:t>认同感延缓</a:t>
                      </a:r>
                      <a:endParaRPr lang="zh-CN" sz="2100" b="1" kern="100" dirty="0"/>
                    </a:p>
                  </a:txBody>
                  <a:tcPr marL="91445" marR="91445" marT="0" marB="0"/>
                </a:tc>
                <a:tc>
                  <a:txBody>
                    <a:bodyPr/>
                    <a:lstStyle/>
                    <a:p>
                      <a:pPr algn="l">
                        <a:lnSpc>
                          <a:spcPct val="150000"/>
                        </a:lnSpc>
                        <a:spcAft>
                          <a:spcPts val="0"/>
                        </a:spcAft>
                      </a:pPr>
                      <a:r>
                        <a:rPr lang="zh-CN" sz="2100" b="1" kern="100" dirty="0"/>
                        <a:t>这些个体仍未做出明确的承诺，他们还在探索着，在收集信息、尝试各种活动，希望能够找到指导自己生活的价值观和目标。</a:t>
                      </a:r>
                    </a:p>
                  </a:txBody>
                  <a:tcPr marL="91445" marR="91445" marT="0" marB="0"/>
                </a:tc>
                <a:extLst>
                  <a:ext uri="{0D108BD9-81ED-4DB2-BD59-A6C34878D82A}">
                    <a16:rowId xmlns:a16="http://schemas.microsoft.com/office/drawing/2014/main" val="10002"/>
                  </a:ext>
                </a:extLst>
              </a:tr>
              <a:tr h="1463040">
                <a:tc>
                  <a:txBody>
                    <a:bodyPr/>
                    <a:lstStyle/>
                    <a:p>
                      <a:pPr algn="ctr">
                        <a:lnSpc>
                          <a:spcPct val="150000"/>
                        </a:lnSpc>
                        <a:spcAft>
                          <a:spcPts val="0"/>
                        </a:spcAft>
                      </a:pPr>
                      <a:endParaRPr lang="en-US" altLang="zh-CN" sz="2100" b="1" kern="100" dirty="0"/>
                    </a:p>
                    <a:p>
                      <a:pPr algn="ctr">
                        <a:lnSpc>
                          <a:spcPct val="150000"/>
                        </a:lnSpc>
                        <a:spcAft>
                          <a:spcPts val="0"/>
                        </a:spcAft>
                      </a:pPr>
                      <a:r>
                        <a:rPr lang="zh-CN" altLang="en-US" sz="2100" b="1" kern="100" dirty="0"/>
                        <a:t>认同感早闭</a:t>
                      </a:r>
                      <a:endParaRPr lang="zh-CN" sz="2100" b="1" kern="100" dirty="0"/>
                    </a:p>
                  </a:txBody>
                  <a:tcPr marL="91445" marR="91445" marT="0" marB="0"/>
                </a:tc>
                <a:tc>
                  <a:txBody>
                    <a:bodyPr/>
                    <a:lstStyle/>
                    <a:p>
                      <a:pPr algn="l">
                        <a:lnSpc>
                          <a:spcPct val="150000"/>
                        </a:lnSpc>
                        <a:spcAft>
                          <a:spcPts val="0"/>
                        </a:spcAft>
                      </a:pPr>
                      <a:r>
                        <a:rPr lang="zh-CN" sz="2100" b="1" kern="100" dirty="0"/>
                        <a:t>这些个体已经有了承诺，但其价值观和目标并非自己探索后确定的。他们接受权威人物（通常是父母，有老师或恋人）为他们选择的现成的自我认同。</a:t>
                      </a:r>
                    </a:p>
                  </a:txBody>
                  <a:tcPr marL="91445" marR="91445" marT="0" marB="0"/>
                </a:tc>
                <a:extLst>
                  <a:ext uri="{0D108BD9-81ED-4DB2-BD59-A6C34878D82A}">
                    <a16:rowId xmlns:a16="http://schemas.microsoft.com/office/drawing/2014/main" val="10003"/>
                  </a:ext>
                </a:extLst>
              </a:tr>
              <a:tr h="1463040">
                <a:tc>
                  <a:txBody>
                    <a:bodyPr/>
                    <a:lstStyle/>
                    <a:p>
                      <a:pPr algn="ctr">
                        <a:lnSpc>
                          <a:spcPct val="150000"/>
                        </a:lnSpc>
                        <a:spcAft>
                          <a:spcPts val="0"/>
                        </a:spcAft>
                      </a:pPr>
                      <a:endParaRPr lang="en-US" altLang="zh-CN" sz="2100" b="1" kern="100" dirty="0"/>
                    </a:p>
                    <a:p>
                      <a:pPr algn="ctr">
                        <a:lnSpc>
                          <a:spcPct val="150000"/>
                        </a:lnSpc>
                        <a:spcAft>
                          <a:spcPts val="0"/>
                        </a:spcAft>
                      </a:pPr>
                      <a:r>
                        <a:rPr lang="zh-CN" altLang="en-US" sz="2100" b="1" kern="100" dirty="0"/>
                        <a:t>认同感扩散</a:t>
                      </a:r>
                      <a:endParaRPr lang="zh-CN" sz="2100" b="1" kern="100" dirty="0"/>
                    </a:p>
                  </a:txBody>
                  <a:tcPr marL="91445" marR="91445" marT="0" marB="0"/>
                </a:tc>
                <a:tc>
                  <a:txBody>
                    <a:bodyPr/>
                    <a:lstStyle/>
                    <a:p>
                      <a:pPr algn="l">
                        <a:lnSpc>
                          <a:spcPct val="150000"/>
                        </a:lnSpc>
                        <a:spcAft>
                          <a:spcPts val="0"/>
                        </a:spcAft>
                      </a:pPr>
                      <a:r>
                        <a:rPr lang="zh-CN" sz="2100" b="1" kern="100" dirty="0"/>
                        <a:t>这些个体缺乏明确的方向。他们既没有对价值观和目标做出承诺，也没有积极地进行探索。他们可能永远都不会去尝试，或已经被困难吓倒。</a:t>
                      </a:r>
                    </a:p>
                  </a:txBody>
                  <a:tcPr marL="91445" marR="9144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73349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4"/>
          <p:cNvSpPr txBox="1">
            <a:spLocks/>
          </p:cNvSpPr>
          <p:nvPr/>
        </p:nvSpPr>
        <p:spPr>
          <a:xfrm>
            <a:off x="1129079" y="164919"/>
            <a:ext cx="101316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8546C"/>
                </a:solidFill>
                <a:latin typeface="微软雅黑" panose="020B0503020204020204" pitchFamily="34" charset="-122"/>
                <a:ea typeface="微软雅黑" panose="020B0503020204020204" pitchFamily="34" charset="-122"/>
                <a:cs typeface="+mj-cs"/>
              </a:defRPr>
            </a:lvl1pPr>
          </a:lstStyle>
          <a:p>
            <a:pPr>
              <a:defRPr/>
            </a:pPr>
            <a:r>
              <a:rPr lang="zh-CN" altLang="zh-CN" dirty="0">
                <a:sym typeface="+mn-ea"/>
              </a:rPr>
              <a:t>青少年的自我认同</a:t>
            </a:r>
            <a:endParaRPr lang="zh-CN" altLang="en-US" dirty="0"/>
          </a:p>
        </p:txBody>
      </p:sp>
      <p:sp>
        <p:nvSpPr>
          <p:cNvPr id="7" name="内容占位符 2"/>
          <p:cNvSpPr txBox="1">
            <a:spLocks/>
          </p:cNvSpPr>
          <p:nvPr/>
        </p:nvSpPr>
        <p:spPr>
          <a:xfrm>
            <a:off x="838200" y="1687656"/>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50000"/>
              </a:lnSpc>
              <a:spcBef>
                <a:spcPts val="1000"/>
              </a:spcBef>
              <a:buFont typeface="Wingdings" panose="05000000000000000000" pitchFamily="2" charset="2"/>
              <a:buChar char="Ø"/>
              <a:defRPr sz="2800" b="1" kern="1200">
                <a:solidFill>
                  <a:srgbClr val="596784"/>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50000"/>
              </a:lnSpc>
              <a:spcBef>
                <a:spcPts val="500"/>
              </a:spcBef>
              <a:buFont typeface="Wingdings" panose="05000000000000000000" pitchFamily="2" charset="2"/>
              <a:buChar char="Ø"/>
              <a:defRPr sz="2400" b="1" kern="1200">
                <a:solidFill>
                  <a:srgbClr val="596784"/>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Ø"/>
              <a:defRPr sz="2000" b="1" kern="1200">
                <a:solidFill>
                  <a:srgbClr val="596784"/>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ts val="500"/>
              </a:spcBef>
              <a:buFont typeface="Wingdings" panose="05000000000000000000" pitchFamily="2" charset="2"/>
              <a:buChar char="Ø"/>
              <a:defRPr sz="1800" b="1" kern="1200">
                <a:solidFill>
                  <a:srgbClr val="596784"/>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zh-CN" dirty="0"/>
              <a:t>这四种状态并不是恒久不变的，它们随着个体的发展也会改变</a:t>
            </a:r>
            <a:endParaRPr lang="en-US" altLang="zh-CN" dirty="0"/>
          </a:p>
          <a:p>
            <a:pPr lvl="1">
              <a:defRPr/>
            </a:pPr>
            <a:r>
              <a:rPr lang="zh-CN" altLang="zh-CN" dirty="0"/>
              <a:t>很多人会从“较低”的状态（早闭、扩散）走向“高级”的状态（延迟、完成），但是有些人也会走回头路。</a:t>
            </a:r>
            <a:endParaRPr lang="en-US" altLang="zh-CN" dirty="0"/>
          </a:p>
          <a:p>
            <a:pPr lvl="1">
              <a:defRPr/>
            </a:pPr>
            <a:r>
              <a:rPr lang="zh-CN" altLang="zh-CN" dirty="0"/>
              <a:t>从青少年后期开始，越来越多的人处于延迟或完成状态</a:t>
            </a:r>
            <a:r>
              <a:rPr lang="zh-CN" altLang="en-US" dirty="0"/>
              <a:t>，</a:t>
            </a:r>
            <a:r>
              <a:rPr lang="zh-CN" altLang="zh-CN" dirty="0"/>
              <a:t>但是也有一些人，甚至是年轻的成人，仍然处于早闭或扩散状态。早闭者到中年时，回顾自己的生活历程，往往会由早闭状态转为延迟或完成</a:t>
            </a:r>
            <a:r>
              <a:rPr lang="zh-CN" altLang="en-US" dirty="0"/>
              <a:t>。</a:t>
            </a:r>
            <a:endParaRPr lang="en-US" altLang="zh-CN" dirty="0"/>
          </a:p>
          <a:p>
            <a:pPr lvl="1">
              <a:defRPr/>
            </a:pPr>
            <a:r>
              <a:rPr lang="zh-CN" altLang="zh-CN" dirty="0"/>
              <a:t>实际上，成人在面对个人和家庭的危机时，可能会数次经历“延迟</a:t>
            </a:r>
            <a:r>
              <a:rPr lang="en-US" altLang="zh-CN" dirty="0"/>
              <a:t>-</a:t>
            </a:r>
            <a:r>
              <a:rPr lang="zh-CN" altLang="zh-CN" dirty="0"/>
              <a:t>完成</a:t>
            </a:r>
            <a:r>
              <a:rPr lang="en-US" altLang="zh-CN" dirty="0"/>
              <a:t>-</a:t>
            </a:r>
            <a:r>
              <a:rPr lang="zh-CN" altLang="zh-CN" dirty="0"/>
              <a:t>延迟</a:t>
            </a:r>
            <a:r>
              <a:rPr lang="en-US" altLang="zh-CN" dirty="0"/>
              <a:t>-</a:t>
            </a:r>
            <a:r>
              <a:rPr lang="zh-CN" altLang="zh-CN" dirty="0"/>
              <a:t>完成”的循环</a:t>
            </a:r>
            <a:r>
              <a:rPr lang="zh-CN" altLang="en-US" dirty="0"/>
              <a:t>。</a:t>
            </a:r>
            <a:endParaRPr lang="zh-CN" altLang="zh-CN" dirty="0"/>
          </a:p>
        </p:txBody>
      </p:sp>
    </p:spTree>
    <p:extLst>
      <p:ext uri="{BB962C8B-B14F-4D97-AF65-F5344CB8AC3E}">
        <p14:creationId xmlns:p14="http://schemas.microsoft.com/office/powerpoint/2010/main" val="39438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D9C2257-E87D-4FAE-B558-F3BF1F167842}"/>
              </a:ext>
            </a:extLst>
          </p:cNvPr>
          <p:cNvGrpSpPr/>
          <p:nvPr/>
        </p:nvGrpSpPr>
        <p:grpSpPr>
          <a:xfrm>
            <a:off x="204811" y="126601"/>
            <a:ext cx="13446782" cy="6585572"/>
            <a:chOff x="204811" y="126601"/>
            <a:chExt cx="13446782" cy="6585572"/>
          </a:xfrm>
        </p:grpSpPr>
        <p:cxnSp>
          <p:nvCxnSpPr>
            <p:cNvPr id="4" name="直接连接符 3">
              <a:extLst>
                <a:ext uri="{FF2B5EF4-FFF2-40B4-BE49-F238E27FC236}">
                  <a16:creationId xmlns:a16="http://schemas.microsoft.com/office/drawing/2014/main"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a16="http://schemas.microsoft.com/office/drawing/2014/main"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a16="http://schemas.microsoft.com/office/drawing/2014/main"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16" name="组合 15">
              <a:extLst>
                <a:ext uri="{FF2B5EF4-FFF2-40B4-BE49-F238E27FC236}">
                  <a16:creationId xmlns:a16="http://schemas.microsoft.com/office/drawing/2014/main"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7" name="îṥḷîďe">
            <a:extLst>
              <a:ext uri="{FF2B5EF4-FFF2-40B4-BE49-F238E27FC236}">
                <a16:creationId xmlns:a16="http://schemas.microsoft.com/office/drawing/2014/main" id="{A698D28A-4046-40DE-A628-69A54CD3182F}"/>
              </a:ext>
            </a:extLst>
          </p:cNvPr>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nvGrpSpPr>
          <p:cNvPr id="18" name="组合 17">
            <a:extLst>
              <a:ext uri="{FF2B5EF4-FFF2-40B4-BE49-F238E27FC236}">
                <a16:creationId xmlns:a16="http://schemas.microsoft.com/office/drawing/2014/main" id="{E7740CEB-FACC-404B-8DDB-5B23EC8C13D6}"/>
              </a:ext>
            </a:extLst>
          </p:cNvPr>
          <p:cNvGrpSpPr/>
          <p:nvPr/>
        </p:nvGrpSpPr>
        <p:grpSpPr>
          <a:xfrm>
            <a:off x="1056660" y="1278201"/>
            <a:ext cx="2162532" cy="688568"/>
            <a:chOff x="1056660" y="1278201"/>
            <a:chExt cx="2162532" cy="688568"/>
          </a:xfrm>
        </p:grpSpPr>
        <p:sp>
          <p:nvSpPr>
            <p:cNvPr id="19" name="Retângulo 23">
              <a:extLst>
                <a:ext uri="{FF2B5EF4-FFF2-40B4-BE49-F238E27FC236}">
                  <a16:creationId xmlns:a16="http://schemas.microsoft.com/office/drawing/2014/main" id="{D325ED98-08D6-4D06-B536-4161E5971470}"/>
                </a:ext>
              </a:extLst>
            </p:cNvPr>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文本框 19">
              <a:extLst>
                <a:ext uri="{FF2B5EF4-FFF2-40B4-BE49-F238E27FC236}">
                  <a16:creationId xmlns:a16="http://schemas.microsoft.com/office/drawing/2014/main" id="{2EF4CB45-DE83-4B7A-9E95-186F288D2A67}"/>
                </a:ext>
              </a:extLst>
            </p:cNvPr>
            <p:cNvSpPr txBox="1"/>
            <p:nvPr/>
          </p:nvSpPr>
          <p:spPr>
            <a:xfrm>
              <a:off x="1292181" y="1278201"/>
              <a:ext cx="16914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思  考  题</a:t>
              </a:r>
            </a:p>
          </p:txBody>
        </p:sp>
      </p:grpSp>
      <p:sp>
        <p:nvSpPr>
          <p:cNvPr id="21" name="矩形 20">
            <a:extLst>
              <a:ext uri="{FF2B5EF4-FFF2-40B4-BE49-F238E27FC236}">
                <a16:creationId xmlns:a16="http://schemas.microsoft.com/office/drawing/2014/main" id="{78CB16CA-93DB-4008-868F-453341BAF5A7}"/>
              </a:ext>
            </a:extLst>
          </p:cNvPr>
          <p:cNvSpPr/>
          <p:nvPr/>
        </p:nvSpPr>
        <p:spPr>
          <a:xfrm>
            <a:off x="1374688" y="2711453"/>
            <a:ext cx="9442624" cy="20313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请结合本章的社会化内容和互联网的发展，讨论人的社会化过程。</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试论述自我认同的内容，并思考中国人自我的基本特点。</a:t>
            </a:r>
          </a:p>
        </p:txBody>
      </p:sp>
    </p:spTree>
    <p:extLst>
      <p:ext uri="{BB962C8B-B14F-4D97-AF65-F5344CB8AC3E}">
        <p14:creationId xmlns:p14="http://schemas.microsoft.com/office/powerpoint/2010/main" val="21892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9" y="1581910"/>
            <a:ext cx="10701714" cy="390504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19</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世纪英国人类学家泰勒，将之视为</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一个包含了知识、信仰、艺术、法律、道德、习俗以及作为社会成员习得的其他能力和习惯在内的复合的整体</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。这样的说法虽然含混，但多少流露出人的心理成分是文化的一部分。</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世纪美国人类学家林顿将文化定义为</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一种习得行为与行为之结果的综合结构，这种习得行为的组成要素被一个特定的社会成员所分享和传递</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。在这一定义中，林顿强调了行为，行为与文化被紧密地关联在了一起。</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2993127"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文化与人格的关系</a:t>
            </a:r>
          </a:p>
        </p:txBody>
      </p:sp>
    </p:spTree>
    <p:extLst>
      <p:ext uri="{BB962C8B-B14F-4D97-AF65-F5344CB8AC3E}">
        <p14:creationId xmlns:p14="http://schemas.microsoft.com/office/powerpoint/2010/main" val="247446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第三章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2993127"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文化与人格的关系</a:t>
            </a:r>
          </a:p>
        </p:txBody>
      </p:sp>
      <p:sp>
        <p:nvSpPr>
          <p:cNvPr id="20" name="PA_文本框 3">
            <a:extLst>
              <a:ext uri="{FF2B5EF4-FFF2-40B4-BE49-F238E27FC236}">
                <a16:creationId xmlns:a16="http://schemas.microsoft.com/office/drawing/2014/main" id="{0E4ACE94-D41A-4823-9067-1037520F437D}"/>
              </a:ext>
            </a:extLst>
          </p:cNvPr>
          <p:cNvSpPr txBox="1">
            <a:spLocks/>
          </p:cNvSpPr>
          <p:nvPr>
            <p:custDataLst>
              <p:tags r:id="rId1"/>
            </p:custDataLst>
          </p:nvPr>
        </p:nvSpPr>
        <p:spPr>
          <a:xfrm>
            <a:off x="1351453" y="1558672"/>
            <a:ext cx="9226711" cy="452431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400" b="1" i="0" u="sng"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人格（个性、性格）</a:t>
            </a:r>
            <a:endParaRPr kumimoji="0" lang="en-US" altLang="zh-CN" sz="2400" b="1" i="0" u="sng"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sng"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大体上可以被定义为那些在个体身上使人的行为比较稳定的、相对持久的特质、倾向或特性模式。</a:t>
            </a:r>
            <a:endParaRPr kumimoji="0" lang="en-US" altLang="zh-CN" sz="2400" b="1" i="0" u="sng"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1" i="0" u="sng"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具体地说，人格是由特质或倾向性构成的，它们决定了个体行为的差异，个体行为跨时间的一致性和跨情境的一致性。这些特质是每个人所特有的、可能是某些群体共有的或者也可能是整个物种都有的，但其表现模式却是每个人迥然不同的。</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286137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57cb7b1f-51a4-4615-92b8-d7d4e058cf44}"/>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57cb7b1f-51a4-4615-92b8-d7d4e058cf44}"/>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cb9d4272-6bc5-42b7-a869-7ced519633f8}"/>
  <p:tag name="TABLE_ENDDRAG_ORIGIN_RECT" val="850*373"/>
  <p:tag name="TABLE_ENDDRAG_RECT" val="54*114*850*37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4af5271b-f1a2-4c45-a7bd-582a2c6f69ea}"/>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1_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1643</TotalTime>
  <Words>6623</Words>
  <Application>Microsoft Macintosh PowerPoint</Application>
  <PresentationFormat>宽屏</PresentationFormat>
  <Paragraphs>574</Paragraphs>
  <Slides>74</Slides>
  <Notes>3</Notes>
  <HiddenSlides>0</HiddenSlides>
  <MMClips>0</MMClips>
  <ScaleCrop>false</ScaleCrop>
  <HeadingPairs>
    <vt:vector size="6" baseType="variant">
      <vt:variant>
        <vt:lpstr>已用的字体</vt:lpstr>
      </vt:variant>
      <vt:variant>
        <vt:i4>20</vt:i4>
      </vt:variant>
      <vt:variant>
        <vt:lpstr>主题</vt:lpstr>
      </vt:variant>
      <vt:variant>
        <vt:i4>5</vt:i4>
      </vt:variant>
      <vt:variant>
        <vt:lpstr>幻灯片标题</vt:lpstr>
      </vt:variant>
      <vt:variant>
        <vt:i4>74</vt:i4>
      </vt:variant>
    </vt:vector>
  </HeadingPairs>
  <TitlesOfParts>
    <vt:vector size="99" baseType="lpstr">
      <vt:lpstr>等线</vt:lpstr>
      <vt:lpstr>等线 Light</vt:lpstr>
      <vt:lpstr>方正黑体简体</vt:lpstr>
      <vt:lpstr>黑体</vt:lpstr>
      <vt:lpstr>华文细黑</vt:lpstr>
      <vt:lpstr>华文新魏</vt:lpstr>
      <vt:lpstr>华文中宋</vt:lpstr>
      <vt:lpstr>楷体</vt:lpstr>
      <vt:lpstr>楷体_GB2312</vt:lpstr>
      <vt:lpstr>隶书</vt:lpstr>
      <vt:lpstr>微软雅黑</vt:lpstr>
      <vt:lpstr>Alibaba PuHuiTi</vt:lpstr>
      <vt:lpstr>Arial</vt:lpstr>
      <vt:lpstr>Calibri</vt:lpstr>
      <vt:lpstr>Calibri Light</vt:lpstr>
      <vt:lpstr>Impact</vt:lpstr>
      <vt:lpstr>Open Sans</vt:lpstr>
      <vt:lpstr>Roboto</vt:lpstr>
      <vt:lpstr>Times New Roman</vt:lpstr>
      <vt:lpstr>Wingdings</vt:lpstr>
      <vt:lpstr>Office 主题​​</vt:lpstr>
      <vt:lpstr>社会心理学</vt:lpstr>
      <vt:lpstr>自定义设计方案</vt:lpstr>
      <vt:lpstr>Office Theme</vt:lpstr>
      <vt:lpstr>1_社会心理学</vt:lpstr>
      <vt:lpstr>PowerPoint 演示文稿</vt:lpstr>
      <vt:lpstr>PowerPoint 演示文稿</vt:lpstr>
      <vt:lpstr>第一节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MBTI  16型人格测验</vt:lpstr>
      <vt:lpstr>MBTI  16型人格测验</vt:lpstr>
      <vt:lpstr>PowerPoint 演示文稿</vt:lpstr>
      <vt:lpstr>PowerPoint 演示文稿</vt:lpstr>
      <vt:lpstr>PowerPoint 演示文稿</vt:lpstr>
      <vt:lpstr>第二节</vt:lpstr>
      <vt:lpstr>PowerPoint 演示文稿</vt:lpstr>
      <vt:lpstr>婴儿期的自我</vt:lpstr>
      <vt:lpstr>第三节</vt:lpstr>
      <vt:lpstr>PowerPoint 演示文稿</vt:lpstr>
      <vt:lpstr>PowerPoint 演示文稿</vt:lpstr>
      <vt:lpstr>PowerPoint 演示文稿</vt:lpstr>
      <vt:lpstr>人的发展可以分为哪几个阶段？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棉花糖实验</vt:lpstr>
      <vt:lpstr>儿童的延迟满足</vt:lpstr>
      <vt:lpstr>儿童的延迟满足</vt:lpstr>
      <vt:lpstr>儿童的延迟满足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青少年期自我认同的发展</vt:lpstr>
      <vt:lpstr>自我认同的四种状态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Lu Zhiyu</cp:lastModifiedBy>
  <cp:revision>110</cp:revision>
  <dcterms:created xsi:type="dcterms:W3CDTF">2021-12-04T01:25:21Z</dcterms:created>
  <dcterms:modified xsi:type="dcterms:W3CDTF">2024-12-16T08:26:41Z</dcterms:modified>
</cp:coreProperties>
</file>