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4"/>
  </p:notesMasterIdLst>
  <p:sldIdLst>
    <p:sldId id="491" r:id="rId4"/>
    <p:sldId id="523" r:id="rId5"/>
    <p:sldId id="498" r:id="rId6"/>
    <p:sldId id="499" r:id="rId7"/>
    <p:sldId id="524" r:id="rId8"/>
    <p:sldId id="500" r:id="rId9"/>
    <p:sldId id="501" r:id="rId10"/>
    <p:sldId id="526" r:id="rId11"/>
    <p:sldId id="502" r:id="rId12"/>
    <p:sldId id="503" r:id="rId13"/>
    <p:sldId id="505" r:id="rId14"/>
    <p:sldId id="506" r:id="rId15"/>
    <p:sldId id="507" r:id="rId16"/>
    <p:sldId id="527" r:id="rId17"/>
    <p:sldId id="508" r:id="rId18"/>
    <p:sldId id="509" r:id="rId19"/>
    <p:sldId id="510" r:id="rId20"/>
    <p:sldId id="511" r:id="rId21"/>
    <p:sldId id="512" r:id="rId22"/>
    <p:sldId id="513" r:id="rId23"/>
    <p:sldId id="396" r:id="rId24"/>
    <p:sldId id="529" r:id="rId25"/>
    <p:sldId id="530" r:id="rId26"/>
    <p:sldId id="516" r:id="rId27"/>
    <p:sldId id="517" r:id="rId28"/>
    <p:sldId id="531" r:id="rId29"/>
    <p:sldId id="518" r:id="rId30"/>
    <p:sldId id="519" r:id="rId31"/>
    <p:sldId id="521" r:id="rId32"/>
    <p:sldId id="522"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1" autoAdjust="0"/>
    <p:restoredTop sz="94660"/>
  </p:normalViewPr>
  <p:slideViewPr>
    <p:cSldViewPr snapToGrid="0">
      <p:cViewPr varScale="1">
        <p:scale>
          <a:sx n="70" d="100"/>
          <a:sy n="70" d="100"/>
        </p:scale>
        <p:origin x="36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t>2024/12/2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7139D7F-72A9-4CC7-BC70-4F8764936F2D}" type="slidenum">
              <a:rPr lang="zh-CN" altLang="en-US" smtClean="0"/>
              <a:t>13</a:t>
            </a:fld>
            <a:endParaRPr lang="zh-CN" altLang="en-US"/>
          </a:p>
        </p:txBody>
      </p:sp>
    </p:spTree>
    <p:extLst>
      <p:ext uri="{BB962C8B-B14F-4D97-AF65-F5344CB8AC3E}">
        <p14:creationId xmlns:p14="http://schemas.microsoft.com/office/powerpoint/2010/main" val="273954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A40D-4E7F-0B9F-DEB6-A008BE97FB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B8B32C6-F547-34F2-3696-705EFBC10F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AB421D8-969C-050C-84BE-1B95F092017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F2EB735-6A3F-0E61-E039-822C623A1E97}"/>
              </a:ext>
            </a:extLst>
          </p:cNvPr>
          <p:cNvSpPr>
            <a:spLocks noGrp="1"/>
          </p:cNvSpPr>
          <p:nvPr>
            <p:ph type="sldNum" sz="quarter" idx="5"/>
          </p:nvPr>
        </p:nvSpPr>
        <p:spPr/>
        <p:txBody>
          <a:bodyPr/>
          <a:lstStyle/>
          <a:p>
            <a:fld id="{E7139D7F-72A9-4CC7-BC70-4F8764936F2D}" type="slidenum">
              <a:rPr lang="zh-CN" altLang="en-US" smtClean="0"/>
              <a:t>14</a:t>
            </a:fld>
            <a:endParaRPr lang="zh-CN" altLang="en-US"/>
          </a:p>
        </p:txBody>
      </p:sp>
    </p:spTree>
    <p:extLst>
      <p:ext uri="{BB962C8B-B14F-4D97-AF65-F5344CB8AC3E}">
        <p14:creationId xmlns:p14="http://schemas.microsoft.com/office/powerpoint/2010/main" val="98857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2024/12/2</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2024/12/2</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t>2024/12/2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t>‹#›</a:t>
            </a:fld>
            <a:endParaRPr lang="zh-CN" altLang="en-US"/>
          </a:p>
        </p:txBody>
      </p:sp>
      <p:grpSp>
        <p:nvGrpSpPr>
          <p:cNvPr id="7" name="组合 6">
            <a:extLst>
              <a:ext uri="{FF2B5EF4-FFF2-40B4-BE49-F238E27FC236}">
                <a16:creationId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t="5951" b="37991"/>
          <a:stretch/>
        </p:blipFill>
        <p:spPr>
          <a:xfrm>
            <a:off x="-29043" y="2249790"/>
            <a:ext cx="5203294" cy="1947134"/>
          </a:xfrm>
          <a:prstGeom prst="rect">
            <a:avLst/>
          </a:prstGeom>
          <a:ln>
            <a:noFill/>
          </a:ln>
        </p:spPr>
      </p:pic>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矩形 4">
            <a:extLst>
              <a:ext uri="{FF2B5EF4-FFF2-40B4-BE49-F238E27FC236}">
                <a16:creationId xmlns:a16="http://schemas.microsoft.com/office/drawing/2014/main" id="{621A5A0B-D2BC-432A-8818-0842806CEA10}"/>
              </a:ext>
            </a:extLst>
          </p:cNvPr>
          <p:cNvSpPr/>
          <p:nvPr/>
        </p:nvSpPr>
        <p:spPr>
          <a:xfrm>
            <a:off x="5181601" y="2284576"/>
            <a:ext cx="7010398" cy="1940623"/>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L 形 37">
            <a:extLst>
              <a:ext uri="{FF2B5EF4-FFF2-40B4-BE49-F238E27FC236}">
                <a16:creationId xmlns:a16="http://schemas.microsoft.com/office/drawing/2014/main" id="{A528E247-B488-40F7-9982-D29281502076}"/>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Shape 749">
            <a:extLst>
              <a:ext uri="{FF2B5EF4-FFF2-40B4-BE49-F238E27FC236}">
                <a16:creationId xmlns:a16="http://schemas.microsoft.com/office/drawing/2014/main" id="{459D16B5-1F52-437E-A161-BD1B8AEF35DF}"/>
              </a:ext>
            </a:extLst>
          </p:cNvPr>
          <p:cNvSpPr txBox="1">
            <a:spLocks/>
          </p:cNvSpPr>
          <p:nvPr/>
        </p:nvSpPr>
        <p:spPr>
          <a:xfrm>
            <a:off x="613981" y="172463"/>
            <a:ext cx="3074101" cy="6909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endParaRPr>
          </a:p>
        </p:txBody>
      </p:sp>
      <p:grpSp>
        <p:nvGrpSpPr>
          <p:cNvPr id="8" name="组合 7"/>
          <p:cNvGrpSpPr/>
          <p:nvPr/>
        </p:nvGrpSpPr>
        <p:grpSpPr>
          <a:xfrm>
            <a:off x="2170703" y="2862705"/>
            <a:ext cx="2952299" cy="907917"/>
            <a:chOff x="1856264" y="3121839"/>
            <a:chExt cx="2952299" cy="907917"/>
          </a:xfrm>
        </p:grpSpPr>
        <p:sp>
          <p:nvSpPr>
            <p:cNvPr id="7" name="椭圆 6"/>
            <p:cNvSpPr/>
            <p:nvPr/>
          </p:nvSpPr>
          <p:spPr>
            <a:xfrm>
              <a:off x="1856264" y="312183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rgbClr val="D9793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6" name="椭圆 15"/>
            <p:cNvSpPr/>
            <p:nvPr/>
          </p:nvSpPr>
          <p:spPr>
            <a:xfrm>
              <a:off x="2902280" y="312183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rgbClr val="D9793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7" name="椭圆 16"/>
            <p:cNvSpPr/>
            <p:nvPr/>
          </p:nvSpPr>
          <p:spPr>
            <a:xfrm>
              <a:off x="3907610" y="3128803"/>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rgbClr val="D9793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9" name="文本框 8"/>
          <p:cNvSpPr txBox="1"/>
          <p:nvPr/>
        </p:nvSpPr>
        <p:spPr>
          <a:xfrm>
            <a:off x="2516719" y="4240798"/>
            <a:ext cx="2657532"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社会心理学概论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编写组</a:t>
            </a:r>
          </a:p>
        </p:txBody>
      </p:sp>
      <p:grpSp>
        <p:nvGrpSpPr>
          <p:cNvPr id="20" name="组合 19"/>
          <p:cNvGrpSpPr/>
          <p:nvPr/>
        </p:nvGrpSpPr>
        <p:grpSpPr>
          <a:xfrm>
            <a:off x="5547957" y="6381378"/>
            <a:ext cx="1328652" cy="196341"/>
            <a:chOff x="4957648" y="5949625"/>
            <a:chExt cx="2301292" cy="340073"/>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0" name="矩形 9"/>
          <p:cNvSpPr/>
          <p:nvPr/>
        </p:nvSpPr>
        <p:spPr>
          <a:xfrm>
            <a:off x="5592433" y="2438527"/>
            <a:ext cx="2236510" cy="156966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第十章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群际关系</a:t>
            </a:r>
          </a:p>
        </p:txBody>
      </p:sp>
      <p:sp>
        <p:nvSpPr>
          <p:cNvPr id="18" name="椭圆 17"/>
          <p:cNvSpPr/>
          <p:nvPr/>
        </p:nvSpPr>
        <p:spPr>
          <a:xfrm>
            <a:off x="1098525" y="2862704"/>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rgbClr val="D9793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sp>
        <p:nvSpPr>
          <p:cNvPr id="23" name="椭圆 22"/>
          <p:cNvSpPr/>
          <p:nvPr/>
        </p:nvSpPr>
        <p:spPr>
          <a:xfrm>
            <a:off x="0" y="2867349"/>
            <a:ext cx="900953" cy="90095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srgbClr val="D9793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spTree>
    <p:extLst>
      <p:ext uri="{BB962C8B-B14F-4D97-AF65-F5344CB8AC3E}">
        <p14:creationId xmlns:p14="http://schemas.microsoft.com/office/powerpoint/2010/main" val="137818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78131" y="1634446"/>
            <a:ext cx="10564062" cy="5013039"/>
          </a:xfrm>
          <a:prstGeom prst="rect">
            <a:avLst/>
          </a:prstGeom>
          <a:noFill/>
        </p:spPr>
        <p:txBody>
          <a:bodyPr wrap="square" rtlCol="0">
            <a:spAutoFit/>
          </a:bodyPr>
          <a:lstStyle/>
          <a:p>
            <a:pPr>
              <a:lnSpc>
                <a:spcPct val="150000"/>
              </a:lnSpc>
            </a:pPr>
            <a:r>
              <a:rPr lang="zh-CN" altLang="en-US" sz="2400" b="1" dirty="0"/>
              <a:t>  </a:t>
            </a:r>
            <a:r>
              <a:rPr lang="zh-CN" altLang="zh-CN" sz="2400" dirty="0">
                <a:solidFill>
                  <a:srgbClr val="D9793F"/>
                </a:solidFill>
                <a:latin typeface="微软雅黑" panose="020B0503020204020204" pitchFamily="34" charset="-122"/>
                <a:ea typeface="微软雅黑" panose="020B0503020204020204" pitchFamily="34" charset="-122"/>
              </a:rPr>
              <a:t>基本假设：群际的实际利益冲突导致群际冲突。</a:t>
            </a:r>
          </a:p>
          <a:p>
            <a:pPr marL="285750" indent="-28575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群体利益</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对群体安全真实的或想象的威胁。</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pPr lvl="0">
              <a:lnSpc>
                <a:spcPct val="150000"/>
              </a:lnSpc>
            </a:pPr>
            <a:r>
              <a:rPr lang="zh-CN" altLang="en-US" sz="240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群体形成和群际竞争</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pPr marL="285750" lvl="0" indent="-28575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群体形成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22</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24</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个男孩子的大群体被分为两个实验群体。在群体形成之前，男孩们实际上从未见过面，一开始彼此就扎营在有些间距的地方，未察觉其他群体的在场。</a:t>
            </a:r>
          </a:p>
          <a:p>
            <a:pPr marL="285750" lvl="0" indent="-28575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群际冲突比赛的出现将他们转化为两个敌对群体</a:t>
            </a:r>
          </a:p>
          <a:p>
            <a:pPr marL="285750" lvl="0" indent="-28575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群际竞争的后果：内群偏好和外群敌意。</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36547" y="818714"/>
            <a:ext cx="3969356" cy="1200329"/>
          </a:xfrm>
          <a:prstGeom prst="rect">
            <a:avLst/>
          </a:prstGeom>
        </p:spPr>
        <p:txBody>
          <a:bodyPr wrap="none">
            <a:spAutoFit/>
          </a:bodyPr>
          <a:lstStyle/>
          <a:p>
            <a:pPr lvl="0"/>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三 、</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现实群体利益冲突模型</a:t>
            </a:r>
          </a:p>
          <a:p>
            <a:endPar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endPar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2" name="图片 1"/>
          <p:cNvPicPr>
            <a:picLocks noChangeAspect="1"/>
          </p:cNvPicPr>
          <p:nvPr/>
        </p:nvPicPr>
        <p:blipFill>
          <a:blip r:embed="rId3"/>
          <a:stretch>
            <a:fillRect/>
          </a:stretch>
        </p:blipFill>
        <p:spPr>
          <a:xfrm>
            <a:off x="7287947" y="1569758"/>
            <a:ext cx="4054246" cy="2188912"/>
          </a:xfrm>
          <a:prstGeom prst="rect">
            <a:avLst/>
          </a:prstGeom>
        </p:spPr>
      </p:pic>
    </p:spTree>
    <p:extLst>
      <p:ext uri="{BB962C8B-B14F-4D97-AF65-F5344CB8AC3E}">
        <p14:creationId xmlns:p14="http://schemas.microsoft.com/office/powerpoint/2010/main" val="107473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2400" b="1" dirty="0">
                <a:latin typeface="微软雅黑" panose="020B0503020204020204" pitchFamily="34" charset="-122"/>
                <a:ea typeface="微软雅黑" panose="020B0503020204020204" pitchFamily="34" charset="-122"/>
              </a:rPr>
              <a:t>群际关系的社会认同范式</a:t>
            </a:r>
            <a:endParaRPr lang="en-US" altLang="zh-CN" sz="2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635796" y="1170971"/>
            <a:ext cx="3834728" cy="1569660"/>
          </a:xfrm>
          <a:prstGeom prst="rect">
            <a:avLst/>
          </a:prstGeom>
        </p:spPr>
        <p:txBody>
          <a:bodyPr wrap="squar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第十章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            群际关系</a:t>
            </a:r>
          </a:p>
        </p:txBody>
      </p:sp>
    </p:spTree>
    <p:extLst>
      <p:ext uri="{BB962C8B-B14F-4D97-AF65-F5344CB8AC3E}">
        <p14:creationId xmlns:p14="http://schemas.microsoft.com/office/powerpoint/2010/main" val="63878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814037" y="1662671"/>
            <a:ext cx="10325100" cy="4775795"/>
          </a:xfrm>
          <a:prstGeom prst="rect">
            <a:avLst/>
          </a:prstGeom>
          <a:noFill/>
        </p:spPr>
        <p:txBody>
          <a:bodyPr wrap="square" rtlCol="0">
            <a:spAutoFit/>
          </a:bodyPr>
          <a:lstStyle/>
          <a:p>
            <a:pPr>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zh-CN" altLang="zh-CN" sz="2400" dirty="0"/>
              <a:t>人的自我价值感部分源自其群体资格以及对我群体的积极评价，而对我群体的评价则基于和他群体的比较。人们更喜欢积极的自我概念，这使得他们以有偏差的判断和歧视行为的形式寻求内群的积极特异性。</a:t>
            </a:r>
          </a:p>
          <a:p>
            <a:pPr lvl="0">
              <a:lnSpc>
                <a:spcPct val="150000"/>
              </a:lnSpc>
              <a:spcBef>
                <a:spcPts val="2400"/>
              </a:spcBef>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srgbClr val="D9793F"/>
                </a:solidFill>
                <a:latin typeface="微软雅黑" panose="020B0503020204020204" pitchFamily="34" charset="-122"/>
                <a:ea typeface="微软雅黑" panose="020B0503020204020204" pitchFamily="34" charset="-122"/>
              </a:rPr>
              <a:t>1.</a:t>
            </a:r>
            <a:r>
              <a:rPr lang="zh-CN" altLang="zh-CN" sz="2400" dirty="0">
                <a:solidFill>
                  <a:srgbClr val="D9793F"/>
                </a:solidFill>
                <a:latin typeface="微软雅黑" panose="020B0503020204020204" pitchFamily="34" charset="-122"/>
                <a:ea typeface="微软雅黑" panose="020B0503020204020204" pitchFamily="34" charset="-122"/>
              </a:rPr>
              <a:t>社会认同</a:t>
            </a:r>
            <a:endParaRPr lang="zh-CN" altLang="en-US" sz="2400" dirty="0"/>
          </a:p>
          <a:p>
            <a:pPr marL="285750" lvl="0" indent="-285750">
              <a:lnSpc>
                <a:spcPct val="150000"/>
              </a:lnSpc>
              <a:buFont typeface="Arial" charset="0"/>
              <a:buChar char="•"/>
            </a:pPr>
            <a:r>
              <a:rPr lang="zh-CN" altLang="en-US" sz="2400" dirty="0"/>
              <a:t>社会认同</a:t>
            </a:r>
            <a:r>
              <a:rPr lang="zh-CN" altLang="zh-CN" sz="2400" dirty="0"/>
              <a:t>源于个体认为自身所隶属的社会范畴，是个体自我概念的一部分，源自他的特定知识，这种知识涉及一个社会群体（或多个社会群体）的成员资格以及与之相联的价值和情感意义。是行动者对其群体资格或范畴资格积极的认知评价</a:t>
            </a:r>
            <a:r>
              <a:rPr lang="en-US" altLang="zh-CN" sz="2400" dirty="0"/>
              <a:t>/</a:t>
            </a:r>
            <a:r>
              <a:rPr lang="zh-CN" altLang="zh-CN" sz="2400" dirty="0"/>
              <a:t>情感体验</a:t>
            </a:r>
            <a:r>
              <a:rPr lang="en-US" altLang="zh-CN" sz="2400" dirty="0"/>
              <a:t>/</a:t>
            </a:r>
            <a:r>
              <a:rPr lang="zh-CN" altLang="zh-CN" sz="2400" dirty="0"/>
              <a:t>价值承诺。</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776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1215950" y="1715374"/>
            <a:ext cx="9591750" cy="3360022"/>
          </a:xfrm>
          <a:prstGeom prst="rect">
            <a:avLst/>
          </a:prstGeom>
          <a:noFill/>
        </p:spPr>
        <p:txBody>
          <a:bodyPr wrap="square" rtlCol="0">
            <a:spAutoFit/>
          </a:bodyPr>
          <a:lstStyle/>
          <a:p>
            <a:pPr lvl="0">
              <a:lnSpc>
                <a:spcPct val="150000"/>
              </a:lnSpc>
            </a:pPr>
            <a:endParaRPr lang="zh-CN" altLang="en-US" sz="2400" dirty="0">
              <a:solidFill>
                <a:srgbClr val="D9793F"/>
              </a:solidFill>
              <a:latin typeface="微软雅黑" panose="020B0503020204020204" pitchFamily="34" charset="-122"/>
              <a:ea typeface="微软雅黑" panose="020B0503020204020204" pitchFamily="34" charset="-122"/>
            </a:endParaRPr>
          </a:p>
          <a:p>
            <a:pPr lvl="0">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srgbClr val="D9793F"/>
                </a:solidFill>
                <a:latin typeface="微软雅黑" panose="020B0503020204020204" pitchFamily="34" charset="-122"/>
                <a:ea typeface="微软雅黑" panose="020B0503020204020204" pitchFamily="34" charset="-122"/>
                <a:sym typeface="+mn-ea"/>
              </a:rPr>
              <a:t>2.</a:t>
            </a:r>
            <a:r>
              <a:rPr lang="zh-CN" altLang="zh-CN" sz="2400" dirty="0">
                <a:solidFill>
                  <a:srgbClr val="D9793F"/>
                </a:solidFill>
                <a:latin typeface="微软雅黑" panose="020B0503020204020204" pitchFamily="34" charset="-122"/>
                <a:ea typeface="微软雅黑" panose="020B0503020204020204" pitchFamily="34" charset="-122"/>
              </a:rPr>
              <a:t>社会范畴</a:t>
            </a:r>
            <a:r>
              <a:rPr lang="zh-CN" altLang="en-US" sz="2400" dirty="0">
                <a:solidFill>
                  <a:srgbClr val="D9793F"/>
                </a:solidFill>
                <a:latin typeface="微软雅黑" panose="020B0503020204020204" pitchFamily="34" charset="-122"/>
                <a:ea typeface="微软雅黑" panose="020B0503020204020204" pitchFamily="34" charset="-122"/>
              </a:rPr>
              <a:t>化</a:t>
            </a:r>
          </a:p>
          <a:p>
            <a:pPr marL="285750" lvl="0" indent="-285750">
              <a:lnSpc>
                <a:spcPct val="150000"/>
              </a:lnSpc>
              <a:buFont typeface="Arial" charset="0"/>
              <a:buChar char="•"/>
            </a:pPr>
            <a:r>
              <a:rPr lang="zh-CN" altLang="zh-CN" sz="2400" dirty="0"/>
              <a:t>范畴化是行动者的基本认知潜能和认知工具，社会世界因此被划分为一定数量且易于处理的范畴，有助于简化世界复杂性和理解世界。行动者所认同的群体资格或范畴资格，是通过社会范畴化过程或者社会分类而获得的。</a:t>
            </a:r>
            <a:endParaRPr lang="zh-CN" altLang="en-US" sz="2400" dirty="0"/>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238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BE7AF-36E3-F109-F788-5E074A171721}"/>
            </a:ext>
          </a:extLst>
        </p:cNvPr>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34FDAD25-F7AF-FA86-7D39-4B72189E115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CD8F3AFE-69AB-B72B-ED6F-AFD5FBBC1906}"/>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8E610BBC-6189-8B5D-BC09-9339BD9270CB}"/>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3B1B5BFB-BD19-3C15-357A-59724C786D75}"/>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7C4EE47B-0DBE-AA4B-DBFB-7DEE1874C82F}"/>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3A557C35-06A8-A46B-AA4D-870A38DD6B43}"/>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710F7679-446F-08A2-ADA8-E4F19A4E3926}"/>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A28C77D2-A09A-6139-E34A-1B6A9B5D690E}"/>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29FE2B36-92F9-97EC-D993-FDE4D3FBB358}"/>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3211E5A3-0207-D0C3-80A4-3D472DFC88A1}"/>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E241910E-5230-CDFB-E105-5DEAAC89565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7C54DA0A-6B78-CB30-6A24-5598BB7D3EE2}"/>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FB4BD870-8851-B547-233D-793DD240530A}"/>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86625ED8-0890-64C4-D3D3-21380331BCFC}"/>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45D0C433-471B-46BE-A95B-9F6BFE528881}"/>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B9D78DFC-3314-1942-EB25-68DD1D67112D}"/>
              </a:ext>
            </a:extLst>
          </p:cNvPr>
          <p:cNvPicPr>
            <a:picLocks noChangeAspect="1"/>
          </p:cNvPicPr>
          <p:nvPr/>
        </p:nvPicPr>
        <p:blipFill>
          <a:blip r:embed="rId3"/>
          <a:stretch>
            <a:fillRect/>
          </a:stretch>
        </p:blipFill>
        <p:spPr>
          <a:xfrm>
            <a:off x="1552577" y="1813877"/>
            <a:ext cx="4241224" cy="3930201"/>
          </a:xfrm>
          <a:prstGeom prst="rect">
            <a:avLst/>
          </a:prstGeom>
        </p:spPr>
      </p:pic>
      <p:sp>
        <p:nvSpPr>
          <p:cNvPr id="19" name="文本框 18">
            <a:extLst>
              <a:ext uri="{FF2B5EF4-FFF2-40B4-BE49-F238E27FC236}">
                <a16:creationId xmlns:a16="http://schemas.microsoft.com/office/drawing/2014/main" id="{22433912-EE0C-4953-BBC0-23839A60ECC9}"/>
              </a:ext>
            </a:extLst>
          </p:cNvPr>
          <p:cNvSpPr txBox="1"/>
          <p:nvPr/>
        </p:nvSpPr>
        <p:spPr>
          <a:xfrm>
            <a:off x="6398201" y="2652963"/>
            <a:ext cx="4357432" cy="2252027"/>
          </a:xfrm>
          <a:prstGeom prst="rect">
            <a:avLst/>
          </a:prstGeom>
          <a:noFill/>
        </p:spPr>
        <p:txBody>
          <a:bodyPr wrap="square" rtlCol="0">
            <a:spAutoFit/>
          </a:bodyPr>
          <a:lstStyle/>
          <a:p>
            <a:pPr>
              <a:lnSpc>
                <a:spcPct val="150000"/>
              </a:lnSpc>
            </a:pPr>
            <a:r>
              <a:rPr lang="zh-CN" altLang="zh-CN" sz="2400" dirty="0"/>
              <a:t>对</a:t>
            </a:r>
            <a:r>
              <a:rPr lang="en-US" altLang="zh-CN" sz="2400" dirty="0"/>
              <a:t>6</a:t>
            </a:r>
            <a:r>
              <a:rPr lang="zh-CN" altLang="zh-CN" sz="2400" dirty="0"/>
              <a:t>—</a:t>
            </a:r>
            <a:r>
              <a:rPr lang="en-US" altLang="zh-CN" sz="2400" dirty="0"/>
              <a:t>7</a:t>
            </a:r>
            <a:r>
              <a:rPr lang="zh-CN" altLang="zh-CN" sz="2400" dirty="0"/>
              <a:t>岁的儿童而言，即使他们对不同国家最多只有些许的经验知识，他们也能以肤色为标准来明确地表现好恶。 </a:t>
            </a:r>
            <a:endParaRPr lang="en-US" altLang="zh-CN" sz="2400" dirty="0"/>
          </a:p>
        </p:txBody>
      </p:sp>
    </p:spTree>
    <p:extLst>
      <p:ext uri="{BB962C8B-B14F-4D97-AF65-F5344CB8AC3E}">
        <p14:creationId xmlns:p14="http://schemas.microsoft.com/office/powerpoint/2010/main" val="37042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614936" y="1240920"/>
            <a:ext cx="6349038" cy="4893647"/>
          </a:xfrm>
          <a:prstGeom prst="rect">
            <a:avLst/>
          </a:prstGeom>
          <a:noFill/>
        </p:spPr>
        <p:txBody>
          <a:bodyPr wrap="square" rtlCol="0">
            <a:spAutoFit/>
          </a:bodyPr>
          <a:lstStyle/>
          <a:p>
            <a:pPr lvl="0"/>
            <a:endParaRPr lang="zh-CN" altLang="en-US" sz="2400" dirty="0">
              <a:solidFill>
                <a:srgbClr val="D9793F"/>
              </a:solidFill>
              <a:latin typeface="微软雅黑" panose="020B0503020204020204" pitchFamily="34" charset="-122"/>
              <a:ea typeface="微软雅黑" panose="020B0503020204020204" pitchFamily="34" charset="-122"/>
            </a:endParaRPr>
          </a:p>
          <a:p>
            <a:pPr lvl="0"/>
            <a:endParaRPr lang="zh-CN" altLang="en-US" sz="2400" dirty="0">
              <a:solidFill>
                <a:srgbClr val="D9793F"/>
              </a:solidFill>
              <a:latin typeface="微软雅黑" panose="020B0503020204020204" pitchFamily="34" charset="-122"/>
              <a:ea typeface="微软雅黑" panose="020B0503020204020204" pitchFamily="34" charset="-122"/>
            </a:endParaRPr>
          </a:p>
          <a:p>
            <a:pPr marL="285750" indent="-285750">
              <a:buFont typeface="Arial" charset="0"/>
              <a:buChar char="•"/>
            </a:pPr>
            <a:r>
              <a:rPr lang="zh-CN" altLang="zh-CN" sz="2400" dirty="0"/>
              <a:t>社会范畴化的</a:t>
            </a:r>
            <a:r>
              <a:rPr lang="zh-CN" altLang="zh-CN" sz="2400" b="1" dirty="0"/>
              <a:t>结果</a:t>
            </a:r>
            <a:r>
              <a:rPr lang="zh-CN" altLang="zh-CN" sz="2400" dirty="0"/>
              <a:t>：依照特定的品质或维度而型塑我们—他们（我群体—他群体，内群—外群，局内人—局外人）之间的群体符号边界，同时也导致种种的内群偏差。</a:t>
            </a:r>
            <a:endParaRPr lang="zh-CN" altLang="en-US" sz="2400" dirty="0"/>
          </a:p>
          <a:p>
            <a:pPr marL="285750" indent="-285750">
              <a:buFont typeface="Arial" charset="0"/>
              <a:buChar char="•"/>
            </a:pPr>
            <a:endParaRPr lang="zh-CN" altLang="zh-CN" sz="2400" dirty="0"/>
          </a:p>
          <a:p>
            <a:pPr marL="285750" indent="-285750">
              <a:buFont typeface="Arial" charset="0"/>
              <a:buChar char="•"/>
            </a:pPr>
            <a:r>
              <a:rPr lang="zh-CN" altLang="zh-CN" sz="2400" dirty="0"/>
              <a:t>戈夫曼</a:t>
            </a:r>
            <a:r>
              <a:rPr lang="zh-CN" altLang="zh-CN" sz="2400" b="1" dirty="0"/>
              <a:t>污名</a:t>
            </a:r>
            <a:r>
              <a:rPr lang="zh-CN" altLang="zh-CN" sz="2400" dirty="0"/>
              <a:t>研究：污名背后存在相互纠缠的四个过程或四种成分：首先是辨析并标定差异，其次把差异和消极特质相关联，再次区分“他们”和“我们”，最后是作为结果的地位缺失和歧视亦即社会排斥。</a:t>
            </a:r>
          </a:p>
          <a:p>
            <a:pPr lvl="0"/>
            <a:endParaRPr lang="zh-CN" altLang="en-US" sz="2400" dirty="0">
              <a:solidFill>
                <a:srgbClr val="D9793F"/>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7035800" y="1873299"/>
            <a:ext cx="4258750" cy="3551797"/>
          </a:xfrm>
          <a:prstGeom prst="rect">
            <a:avLst/>
          </a:prstGeom>
        </p:spPr>
      </p:pic>
    </p:spTree>
    <p:extLst>
      <p:ext uri="{BB962C8B-B14F-4D97-AF65-F5344CB8AC3E}">
        <p14:creationId xmlns:p14="http://schemas.microsoft.com/office/powerpoint/2010/main" val="6578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1435183" y="1240920"/>
            <a:ext cx="9232817" cy="3914020"/>
          </a:xfrm>
          <a:prstGeom prst="rect">
            <a:avLst/>
          </a:prstGeom>
          <a:noFill/>
        </p:spPr>
        <p:txBody>
          <a:bodyPr wrap="square" rtlCol="0">
            <a:spAutoFit/>
          </a:bodyPr>
          <a:lstStyle/>
          <a:p>
            <a:pPr lvl="0"/>
            <a:endParaRPr lang="zh-CN" altLang="en-US" sz="2400" dirty="0">
              <a:solidFill>
                <a:srgbClr val="D9793F"/>
              </a:solidFill>
              <a:latin typeface="微软雅黑" panose="020B0503020204020204" pitchFamily="34" charset="-122"/>
              <a:ea typeface="微软雅黑" panose="020B0503020204020204" pitchFamily="34" charset="-122"/>
            </a:endParaRPr>
          </a:p>
          <a:p>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srgbClr val="D9793F"/>
                </a:solidFill>
                <a:latin typeface="微软雅黑" panose="020B0503020204020204" pitchFamily="34" charset="-122"/>
                <a:ea typeface="微软雅黑" panose="020B0503020204020204" pitchFamily="34" charset="-122"/>
                <a:sym typeface="+mn-ea"/>
              </a:rPr>
              <a:t>3.</a:t>
            </a:r>
            <a:r>
              <a:rPr lang="zh-CN" altLang="zh-CN" sz="2400" dirty="0">
                <a:solidFill>
                  <a:srgbClr val="D9793F"/>
                </a:solidFill>
                <a:latin typeface="微软雅黑" panose="020B0503020204020204" pitchFamily="34" charset="-122"/>
                <a:ea typeface="微软雅黑" panose="020B0503020204020204" pitchFamily="34" charset="-122"/>
              </a:rPr>
              <a:t>社会比较</a:t>
            </a:r>
          </a:p>
          <a:p>
            <a:endParaRPr lang="zh-CN" altLang="en-US" sz="2400" dirty="0">
              <a:solidFill>
                <a:srgbClr val="D9793F"/>
              </a:solidFill>
              <a:latin typeface="微软雅黑" panose="020B0503020204020204" pitchFamily="34" charset="-122"/>
              <a:ea typeface="微软雅黑" panose="020B0503020204020204" pitchFamily="34" charset="-122"/>
            </a:endParaRPr>
          </a:p>
          <a:p>
            <a:pPr marL="285750" indent="-285750">
              <a:lnSpc>
                <a:spcPct val="150000"/>
              </a:lnSpc>
              <a:buFont typeface="Arial" charset="0"/>
              <a:buChar char="•"/>
            </a:pPr>
            <a:r>
              <a:rPr lang="zh-CN" altLang="zh-CN" sz="2400" dirty="0"/>
              <a:t>基于个体的群体或范畴身份的社会比较过程或群际比较过程，也是基本的社会过程之一。</a:t>
            </a:r>
            <a:endParaRPr lang="en-US" altLang="zh-CN" sz="2400" dirty="0"/>
          </a:p>
          <a:p>
            <a:pPr marL="285750" indent="-28575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内群</a:t>
            </a:r>
            <a:r>
              <a:rPr lang="zh-CN" altLang="zh-CN" sz="2400" dirty="0"/>
              <a:t>和</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外群</a:t>
            </a:r>
            <a:r>
              <a:rPr lang="zh-CN" altLang="zh-CN" sz="2400" dirty="0"/>
              <a:t>之间，积极的差异比较产生高声望，而消极的差异比较则会导致低声望。</a:t>
            </a:r>
            <a:endParaRPr lang="en-US" altLang="zh-CN" sz="2400" dirty="0"/>
          </a:p>
          <a:p>
            <a:pPr marL="285750" indent="-285750">
              <a:lnSpc>
                <a:spcPct val="150000"/>
              </a:lnSpc>
              <a:buFont typeface="Arial" charset="0"/>
              <a:buChar char="•"/>
            </a:pPr>
            <a:r>
              <a:rPr lang="zh-CN" altLang="zh-CN" sz="2400" dirty="0"/>
              <a:t>类似性、接近性和情境显著性，都是决定外群可比性的变量。</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224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1911654" y="1318612"/>
            <a:ext cx="9055565" cy="4154984"/>
          </a:xfrm>
          <a:prstGeom prst="rect">
            <a:avLst/>
          </a:prstGeom>
          <a:noFill/>
        </p:spPr>
        <p:txBody>
          <a:bodyPr wrap="square" rtlCol="0">
            <a:spAutoFit/>
          </a:bodyPr>
          <a:lstStyle/>
          <a:p>
            <a:pPr lvl="0"/>
            <a:endParaRPr lang="zh-CN" altLang="en-US" sz="2400" dirty="0">
              <a:solidFill>
                <a:srgbClr val="D9793F"/>
              </a:solidFill>
              <a:latin typeface="微软雅黑" panose="020B0503020204020204" pitchFamily="34" charset="-122"/>
              <a:ea typeface="微软雅黑" panose="020B0503020204020204" pitchFamily="34" charset="-122"/>
            </a:endParaRPr>
          </a:p>
          <a:p>
            <a:pPr lvl="0"/>
            <a:endParaRPr lang="zh-CN" altLang="en-US" sz="2400" dirty="0">
              <a:solidFill>
                <a:srgbClr val="D9793F"/>
              </a:solidFill>
              <a:latin typeface="微软雅黑" panose="020B0503020204020204" pitchFamily="34" charset="-122"/>
              <a:ea typeface="微软雅黑" panose="020B0503020204020204" pitchFamily="34" charset="-122"/>
            </a:endParaRPr>
          </a:p>
          <a:p>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srgbClr val="D9793F"/>
                </a:solidFill>
                <a:latin typeface="微软雅黑" panose="020B0503020204020204" pitchFamily="34" charset="-122"/>
                <a:ea typeface="微软雅黑" panose="020B0503020204020204" pitchFamily="34" charset="-122"/>
                <a:sym typeface="+mn-ea"/>
              </a:rPr>
              <a:t>4.</a:t>
            </a:r>
            <a:r>
              <a:rPr lang="zh-CN" altLang="zh-CN" sz="2400" dirty="0">
                <a:solidFill>
                  <a:srgbClr val="D9793F"/>
                </a:solidFill>
                <a:latin typeface="微软雅黑" panose="020B0503020204020204" pitchFamily="34" charset="-122"/>
                <a:ea typeface="微软雅黑" panose="020B0503020204020204" pitchFamily="34" charset="-122"/>
              </a:rPr>
              <a:t>认同建构</a:t>
            </a:r>
          </a:p>
          <a:p>
            <a:endParaRPr lang="zh-CN" altLang="en-US" sz="2400" dirty="0">
              <a:solidFill>
                <a:srgbClr val="D9793F"/>
              </a:solidFill>
              <a:latin typeface="微软雅黑" panose="020B0503020204020204" pitchFamily="34" charset="-122"/>
              <a:ea typeface="微软雅黑" panose="020B0503020204020204" pitchFamily="34" charset="-122"/>
            </a:endParaRPr>
          </a:p>
          <a:p>
            <a:pPr marL="285750" indent="-285750">
              <a:buFont typeface="Arial" charset="0"/>
              <a:buChar char="•"/>
            </a:pPr>
            <a:r>
              <a:rPr lang="zh-CN" altLang="zh-CN" sz="2400" b="1" dirty="0"/>
              <a:t>认同建构是行动者将其群体成员资格内化为其自我概念的一部分</a:t>
            </a:r>
            <a:r>
              <a:rPr lang="zh-CN" altLang="zh-CN" sz="2400" dirty="0"/>
              <a:t>，即在主观上已经认同相关的内群体，对其群体资格有积极的认知评价</a:t>
            </a:r>
            <a:r>
              <a:rPr lang="en-US" altLang="zh-CN" sz="2400" dirty="0"/>
              <a:t>/</a:t>
            </a:r>
            <a:r>
              <a:rPr lang="zh-CN" altLang="zh-CN" sz="2400" dirty="0"/>
              <a:t>情感体验</a:t>
            </a:r>
            <a:r>
              <a:rPr lang="en-US" altLang="zh-CN" sz="2400" dirty="0"/>
              <a:t>/</a:t>
            </a:r>
            <a:r>
              <a:rPr lang="zh-CN" altLang="zh-CN" sz="2400" dirty="0"/>
              <a:t>价值承诺。</a:t>
            </a:r>
            <a:endParaRPr lang="zh-CN" altLang="en-US" sz="2400" dirty="0"/>
          </a:p>
          <a:p>
            <a:pPr marL="285750" indent="-285750">
              <a:buFont typeface="Arial" charset="0"/>
              <a:buChar char="•"/>
            </a:pPr>
            <a:endParaRPr lang="zh-CN" altLang="zh-CN" sz="2400" dirty="0"/>
          </a:p>
          <a:p>
            <a:pPr marL="285750" indent="-285750">
              <a:buFont typeface="Arial" charset="0"/>
              <a:buChar char="•"/>
            </a:pPr>
            <a:r>
              <a:rPr lang="zh-CN" altLang="zh-CN" sz="2400" dirty="0"/>
              <a:t>对特定群体资格的认同建构一旦获得，必然通过</a:t>
            </a:r>
            <a:r>
              <a:rPr lang="zh-CN" altLang="zh-CN" sz="2400" b="1" dirty="0"/>
              <a:t>规则化的社会行为</a:t>
            </a:r>
            <a:r>
              <a:rPr lang="zh-CN" altLang="zh-CN" sz="2400" dirty="0"/>
              <a:t>不断地彰显出来</a:t>
            </a:r>
            <a:r>
              <a:rPr lang="zh-CN" altLang="en-US" sz="2400" dirty="0"/>
              <a:t>，主要有话语行为模式、消费模式、容貌风度和品位。</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747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1273682" y="866581"/>
            <a:ext cx="10050344" cy="5022016"/>
          </a:xfrm>
          <a:prstGeom prst="rect">
            <a:avLst/>
          </a:prstGeom>
          <a:noFill/>
        </p:spPr>
        <p:txBody>
          <a:bodyPr wrap="square" rtlCol="0">
            <a:spAutoFit/>
          </a:bodyPr>
          <a:lstStyle/>
          <a:p>
            <a:pPr lvl="0">
              <a:lnSpc>
                <a:spcPct val="150000"/>
              </a:lnSpc>
            </a:pPr>
            <a:endParaRPr lang="zh-CN" altLang="en-US" sz="2400" dirty="0">
              <a:solidFill>
                <a:srgbClr val="D9793F"/>
              </a:solidFill>
              <a:latin typeface="微软雅黑" panose="020B0503020204020204" pitchFamily="34" charset="-122"/>
              <a:ea typeface="微软雅黑" panose="020B0503020204020204" pitchFamily="34" charset="-122"/>
            </a:endParaRPr>
          </a:p>
          <a:p>
            <a:pPr lvl="0">
              <a:lnSpc>
                <a:spcPct val="150000"/>
              </a:lnSpc>
            </a:pPr>
            <a:endParaRPr lang="zh-CN" altLang="en-US" sz="2400" dirty="0">
              <a:solidFill>
                <a:srgbClr val="D9793F"/>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srgbClr val="D9793F"/>
                </a:solidFill>
                <a:latin typeface="微软雅黑" panose="020B0503020204020204" pitchFamily="34" charset="-122"/>
                <a:ea typeface="微软雅黑" panose="020B0503020204020204" pitchFamily="34" charset="-122"/>
                <a:sym typeface="+mn-ea"/>
              </a:rPr>
              <a:t>5.</a:t>
            </a:r>
            <a:r>
              <a:rPr lang="zh-CN" altLang="zh-CN" sz="2400" dirty="0">
                <a:solidFill>
                  <a:srgbClr val="D9793F"/>
                </a:solidFill>
                <a:latin typeface="微软雅黑" panose="020B0503020204020204" pitchFamily="34" charset="-122"/>
                <a:ea typeface="微软雅黑" panose="020B0503020204020204" pitchFamily="34" charset="-122"/>
              </a:rPr>
              <a:t>认同</a:t>
            </a:r>
            <a:r>
              <a:rPr lang="zh-CN" altLang="en-US" sz="2400" dirty="0">
                <a:solidFill>
                  <a:srgbClr val="D9793F"/>
                </a:solidFill>
                <a:latin typeface="微软雅黑" panose="020B0503020204020204" pitchFamily="34" charset="-122"/>
                <a:ea typeface="微软雅黑" panose="020B0503020204020204" pitchFamily="34" charset="-122"/>
              </a:rPr>
              <a:t>解构</a:t>
            </a:r>
          </a:p>
          <a:p>
            <a:pPr marL="285750" indent="-285750">
              <a:lnSpc>
                <a:spcPct val="150000"/>
              </a:lnSpc>
              <a:buFont typeface="Arial" charset="0"/>
              <a:buChar char="•"/>
            </a:pPr>
            <a:r>
              <a:rPr lang="zh-CN" altLang="zh-CN" sz="2400" dirty="0"/>
              <a:t>认同解构意味着</a:t>
            </a:r>
            <a:r>
              <a:rPr lang="zh-CN" altLang="zh-CN" sz="2400" b="1" dirty="0"/>
              <a:t>行动者对其身上的某种群体资格不再有认同感</a:t>
            </a:r>
            <a:r>
              <a:rPr lang="zh-CN" altLang="zh-CN" sz="2400" dirty="0"/>
              <a:t>，他寻求放弃或脱离这种群体资格，并致力于追寻新的群体资格即认同重构。基于认同解构的构念，社会心理学家能够解释宏大的</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社会流动</a:t>
            </a:r>
            <a:r>
              <a:rPr lang="zh-CN" altLang="zh-CN" sz="2400" dirty="0"/>
              <a:t>和</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社会变迁</a:t>
            </a:r>
            <a:r>
              <a:rPr lang="zh-CN" altLang="zh-CN" sz="2400" dirty="0"/>
              <a:t>问题。</a:t>
            </a:r>
            <a:endParaRPr lang="zh-CN" altLang="en-US" sz="2400" dirty="0"/>
          </a:p>
          <a:p>
            <a:pPr>
              <a:lnSpc>
                <a:spcPct val="150000"/>
              </a:lnSpc>
            </a:pPr>
            <a:endParaRPr lang="zh-CN" altLang="zh-CN" sz="2400" dirty="0"/>
          </a:p>
          <a:p>
            <a:pPr marL="285750" indent="-285750">
              <a:lnSpc>
                <a:spcPct val="150000"/>
              </a:lnSpc>
              <a:buFont typeface="Arial" charset="0"/>
              <a:buChar char="•"/>
            </a:pPr>
            <a:endParaRPr lang="zh-CN" altLang="en-US" sz="2400" dirty="0"/>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79255"/>
            <a:ext cx="4594131"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第三节 群际关系的社会认同范式</a:t>
            </a:r>
            <a:endParaRPr lang="en-US" altLang="zh-CN"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619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第三节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2400" b="1" dirty="0">
                <a:latin typeface="微软雅黑" panose="020B0503020204020204" pitchFamily="34" charset="-122"/>
                <a:ea typeface="微软雅黑" panose="020B0503020204020204" pitchFamily="34" charset="-122"/>
              </a:rPr>
              <a:t>偏差地图</a:t>
            </a:r>
            <a:endParaRPr lang="en-US" altLang="zh-CN" sz="2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/03</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558523" y="1020114"/>
            <a:ext cx="3834728" cy="1569660"/>
          </a:xfrm>
          <a:prstGeom prst="rect">
            <a:avLst/>
          </a:prstGeom>
        </p:spPr>
        <p:txBody>
          <a:bodyPr wrap="squar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第十章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            群际关系</a:t>
            </a:r>
          </a:p>
        </p:txBody>
      </p:sp>
    </p:spTree>
    <p:extLst>
      <p:ext uri="{BB962C8B-B14F-4D97-AF65-F5344CB8AC3E}">
        <p14:creationId xmlns:p14="http://schemas.microsoft.com/office/powerpoint/2010/main" val="44645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188B-69AF-AEAA-2AF9-FFFF0F6DF698}"/>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A8B7B57C-0951-A760-FB7A-E6A4D915A35B}"/>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a16="http://schemas.microsoft.com/office/drawing/2014/main" id="{18560615-4AF9-28D2-5383-8F72F0C65D24}"/>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a16="http://schemas.microsoft.com/office/drawing/2014/main" id="{328B3050-5028-C126-4AA8-FE979073A79C}"/>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6" name="组合 15">
            <a:extLst>
              <a:ext uri="{FF2B5EF4-FFF2-40B4-BE49-F238E27FC236}">
                <a16:creationId xmlns:a16="http://schemas.microsoft.com/office/drawing/2014/main" id="{8AF0D9C8-77BA-B350-2780-42A212DD439D}"/>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a16="http://schemas.microsoft.com/office/drawing/2014/main" id="{EFFB12FA-55EF-BAF1-CBED-A3887951E8F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a16="http://schemas.microsoft.com/office/drawing/2014/main" id="{7B674B10-C2BB-AA7D-75F5-237E61650095}"/>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a16="http://schemas.microsoft.com/office/drawing/2014/main" id="{A7EECAE3-C40A-9728-7DCC-45686852400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0" name="椭圆 9">
                  <a:extLst>
                    <a:ext uri="{FF2B5EF4-FFF2-40B4-BE49-F238E27FC236}">
                      <a16:creationId xmlns:a16="http://schemas.microsoft.com/office/drawing/2014/main" id="{3DBC8547-205F-B1B3-89CC-4D622448A1AC}"/>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1" name="椭圆 10">
                  <a:extLst>
                    <a:ext uri="{FF2B5EF4-FFF2-40B4-BE49-F238E27FC236}">
                      <a16:creationId xmlns:a16="http://schemas.microsoft.com/office/drawing/2014/main" id="{C72CF9E1-5D10-BE42-6B83-6E468EF3DF5C}"/>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3" name="椭圆 12">
                <a:extLst>
                  <a:ext uri="{FF2B5EF4-FFF2-40B4-BE49-F238E27FC236}">
                    <a16:creationId xmlns:a16="http://schemas.microsoft.com/office/drawing/2014/main" id="{559FB71B-577D-A677-53D7-6B4AC08934D3}"/>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5" name="椭圆 14">
              <a:extLst>
                <a:ext uri="{FF2B5EF4-FFF2-40B4-BE49-F238E27FC236}">
                  <a16:creationId xmlns:a16="http://schemas.microsoft.com/office/drawing/2014/main" id="{3BD7FCA9-043D-DA00-280A-5591DA430D97}"/>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8" name="PA_文本框 3">
            <a:extLst>
              <a:ext uri="{FF2B5EF4-FFF2-40B4-BE49-F238E27FC236}">
                <a16:creationId xmlns:a16="http://schemas.microsoft.com/office/drawing/2014/main" id="{2ED56AE6-BD5D-45AF-F371-B6C8FF6A1E0E}"/>
              </a:ext>
            </a:extLst>
          </p:cNvPr>
          <p:cNvSpPr txBox="1">
            <a:spLocks/>
          </p:cNvSpPr>
          <p:nvPr>
            <p:custDataLst>
              <p:tags r:id="rId1"/>
            </p:custDataLst>
          </p:nvPr>
        </p:nvSpPr>
        <p:spPr>
          <a:xfrm>
            <a:off x="3056089" y="1548787"/>
            <a:ext cx="8080213" cy="4468018"/>
          </a:xfrm>
          <a:prstGeom prst="rect">
            <a:avLst/>
          </a:prstGeom>
          <a:noFill/>
        </p:spPr>
        <p:txBody>
          <a:bodyPr wrap="square" rtlCol="0">
            <a:spAutoFit/>
          </a:bodyPr>
          <a:lstStyle/>
          <a:p>
            <a:pPr hangingPunct="0">
              <a:lnSpc>
                <a:spcPct val="150000"/>
              </a:lnSpc>
            </a:pPr>
            <a:r>
              <a:rPr lang="en-US" altLang="zh-CN" sz="2400" b="1" dirty="0"/>
              <a:t>       </a:t>
            </a:r>
            <a:r>
              <a:rPr lang="zh-CN" altLang="zh-CN" sz="2400" b="1" dirty="0"/>
              <a:t>在现实生活中，群际关系经常表现出种种消极冲突。在社会认知意义上，普遍存在刻板印象</a:t>
            </a:r>
            <a:r>
              <a:rPr lang="zh-CN" altLang="en-US" sz="2400" b="1" dirty="0"/>
              <a:t>（</a:t>
            </a:r>
            <a:r>
              <a:rPr lang="en-US" altLang="zh-CN" sz="2400" b="1" dirty="0"/>
              <a:t>stereotyping</a:t>
            </a:r>
            <a:r>
              <a:rPr lang="zh-CN" altLang="en-US" sz="2400" b="1" dirty="0"/>
              <a:t>）</a:t>
            </a:r>
            <a:r>
              <a:rPr lang="zh-CN" altLang="zh-CN" sz="2400" b="1" dirty="0"/>
              <a:t>；在社会情感意义上，社会上普遍存在偏见（</a:t>
            </a:r>
            <a:r>
              <a:rPr lang="en-US" altLang="zh-CN" sz="2400" b="1" dirty="0"/>
              <a:t>prejudice</a:t>
            </a:r>
            <a:r>
              <a:rPr lang="zh-CN" altLang="zh-CN" sz="2400" b="1" dirty="0"/>
              <a:t>）；而在社会行为意义上，存在对某些群体的消极处置即歧视行为（</a:t>
            </a:r>
            <a:r>
              <a:rPr lang="en-US" altLang="zh-CN" sz="2400" b="1" dirty="0"/>
              <a:t>discrimination</a:t>
            </a:r>
            <a:r>
              <a:rPr lang="zh-CN" altLang="zh-CN" sz="2400" b="1" dirty="0"/>
              <a:t>）。</a:t>
            </a:r>
            <a:endParaRPr lang="en-US" altLang="zh-CN" sz="2400" b="1" dirty="0"/>
          </a:p>
          <a:p>
            <a:pPr hangingPunct="0">
              <a:lnSpc>
                <a:spcPct val="150000"/>
              </a:lnSpc>
            </a:pPr>
            <a:r>
              <a:rPr lang="en-US" altLang="zh-CN" sz="2400" b="1" dirty="0"/>
              <a:t>       </a:t>
            </a:r>
            <a:r>
              <a:rPr lang="zh-CN" altLang="en-US" sz="2400" b="1" dirty="0"/>
              <a:t>本章</a:t>
            </a:r>
            <a:r>
              <a:rPr lang="zh-CN" altLang="zh-CN" sz="2400" b="1" dirty="0"/>
              <a:t>致力于理解、解释和预测人类群际冲突的社会心理机制，期望构造对应策略来减轻、降低甚至根除群际冲突，以实现群际和谐。</a:t>
            </a:r>
          </a:p>
        </p:txBody>
      </p:sp>
      <p:sp>
        <p:nvSpPr>
          <p:cNvPr id="19" name="矩形 18">
            <a:extLst>
              <a:ext uri="{FF2B5EF4-FFF2-40B4-BE49-F238E27FC236}">
                <a16:creationId xmlns:a16="http://schemas.microsoft.com/office/drawing/2014/main" id="{55F91A36-6FCD-4C74-F8C4-342EA0EEFDFD}"/>
              </a:ext>
            </a:extLst>
          </p:cNvPr>
          <p:cNvSpPr/>
          <p:nvPr/>
        </p:nvSpPr>
        <p:spPr>
          <a:xfrm>
            <a:off x="4284309" y="600940"/>
            <a:ext cx="5827236" cy="830997"/>
          </a:xfrm>
          <a:prstGeom prst="rect">
            <a:avLst/>
          </a:prstGeom>
        </p:spPr>
        <p:txBody>
          <a:bodyPr wrap="squar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第十章  群际关系</a:t>
            </a:r>
          </a:p>
        </p:txBody>
      </p:sp>
      <p:pic>
        <p:nvPicPr>
          <p:cNvPr id="3" name="图片 2">
            <a:extLst>
              <a:ext uri="{FF2B5EF4-FFF2-40B4-BE49-F238E27FC236}">
                <a16:creationId xmlns:a16="http://schemas.microsoft.com/office/drawing/2014/main" id="{3D0F8032-3CBE-50C1-62E3-F0B90427D61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9083" y="1647131"/>
            <a:ext cx="2969952" cy="2969952"/>
          </a:xfrm>
          <a:prstGeom prst="rect">
            <a:avLst/>
          </a:prstGeom>
        </p:spPr>
      </p:pic>
    </p:spTree>
    <p:extLst>
      <p:ext uri="{BB962C8B-B14F-4D97-AF65-F5344CB8AC3E}">
        <p14:creationId xmlns:p14="http://schemas.microsoft.com/office/powerpoint/2010/main" val="100769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心理学堂:刻板印象与冲突的关系_唐山市心理咨询_唐山心理咨询师_唐山心理医生_催眠治疗师_心灵花园">
            <a:extLst>
              <a:ext uri="{FF2B5EF4-FFF2-40B4-BE49-F238E27FC236}">
                <a16:creationId xmlns:a16="http://schemas.microsoft.com/office/drawing/2014/main" id="{9B1D35B8-FC86-EFC1-572A-6B6D9BFB0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768" y="3705225"/>
            <a:ext cx="3676650" cy="31527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941329" y="1245311"/>
            <a:ext cx="10255529" cy="2592313"/>
          </a:xfrm>
          <a:prstGeom prst="rect">
            <a:avLst/>
          </a:prstGeom>
          <a:noFill/>
        </p:spPr>
        <p:txBody>
          <a:bodyPr wrap="square" rtlCol="0">
            <a:spAutoFit/>
          </a:bodyPr>
          <a:lstStyle/>
          <a:p>
            <a:pPr lvl="0" algn="just">
              <a:lnSpc>
                <a:spcPct val="200000"/>
              </a:lnSpc>
            </a:pPr>
            <a:r>
              <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一、刻板印象内容模型</a:t>
            </a:r>
            <a:endPar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200000"/>
              </a:lnSpc>
            </a:pPr>
            <a:r>
              <a:rPr lang="zh-CN" altLang="en-US"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zh-CN" sz="2000" dirty="0"/>
              <a:t>对内群体—外群体的刻板印象，并不总是呈现出内群偏好和外群敌意，它们有时是混合的、矛盾的甚至是外群偏爱的。为了处理这个难题，费斯克团队构造了“才能”（</a:t>
            </a:r>
            <a:r>
              <a:rPr lang="en-US" altLang="zh-CN" sz="2000" dirty="0"/>
              <a:t>competence</a:t>
            </a:r>
            <a:r>
              <a:rPr lang="zh-CN" altLang="zh-CN" sz="2000" dirty="0"/>
              <a:t>）和“热情”（</a:t>
            </a:r>
            <a:r>
              <a:rPr lang="en-US" altLang="zh-CN" sz="2000" dirty="0"/>
              <a:t>warmth</a:t>
            </a:r>
            <a:r>
              <a:rPr lang="zh-CN" altLang="zh-CN" sz="2000" dirty="0"/>
              <a:t>）的双维度模型，即刻板印象内容模型。</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691380" y="660384"/>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2008503" y="660384"/>
            <a:ext cx="5291833"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其他形式的社会动机及其调控</a:t>
            </a:r>
          </a:p>
        </p:txBody>
      </p:sp>
    </p:spTree>
    <p:extLst>
      <p:ext uri="{BB962C8B-B14F-4D97-AF65-F5344CB8AC3E}">
        <p14:creationId xmlns:p14="http://schemas.microsoft.com/office/powerpoint/2010/main" val="120747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691380" y="660384"/>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2008503" y="660384"/>
            <a:ext cx="5291833"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其他形式的社会动机及其调控</a:t>
            </a:r>
          </a:p>
        </p:txBody>
      </p:sp>
      <p:sp>
        <p:nvSpPr>
          <p:cNvPr id="19" name="PA_文本框 3">
            <a:extLst>
              <a:ext uri="{FF2B5EF4-FFF2-40B4-BE49-F238E27FC236}">
                <a16:creationId xmlns:a16="http://schemas.microsoft.com/office/drawing/2014/main" id="{EFF95242-E024-4D7E-9BFD-8458E285A462}"/>
              </a:ext>
            </a:extLst>
          </p:cNvPr>
          <p:cNvSpPr txBox="1">
            <a:spLocks/>
          </p:cNvSpPr>
          <p:nvPr>
            <p:custDataLst>
              <p:tags r:id="rId1"/>
            </p:custDataLst>
          </p:nvPr>
        </p:nvSpPr>
        <p:spPr>
          <a:xfrm>
            <a:off x="867876" y="1886359"/>
            <a:ext cx="4637574" cy="3823611"/>
          </a:xfrm>
          <a:prstGeom prst="rect">
            <a:avLst/>
          </a:prstGeom>
          <a:noFill/>
        </p:spPr>
        <p:txBody>
          <a:bodyPr wrap="square" rtlCol="0">
            <a:spAutoFit/>
          </a:bodyPr>
          <a:lstStyle/>
          <a:p>
            <a:pPr lvl="0" algn="just">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偏差地图模型</a:t>
            </a:r>
            <a:endPar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zh-CN" sz="2400" dirty="0"/>
              <a:t>在刻板印象内容模型的基础上，费斯克团队又发展了</a:t>
            </a:r>
            <a:r>
              <a:rPr lang="en-US" altLang="zh-CN" sz="2400" dirty="0"/>
              <a:t>“</a:t>
            </a:r>
            <a:r>
              <a:rPr lang="zh-CN" altLang="zh-CN" sz="2400" b="1" dirty="0"/>
              <a:t>偏差地图</a:t>
            </a:r>
            <a:r>
              <a:rPr lang="en-US" altLang="zh-CN" sz="2400" dirty="0"/>
              <a:t>”</a:t>
            </a:r>
            <a:r>
              <a:rPr lang="zh-CN" altLang="zh-CN" sz="2400" dirty="0"/>
              <a:t>（</a:t>
            </a:r>
            <a:r>
              <a:rPr lang="en-US" altLang="zh-CN" sz="2400" dirty="0"/>
              <a:t>Bias Map</a:t>
            </a:r>
            <a:r>
              <a:rPr lang="zh-CN" altLang="zh-CN" sz="2400" dirty="0"/>
              <a:t>，</a:t>
            </a:r>
            <a:r>
              <a:rPr lang="en-US" altLang="zh-CN" sz="2400" dirty="0"/>
              <a:t>Behaviors from Intergroup Affect and Stereotypes</a:t>
            </a:r>
            <a:r>
              <a:rPr lang="zh-CN" altLang="zh-CN" sz="2400" dirty="0"/>
              <a:t>）</a:t>
            </a:r>
            <a:endParaRPr lang="zh-CN" altLang="en-US" sz="2400" dirty="0"/>
          </a:p>
          <a:p>
            <a:pPr>
              <a:lnSpc>
                <a:spcPct val="150000"/>
              </a:lnSpc>
            </a:pPr>
            <a:endParaRPr lang="zh-CN" altLang="zh-CN" sz="2400" dirty="0"/>
          </a:p>
          <a:p>
            <a:pPr>
              <a:lnSpc>
                <a:spcPct val="150000"/>
              </a:lnSpc>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20" name="图片 19" descr="Description: 图1"/>
          <p:cNvPicPr/>
          <p:nvPr/>
        </p:nvPicPr>
        <p:blipFill>
          <a:blip r:embed="rId3" cstate="print"/>
          <a:srcRect/>
          <a:stretch>
            <a:fillRect/>
          </a:stretch>
        </p:blipFill>
        <p:spPr bwMode="auto">
          <a:xfrm>
            <a:off x="5553515" y="2238714"/>
            <a:ext cx="6157667" cy="2897958"/>
          </a:xfrm>
          <a:prstGeom prst="rect">
            <a:avLst/>
          </a:prstGeom>
          <a:noFill/>
          <a:ln w="9525">
            <a:noFill/>
            <a:miter lim="800000"/>
            <a:headEnd/>
            <a:tailEnd/>
          </a:ln>
        </p:spPr>
      </p:pic>
      <p:sp>
        <p:nvSpPr>
          <p:cNvPr id="2" name="文本框 1"/>
          <p:cNvSpPr txBox="1"/>
          <p:nvPr/>
        </p:nvSpPr>
        <p:spPr>
          <a:xfrm>
            <a:off x="7830354" y="5136672"/>
            <a:ext cx="2060620" cy="307777"/>
          </a:xfrm>
          <a:prstGeom prst="rect">
            <a:avLst/>
          </a:prstGeom>
          <a:noFill/>
        </p:spPr>
        <p:txBody>
          <a:bodyPr wrap="square" rtlCol="0">
            <a:spAutoFit/>
          </a:bodyPr>
          <a:lstStyle/>
          <a:p>
            <a:pPr algn="ctr"/>
            <a:r>
              <a:rPr kumimoji="1" lang="zh-CN" altLang="en-US" sz="1400" dirty="0"/>
              <a:t>偏差地图</a:t>
            </a:r>
          </a:p>
        </p:txBody>
      </p:sp>
    </p:spTree>
    <p:extLst>
      <p:ext uri="{BB962C8B-B14F-4D97-AF65-F5344CB8AC3E}">
        <p14:creationId xmlns:p14="http://schemas.microsoft.com/office/powerpoint/2010/main" val="188141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A63A4-7EC1-AF4D-6A8F-5121A65FFA63}"/>
            </a:ext>
          </a:extLst>
        </p:cNvPr>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7303A7A2-B38E-4409-42AF-4952DCFAF12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C7E47BE2-E682-7149-A6B2-7C3BC6C5214B}"/>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F7EB1E76-7D87-3015-70FA-1A0301130379}"/>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60BBA1DA-823A-A788-9DF6-2995B38145CD}"/>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D366D052-5ABB-1E01-4DEC-BE571418B85C}"/>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75552DA9-98AA-F305-47BD-7C3D901C5AB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FC65674B-BE30-F08F-70E1-14D94B6A51E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BDDB531E-9A53-CC7F-C7F8-757B20A2867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C99ABF35-20F3-8714-F830-265D01179BB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B26E70A2-FDBC-84E4-F8AC-A60934BEE591}"/>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422A5B30-1CAC-E39F-DD09-AC2AE01AB60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8829A514-0342-11C8-6F25-15FF4A21AAB5}"/>
              </a:ext>
            </a:extLst>
          </p:cNvPr>
          <p:cNvGrpSpPr/>
          <p:nvPr/>
        </p:nvGrpSpPr>
        <p:grpSpPr>
          <a:xfrm>
            <a:off x="691380" y="660384"/>
            <a:ext cx="926894" cy="540585"/>
            <a:chOff x="620553" y="1178992"/>
            <a:chExt cx="1806046" cy="1053325"/>
          </a:xfrm>
        </p:grpSpPr>
        <p:sp>
          <p:nvSpPr>
            <p:cNvPr id="16" name="菱形 15">
              <a:extLst>
                <a:ext uri="{FF2B5EF4-FFF2-40B4-BE49-F238E27FC236}">
                  <a16:creationId xmlns:a16="http://schemas.microsoft.com/office/drawing/2014/main" id="{EF083CD0-AC46-7EB3-E458-B783753DDC6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1AA2F5AA-B042-C34E-8411-84DB067E23CD}"/>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B3F31F7F-C0F5-B39D-D6DB-33B973065380}"/>
              </a:ext>
            </a:extLst>
          </p:cNvPr>
          <p:cNvSpPr/>
          <p:nvPr/>
        </p:nvSpPr>
        <p:spPr>
          <a:xfrm>
            <a:off x="2008503" y="660384"/>
            <a:ext cx="5291833"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其他形式的社会动机及其调控</a:t>
            </a:r>
          </a:p>
        </p:txBody>
      </p:sp>
      <p:sp>
        <p:nvSpPr>
          <p:cNvPr id="19" name="PA_文本框 3">
            <a:extLst>
              <a:ext uri="{FF2B5EF4-FFF2-40B4-BE49-F238E27FC236}">
                <a16:creationId xmlns:a16="http://schemas.microsoft.com/office/drawing/2014/main" id="{6500C116-0271-8314-0D73-695F94E3A37B}"/>
              </a:ext>
            </a:extLst>
          </p:cNvPr>
          <p:cNvSpPr txBox="1">
            <a:spLocks/>
          </p:cNvSpPr>
          <p:nvPr>
            <p:custDataLst>
              <p:tags r:id="rId1"/>
            </p:custDataLst>
          </p:nvPr>
        </p:nvSpPr>
        <p:spPr>
          <a:xfrm>
            <a:off x="867876" y="1928614"/>
            <a:ext cx="4637574" cy="3361946"/>
          </a:xfrm>
          <a:prstGeom prst="rect">
            <a:avLst/>
          </a:prstGeom>
          <a:noFill/>
        </p:spPr>
        <p:txBody>
          <a:bodyPr wrap="square" rtlCol="0">
            <a:spAutoFit/>
          </a:bodyPr>
          <a:lstStyle/>
          <a:p>
            <a:pPr lvl="0" algn="just">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偏差地图模型</a:t>
            </a:r>
            <a:endPar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28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zh-CN" sz="2400" dirty="0"/>
              <a:t>偏差地图辨识出四类</a:t>
            </a:r>
            <a:r>
              <a:rPr lang="zh-CN" altLang="zh-CN" sz="2400" b="1" dirty="0">
                <a:solidFill>
                  <a:srgbClr val="FF0000"/>
                </a:solidFill>
              </a:rPr>
              <a:t>群际情感</a:t>
            </a:r>
            <a:r>
              <a:rPr lang="zh-CN" altLang="zh-CN" sz="2400" dirty="0"/>
              <a:t>体验：尊敬、鄙视、嫉妒和同情，它们分别对应于刻板印象双维度所形成的四类群体</a:t>
            </a:r>
            <a:r>
              <a:rPr lang="zh-CN" altLang="en-US" sz="2400" dirty="0"/>
              <a:t>。</a:t>
            </a:r>
          </a:p>
          <a:p>
            <a:pPr marL="285750" indent="-285750">
              <a:lnSpc>
                <a:spcPct val="150000"/>
              </a:lnSpc>
              <a:buFont typeface="Wingdings" charset="2"/>
              <a:buChar char="p"/>
            </a:pP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20" name="图片 19" descr="Description: 图1">
            <a:extLst>
              <a:ext uri="{FF2B5EF4-FFF2-40B4-BE49-F238E27FC236}">
                <a16:creationId xmlns:a16="http://schemas.microsoft.com/office/drawing/2014/main" id="{0C7536C9-14E5-F568-E572-D21629A022C4}"/>
              </a:ext>
            </a:extLst>
          </p:cNvPr>
          <p:cNvPicPr/>
          <p:nvPr/>
        </p:nvPicPr>
        <p:blipFill>
          <a:blip r:embed="rId3" cstate="print"/>
          <a:srcRect/>
          <a:stretch>
            <a:fillRect/>
          </a:stretch>
        </p:blipFill>
        <p:spPr bwMode="auto">
          <a:xfrm>
            <a:off x="5553515" y="2238714"/>
            <a:ext cx="6157667" cy="2897958"/>
          </a:xfrm>
          <a:prstGeom prst="rect">
            <a:avLst/>
          </a:prstGeom>
          <a:noFill/>
          <a:ln w="9525">
            <a:noFill/>
            <a:miter lim="800000"/>
            <a:headEnd/>
            <a:tailEnd/>
          </a:ln>
        </p:spPr>
      </p:pic>
      <p:sp>
        <p:nvSpPr>
          <p:cNvPr id="2" name="文本框 1">
            <a:extLst>
              <a:ext uri="{FF2B5EF4-FFF2-40B4-BE49-F238E27FC236}">
                <a16:creationId xmlns:a16="http://schemas.microsoft.com/office/drawing/2014/main" id="{548F3ABE-569A-47CB-F56D-F1C331165829}"/>
              </a:ext>
            </a:extLst>
          </p:cNvPr>
          <p:cNvSpPr txBox="1"/>
          <p:nvPr/>
        </p:nvSpPr>
        <p:spPr>
          <a:xfrm>
            <a:off x="7830354" y="5136672"/>
            <a:ext cx="2060620" cy="307777"/>
          </a:xfrm>
          <a:prstGeom prst="rect">
            <a:avLst/>
          </a:prstGeom>
          <a:noFill/>
        </p:spPr>
        <p:txBody>
          <a:bodyPr wrap="square" rtlCol="0">
            <a:spAutoFit/>
          </a:bodyPr>
          <a:lstStyle/>
          <a:p>
            <a:pPr algn="ctr"/>
            <a:r>
              <a:rPr kumimoji="1" lang="zh-CN" altLang="en-US" sz="1400" dirty="0"/>
              <a:t>偏差地图</a:t>
            </a:r>
          </a:p>
        </p:txBody>
      </p:sp>
    </p:spTree>
    <p:extLst>
      <p:ext uri="{BB962C8B-B14F-4D97-AF65-F5344CB8AC3E}">
        <p14:creationId xmlns:p14="http://schemas.microsoft.com/office/powerpoint/2010/main" val="49941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C9183-38D6-A304-839F-A20F6E543B8A}"/>
            </a:ext>
          </a:extLst>
        </p:cNvPr>
        <p:cNvGrpSpPr/>
        <p:nvPr/>
      </p:nvGrpSpPr>
      <p:grpSpPr>
        <a:xfrm>
          <a:off x="0" y="0"/>
          <a:ext cx="0" cy="0"/>
          <a:chOff x="0" y="0"/>
          <a:chExt cx="0" cy="0"/>
        </a:xfrm>
      </p:grpSpPr>
      <p:pic>
        <p:nvPicPr>
          <p:cNvPr id="14" name="图片 13" descr="Description: 图1">
            <a:extLst>
              <a:ext uri="{FF2B5EF4-FFF2-40B4-BE49-F238E27FC236}">
                <a16:creationId xmlns:a16="http://schemas.microsoft.com/office/drawing/2014/main" id="{9B4BA477-39E7-2F98-82AA-F4E133B19ED3}"/>
              </a:ext>
            </a:extLst>
          </p:cNvPr>
          <p:cNvPicPr/>
          <p:nvPr/>
        </p:nvPicPr>
        <p:blipFill>
          <a:blip r:embed="rId3" cstate="print"/>
          <a:srcRect/>
          <a:stretch>
            <a:fillRect/>
          </a:stretch>
        </p:blipFill>
        <p:spPr bwMode="auto">
          <a:xfrm>
            <a:off x="8702443" y="2555475"/>
            <a:ext cx="3148424" cy="1588073"/>
          </a:xfrm>
          <a:prstGeom prst="rect">
            <a:avLst/>
          </a:prstGeom>
          <a:noFill/>
          <a:ln w="9525">
            <a:noFill/>
            <a:miter lim="800000"/>
            <a:headEnd/>
            <a:tailEnd/>
          </a:ln>
        </p:spPr>
      </p:pic>
      <p:cxnSp>
        <p:nvCxnSpPr>
          <p:cNvPr id="3" name="直接连接符 2">
            <a:extLst>
              <a:ext uri="{FF2B5EF4-FFF2-40B4-BE49-F238E27FC236}">
                <a16:creationId xmlns:a16="http://schemas.microsoft.com/office/drawing/2014/main" id="{5EF5FAA1-A64C-8A73-03E1-E25D9D4D8F76}"/>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5DA39516-0A41-1680-4154-E31FC0F4BDF5}"/>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C1FC77C-A1BD-3B39-4205-D2A0EFC4F2D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A8386CEF-BF2C-FAA8-526F-A8EAC1B7BB99}"/>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2D3D3E50-D277-B8B7-C577-C5D2DB1DEA08}"/>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8B38C21D-ED8C-A4B8-FF78-AE8DE654A0B6}"/>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8614FC86-367B-46A9-C206-716807ACDB04}"/>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4D6A5917-2F0C-557C-568A-307597F11174}"/>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968A6E89-09A5-B733-E155-F24E3A64B843}"/>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F8E3B164-97CA-4EB5-81B5-4E084BA7DC9A}"/>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941670C5-986A-9659-C520-F7A6F86E4238}"/>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4E12DB51-E4A8-8E8F-A3A6-A496DD0011BA}"/>
              </a:ext>
            </a:extLst>
          </p:cNvPr>
          <p:cNvGrpSpPr/>
          <p:nvPr/>
        </p:nvGrpSpPr>
        <p:grpSpPr>
          <a:xfrm>
            <a:off x="691380" y="660384"/>
            <a:ext cx="926894" cy="540585"/>
            <a:chOff x="620553" y="1178992"/>
            <a:chExt cx="1806046" cy="1053325"/>
          </a:xfrm>
        </p:grpSpPr>
        <p:sp>
          <p:nvSpPr>
            <p:cNvPr id="16" name="菱形 15">
              <a:extLst>
                <a:ext uri="{FF2B5EF4-FFF2-40B4-BE49-F238E27FC236}">
                  <a16:creationId xmlns:a16="http://schemas.microsoft.com/office/drawing/2014/main" id="{DAA14F36-E16C-A309-9CE0-C038AF19CCB3}"/>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5FBA48B1-FC4F-C25F-20E3-7E085597345A}"/>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B7B10232-45B5-5AF9-D3A3-683AB42707D2}"/>
              </a:ext>
            </a:extLst>
          </p:cNvPr>
          <p:cNvSpPr/>
          <p:nvPr/>
        </p:nvSpPr>
        <p:spPr>
          <a:xfrm>
            <a:off x="2008503" y="660384"/>
            <a:ext cx="5291833"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其他形式的社会动机及其调控</a:t>
            </a:r>
          </a:p>
        </p:txBody>
      </p:sp>
      <p:sp>
        <p:nvSpPr>
          <p:cNvPr id="19" name="PA_文本框 3">
            <a:extLst>
              <a:ext uri="{FF2B5EF4-FFF2-40B4-BE49-F238E27FC236}">
                <a16:creationId xmlns:a16="http://schemas.microsoft.com/office/drawing/2014/main" id="{3D95A023-2D17-CF99-16EC-1F1C84D0CBA6}"/>
              </a:ext>
            </a:extLst>
          </p:cNvPr>
          <p:cNvSpPr txBox="1">
            <a:spLocks/>
          </p:cNvSpPr>
          <p:nvPr>
            <p:custDataLst>
              <p:tags r:id="rId1"/>
            </p:custDataLst>
          </p:nvPr>
        </p:nvSpPr>
        <p:spPr>
          <a:xfrm>
            <a:off x="614935" y="1312207"/>
            <a:ext cx="11577065" cy="4650760"/>
          </a:xfrm>
          <a:prstGeom prst="rect">
            <a:avLst/>
          </a:prstGeom>
          <a:noFill/>
        </p:spPr>
        <p:txBody>
          <a:bodyPr wrap="square" rtlCol="0">
            <a:spAutoFit/>
          </a:bodyPr>
          <a:lstStyle/>
          <a:p>
            <a:pPr lvl="0" algn="just">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偏差地图模型</a:t>
            </a:r>
            <a:endParaRPr lang="zh-CN" altLang="en-US"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32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zh-CN" sz="2400" dirty="0"/>
              <a:t>概括大部分</a:t>
            </a:r>
            <a:r>
              <a:rPr lang="zh-CN" altLang="zh-CN" sz="2400" b="1" dirty="0">
                <a:solidFill>
                  <a:srgbClr val="FF0000"/>
                </a:solidFill>
              </a:rPr>
              <a:t>群际行为</a:t>
            </a:r>
            <a:r>
              <a:rPr lang="zh-CN" altLang="zh-CN" sz="2400" dirty="0"/>
              <a:t>的两个维度：</a:t>
            </a:r>
            <a:r>
              <a:rPr lang="zh-CN" altLang="zh-CN" sz="2400" b="1" dirty="0"/>
              <a:t>主动—被动</a:t>
            </a:r>
            <a:r>
              <a:rPr lang="zh-CN" altLang="zh-CN" sz="2400" dirty="0"/>
              <a:t>与</a:t>
            </a:r>
            <a:r>
              <a:rPr lang="zh-CN" altLang="zh-CN" sz="2400" b="1" dirty="0"/>
              <a:t>促进—伤害</a:t>
            </a:r>
            <a:r>
              <a:rPr lang="zh-CN" altLang="zh-CN" sz="2400" dirty="0"/>
              <a:t>，前者关涉行为的强度，后者关涉行为的性质。这两种维度形成四种组合方式：</a:t>
            </a:r>
            <a:endParaRPr lang="zh-CN" altLang="en-US" sz="2400" dirty="0"/>
          </a:p>
          <a:p>
            <a:pPr>
              <a:lnSpc>
                <a:spcPct val="150000"/>
              </a:lnSpc>
            </a:pPr>
            <a:endPar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marL="285750" indent="-285750" hangingPunct="0">
              <a:lnSpc>
                <a:spcPct val="150000"/>
              </a:lnSpc>
              <a:buFont typeface="Arial" charset="0"/>
              <a:buChar char="•"/>
            </a:pP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主动促进：</a:t>
            </a:r>
            <a:r>
              <a:rPr lang="zh-CN" altLang="zh-CN" sz="2400" dirty="0"/>
              <a:t>有明显意图地让另一群体获益，如帮助和保护。</a:t>
            </a:r>
          </a:p>
          <a:p>
            <a:pPr marL="285750" indent="-285750" hangingPunct="0">
              <a:lnSpc>
                <a:spcPct val="150000"/>
              </a:lnSpc>
              <a:buFont typeface="Arial" charset="0"/>
              <a:buChar char="•"/>
            </a:pP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主动伤害：</a:t>
            </a:r>
            <a:r>
              <a:rPr lang="zh-CN" altLang="zh-CN" sz="2400" dirty="0"/>
              <a:t>有意伤害另一群体，并损害其利益，如言语攻击、大屠杀。</a:t>
            </a:r>
          </a:p>
          <a:p>
            <a:pPr marL="285750" indent="-285750" hangingPunct="0">
              <a:lnSpc>
                <a:spcPct val="150000"/>
              </a:lnSpc>
              <a:buFont typeface="Arial" charset="0"/>
              <a:buChar char="•"/>
            </a:pP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被动促进：</a:t>
            </a:r>
            <a:r>
              <a:rPr lang="zh-CN" altLang="zh-CN" sz="2400" dirty="0"/>
              <a:t>为了实现某种内群目标而接受与另一群体的强制性合作或权宜性合作。</a:t>
            </a:r>
          </a:p>
          <a:p>
            <a:pPr marL="285750" indent="-285750" hangingPunct="0">
              <a:lnSpc>
                <a:spcPct val="150000"/>
              </a:lnSpc>
              <a:buFont typeface="Arial" charset="0"/>
              <a:buChar char="•"/>
            </a:pPr>
            <a:r>
              <a:rPr lang="zh-CN" altLang="zh-CN" sz="24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被动伤害：</a:t>
            </a:r>
            <a:r>
              <a:rPr lang="zh-CN" altLang="zh-CN" sz="2400" dirty="0"/>
              <a:t>人们尽量与另一群体保持距离，</a:t>
            </a:r>
            <a:r>
              <a:rPr lang="zh-CN" altLang="en-US" sz="2400" dirty="0"/>
              <a:t>如</a:t>
            </a:r>
            <a:r>
              <a:rPr lang="zh-CN" altLang="zh-CN" sz="2400" dirty="0"/>
              <a:t>排斥、忽视。</a:t>
            </a:r>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82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第四节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2400" b="1" dirty="0">
                <a:latin typeface="微软雅黑" panose="020B0503020204020204" pitchFamily="34" charset="-122"/>
                <a:ea typeface="微软雅黑" panose="020B0503020204020204" pitchFamily="34" charset="-122"/>
              </a:rPr>
              <a:t>降低群际冲突的基本策略</a:t>
            </a:r>
            <a:endParaRPr lang="en-US" altLang="zh-CN" sz="2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/04</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558523" y="1020114"/>
            <a:ext cx="3834728" cy="1569660"/>
          </a:xfrm>
          <a:prstGeom prst="rect">
            <a:avLst/>
          </a:prstGeom>
        </p:spPr>
        <p:txBody>
          <a:bodyPr wrap="squar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第十章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            群际关系</a:t>
            </a:r>
          </a:p>
        </p:txBody>
      </p:sp>
    </p:spTree>
    <p:extLst>
      <p:ext uri="{BB962C8B-B14F-4D97-AF65-F5344CB8AC3E}">
        <p14:creationId xmlns:p14="http://schemas.microsoft.com/office/powerpoint/2010/main" val="1010110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659993" y="768022"/>
            <a:ext cx="4747812" cy="1200329"/>
          </a:xfrm>
          <a:prstGeom prst="rect">
            <a:avLst/>
          </a:prstGeom>
        </p:spPr>
        <p:txBody>
          <a:bodyPr wrap="square">
            <a:spAutoFit/>
          </a:bodyPr>
          <a:lstStyle/>
          <a:p>
            <a:pPr lvl="0">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第五节 </a:t>
            </a:r>
            <a:r>
              <a:rPr lang="zh-CN" altLang="en-US" sz="2400" dirty="0">
                <a:solidFill>
                  <a:srgbClr val="D9793F"/>
                </a:solidFill>
                <a:latin typeface="微软雅黑" panose="020B0503020204020204" pitchFamily="34" charset="-122"/>
                <a:ea typeface="微软雅黑" panose="020B0503020204020204" pitchFamily="34" charset="-122"/>
              </a:rPr>
              <a:t>降低群际冲突的基本策略</a:t>
            </a:r>
            <a:endParaRPr lang="en-US" altLang="zh-CN" sz="2400" dirty="0">
              <a:solidFill>
                <a:srgbClr val="D9793F"/>
              </a:solidFill>
              <a:latin typeface="微软雅黑" panose="020B0503020204020204" pitchFamily="34" charset="-122"/>
              <a:ea typeface="微软雅黑" panose="020B0503020204020204" pitchFamily="34" charset="-122"/>
            </a:endParaRPr>
          </a:p>
          <a:p>
            <a:pPr>
              <a:defRPr/>
            </a:pPr>
            <a:endParaRPr lang="zh-CN" altLang="en-US" sz="2400" dirty="0">
              <a:solidFill>
                <a:srgbClr val="D9793F"/>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PA_文本框 3">
            <a:extLst>
              <a:ext uri="{FF2B5EF4-FFF2-40B4-BE49-F238E27FC236}">
                <a16:creationId xmlns:a16="http://schemas.microsoft.com/office/drawing/2014/main" id="{EFF95242-E024-4D7E-9BFD-8458E285A462}"/>
              </a:ext>
            </a:extLst>
          </p:cNvPr>
          <p:cNvSpPr txBox="1">
            <a:spLocks/>
          </p:cNvSpPr>
          <p:nvPr>
            <p:custDataLst>
              <p:tags r:id="rId1"/>
            </p:custDataLst>
          </p:nvPr>
        </p:nvSpPr>
        <p:spPr>
          <a:xfrm>
            <a:off x="447665" y="1367747"/>
            <a:ext cx="10979307" cy="5110823"/>
          </a:xfrm>
          <a:prstGeom prst="rect">
            <a:avLst/>
          </a:prstGeom>
          <a:noFill/>
        </p:spPr>
        <p:txBody>
          <a:bodyPr wrap="square" rtlCol="0">
            <a:spAutoFit/>
          </a:bodyPr>
          <a:lstStyle/>
          <a:p>
            <a:pPr algn="just">
              <a:lnSpc>
                <a:spcPct val="150000"/>
              </a:lnSpc>
              <a:defRPr/>
            </a:pPr>
            <a:r>
              <a:rPr lang="zh-CN" altLang="en-US" sz="2200" dirty="0">
                <a:solidFill>
                  <a:srgbClr val="D9793F"/>
                </a:solidFill>
                <a:latin typeface="微软雅黑" panose="020B0503020204020204" pitchFamily="34" charset="-122"/>
                <a:ea typeface="微软雅黑" panose="020B0503020204020204" pitchFamily="34" charset="-122"/>
                <a:sym typeface="+mn-ea"/>
              </a:rPr>
              <a:t>★ 一、</a:t>
            </a:r>
            <a:r>
              <a:rPr lang="zh-CN" altLang="zh-CN" sz="2200" dirty="0">
                <a:solidFill>
                  <a:srgbClr val="D9793F"/>
                </a:solidFill>
                <a:latin typeface="微软雅黑" panose="020B0503020204020204" pitchFamily="34" charset="-122"/>
                <a:ea typeface="微软雅黑" panose="020B0503020204020204" pitchFamily="34" charset="-122"/>
              </a:rPr>
              <a:t>接触假设及其扩展</a:t>
            </a:r>
            <a:endParaRPr lang="zh-CN" altLang="en-US" sz="2200" dirty="0">
              <a:solidFill>
                <a:srgbClr val="D9793F"/>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en-US" altLang="zh-CN" sz="2200" dirty="0">
                <a:solidFill>
                  <a:srgbClr val="D9793F"/>
                </a:solidFill>
              </a:rPr>
              <a:t>1.</a:t>
            </a:r>
            <a:r>
              <a:rPr lang="zh-CN" altLang="zh-CN" sz="2200" dirty="0">
                <a:solidFill>
                  <a:srgbClr val="D9793F"/>
                </a:solidFill>
              </a:rPr>
              <a:t>接触假设</a:t>
            </a:r>
            <a:endParaRPr lang="zh-CN" altLang="en-US" sz="2200" dirty="0">
              <a:solidFill>
                <a:srgbClr val="D9793F"/>
              </a:solidFill>
            </a:endParaRPr>
          </a:p>
          <a:p>
            <a:pPr marL="285750" indent="-285750">
              <a:lnSpc>
                <a:spcPct val="150000"/>
              </a:lnSpc>
              <a:buFont typeface="Arial" charset="0"/>
              <a:buChar char="•"/>
            </a:pPr>
            <a:r>
              <a:rPr lang="zh-CN" altLang="zh-CN" sz="2200" dirty="0"/>
              <a:t>朗诉托皮卡教育委员会案件：</a:t>
            </a:r>
            <a:r>
              <a:rPr lang="zh-CN" altLang="zh-CN" sz="2200" dirty="0">
                <a:latin typeface="微软雅黑" panose="020B0503020204020204" pitchFamily="34" charset="-122"/>
                <a:ea typeface="微软雅黑" panose="020B0503020204020204" pitchFamily="34" charset="-122"/>
              </a:rPr>
              <a:t>学校废除种族隔离制度所带来的群际接触的增加，将扭转种族偏见的危害影响。</a:t>
            </a:r>
          </a:p>
          <a:p>
            <a:pPr marL="285750" indent="-285750">
              <a:lnSpc>
                <a:spcPct val="150000"/>
              </a:lnSpc>
              <a:buFont typeface="Arial" charset="0"/>
              <a:buChar char="•"/>
            </a:pPr>
            <a:r>
              <a:rPr lang="zh-CN" altLang="zh-CN" sz="2200" dirty="0"/>
              <a:t>高登·奥尔波特《偏见的本质》：</a:t>
            </a:r>
            <a:r>
              <a:rPr lang="zh-CN" altLang="zh-CN" sz="2200" dirty="0">
                <a:latin typeface="微软雅黑" panose="020B0503020204020204" pitchFamily="34" charset="-122"/>
                <a:ea typeface="微软雅黑" panose="020B0503020204020204" pitchFamily="34" charset="-122"/>
              </a:rPr>
              <a:t>增加群际成员之间的接触就会减轻或降低群际敌意和冲突，在此基础上，公共政策干预可能会有效地减少偏见和改善群际关系。</a:t>
            </a:r>
            <a:endParaRPr lang="zh-CN" altLang="en-US" sz="2200" b="1" dirty="0">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en-US" altLang="zh-CN" sz="2200" dirty="0">
                <a:solidFill>
                  <a:srgbClr val="D9793F"/>
                </a:solidFill>
              </a:rPr>
              <a:t>2. </a:t>
            </a:r>
            <a:r>
              <a:rPr lang="zh-CN" altLang="zh-CN" sz="2200" dirty="0">
                <a:solidFill>
                  <a:srgbClr val="D9793F"/>
                </a:solidFill>
              </a:rPr>
              <a:t>接触假设的拓展</a:t>
            </a:r>
            <a:endParaRPr lang="zh-CN" altLang="en-US" sz="2200" dirty="0">
              <a:solidFill>
                <a:srgbClr val="D9793F"/>
              </a:solidFill>
            </a:endParaRPr>
          </a:p>
          <a:p>
            <a:pPr marL="285750" indent="-285750" algn="just">
              <a:lnSpc>
                <a:spcPct val="150000"/>
              </a:lnSpc>
              <a:buFont typeface="Arial" charset="0"/>
              <a:buChar char="•"/>
              <a:defRPr/>
            </a:pPr>
            <a:r>
              <a:rPr lang="zh-CN" altLang="zh-CN" sz="2200" dirty="0">
                <a:latin typeface="微软雅黑" panose="020B0503020204020204" pitchFamily="34" charset="-122"/>
                <a:ea typeface="微软雅黑" panose="020B0503020204020204" pitchFamily="34" charset="-122"/>
              </a:rPr>
              <a:t>李（</a:t>
            </a:r>
            <a:r>
              <a:rPr lang="en-US" altLang="zh-CN" sz="2200" dirty="0">
                <a:latin typeface="微软雅黑" panose="020B0503020204020204" pitchFamily="34" charset="-122"/>
                <a:ea typeface="微软雅黑" panose="020B0503020204020204" pitchFamily="34" charset="-122"/>
              </a:rPr>
              <a:t>Lee</a:t>
            </a:r>
            <a:r>
              <a:rPr lang="zh-CN" altLang="zh-CN"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B.A.</a:t>
            </a:r>
            <a:r>
              <a:rPr lang="zh-CN" altLang="zh-CN" sz="2200" dirty="0">
                <a:latin typeface="微软雅黑" panose="020B0503020204020204" pitchFamily="34" charset="-122"/>
                <a:ea typeface="微软雅黑" panose="020B0503020204020204" pitchFamily="34" charset="-122"/>
              </a:rPr>
              <a:t>）等学者把接触假设拓展为</a:t>
            </a:r>
            <a:r>
              <a:rPr lang="zh-CN" altLang="zh-CN" sz="2200" dirty="0"/>
              <a:t>公共暴露假设</a:t>
            </a:r>
            <a:r>
              <a:rPr lang="zh-CN" altLang="zh-CN" sz="2200" dirty="0">
                <a:latin typeface="微软雅黑" panose="020B0503020204020204" pitchFamily="34" charset="-122"/>
                <a:ea typeface="微软雅黑" panose="020B0503020204020204" pitchFamily="34" charset="-122"/>
              </a:rPr>
              <a:t>，把直接接触拓展至间接接触。其基本含义是只要特定群体成员公开暴露在与他群体成员有关的条件下，敌意的群际态度就会改变。</a:t>
            </a:r>
          </a:p>
        </p:txBody>
      </p:sp>
      <p:grpSp>
        <p:nvGrpSpPr>
          <p:cNvPr id="11" name="组合 10">
            <a:extLst>
              <a:ext uri="{FF2B5EF4-FFF2-40B4-BE49-F238E27FC236}">
                <a16:creationId xmlns:a16="http://schemas.microsoft.com/office/drawing/2014/main" id="{9A95F88D-8DBE-41B5-9F65-D64A619013EA}"/>
              </a:ext>
            </a:extLst>
          </p:cNvPr>
          <p:cNvGrpSpPr/>
          <p:nvPr/>
        </p:nvGrpSpPr>
        <p:grpSpPr>
          <a:xfrm>
            <a:off x="204811" y="100843"/>
            <a:ext cx="13446782" cy="6585572"/>
            <a:chOff x="204811" y="126601"/>
            <a:chExt cx="13446782" cy="6585572"/>
          </a:xfrm>
        </p:grpSpPr>
        <p:cxnSp>
          <p:nvCxnSpPr>
            <p:cNvPr id="12" name="直接连接符 11">
              <a:extLst>
                <a:ext uri="{FF2B5EF4-FFF2-40B4-BE49-F238E27FC236}">
                  <a16:creationId xmlns:a16="http://schemas.microsoft.com/office/drawing/2014/main" id="{E311871C-130F-4E4E-9439-36AED7ACE4FE}"/>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1D275424-7BAF-4B4E-A47D-AD98FF93C8F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E8904239-3DFA-4FC8-B46C-9CB6EDB1E06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5" name="组合 14">
              <a:extLst>
                <a:ext uri="{FF2B5EF4-FFF2-40B4-BE49-F238E27FC236}">
                  <a16:creationId xmlns:a16="http://schemas.microsoft.com/office/drawing/2014/main" id="{DCB37309-DD51-466F-9906-32E821D3E90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F7372144-108B-41A1-8203-AF29451A8406}"/>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A6C9B06E-B482-4FD8-AEF9-BE43D7620A4F}"/>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43ADC8EB-F495-4993-824D-DE5280F72F71}"/>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39F40DBF-A5FF-4EEB-971F-175AFD0B5518}"/>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2DC7E3CE-2A0F-4022-B7EC-F0F3C4EC5EB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6F3CD92C-B69F-4BB9-A3ED-F4728226EEA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EF0C65B-DCD4-4924-9784-4E5C56ABF14E}"/>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extLst>
      <p:ext uri="{BB962C8B-B14F-4D97-AF65-F5344CB8AC3E}">
        <p14:creationId xmlns:p14="http://schemas.microsoft.com/office/powerpoint/2010/main" val="113920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4C3E7-656D-B7CA-47E8-9BDBD0697A83}"/>
            </a:ext>
          </a:extLst>
        </p:cNvPr>
        <p:cNvGrpSpPr/>
        <p:nvPr/>
      </p:nvGrpSpPr>
      <p:grpSpPr>
        <a:xfrm>
          <a:off x="0" y="0"/>
          <a:ext cx="0" cy="0"/>
          <a:chOff x="0" y="0"/>
          <a:chExt cx="0" cy="0"/>
        </a:xfrm>
      </p:grpSpPr>
      <p:grpSp>
        <p:nvGrpSpPr>
          <p:cNvPr id="5" name="组合 4">
            <a:extLst>
              <a:ext uri="{FF2B5EF4-FFF2-40B4-BE49-F238E27FC236}">
                <a16:creationId xmlns:a16="http://schemas.microsoft.com/office/drawing/2014/main" id="{421301E3-E811-2F95-5316-69070E1A6057}"/>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E10F9F68-78C3-72E9-342E-6FC2C6BB2E08}"/>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B8DFF70C-70D0-EA03-368B-36E0DC926F2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365F3A73-B21B-5BC5-01BF-39AA3D24C60D}"/>
              </a:ext>
            </a:extLst>
          </p:cNvPr>
          <p:cNvSpPr/>
          <p:nvPr/>
        </p:nvSpPr>
        <p:spPr>
          <a:xfrm>
            <a:off x="1659993" y="768022"/>
            <a:ext cx="4747812" cy="1200329"/>
          </a:xfrm>
          <a:prstGeom prst="rect">
            <a:avLst/>
          </a:prstGeom>
        </p:spPr>
        <p:txBody>
          <a:bodyPr wrap="square">
            <a:spAutoFit/>
          </a:bodyPr>
          <a:lstStyle/>
          <a:p>
            <a:pPr lvl="0">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第五节 </a:t>
            </a:r>
            <a:r>
              <a:rPr lang="zh-CN" altLang="en-US" sz="2400" dirty="0">
                <a:solidFill>
                  <a:srgbClr val="D9793F"/>
                </a:solidFill>
                <a:latin typeface="微软雅黑" panose="020B0503020204020204" pitchFamily="34" charset="-122"/>
                <a:ea typeface="微软雅黑" panose="020B0503020204020204" pitchFamily="34" charset="-122"/>
              </a:rPr>
              <a:t>降低群际冲突的基本策略</a:t>
            </a:r>
            <a:endParaRPr lang="en-US" altLang="zh-CN" sz="2400" dirty="0">
              <a:solidFill>
                <a:srgbClr val="D9793F"/>
              </a:solidFill>
              <a:latin typeface="微软雅黑" panose="020B0503020204020204" pitchFamily="34" charset="-122"/>
              <a:ea typeface="微软雅黑" panose="020B0503020204020204" pitchFamily="34" charset="-122"/>
            </a:endParaRPr>
          </a:p>
          <a:p>
            <a:pPr>
              <a:defRPr/>
            </a:pPr>
            <a:endParaRPr lang="zh-CN" altLang="en-US" sz="2400" dirty="0">
              <a:solidFill>
                <a:srgbClr val="D9793F"/>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a:extLst>
              <a:ext uri="{FF2B5EF4-FFF2-40B4-BE49-F238E27FC236}">
                <a16:creationId xmlns:a16="http://schemas.microsoft.com/office/drawing/2014/main" id="{AD077A40-F23A-163C-D67B-2041E3601FD5}"/>
              </a:ext>
            </a:extLst>
          </p:cNvPr>
          <p:cNvGrpSpPr/>
          <p:nvPr/>
        </p:nvGrpSpPr>
        <p:grpSpPr>
          <a:xfrm>
            <a:off x="204811" y="100843"/>
            <a:ext cx="13446782" cy="6585572"/>
            <a:chOff x="204811" y="126601"/>
            <a:chExt cx="13446782" cy="6585572"/>
          </a:xfrm>
        </p:grpSpPr>
        <p:cxnSp>
          <p:nvCxnSpPr>
            <p:cNvPr id="12" name="直接连接符 11">
              <a:extLst>
                <a:ext uri="{FF2B5EF4-FFF2-40B4-BE49-F238E27FC236}">
                  <a16:creationId xmlns:a16="http://schemas.microsoft.com/office/drawing/2014/main" id="{6AB0AEB0-FA1D-B198-2C47-89358345DE4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94DDFF75-9D7C-B2EA-CB2F-0D0733A13CA6}"/>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5D5DC3C0-94C2-93A2-BDD6-4B4FE3902A9F}"/>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5" name="组合 14">
              <a:extLst>
                <a:ext uri="{FF2B5EF4-FFF2-40B4-BE49-F238E27FC236}">
                  <a16:creationId xmlns:a16="http://schemas.microsoft.com/office/drawing/2014/main" id="{29B4874D-B2F6-B3EF-3823-CC2E8A90E764}"/>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46DE4E67-F5E0-80B3-2654-49F620D0A51D}"/>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B62F2391-905A-5468-C591-507418045370}"/>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402A58B5-F726-894A-99DF-F00C7D356602}"/>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72A56694-26B6-221D-CF79-F689A92FC896}"/>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B1E8DCA2-D3AF-704B-C83C-D29E7C50FA33}"/>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F7E6E786-3F17-6F95-0874-F564165CC4A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ABA41CE6-E1BE-D403-12B1-714FEFFC7541}"/>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3" name="PA_文本框 3">
            <a:extLst>
              <a:ext uri="{FF2B5EF4-FFF2-40B4-BE49-F238E27FC236}">
                <a16:creationId xmlns:a16="http://schemas.microsoft.com/office/drawing/2014/main" id="{4045F764-4F36-8196-1655-C8B23A759CF8}"/>
              </a:ext>
            </a:extLst>
          </p:cNvPr>
          <p:cNvSpPr txBox="1">
            <a:spLocks/>
          </p:cNvSpPr>
          <p:nvPr>
            <p:custDataLst>
              <p:tags r:id="rId1"/>
            </p:custDataLst>
          </p:nvPr>
        </p:nvSpPr>
        <p:spPr>
          <a:xfrm>
            <a:off x="1137691" y="1854061"/>
            <a:ext cx="9394316" cy="335104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u"/>
              <a:defRPr/>
            </a:pPr>
            <a:r>
              <a:rPr lang="en-US" altLang="zh-CN" sz="2400" dirty="0">
                <a:solidFill>
                  <a:srgbClr val="D9793F"/>
                </a:solidFill>
              </a:rPr>
              <a:t>3.</a:t>
            </a:r>
            <a:r>
              <a:rPr lang="zh-CN" altLang="zh-CN" sz="2400" dirty="0">
                <a:solidFill>
                  <a:srgbClr val="D9793F"/>
                </a:solidFill>
              </a:rPr>
              <a:t>想象接触</a:t>
            </a:r>
            <a:endParaRPr lang="zh-CN" altLang="en-US" sz="2400" dirty="0">
              <a:solidFill>
                <a:srgbClr val="D9793F"/>
              </a:solidFill>
            </a:endParaRPr>
          </a:p>
          <a:p>
            <a:pPr marL="285750" indent="-285750" hangingPunct="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rPr>
              <a:t>克里斯普等发现在心理中模拟与外群的积极接触，也能够激活类似于真实情景中与外群成员成功互动时的相关经验。</a:t>
            </a:r>
            <a:endParaRPr lang="zh-CN" altLang="en-US" sz="2400" dirty="0">
              <a:latin typeface="微软雅黑" panose="020B0503020204020204" pitchFamily="34" charset="-122"/>
              <a:ea typeface="微软雅黑" panose="020B0503020204020204" pitchFamily="34" charset="-122"/>
            </a:endParaRPr>
          </a:p>
          <a:p>
            <a:pPr marL="285750" indent="-285750" hangingPunct="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rPr>
              <a:t>在高度缺乏接触机会甚至缺少间接接触的社会背景中，可以先采取想象接触策略，然后逐渐进入间接接触和面对面的直接接触。</a:t>
            </a:r>
            <a:endParaRPr lang="zh-CN" altLang="en-US" sz="2400" dirty="0">
              <a:latin typeface="微软雅黑" panose="020B0503020204020204" pitchFamily="34" charset="-122"/>
              <a:ea typeface="微软雅黑" panose="020B0503020204020204" pitchFamily="34" charset="-122"/>
            </a:endParaRPr>
          </a:p>
          <a:p>
            <a:pPr marL="285750" indent="-285750" algn="just">
              <a:lnSpc>
                <a:spcPct val="150000"/>
              </a:lnSpc>
              <a:buFont typeface="Arial" charset="0"/>
              <a:buChar char="•"/>
              <a:defRPr/>
            </a:pPr>
            <a:endParaRPr lang="zh-CN"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351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659993" y="768022"/>
            <a:ext cx="4747812" cy="1200329"/>
          </a:xfrm>
          <a:prstGeom prst="rect">
            <a:avLst/>
          </a:prstGeom>
        </p:spPr>
        <p:txBody>
          <a:bodyPr wrap="square">
            <a:spAutoFit/>
          </a:bodyPr>
          <a:lstStyle/>
          <a:p>
            <a:pPr lvl="0">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第五节 </a:t>
            </a:r>
            <a:r>
              <a:rPr lang="zh-CN" altLang="en-US" sz="2400" dirty="0">
                <a:solidFill>
                  <a:srgbClr val="D9793F"/>
                </a:solidFill>
                <a:latin typeface="微软雅黑" panose="020B0503020204020204" pitchFamily="34" charset="-122"/>
                <a:ea typeface="微软雅黑" panose="020B0503020204020204" pitchFamily="34" charset="-122"/>
              </a:rPr>
              <a:t>降低群际冲突的基本策略</a:t>
            </a:r>
            <a:endParaRPr lang="en-US" altLang="zh-CN" sz="2400" dirty="0">
              <a:solidFill>
                <a:srgbClr val="D9793F"/>
              </a:solidFill>
              <a:latin typeface="微软雅黑" panose="020B0503020204020204" pitchFamily="34" charset="-122"/>
              <a:ea typeface="微软雅黑" panose="020B0503020204020204" pitchFamily="34" charset="-122"/>
            </a:endParaRPr>
          </a:p>
          <a:p>
            <a:pPr>
              <a:defRPr/>
            </a:pPr>
            <a:endParaRPr lang="zh-CN" altLang="en-US" sz="2400" dirty="0">
              <a:solidFill>
                <a:srgbClr val="D9793F"/>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PA_文本框 3">
            <a:extLst>
              <a:ext uri="{FF2B5EF4-FFF2-40B4-BE49-F238E27FC236}">
                <a16:creationId xmlns:a16="http://schemas.microsoft.com/office/drawing/2014/main" id="{EFF95242-E024-4D7E-9BFD-8458E285A462}"/>
              </a:ext>
            </a:extLst>
          </p:cNvPr>
          <p:cNvSpPr txBox="1">
            <a:spLocks/>
          </p:cNvSpPr>
          <p:nvPr>
            <p:custDataLst>
              <p:tags r:id="rId1"/>
            </p:custDataLst>
          </p:nvPr>
        </p:nvSpPr>
        <p:spPr>
          <a:xfrm>
            <a:off x="531205" y="1619153"/>
            <a:ext cx="10477929" cy="4459041"/>
          </a:xfrm>
          <a:prstGeom prst="rect">
            <a:avLst/>
          </a:prstGeom>
          <a:noFill/>
        </p:spPr>
        <p:txBody>
          <a:bodyPr wrap="square" rtlCol="0">
            <a:spAutoFit/>
          </a:bodyPr>
          <a:lstStyle/>
          <a:p>
            <a:pPr lvl="0" algn="just">
              <a:lnSpc>
                <a:spcPct val="1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 二、</a:t>
            </a:r>
            <a:r>
              <a:rPr lang="zh-CN" altLang="zh-CN" sz="2400" dirty="0">
                <a:solidFill>
                  <a:srgbClr val="D9793F"/>
                </a:solidFill>
                <a:latin typeface="微软雅黑" panose="020B0503020204020204" pitchFamily="34" charset="-122"/>
                <a:ea typeface="微软雅黑" panose="020B0503020204020204" pitchFamily="34" charset="-122"/>
              </a:rPr>
              <a:t>不同的范畴化策略</a:t>
            </a:r>
            <a:endParaRPr lang="zh-CN" altLang="en-US" sz="2400" dirty="0"/>
          </a:p>
          <a:p>
            <a:pPr marL="285750" indent="-285750" algn="just">
              <a:lnSpc>
                <a:spcPct val="150000"/>
              </a:lnSpc>
              <a:buFont typeface="Wingdings" panose="05000000000000000000" pitchFamily="2" charset="2"/>
              <a:buChar char="u"/>
              <a:defRPr/>
            </a:pPr>
            <a:r>
              <a:rPr lang="en-US" altLang="zh-CN" sz="2400" dirty="0">
                <a:solidFill>
                  <a:srgbClr val="D9793F"/>
                </a:solidFill>
              </a:rPr>
              <a:t>1.</a:t>
            </a:r>
            <a:r>
              <a:rPr lang="zh-CN" altLang="zh-CN" sz="2400" dirty="0">
                <a:solidFill>
                  <a:srgbClr val="D9793F"/>
                </a:solidFill>
              </a:rPr>
              <a:t>交叉群体资格</a:t>
            </a:r>
          </a:p>
          <a:p>
            <a:pPr marL="285750" indent="-285750" hangingPunct="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rPr>
              <a:t>杜瓦斯主张，在与之类似的情况下，两个范畴相互交叉，基于原初范畴维度的歧视可能会减少，这是因为范畴间和范畴内两个维度同时作用。</a:t>
            </a:r>
          </a:p>
          <a:p>
            <a:pPr marL="285750" indent="-285750" algn="just">
              <a:lnSpc>
                <a:spcPct val="150000"/>
              </a:lnSpc>
              <a:buFont typeface="Wingdings" panose="05000000000000000000" pitchFamily="2" charset="2"/>
              <a:buChar char="u"/>
              <a:defRPr/>
            </a:pPr>
            <a:r>
              <a:rPr lang="en-US" altLang="zh-CN" sz="2400" dirty="0">
                <a:solidFill>
                  <a:srgbClr val="D9793F"/>
                </a:solidFill>
              </a:rPr>
              <a:t>2.</a:t>
            </a:r>
            <a:r>
              <a:rPr lang="zh-CN" altLang="zh-CN" sz="2400" dirty="0">
                <a:solidFill>
                  <a:srgbClr val="D9793F"/>
                </a:solidFill>
              </a:rPr>
              <a:t>操纵社会范畴化</a:t>
            </a:r>
          </a:p>
          <a:p>
            <a:pPr marL="285750" indent="-285750" hangingPunct="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rPr>
              <a:t>人们对真正遇到的特定外群成员的态度并不太难；更难的是转变他们对整个外群的态度和刻板印象。为了使接触效应最大化并推动概括化，人们必须努力改变现存群体认同的显著性。</a:t>
            </a:r>
          </a:p>
        </p:txBody>
      </p:sp>
      <p:grpSp>
        <p:nvGrpSpPr>
          <p:cNvPr id="11" name="组合 10">
            <a:extLst>
              <a:ext uri="{FF2B5EF4-FFF2-40B4-BE49-F238E27FC236}">
                <a16:creationId xmlns:a16="http://schemas.microsoft.com/office/drawing/2014/main" id="{9A95F88D-8DBE-41B5-9F65-D64A619013EA}"/>
              </a:ext>
            </a:extLst>
          </p:cNvPr>
          <p:cNvGrpSpPr/>
          <p:nvPr/>
        </p:nvGrpSpPr>
        <p:grpSpPr>
          <a:xfrm>
            <a:off x="204811" y="100843"/>
            <a:ext cx="13446782" cy="6585572"/>
            <a:chOff x="204811" y="126601"/>
            <a:chExt cx="13446782" cy="6585572"/>
          </a:xfrm>
        </p:grpSpPr>
        <p:cxnSp>
          <p:nvCxnSpPr>
            <p:cNvPr id="12" name="直接连接符 11">
              <a:extLst>
                <a:ext uri="{FF2B5EF4-FFF2-40B4-BE49-F238E27FC236}">
                  <a16:creationId xmlns:a16="http://schemas.microsoft.com/office/drawing/2014/main" id="{E311871C-130F-4E4E-9439-36AED7ACE4FE}"/>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1D275424-7BAF-4B4E-A47D-AD98FF93C8F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E8904239-3DFA-4FC8-B46C-9CB6EDB1E06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5" name="组合 14">
              <a:extLst>
                <a:ext uri="{FF2B5EF4-FFF2-40B4-BE49-F238E27FC236}">
                  <a16:creationId xmlns:a16="http://schemas.microsoft.com/office/drawing/2014/main" id="{DCB37309-DD51-466F-9906-32E821D3E90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F7372144-108B-41A1-8203-AF29451A8406}"/>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A6C9B06E-B482-4FD8-AEF9-BE43D7620A4F}"/>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43ADC8EB-F495-4993-824D-DE5280F72F71}"/>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39F40DBF-A5FF-4EEB-971F-175AFD0B5518}"/>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2DC7E3CE-2A0F-4022-B7EC-F0F3C4EC5EB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6F3CD92C-B69F-4BB9-A3ED-F4728226EEA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EF0C65B-DCD4-4924-9784-4E5C56ABF14E}"/>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extLst>
      <p:ext uri="{BB962C8B-B14F-4D97-AF65-F5344CB8AC3E}">
        <p14:creationId xmlns:p14="http://schemas.microsoft.com/office/powerpoint/2010/main" val="65368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矩形 13">
            <a:extLst>
              <a:ext uri="{FF2B5EF4-FFF2-40B4-BE49-F238E27FC236}">
                <a16:creationId xmlns:a16="http://schemas.microsoft.com/office/drawing/2014/main"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grpSp>
        <p:nvGrpSpPr>
          <p:cNvPr id="15" name="组合 14">
            <a:extLst>
              <a:ext uri="{FF2B5EF4-FFF2-40B4-BE49-F238E27FC236}">
                <a16:creationId xmlns:a16="http://schemas.microsoft.com/office/drawing/2014/main" id="{A893790D-5673-4582-8ED8-DD3D7464F408}"/>
              </a:ext>
            </a:extLst>
          </p:cNvPr>
          <p:cNvGrpSpPr/>
          <p:nvPr/>
        </p:nvGrpSpPr>
        <p:grpSpPr>
          <a:xfrm>
            <a:off x="9366855" y="4413045"/>
            <a:ext cx="955882" cy="1098960"/>
            <a:chOff x="6792957" y="3181587"/>
            <a:chExt cx="1151428" cy="1520041"/>
          </a:xfrm>
        </p:grpSpPr>
        <p:sp>
          <p:nvSpPr>
            <p:cNvPr id="16" name="等腰三角形 15">
              <a:extLst>
                <a:ext uri="{FF2B5EF4-FFF2-40B4-BE49-F238E27FC236}">
                  <a16:creationId xmlns:a16="http://schemas.microsoft.com/office/drawing/2014/main" id="{3350F785-A755-4DA0-AB53-89DD4407F709}"/>
                </a:ext>
              </a:extLst>
            </p:cNvPr>
            <p:cNvSpPr/>
            <p:nvPr/>
          </p:nvSpPr>
          <p:spPr>
            <a:xfrm>
              <a:off x="7195135" y="4455888"/>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grpSp>
          <p:nvGrpSpPr>
            <p:cNvPr id="17" name="组合 16">
              <a:extLst>
                <a:ext uri="{FF2B5EF4-FFF2-40B4-BE49-F238E27FC236}">
                  <a16:creationId xmlns:a16="http://schemas.microsoft.com/office/drawing/2014/main" id="{8AFBDF9D-F854-481E-9DE7-7E78828A8E9F}"/>
                </a:ext>
              </a:extLst>
            </p:cNvPr>
            <p:cNvGrpSpPr/>
            <p:nvPr/>
          </p:nvGrpSpPr>
          <p:grpSpPr>
            <a:xfrm>
              <a:off x="6792957" y="3181587"/>
              <a:ext cx="1151428" cy="1151429"/>
              <a:chOff x="5974584" y="2937647"/>
              <a:chExt cx="1151428" cy="1151429"/>
            </a:xfrm>
          </p:grpSpPr>
          <p:sp>
            <p:nvSpPr>
              <p:cNvPr id="18" name="椭圆 17">
                <a:extLst>
                  <a:ext uri="{FF2B5EF4-FFF2-40B4-BE49-F238E27FC236}">
                    <a16:creationId xmlns:a16="http://schemas.microsoft.com/office/drawing/2014/main" id="{0DB609FB-AEF2-4918-9E6A-278893CC02A8}"/>
                  </a:ext>
                </a:extLst>
              </p:cNvPr>
              <p:cNvSpPr/>
              <p:nvPr/>
            </p:nvSpPr>
            <p:spPr>
              <a:xfrm flipH="1">
                <a:off x="5974584" y="2937647"/>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75000"/>
                    </a:schemeClr>
                  </a:solidFill>
                </a:endParaRPr>
              </a:p>
            </p:txBody>
          </p:sp>
          <p:sp>
            <p:nvSpPr>
              <p:cNvPr id="19" name="two-rectangular-speech-bubbles_21202">
                <a:extLst>
                  <a:ext uri="{FF2B5EF4-FFF2-40B4-BE49-F238E27FC236}">
                    <a16:creationId xmlns:a16="http://schemas.microsoft.com/office/drawing/2014/main" id="{427D8B1A-9B44-4A34-93D5-29929FB72FBD}"/>
                  </a:ext>
                </a:extLst>
              </p:cNvPr>
              <p:cNvSpPr>
                <a:spLocks noChangeAspect="1"/>
              </p:cNvSpPr>
              <p:nvPr/>
            </p:nvSpPr>
            <p:spPr bwMode="auto">
              <a:xfrm>
                <a:off x="6332372" y="3314348"/>
                <a:ext cx="435851" cy="409948"/>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sp>
        </p:grpSp>
      </p:grpSp>
      <p:grpSp>
        <p:nvGrpSpPr>
          <p:cNvPr id="20" name="组合 19">
            <a:extLst>
              <a:ext uri="{FF2B5EF4-FFF2-40B4-BE49-F238E27FC236}">
                <a16:creationId xmlns:a16="http://schemas.microsoft.com/office/drawing/2014/main" id="{49C71E66-6546-476F-A420-10F0DD6219E0}"/>
              </a:ext>
            </a:extLst>
          </p:cNvPr>
          <p:cNvGrpSpPr/>
          <p:nvPr/>
        </p:nvGrpSpPr>
        <p:grpSpPr>
          <a:xfrm>
            <a:off x="5201644" y="4356263"/>
            <a:ext cx="963801" cy="1106067"/>
            <a:chOff x="4217311" y="3171756"/>
            <a:chExt cx="1160967" cy="1529871"/>
          </a:xfrm>
        </p:grpSpPr>
        <p:sp>
          <p:nvSpPr>
            <p:cNvPr id="21" name="等腰三角形 20">
              <a:extLst>
                <a:ext uri="{FF2B5EF4-FFF2-40B4-BE49-F238E27FC236}">
                  <a16:creationId xmlns:a16="http://schemas.microsoft.com/office/drawing/2014/main" id="{99FED7CC-B585-41A8-9929-8428888E5994}"/>
                </a:ext>
              </a:extLst>
            </p:cNvPr>
            <p:cNvSpPr/>
            <p:nvPr/>
          </p:nvSpPr>
          <p:spPr>
            <a:xfrm>
              <a:off x="4633283" y="4455887"/>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sp>
          <p:nvSpPr>
            <p:cNvPr id="22" name="Shape 5069">
              <a:extLst>
                <a:ext uri="{FF2B5EF4-FFF2-40B4-BE49-F238E27FC236}">
                  <a16:creationId xmlns:a16="http://schemas.microsoft.com/office/drawing/2014/main" id="{6203C538-2D03-4213-B090-1F3391B7842C}"/>
                </a:ext>
              </a:extLst>
            </p:cNvPr>
            <p:cNvSpPr/>
            <p:nvPr/>
          </p:nvSpPr>
          <p:spPr>
            <a:xfrm>
              <a:off x="4217311" y="3171756"/>
              <a:ext cx="1160967" cy="1161260"/>
            </a:xfrm>
            <a:custGeom>
              <a:avLst/>
              <a:gdLst/>
              <a:ahLst/>
              <a:cxnLst/>
              <a:rect l="0" t="0" r="0" b="0"/>
              <a:pathLst>
                <a:path w="120000" h="120000" extrusionOk="0">
                  <a:moveTo>
                    <a:pt x="60130" y="2342"/>
                  </a:moveTo>
                  <a:lnTo>
                    <a:pt x="60130" y="2342"/>
                  </a:lnTo>
                  <a:cubicBezTo>
                    <a:pt x="25249" y="2342"/>
                    <a:pt x="0" y="27592"/>
                    <a:pt x="0" y="62212"/>
                  </a:cubicBezTo>
                  <a:cubicBezTo>
                    <a:pt x="0" y="94490"/>
                    <a:pt x="27592" y="119739"/>
                    <a:pt x="60130" y="119739"/>
                  </a:cubicBezTo>
                  <a:cubicBezTo>
                    <a:pt x="94490" y="119739"/>
                    <a:pt x="119739" y="92147"/>
                    <a:pt x="119739" y="59869"/>
                  </a:cubicBezTo>
                  <a:cubicBezTo>
                    <a:pt x="119739" y="27592"/>
                    <a:pt x="92147" y="0"/>
                    <a:pt x="60130" y="2342"/>
                  </a:cubicBezTo>
                  <a:close/>
                  <a:moveTo>
                    <a:pt x="60130" y="96832"/>
                  </a:moveTo>
                  <a:lnTo>
                    <a:pt x="60130" y="96832"/>
                  </a:lnTo>
                  <a:cubicBezTo>
                    <a:pt x="57527" y="96832"/>
                    <a:pt x="57527" y="96832"/>
                    <a:pt x="57527" y="96832"/>
                  </a:cubicBezTo>
                  <a:cubicBezTo>
                    <a:pt x="53101" y="96832"/>
                    <a:pt x="50759" y="92147"/>
                    <a:pt x="50759" y="87462"/>
                  </a:cubicBezTo>
                  <a:cubicBezTo>
                    <a:pt x="50759" y="83036"/>
                    <a:pt x="53101" y="78351"/>
                    <a:pt x="60130" y="78351"/>
                  </a:cubicBezTo>
                  <a:lnTo>
                    <a:pt x="60130" y="78351"/>
                  </a:lnTo>
                  <a:cubicBezTo>
                    <a:pt x="64555" y="80694"/>
                    <a:pt x="66898" y="83036"/>
                    <a:pt x="66898" y="87462"/>
                  </a:cubicBezTo>
                  <a:cubicBezTo>
                    <a:pt x="66898" y="94490"/>
                    <a:pt x="64555" y="96832"/>
                    <a:pt x="60130" y="96832"/>
                  </a:cubicBezTo>
                  <a:close/>
                  <a:moveTo>
                    <a:pt x="80694" y="55444"/>
                  </a:moveTo>
                  <a:lnTo>
                    <a:pt x="80694" y="55444"/>
                  </a:lnTo>
                  <a:cubicBezTo>
                    <a:pt x="78351" y="55444"/>
                    <a:pt x="76268" y="57527"/>
                    <a:pt x="73926" y="59869"/>
                  </a:cubicBezTo>
                  <a:cubicBezTo>
                    <a:pt x="69240" y="64555"/>
                    <a:pt x="69240" y="64555"/>
                    <a:pt x="69240" y="64555"/>
                  </a:cubicBezTo>
                  <a:cubicBezTo>
                    <a:pt x="66898" y="64555"/>
                    <a:pt x="66898" y="66898"/>
                    <a:pt x="66898" y="66898"/>
                  </a:cubicBezTo>
                  <a:cubicBezTo>
                    <a:pt x="64555" y="69240"/>
                    <a:pt x="64555" y="69240"/>
                    <a:pt x="64555" y="71323"/>
                  </a:cubicBezTo>
                  <a:lnTo>
                    <a:pt x="64555" y="71323"/>
                  </a:lnTo>
                  <a:cubicBezTo>
                    <a:pt x="50759" y="71323"/>
                    <a:pt x="50759" y="71323"/>
                    <a:pt x="50759" y="71323"/>
                  </a:cubicBezTo>
                  <a:lnTo>
                    <a:pt x="50759" y="71323"/>
                  </a:lnTo>
                  <a:cubicBezTo>
                    <a:pt x="50759" y="66898"/>
                    <a:pt x="50759" y="64555"/>
                    <a:pt x="53101" y="59869"/>
                  </a:cubicBezTo>
                  <a:cubicBezTo>
                    <a:pt x="57527" y="57527"/>
                    <a:pt x="64555" y="53101"/>
                    <a:pt x="64555" y="53101"/>
                  </a:cubicBezTo>
                  <a:lnTo>
                    <a:pt x="66898" y="50759"/>
                  </a:lnTo>
                  <a:cubicBezTo>
                    <a:pt x="66898" y="48156"/>
                    <a:pt x="69240" y="45813"/>
                    <a:pt x="69240" y="45813"/>
                  </a:cubicBezTo>
                  <a:cubicBezTo>
                    <a:pt x="69240" y="43731"/>
                    <a:pt x="66898" y="41648"/>
                    <a:pt x="66898" y="39045"/>
                  </a:cubicBezTo>
                  <a:cubicBezTo>
                    <a:pt x="64555" y="36702"/>
                    <a:pt x="62472" y="36702"/>
                    <a:pt x="60130" y="36702"/>
                  </a:cubicBezTo>
                  <a:cubicBezTo>
                    <a:pt x="57527" y="36702"/>
                    <a:pt x="55444" y="36702"/>
                    <a:pt x="53101" y="39045"/>
                  </a:cubicBezTo>
                  <a:cubicBezTo>
                    <a:pt x="50759" y="41648"/>
                    <a:pt x="50759" y="43731"/>
                    <a:pt x="50759" y="45813"/>
                  </a:cubicBezTo>
                  <a:cubicBezTo>
                    <a:pt x="50759" y="48156"/>
                    <a:pt x="50759" y="48156"/>
                    <a:pt x="50759" y="48156"/>
                  </a:cubicBezTo>
                  <a:cubicBezTo>
                    <a:pt x="36963" y="48156"/>
                    <a:pt x="36963" y="48156"/>
                    <a:pt x="36963" y="48156"/>
                  </a:cubicBezTo>
                  <a:cubicBezTo>
                    <a:pt x="36963" y="45813"/>
                    <a:pt x="36963" y="45813"/>
                    <a:pt x="36963" y="45813"/>
                  </a:cubicBezTo>
                  <a:cubicBezTo>
                    <a:pt x="36963" y="36702"/>
                    <a:pt x="39045" y="32017"/>
                    <a:pt x="46073" y="27592"/>
                  </a:cubicBezTo>
                  <a:cubicBezTo>
                    <a:pt x="48416" y="25249"/>
                    <a:pt x="53101" y="25249"/>
                    <a:pt x="60130" y="25249"/>
                  </a:cubicBezTo>
                  <a:cubicBezTo>
                    <a:pt x="66898" y="25249"/>
                    <a:pt x="71583" y="25249"/>
                    <a:pt x="76268" y="29934"/>
                  </a:cubicBezTo>
                  <a:cubicBezTo>
                    <a:pt x="80694" y="32017"/>
                    <a:pt x="83036" y="36702"/>
                    <a:pt x="83036" y="43731"/>
                  </a:cubicBezTo>
                  <a:cubicBezTo>
                    <a:pt x="83036" y="48156"/>
                    <a:pt x="83036" y="50759"/>
                    <a:pt x="80694" y="55444"/>
                  </a:cubicBezTo>
                  <a:close/>
                </a:path>
              </a:pathLst>
            </a:custGeom>
            <a:solidFill>
              <a:srgbClr val="D9793F"/>
            </a:solidFill>
            <a:ln>
              <a:noFill/>
            </a:ln>
          </p:spPr>
          <p:txBody>
            <a:bodyPr lIns="45700" tIns="22850" rIns="45700" bIns="2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bg2">
                    <a:lumMod val="75000"/>
                  </a:schemeClr>
                </a:solidFill>
                <a:effectLst/>
                <a:uLnTx/>
                <a:uFillTx/>
                <a:latin typeface="Roboto"/>
                <a:ea typeface="Roboto"/>
                <a:cs typeface="Roboto"/>
                <a:sym typeface="Roboto"/>
              </a:endParaRPr>
            </a:p>
          </p:txBody>
        </p:sp>
      </p:grpSp>
      <p:grpSp>
        <p:nvGrpSpPr>
          <p:cNvPr id="23" name="组合 22">
            <a:extLst>
              <a:ext uri="{FF2B5EF4-FFF2-40B4-BE49-F238E27FC236}">
                <a16:creationId xmlns:a16="http://schemas.microsoft.com/office/drawing/2014/main" id="{729CD756-7892-48C0-B829-A24211B10B68}"/>
              </a:ext>
            </a:extLst>
          </p:cNvPr>
          <p:cNvGrpSpPr/>
          <p:nvPr/>
        </p:nvGrpSpPr>
        <p:grpSpPr>
          <a:xfrm>
            <a:off x="1470031" y="4431668"/>
            <a:ext cx="934500" cy="1080337"/>
            <a:chOff x="1676960" y="3207344"/>
            <a:chExt cx="1125672" cy="1494282"/>
          </a:xfrm>
        </p:grpSpPr>
        <p:sp>
          <p:nvSpPr>
            <p:cNvPr id="24" name="等腰三角形 23">
              <a:extLst>
                <a:ext uri="{FF2B5EF4-FFF2-40B4-BE49-F238E27FC236}">
                  <a16:creationId xmlns:a16="http://schemas.microsoft.com/office/drawing/2014/main" id="{1EBD13FD-A061-44E5-9AE7-06111428A689}"/>
                </a:ext>
              </a:extLst>
            </p:cNvPr>
            <p:cNvSpPr/>
            <p:nvPr/>
          </p:nvSpPr>
          <p:spPr>
            <a:xfrm>
              <a:off x="2071431"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sp>
          <p:nvSpPr>
            <p:cNvPr id="25" name="Freeform 90">
              <a:extLst>
                <a:ext uri="{FF2B5EF4-FFF2-40B4-BE49-F238E27FC236}">
                  <a16:creationId xmlns:a16="http://schemas.microsoft.com/office/drawing/2014/main" id="{46166AE8-7502-4983-B004-C96DE66BD96F}"/>
                </a:ext>
              </a:extLst>
            </p:cNvPr>
            <p:cNvSpPr>
              <a:spLocks noEditPoints="1"/>
            </p:cNvSpPr>
            <p:nvPr/>
          </p:nvSpPr>
          <p:spPr bwMode="auto">
            <a:xfrm>
              <a:off x="1676960"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chemeClr val="bg2">
                    <a:lumMod val="75000"/>
                  </a:schemeClr>
                </a:solidFill>
                <a:effectLst/>
                <a:uLnTx/>
                <a:uFillTx/>
                <a:latin typeface="Open Sans"/>
                <a:ea typeface="+mn-ea"/>
                <a:cs typeface="+mn-cs"/>
              </a:endParaRPr>
            </a:p>
          </p:txBody>
        </p:sp>
      </p:grpSp>
      <p:sp>
        <p:nvSpPr>
          <p:cNvPr id="29" name="PA_文本框 3">
            <a:extLst>
              <a:ext uri="{FF2B5EF4-FFF2-40B4-BE49-F238E27FC236}">
                <a16:creationId xmlns:a16="http://schemas.microsoft.com/office/drawing/2014/main" id="{42E5307B-3571-4FA4-AE60-90EE22A5601B}"/>
              </a:ext>
            </a:extLst>
          </p:cNvPr>
          <p:cNvSpPr txBox="1">
            <a:spLocks/>
          </p:cNvSpPr>
          <p:nvPr>
            <p:custDataLst>
              <p:tags r:id="rId1"/>
            </p:custDataLst>
          </p:nvPr>
        </p:nvSpPr>
        <p:spPr>
          <a:xfrm>
            <a:off x="876595" y="689037"/>
            <a:ext cx="2470844" cy="3654334"/>
          </a:xfrm>
          <a:prstGeom prst="rect">
            <a:avLst/>
          </a:prstGeom>
          <a:noFill/>
        </p:spPr>
        <p:txBody>
          <a:bodyPr wrap="square" rtlCol="0">
            <a:spAutoFit/>
          </a:bodyPr>
          <a:lstStyle/>
          <a:p>
            <a:pPr lvl="0" algn="just">
              <a:lnSpc>
                <a:spcPct val="130000"/>
              </a:lnSpc>
            </a:pPr>
            <a:r>
              <a:rPr lang="zh-CN" altLang="zh-CN" sz="2000" dirty="0">
                <a:solidFill>
                  <a:srgbClr val="D9793F"/>
                </a:solidFill>
                <a:latin typeface="微软雅黑" panose="020B0503020204020204" pitchFamily="34" charset="-122"/>
                <a:ea typeface="微软雅黑" panose="020B0503020204020204" pitchFamily="34" charset="-122"/>
              </a:rPr>
              <a:t>去范畴化：个体化模式。</a:t>
            </a:r>
            <a:r>
              <a:rPr lang="zh-CN" altLang="zh-CN" sz="2000" dirty="0">
                <a:latin typeface="微软雅黑" panose="020B0503020204020204" pitchFamily="34" charset="-122"/>
                <a:ea typeface="微软雅黑" panose="020B0503020204020204" pitchFamily="34" charset="-122"/>
                <a:cs typeface="宋体" panose="02010600030101010101" pitchFamily="2" charset="-122"/>
              </a:rPr>
              <a:t>在群际接触期间剔除显著的群际边界，使情境“去范畴化”，并使所有互动都在人际水平上发生，那逻辑上，群际歧视可能会降低。</a:t>
            </a:r>
          </a:p>
          <a:p>
            <a:pPr algn="just">
              <a:lnSpc>
                <a:spcPct val="130000"/>
              </a:lnSpc>
            </a:pPr>
            <a:endParaRPr lang="zh-CN" altLang="en-US" sz="20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PA_文本框 3">
            <a:extLst>
              <a:ext uri="{FF2B5EF4-FFF2-40B4-BE49-F238E27FC236}">
                <a16:creationId xmlns:a16="http://schemas.microsoft.com/office/drawing/2014/main" id="{D4D733B7-C034-40C6-8C0D-239E89C28B66}"/>
              </a:ext>
            </a:extLst>
          </p:cNvPr>
          <p:cNvSpPr txBox="1">
            <a:spLocks/>
          </p:cNvSpPr>
          <p:nvPr>
            <p:custDataLst>
              <p:tags r:id="rId2"/>
            </p:custDataLst>
          </p:nvPr>
        </p:nvSpPr>
        <p:spPr>
          <a:xfrm>
            <a:off x="4605625" y="588806"/>
            <a:ext cx="3048690" cy="4054443"/>
          </a:xfrm>
          <a:prstGeom prst="rect">
            <a:avLst/>
          </a:prstGeom>
          <a:noFill/>
        </p:spPr>
        <p:txBody>
          <a:bodyPr wrap="square" rtlCol="0">
            <a:spAutoFit/>
          </a:bodyPr>
          <a:lstStyle/>
          <a:p>
            <a:pPr lvl="0">
              <a:lnSpc>
                <a:spcPct val="130000"/>
              </a:lnSpc>
            </a:pPr>
            <a:r>
              <a:rPr lang="zh-CN" altLang="zh-CN" sz="2000" dirty="0">
                <a:solidFill>
                  <a:srgbClr val="D9793F"/>
                </a:solidFill>
                <a:latin typeface="微软雅黑" panose="020B0503020204020204" pitchFamily="34" charset="-122"/>
                <a:ea typeface="微软雅黑" panose="020B0503020204020204" pitchFamily="34" charset="-122"/>
              </a:rPr>
              <a:t>再范畴化：共同内群认同模式。</a:t>
            </a:r>
            <a:r>
              <a:rPr lang="zh-CN" altLang="zh-CN" sz="2000" dirty="0">
                <a:latin typeface="微软雅黑" panose="020B0503020204020204" pitchFamily="34" charset="-122"/>
                <a:ea typeface="微软雅黑" panose="020B0503020204020204" pitchFamily="34" charset="-122"/>
                <a:cs typeface="宋体" panose="02010600030101010101" pitchFamily="2" charset="-122"/>
              </a:rPr>
              <a:t>如果在认知上或物理意义上重新描绘范畴边界，把之前两个分离的范畴再范畴化而整合为新的超然范畴，以前的外群体成员就成为同伴内群成员，那逻辑上，群际歧视也会降低。</a:t>
            </a:r>
          </a:p>
          <a:p>
            <a:pPr>
              <a:lnSpc>
                <a:spcPct val="130000"/>
              </a:lnSpc>
            </a:pPr>
            <a:endParaRPr lang="zh-CN" altLang="en-US" sz="20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PA_文本框 3">
            <a:extLst>
              <a:ext uri="{FF2B5EF4-FFF2-40B4-BE49-F238E27FC236}">
                <a16:creationId xmlns:a16="http://schemas.microsoft.com/office/drawing/2014/main" id="{9EF3CECD-0B4A-486D-94A2-2968737D7F59}"/>
              </a:ext>
            </a:extLst>
          </p:cNvPr>
          <p:cNvSpPr txBox="1">
            <a:spLocks/>
          </p:cNvSpPr>
          <p:nvPr>
            <p:custDataLst>
              <p:tags r:id="rId3"/>
            </p:custDataLst>
          </p:nvPr>
        </p:nvSpPr>
        <p:spPr>
          <a:xfrm>
            <a:off x="8750238" y="784612"/>
            <a:ext cx="2861552" cy="3654334"/>
          </a:xfrm>
          <a:prstGeom prst="rect">
            <a:avLst/>
          </a:prstGeom>
          <a:noFill/>
        </p:spPr>
        <p:txBody>
          <a:bodyPr wrap="square" rtlCol="0">
            <a:spAutoFit/>
          </a:bodyPr>
          <a:lstStyle/>
          <a:p>
            <a:pPr lvl="0">
              <a:lnSpc>
                <a:spcPct val="130000"/>
              </a:lnSpc>
            </a:pPr>
            <a:r>
              <a:rPr lang="zh-CN" altLang="zh-CN" sz="2000" dirty="0">
                <a:solidFill>
                  <a:srgbClr val="D9793F"/>
                </a:solidFill>
                <a:latin typeface="微软雅黑" panose="020B0503020204020204" pitchFamily="34" charset="-122"/>
                <a:ea typeface="微软雅黑" panose="020B0503020204020204" pitchFamily="34" charset="-122"/>
              </a:rPr>
              <a:t>亚范畴化：独特社会认同模式。</a:t>
            </a:r>
            <a:r>
              <a:rPr lang="zh-CN" altLang="zh-CN" sz="2000" dirty="0">
                <a:latin typeface="微软雅黑" panose="020B0503020204020204" pitchFamily="34" charset="-122"/>
                <a:ea typeface="微软雅黑" panose="020B0503020204020204" pitchFamily="34" charset="-122"/>
                <a:cs typeface="宋体" panose="02010600030101010101" pitchFamily="2" charset="-122"/>
              </a:rPr>
              <a:t>如果内群和外群成员的角色是独特而互补的，那么在合作的框架下，两个群体都能保持其特异性，并能促进群际和谐，这就是亚范畴化。</a:t>
            </a:r>
          </a:p>
          <a:p>
            <a:pPr>
              <a:lnSpc>
                <a:spcPct val="130000"/>
              </a:lnSpc>
            </a:pPr>
            <a:endParaRPr lang="zh-CN" altLang="en-US" sz="20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矩形 32">
            <a:extLst>
              <a:ext uri="{FF2B5EF4-FFF2-40B4-BE49-F238E27FC236}">
                <a16:creationId xmlns:a16="http://schemas.microsoft.com/office/drawing/2014/main" id="{F7D0DC0C-C005-4329-97B9-92960D06C67A}"/>
              </a:ext>
            </a:extLst>
          </p:cNvPr>
          <p:cNvSpPr/>
          <p:nvPr/>
        </p:nvSpPr>
        <p:spPr>
          <a:xfrm>
            <a:off x="4528406" y="5625561"/>
            <a:ext cx="2698175" cy="1212640"/>
          </a:xfrm>
          <a:prstGeom prst="rect">
            <a:avLst/>
          </a:prstGeom>
        </p:spPr>
        <p:txBody>
          <a:bodyPr wrap="none">
            <a:spAutoFit/>
          </a:bodyPr>
          <a:lstStyle/>
          <a:p>
            <a:pPr>
              <a:lnSpc>
                <a:spcPct val="130000"/>
              </a:lnSpc>
            </a:pPr>
            <a:r>
              <a:rPr lang="zh-CN" altLang="zh-CN" sz="2800" b="1" dirty="0">
                <a:solidFill>
                  <a:schemeClr val="bg1"/>
                </a:solidFill>
                <a:latin typeface="华文中宋" panose="02010600040101010101" pitchFamily="2" charset="-122"/>
                <a:ea typeface="华文中宋" panose="02010600040101010101" pitchFamily="2" charset="-122"/>
                <a:cs typeface="宋体" panose="02010600030101010101" pitchFamily="2" charset="-122"/>
              </a:rPr>
              <a:t>操纵社会范畴化</a:t>
            </a:r>
          </a:p>
          <a:p>
            <a:pPr>
              <a:lnSpc>
                <a:spcPct val="130000"/>
              </a:lnSpc>
            </a:pPr>
            <a:endParaRPr lang="zh-CN" altLang="en-US" sz="2800" b="1" dirty="0">
              <a:solidFill>
                <a:schemeClr val="bg1"/>
              </a:solidFill>
              <a:latin typeface="华文中宋" panose="02010600040101010101" pitchFamily="2" charset="-122"/>
              <a:ea typeface="华文中宋" panose="02010600040101010101" pitchFamily="2" charset="-122"/>
              <a:cs typeface="宋体" panose="02010600030101010101" pitchFamily="2" charset="-122"/>
            </a:endParaRPr>
          </a:p>
        </p:txBody>
      </p:sp>
    </p:spTree>
    <p:extLst>
      <p:ext uri="{BB962C8B-B14F-4D97-AF65-F5344CB8AC3E}">
        <p14:creationId xmlns:p14="http://schemas.microsoft.com/office/powerpoint/2010/main" val="14303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659993" y="768022"/>
            <a:ext cx="4747812" cy="1200329"/>
          </a:xfrm>
          <a:prstGeom prst="rect">
            <a:avLst/>
          </a:prstGeom>
        </p:spPr>
        <p:txBody>
          <a:bodyPr wrap="square">
            <a:spAutoFit/>
          </a:bodyPr>
          <a:lstStyle/>
          <a:p>
            <a:pPr lvl="0">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第五节 </a:t>
            </a:r>
            <a:r>
              <a:rPr lang="zh-CN" altLang="en-US" sz="2400" dirty="0">
                <a:solidFill>
                  <a:srgbClr val="D9793F"/>
                </a:solidFill>
                <a:latin typeface="微软雅黑" panose="020B0503020204020204" pitchFamily="34" charset="-122"/>
                <a:ea typeface="微软雅黑" panose="020B0503020204020204" pitchFamily="34" charset="-122"/>
              </a:rPr>
              <a:t>降低群际冲突的基本策略</a:t>
            </a:r>
            <a:endParaRPr lang="en-US" altLang="zh-CN" sz="2400" dirty="0">
              <a:solidFill>
                <a:srgbClr val="D9793F"/>
              </a:solidFill>
              <a:latin typeface="微软雅黑" panose="020B0503020204020204" pitchFamily="34" charset="-122"/>
              <a:ea typeface="微软雅黑" panose="020B0503020204020204" pitchFamily="34" charset="-122"/>
            </a:endParaRPr>
          </a:p>
          <a:p>
            <a:pPr>
              <a:defRPr/>
            </a:pPr>
            <a:endParaRPr lang="zh-CN" altLang="en-US" sz="2400" dirty="0">
              <a:solidFill>
                <a:srgbClr val="D9793F"/>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PA_文本框 3">
            <a:extLst>
              <a:ext uri="{FF2B5EF4-FFF2-40B4-BE49-F238E27FC236}">
                <a16:creationId xmlns:a16="http://schemas.microsoft.com/office/drawing/2014/main" id="{EFF95242-E024-4D7E-9BFD-8458E285A462}"/>
              </a:ext>
            </a:extLst>
          </p:cNvPr>
          <p:cNvSpPr txBox="1">
            <a:spLocks/>
          </p:cNvSpPr>
          <p:nvPr>
            <p:custDataLst>
              <p:tags r:id="rId1"/>
            </p:custDataLst>
          </p:nvPr>
        </p:nvSpPr>
        <p:spPr>
          <a:xfrm>
            <a:off x="368008" y="1449129"/>
            <a:ext cx="11022630" cy="4995983"/>
          </a:xfrm>
          <a:prstGeom prst="rect">
            <a:avLst/>
          </a:prstGeom>
          <a:noFill/>
        </p:spPr>
        <p:txBody>
          <a:bodyPr wrap="square" rtlCol="0">
            <a:spAutoFit/>
          </a:bodyPr>
          <a:lstStyle/>
          <a:p>
            <a:pPr algn="just">
              <a:lnSpc>
                <a:spcPct val="150000"/>
              </a:lnSpc>
              <a:defRPr/>
            </a:pPr>
            <a:r>
              <a:rPr lang="zh-CN" altLang="en-US" sz="2200" dirty="0">
                <a:solidFill>
                  <a:srgbClr val="D9793F"/>
                </a:solidFill>
                <a:latin typeface="微软雅黑" panose="020B0503020204020204" pitchFamily="34" charset="-122"/>
                <a:ea typeface="微软雅黑" panose="020B0503020204020204" pitchFamily="34" charset="-122"/>
                <a:sym typeface="+mn-ea"/>
              </a:rPr>
              <a:t>★ 三、</a:t>
            </a:r>
            <a:r>
              <a:rPr lang="zh-CN" altLang="zh-CN" sz="2200" dirty="0">
                <a:solidFill>
                  <a:srgbClr val="D9793F"/>
                </a:solidFill>
                <a:latin typeface="微软雅黑" panose="020B0503020204020204" pitchFamily="34" charset="-122"/>
                <a:ea typeface="微软雅黑" panose="020B0503020204020204" pitchFamily="34" charset="-122"/>
              </a:rPr>
              <a:t>“文化自觉</a:t>
            </a:r>
            <a:r>
              <a:rPr lang="en-US" altLang="zh-CN" sz="2200" dirty="0">
                <a:solidFill>
                  <a:srgbClr val="D9793F"/>
                </a:solidFill>
                <a:latin typeface="微软雅黑" panose="020B0503020204020204" pitchFamily="34" charset="-122"/>
                <a:ea typeface="微软雅黑" panose="020B0503020204020204" pitchFamily="34" charset="-122"/>
              </a:rPr>
              <a:t>”</a:t>
            </a:r>
            <a:r>
              <a:rPr lang="zh-CN" altLang="zh-CN" sz="2200" dirty="0">
                <a:solidFill>
                  <a:srgbClr val="D9793F"/>
                </a:solidFill>
                <a:latin typeface="微软雅黑" panose="020B0503020204020204" pitchFamily="34" charset="-122"/>
                <a:ea typeface="微软雅黑" panose="020B0503020204020204" pitchFamily="34" charset="-122"/>
              </a:rPr>
              <a:t>的培育</a:t>
            </a:r>
            <a:endParaRPr lang="zh-CN" altLang="en-US" sz="2200" dirty="0"/>
          </a:p>
          <a:p>
            <a:pPr marL="285750" indent="-285750" algn="just">
              <a:lnSpc>
                <a:spcPct val="150000"/>
              </a:lnSpc>
              <a:buFont typeface="Wingdings" panose="05000000000000000000" pitchFamily="2" charset="2"/>
              <a:buChar char="u"/>
              <a:defRPr/>
            </a:pPr>
            <a:r>
              <a:rPr lang="zh-CN" altLang="zh-CN" sz="2200" dirty="0"/>
              <a:t>费孝通：文化对话的规范原则，“各美其美，美人之美，美美与共，天下大同”</a:t>
            </a:r>
            <a:r>
              <a:rPr lang="zh-CN" altLang="en-US" sz="2200" dirty="0"/>
              <a:t>。</a:t>
            </a:r>
            <a:r>
              <a:rPr lang="zh-CN" altLang="zh-CN" sz="2200" dirty="0"/>
              <a:t>在这项规范原则基础上，不同文化共同体的成员，应该培育“文化自觉”的气度。</a:t>
            </a:r>
            <a:endParaRPr lang="zh-CN" altLang="en-US" sz="2200" dirty="0"/>
          </a:p>
          <a:p>
            <a:pPr marL="285750" indent="-285750" algn="just">
              <a:lnSpc>
                <a:spcPct val="150000"/>
              </a:lnSpc>
              <a:spcBef>
                <a:spcPts val="3000"/>
              </a:spcBef>
              <a:buFont typeface="Wingdings" panose="05000000000000000000" pitchFamily="2" charset="2"/>
              <a:buChar char="u"/>
              <a:defRPr/>
            </a:pPr>
            <a:r>
              <a:rPr lang="zh-CN" altLang="zh-CN" sz="2200" dirty="0"/>
              <a:t>所谓</a:t>
            </a:r>
            <a:r>
              <a:rPr lang="zh-CN" altLang="zh-CN" sz="2200" b="1" dirty="0"/>
              <a:t>文化自觉</a:t>
            </a:r>
            <a:r>
              <a:rPr lang="zh-CN" altLang="zh-CN" sz="2200" dirty="0"/>
              <a:t>，就是生活在一定文化中的人对其文化有自知之明，既不盲目复古，也不崇洋媚外。在偏好自身群体的时候，对任何与自己不同的差异应该怀有宽容和好奇，而不是否定和鄙夷。</a:t>
            </a:r>
            <a:r>
              <a:rPr lang="zh-CN" altLang="zh-CN" sz="2200" b="1" dirty="0"/>
              <a:t>在民族国家内部</a:t>
            </a:r>
            <a:r>
              <a:rPr lang="zh-CN" altLang="zh-CN" sz="2200" dirty="0"/>
              <a:t>，所有政治体的成员应该强化以共同的文化资源和共同命运为基础的公民认同和文化认同，使之能超越不同利益群体之间的利益争斗和认同冲突。而</a:t>
            </a:r>
            <a:r>
              <a:rPr lang="zh-CN" altLang="zh-CN" sz="2200" b="1" dirty="0"/>
              <a:t>在国际层面</a:t>
            </a:r>
            <a:r>
              <a:rPr lang="zh-CN" altLang="zh-CN" sz="2200" dirty="0"/>
              <a:t>，所有人类个体应该强化自身和所有其他人类个体同享人类物种命运共同体的成员资格的觉知，构建人类命运共同体</a:t>
            </a:r>
            <a:r>
              <a:rPr lang="zh-CN" altLang="en-US" sz="2200" dirty="0"/>
              <a:t>。</a:t>
            </a:r>
            <a:endParaRPr lang="zh-CN" altLang="zh-CN" sz="2200" dirty="0"/>
          </a:p>
        </p:txBody>
      </p:sp>
      <p:grpSp>
        <p:nvGrpSpPr>
          <p:cNvPr id="11" name="组合 10">
            <a:extLst>
              <a:ext uri="{FF2B5EF4-FFF2-40B4-BE49-F238E27FC236}">
                <a16:creationId xmlns:a16="http://schemas.microsoft.com/office/drawing/2014/main" id="{9A95F88D-8DBE-41B5-9F65-D64A619013EA}"/>
              </a:ext>
            </a:extLst>
          </p:cNvPr>
          <p:cNvGrpSpPr/>
          <p:nvPr/>
        </p:nvGrpSpPr>
        <p:grpSpPr>
          <a:xfrm>
            <a:off x="204811" y="100843"/>
            <a:ext cx="13446782" cy="6585572"/>
            <a:chOff x="204811" y="126601"/>
            <a:chExt cx="13446782" cy="6585572"/>
          </a:xfrm>
        </p:grpSpPr>
        <p:cxnSp>
          <p:nvCxnSpPr>
            <p:cNvPr id="12" name="直接连接符 11">
              <a:extLst>
                <a:ext uri="{FF2B5EF4-FFF2-40B4-BE49-F238E27FC236}">
                  <a16:creationId xmlns:a16="http://schemas.microsoft.com/office/drawing/2014/main" id="{E311871C-130F-4E4E-9439-36AED7ACE4FE}"/>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1D275424-7BAF-4B4E-A47D-AD98FF93C8F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E8904239-3DFA-4FC8-B46C-9CB6EDB1E06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5" name="组合 14">
              <a:extLst>
                <a:ext uri="{FF2B5EF4-FFF2-40B4-BE49-F238E27FC236}">
                  <a16:creationId xmlns:a16="http://schemas.microsoft.com/office/drawing/2014/main" id="{DCB37309-DD51-466F-9906-32E821D3E90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F7372144-108B-41A1-8203-AF29451A8406}"/>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A6C9B06E-B482-4FD8-AEF9-BE43D7620A4F}"/>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43ADC8EB-F495-4993-824D-DE5280F72F71}"/>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39F40DBF-A5FF-4EEB-971F-175AFD0B5518}"/>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2DC7E3CE-2A0F-4022-B7EC-F0F3C4EC5EB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6F3CD92C-B69F-4BB9-A3ED-F4728226EEA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EF0C65B-DCD4-4924-9784-4E5C56ABF14E}"/>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extLst>
      <p:ext uri="{BB962C8B-B14F-4D97-AF65-F5344CB8AC3E}">
        <p14:creationId xmlns:p14="http://schemas.microsoft.com/office/powerpoint/2010/main" val="97572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2400" b="1" dirty="0">
                <a:latin typeface="微软雅黑" panose="020B0503020204020204" pitchFamily="34" charset="-122"/>
                <a:ea typeface="微软雅黑" panose="020B0503020204020204" pitchFamily="34" charset="-122"/>
              </a:rPr>
              <a:t>群际关系的利益范式</a:t>
            </a:r>
            <a:endParaRPr lang="en-US" altLang="zh-CN" sz="2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597159" y="1170971"/>
            <a:ext cx="3834728" cy="1569660"/>
          </a:xfrm>
          <a:prstGeom prst="rect">
            <a:avLst/>
          </a:prstGeom>
        </p:spPr>
        <p:txBody>
          <a:bodyPr wrap="squar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第十章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            群际关系</a:t>
            </a:r>
          </a:p>
        </p:txBody>
      </p:sp>
    </p:spTree>
    <p:extLst>
      <p:ext uri="{BB962C8B-B14F-4D97-AF65-F5344CB8AC3E}">
        <p14:creationId xmlns:p14="http://schemas.microsoft.com/office/powerpoint/2010/main" val="72804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D9C2257-E87D-4FAE-B558-F3BF1F167842}"/>
              </a:ext>
            </a:extLst>
          </p:cNvPr>
          <p:cNvGrpSpPr/>
          <p:nvPr/>
        </p:nvGrpSpPr>
        <p:grpSpPr>
          <a:xfrm>
            <a:off x="204811" y="126601"/>
            <a:ext cx="13446782" cy="6585572"/>
            <a:chOff x="204811" y="126601"/>
            <a:chExt cx="13446782" cy="6585572"/>
          </a:xfrm>
        </p:grpSpPr>
        <p:cxnSp>
          <p:nvCxnSpPr>
            <p:cNvPr id="4" name="直接连接符 3">
              <a:extLst>
                <a:ext uri="{FF2B5EF4-FFF2-40B4-BE49-F238E27FC236}">
                  <a16:creationId xmlns:a16="http://schemas.microsoft.com/office/drawing/2014/main"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a16="http://schemas.microsoft.com/office/drawing/2014/main"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a16="http://schemas.microsoft.com/office/drawing/2014/main"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6" name="组合 15">
              <a:extLst>
                <a:ext uri="{FF2B5EF4-FFF2-40B4-BE49-F238E27FC236}">
                  <a16:creationId xmlns:a16="http://schemas.microsoft.com/office/drawing/2014/main"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0" name="椭圆 9">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1" name="椭圆 10">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3" name="椭圆 12">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5" name="椭圆 14">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17" name="îṥḷîďe">
            <a:extLst>
              <a:ext uri="{FF2B5EF4-FFF2-40B4-BE49-F238E27FC236}">
                <a16:creationId xmlns:a16="http://schemas.microsoft.com/office/drawing/2014/main" id="{A698D28A-4046-40DE-A628-69A54CD3182F}"/>
              </a:ext>
            </a:extLst>
          </p:cNvPr>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endParaRPr lang="zh-CN" altLang="en-US" sz="1600" b="1" dirty="0">
              <a:solidFill>
                <a:schemeClr val="tx1">
                  <a:lumMod val="85000"/>
                  <a:lumOff val="15000"/>
                </a:schemeClr>
              </a:solidFill>
            </a:endParaRPr>
          </a:p>
        </p:txBody>
      </p:sp>
      <p:grpSp>
        <p:nvGrpSpPr>
          <p:cNvPr id="18" name="组合 17">
            <a:extLst>
              <a:ext uri="{FF2B5EF4-FFF2-40B4-BE49-F238E27FC236}">
                <a16:creationId xmlns:a16="http://schemas.microsoft.com/office/drawing/2014/main" id="{E7740CEB-FACC-404B-8DDB-5B23EC8C13D6}"/>
              </a:ext>
            </a:extLst>
          </p:cNvPr>
          <p:cNvGrpSpPr/>
          <p:nvPr/>
        </p:nvGrpSpPr>
        <p:grpSpPr>
          <a:xfrm>
            <a:off x="1056660" y="1278201"/>
            <a:ext cx="2162532" cy="688568"/>
            <a:chOff x="1056660" y="1278201"/>
            <a:chExt cx="2162532" cy="688568"/>
          </a:xfrm>
        </p:grpSpPr>
        <p:sp>
          <p:nvSpPr>
            <p:cNvPr id="19" name="Retângulo 23">
              <a:extLst>
                <a:ext uri="{FF2B5EF4-FFF2-40B4-BE49-F238E27FC236}">
                  <a16:creationId xmlns:a16="http://schemas.microsoft.com/office/drawing/2014/main" id="{D325ED98-08D6-4D06-B536-4161E5971470}"/>
                </a:ext>
              </a:extLst>
            </p:cNvPr>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dirty="0"/>
            </a:p>
          </p:txBody>
        </p:sp>
        <p:sp>
          <p:nvSpPr>
            <p:cNvPr id="20" name="文本框 19">
              <a:extLst>
                <a:ext uri="{FF2B5EF4-FFF2-40B4-BE49-F238E27FC236}">
                  <a16:creationId xmlns:a16="http://schemas.microsoft.com/office/drawing/2014/main" id="{2EF4CB45-DE83-4B7A-9E95-186F288D2A67}"/>
                </a:ext>
              </a:extLst>
            </p:cNvPr>
            <p:cNvSpPr txBox="1"/>
            <p:nvPr/>
          </p:nvSpPr>
          <p:spPr>
            <a:xfrm>
              <a:off x="1292181" y="1278201"/>
              <a:ext cx="1691489"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思  考  题</a:t>
              </a:r>
            </a:p>
          </p:txBody>
        </p:sp>
      </p:grpSp>
      <p:sp>
        <p:nvSpPr>
          <p:cNvPr id="21" name="矩形 20">
            <a:extLst>
              <a:ext uri="{FF2B5EF4-FFF2-40B4-BE49-F238E27FC236}">
                <a16:creationId xmlns:a16="http://schemas.microsoft.com/office/drawing/2014/main" id="{78CB16CA-93DB-4008-868F-453341BAF5A7}"/>
              </a:ext>
            </a:extLst>
          </p:cNvPr>
          <p:cNvSpPr/>
          <p:nvPr/>
        </p:nvSpPr>
        <p:spPr>
          <a:xfrm>
            <a:off x="1188256" y="2796306"/>
            <a:ext cx="9985672" cy="2123658"/>
          </a:xfrm>
          <a:prstGeom prst="rect">
            <a:avLst/>
          </a:prstGeom>
        </p:spPr>
        <p:txBody>
          <a:bodyPr wrap="square">
            <a:spAutoFit/>
          </a:bodyPr>
          <a:lstStyle/>
          <a:p>
            <a:pPr hangingPunct="0">
              <a:lnSpc>
                <a:spcPct val="150000"/>
              </a:lnSpc>
            </a:pPr>
            <a:r>
              <a:rPr lang="en-US" altLang="zh-CN" sz="2400" dirty="0"/>
              <a:t>1. </a:t>
            </a:r>
            <a:r>
              <a:rPr lang="zh-CN" altLang="zh-CN" sz="2400" dirty="0"/>
              <a:t>请列举日常生活中所广泛存在的刻板印象、偏见和歧视的例子。</a:t>
            </a:r>
          </a:p>
          <a:p>
            <a:pPr hangingPunct="0">
              <a:lnSpc>
                <a:spcPct val="150000"/>
              </a:lnSpc>
            </a:pPr>
            <a:r>
              <a:rPr lang="en-US" altLang="zh-CN" sz="2400" dirty="0"/>
              <a:t>2. </a:t>
            </a:r>
            <a:r>
              <a:rPr lang="zh-CN" altLang="zh-CN" sz="2400" dirty="0"/>
              <a:t>请思考如何用社会认同论来解释日常生活中的刻板印象、偏见和歧视。</a:t>
            </a:r>
          </a:p>
          <a:p>
            <a:pPr hangingPunct="0">
              <a:lnSpc>
                <a:spcPct val="150000"/>
              </a:lnSpc>
            </a:pPr>
            <a:r>
              <a:rPr lang="en-US" altLang="zh-CN" sz="2400" dirty="0"/>
              <a:t>3. </a:t>
            </a:r>
            <a:r>
              <a:rPr lang="zh-CN" altLang="zh-CN" sz="2400" dirty="0"/>
              <a:t>请举例说明接触假设的可信性和有效性。</a:t>
            </a:r>
          </a:p>
          <a:p>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33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435072"/>
            <a:ext cx="10074602" cy="3658822"/>
          </a:xfrm>
          <a:prstGeom prst="rect">
            <a:avLst/>
          </a:prstGeom>
          <a:noFill/>
        </p:spPr>
        <p:txBody>
          <a:bodyPr wrap="square" rtlCol="0">
            <a:spAutoFit/>
          </a:bodyPr>
          <a:lstStyle/>
          <a:p>
            <a:pPr lvl="0" algn="just">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一、</a:t>
            </a:r>
            <a:r>
              <a:rPr lang="zh-CN" altLang="zh-CN" sz="2400" dirty="0">
                <a:solidFill>
                  <a:srgbClr val="D9793F"/>
                </a:solidFill>
                <a:latin typeface="微软雅黑" panose="020B0503020204020204" pitchFamily="34" charset="-122"/>
                <a:ea typeface="微软雅黑" panose="020B0503020204020204" pitchFamily="34" charset="-122"/>
              </a:rPr>
              <a:t>相对直觉化的理论模型</a:t>
            </a:r>
          </a:p>
          <a:p>
            <a:endParaRPr lang="zh-CN" altLang="zh-CN" sz="2000" dirty="0"/>
          </a:p>
          <a:p>
            <a:pPr>
              <a:lnSpc>
                <a:spcPct val="150000"/>
              </a:lnSpc>
            </a:pPr>
            <a:r>
              <a:rPr lang="zh-CN" altLang="en-US" sz="20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权威主义人格模型</a:t>
            </a:r>
            <a:endParaRPr lang="zh-CN" altLang="en-US" sz="2400" dirty="0">
              <a:solidFill>
                <a:schemeClr val="bg2">
                  <a:lumMod val="75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权威主义人格表现为一组特定的症候群：尊敬并顺从权威人物，迷恋等级和地位，不能忍受模糊性和不确定性，需要一个界定清晰和构造严密的世界，把敌意和歧视指向弱者。（法兰克福学派，阿多诺等人提出）</a:t>
            </a:r>
            <a:endParaRPr lang="zh-CN" altLang="zh-CN" sz="2400" dirty="0"/>
          </a:p>
          <a:p>
            <a:pPr>
              <a:lnSpc>
                <a:spcPct val="150000"/>
              </a:lnSpc>
            </a:pP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第二节  群际关系的利益范式</a:t>
            </a:r>
          </a:p>
        </p:txBody>
      </p:sp>
    </p:spTree>
    <p:extLst>
      <p:ext uri="{BB962C8B-B14F-4D97-AF65-F5344CB8AC3E}">
        <p14:creationId xmlns:p14="http://schemas.microsoft.com/office/powerpoint/2010/main" val="85069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8AB8-55F5-4B20-AF47-1D714E0414B9}"/>
            </a:ext>
          </a:extLst>
        </p:cNvPr>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369C8C1A-4765-9D2C-8276-294C1E4608F7}"/>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CBA58B87-F43A-4494-11D1-CF15FCAA7DB7}"/>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BF8539F4-2776-CDBA-0AA3-3FC7F6CC25CC}"/>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6B956981-E56A-F781-0B9C-A7BA39F46C01}"/>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6C5F55E2-916B-23B6-487B-EC79EF2CE3DF}"/>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EA1CA8F1-302C-5446-9F2E-55CC51BAEFB3}"/>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90770944-4D50-FAE4-E8DE-6DC69FD08150}"/>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53155E4D-844A-6D1C-ACDA-084895621215}"/>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B25E97A-3CCD-62CD-A75F-9525E54F0542}"/>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809B0B6F-6427-DB5E-D234-D81F6771ADB0}"/>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07C58ED8-BDE0-2B10-80E9-4BFCA91BD91B}"/>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887585D4-D711-B37F-ED37-306E2A55287E}"/>
              </a:ext>
            </a:extLst>
          </p:cNvPr>
          <p:cNvSpPr txBox="1">
            <a:spLocks/>
          </p:cNvSpPr>
          <p:nvPr>
            <p:custDataLst>
              <p:tags r:id="rId1"/>
            </p:custDataLst>
          </p:nvPr>
        </p:nvSpPr>
        <p:spPr>
          <a:xfrm>
            <a:off x="733098" y="1435072"/>
            <a:ext cx="10074602" cy="4274375"/>
          </a:xfrm>
          <a:prstGeom prst="rect">
            <a:avLst/>
          </a:prstGeom>
          <a:noFill/>
        </p:spPr>
        <p:txBody>
          <a:bodyPr wrap="square" rtlCol="0">
            <a:spAutoFit/>
          </a:bodyPr>
          <a:lstStyle/>
          <a:p>
            <a:pPr lvl="0" algn="just">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一、</a:t>
            </a:r>
            <a:r>
              <a:rPr lang="zh-CN" altLang="zh-CN" sz="2400" dirty="0">
                <a:solidFill>
                  <a:srgbClr val="D9793F"/>
                </a:solidFill>
                <a:latin typeface="微软雅黑" panose="020B0503020204020204" pitchFamily="34" charset="-122"/>
                <a:ea typeface="微软雅黑" panose="020B0503020204020204" pitchFamily="34" charset="-122"/>
              </a:rPr>
              <a:t>相对直觉化的理论模型</a:t>
            </a:r>
          </a:p>
          <a:p>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2.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替罪羊模型（挫折—攻击论的拓展模型）</a:t>
            </a:r>
          </a:p>
          <a:p>
            <a:pPr>
              <a:lnSpc>
                <a:spcPct val="150000"/>
              </a:lnSpc>
            </a:pPr>
            <a:r>
              <a:rPr lang="en-US" altLang="zh-CN" sz="2400" dirty="0">
                <a:latin typeface="微软雅黑" panose="020B0503020204020204" pitchFamily="34" charset="-122"/>
                <a:ea typeface="微软雅黑" panose="020B0503020204020204" pitchFamily="34" charset="-122"/>
                <a:cs typeface="宋体" panose="02010600030101010101" pitchFamily="2" charset="-122"/>
              </a:rPr>
              <a:t>       </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作为挫折后果的主要反应模式是攻击</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但攻击通常不是直接指向挫折的真正源泉，而是“转移”至某些替代对象（即“替罪羊”）身上。攻击转移的产生，是因为受挫者可能领会到攻击更强大对象存在障碍，或是因为挫折的真正源泉并不直接明确。而这些替代对象，往往是少数人群体成员或者是底层民众。（多拉德等人提出）</a:t>
            </a:r>
          </a:p>
        </p:txBody>
      </p:sp>
      <p:grpSp>
        <p:nvGrpSpPr>
          <p:cNvPr id="15" name="组合 14">
            <a:extLst>
              <a:ext uri="{FF2B5EF4-FFF2-40B4-BE49-F238E27FC236}">
                <a16:creationId xmlns:a16="http://schemas.microsoft.com/office/drawing/2014/main" id="{0AB216B3-D72F-D815-3A50-204D31E6B72D}"/>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A8ABC532-94EB-1223-C335-41BB06FD3DD7}"/>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ED62927E-FC5D-32D4-6123-38EA3D43291F}"/>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5958B1FC-3638-0DB0-4A05-01D77608C818}"/>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第二节  群际关系的利益范式</a:t>
            </a:r>
          </a:p>
        </p:txBody>
      </p:sp>
    </p:spTree>
    <p:extLst>
      <p:ext uri="{BB962C8B-B14F-4D97-AF65-F5344CB8AC3E}">
        <p14:creationId xmlns:p14="http://schemas.microsoft.com/office/powerpoint/2010/main" val="170320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2126786"/>
            <a:ext cx="5481065" cy="3360022"/>
          </a:xfrm>
          <a:prstGeom prst="rect">
            <a:avLst/>
          </a:prstGeom>
          <a:noFill/>
        </p:spPr>
        <p:txBody>
          <a:bodyPr wrap="square" rtlCol="0">
            <a:spAutoFit/>
          </a:bodyPr>
          <a:lstStyle/>
          <a:p>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zh-CN" altLang="zh-CN" sz="2800" dirty="0"/>
              <a:t>霍夫兰和席尔斯的经典研究</a:t>
            </a:r>
            <a:endParaRPr lang="zh-CN" altLang="en-US" sz="2800" dirty="0"/>
          </a:p>
          <a:p>
            <a:endParaRPr lang="zh-CN" altLang="en-US" sz="2800" dirty="0"/>
          </a:p>
          <a:p>
            <a:pPr marL="285750" indent="-285750">
              <a:buFont typeface="Arial" charset="0"/>
              <a:buChar char="•"/>
            </a:pPr>
            <a:r>
              <a:rPr lang="zh-CN" altLang="en-US" sz="2400" dirty="0">
                <a:latin typeface="微软雅黑" panose="020B0503020204020204" pitchFamily="34" charset="-122"/>
                <a:ea typeface="微软雅黑" panose="020B0503020204020204" pitchFamily="34" charset="-122"/>
                <a:cs typeface="宋体" panose="02010600030101010101" pitchFamily="2" charset="-122"/>
              </a:rPr>
              <a:t>在</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1882</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年到</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1930</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年间的美国南部诸州，棉花价格高低与白人种族主义者对黑奴实施私刑的数量之间存在负相关：随着经济衰退，私刑数量增加。</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endParaRPr lang="zh-CN" altLang="en-US" sz="2800" dirty="0"/>
          </a:p>
          <a:p>
            <a:pPr algn="just">
              <a:lnSpc>
                <a:spcPct val="150000"/>
              </a:lnSpc>
            </a:pPr>
            <a:endParaRPr lang="zh-CN" altLang="zh-CN" sz="2400" dirty="0"/>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36547" y="818714"/>
            <a:ext cx="4060727"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第二节  群际关系的利益范式</a:t>
            </a:r>
          </a:p>
          <a:p>
            <a:endPar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19" name="图片 18"/>
          <p:cNvPicPr>
            <a:picLocks noChangeAspect="1"/>
          </p:cNvPicPr>
          <p:nvPr/>
        </p:nvPicPr>
        <p:blipFill>
          <a:blip r:embed="rId3"/>
          <a:stretch>
            <a:fillRect/>
          </a:stretch>
        </p:blipFill>
        <p:spPr>
          <a:xfrm>
            <a:off x="6408879" y="1697399"/>
            <a:ext cx="5389421" cy="3463202"/>
          </a:xfrm>
          <a:prstGeom prst="rect">
            <a:avLst/>
          </a:prstGeom>
        </p:spPr>
      </p:pic>
      <p:sp>
        <p:nvSpPr>
          <p:cNvPr id="20" name="文本框 19"/>
          <p:cNvSpPr txBox="1"/>
          <p:nvPr/>
        </p:nvSpPr>
        <p:spPr>
          <a:xfrm>
            <a:off x="6632620" y="5344732"/>
            <a:ext cx="5165680" cy="338554"/>
          </a:xfrm>
          <a:prstGeom prst="rect">
            <a:avLst/>
          </a:prstGeom>
          <a:noFill/>
        </p:spPr>
        <p:txBody>
          <a:bodyPr wrap="square" rtlCol="0">
            <a:spAutoFit/>
          </a:bodyPr>
          <a:lstStyle/>
          <a:p>
            <a:pPr algn="ctr"/>
            <a:r>
              <a:rPr kumimoji="1" lang="zh-CN" altLang="en-US" sz="1600" dirty="0"/>
              <a:t>农场采摘棉花的黑人奴隶</a:t>
            </a:r>
          </a:p>
        </p:txBody>
      </p:sp>
    </p:spTree>
    <p:extLst>
      <p:ext uri="{BB962C8B-B14F-4D97-AF65-F5344CB8AC3E}">
        <p14:creationId xmlns:p14="http://schemas.microsoft.com/office/powerpoint/2010/main" val="131194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id="{31A888A5-2EB3-4646-B611-649982E0246D}"/>
              </a:ext>
            </a:extLst>
          </p:cNvPr>
          <p:cNvSpPr txBox="1">
            <a:spLocks/>
          </p:cNvSpPr>
          <p:nvPr>
            <p:custDataLst>
              <p:tags r:id="rId1"/>
            </p:custDataLst>
          </p:nvPr>
        </p:nvSpPr>
        <p:spPr>
          <a:xfrm>
            <a:off x="1453466" y="1665145"/>
            <a:ext cx="9646504" cy="4839273"/>
          </a:xfrm>
          <a:prstGeom prst="rect">
            <a:avLst/>
          </a:prstGeom>
          <a:noFill/>
        </p:spPr>
        <p:txBody>
          <a:bodyPr wrap="square" rtlCol="0">
            <a:spAutoFit/>
          </a:bodyPr>
          <a:lstStyle/>
          <a:p>
            <a:pPr algn="just">
              <a:lnSpc>
                <a:spcPct val="150000"/>
              </a:lnSpc>
              <a:defRPr/>
            </a:pPr>
            <a:r>
              <a:rPr lang="zh-CN" altLang="en-US" sz="2800" dirty="0">
                <a:solidFill>
                  <a:srgbClr val="D9793F"/>
                </a:solidFill>
                <a:latin typeface="微软雅黑" panose="020B0503020204020204" pitchFamily="34" charset="-122"/>
                <a:ea typeface="微软雅黑" panose="020B0503020204020204" pitchFamily="34" charset="-122"/>
                <a:sym typeface="+mn-ea"/>
              </a:rPr>
              <a:t>二、</a:t>
            </a:r>
            <a:r>
              <a:rPr lang="zh-CN" altLang="zh-CN" sz="2800" dirty="0">
                <a:solidFill>
                  <a:srgbClr val="D9793F"/>
                </a:solidFill>
                <a:latin typeface="微软雅黑" panose="020B0503020204020204" pitchFamily="34" charset="-122"/>
                <a:ea typeface="微软雅黑" panose="020B0503020204020204" pitchFamily="34" charset="-122"/>
              </a:rPr>
              <a:t>相对剥夺模型</a:t>
            </a:r>
            <a:endParaRPr lang="zh-CN" altLang="en-US" sz="2800" dirty="0">
              <a:solidFill>
                <a:srgbClr val="D9793F"/>
              </a:solidFill>
              <a:latin typeface="微软雅黑" panose="020B0503020204020204" pitchFamily="34" charset="-122"/>
              <a:ea typeface="微软雅黑" panose="020B0503020204020204" pitchFamily="34" charset="-122"/>
            </a:endParaRPr>
          </a:p>
          <a:p>
            <a:pPr algn="just">
              <a:lnSpc>
                <a:spcPct val="25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自我剥夺</a:t>
            </a:r>
          </a:p>
          <a:p>
            <a:pPr marL="285750" indent="-285750" algn="just">
              <a:lnSpc>
                <a:spcPct val="150000"/>
              </a:lnSpc>
              <a:buFont typeface="Arial" charset="0"/>
              <a:buChar char="•"/>
              <a:defRP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概念的提出：</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斯托弗</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有关美国士兵研究。</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pPr marL="285750" indent="-285750" algn="just">
              <a:lnSpc>
                <a:spcPct val="150000"/>
              </a:lnSpc>
              <a:buFont typeface="Arial" charset="0"/>
              <a:buChar char="•"/>
              <a:defRP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当人们感知到自己现实处境差于预期处境时，就开始变得不满和具有反抗精神。</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pPr marL="285750" indent="-285750" algn="just">
              <a:lnSpc>
                <a:spcPct val="150000"/>
              </a:lnSpc>
              <a:buFont typeface="Arial" charset="0"/>
              <a:buChar char="•"/>
              <a:defRP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换言之，获得与期望之间的差距，或“相对剥夺”，正是集体暴力的原动力。差距越大，越有可能产生动乱。</a:t>
            </a:r>
          </a:p>
          <a:p>
            <a:pPr marL="285750" marR="0" lvl="0" indent="-285750" algn="just" defTabSz="914400" rtl="0" eaLnBrk="1" fontAlgn="auto" latinLnBrk="0" hangingPunct="1">
              <a:lnSpc>
                <a:spcPct val="150000"/>
              </a:lnSpc>
              <a:spcBef>
                <a:spcPts val="0"/>
              </a:spcBef>
              <a:spcAft>
                <a:spcPts val="0"/>
              </a:spcAft>
              <a:buClrTx/>
              <a:buSzTx/>
              <a:buFont typeface="Arial" charset="0"/>
              <a:buChar char="•"/>
              <a:tabLst/>
              <a:defRPr/>
            </a:pPr>
            <a:endParaRPr lang="en-US" altLang="zh-CN" sz="2000" dirty="0">
              <a:solidFill>
                <a:schemeClr val="bg2">
                  <a:lumMod val="7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3E1C3E2D-C796-4DA1-BCE6-5087C7B65B83}"/>
              </a:ext>
            </a:extLst>
          </p:cNvPr>
          <p:cNvSpPr/>
          <p:nvPr/>
        </p:nvSpPr>
        <p:spPr>
          <a:xfrm>
            <a:off x="1867439" y="832263"/>
            <a:ext cx="4060727" cy="830997"/>
          </a:xfrm>
          <a:prstGeom prst="rect">
            <a:avLst/>
          </a:prstGeom>
        </p:spPr>
        <p:txBody>
          <a:bodyPr wrap="none">
            <a:spAutoFit/>
          </a:bodyPr>
          <a:lstStyle/>
          <a:p>
            <a:pPr>
              <a:defRPr/>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第二节  群际关系的利益范式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a:extLst>
              <a:ext uri="{FF2B5EF4-FFF2-40B4-BE49-F238E27FC236}">
                <a16:creationId xmlns:a16="http://schemas.microsoft.com/office/drawing/2014/main"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5" name="组合 14">
              <a:extLst>
                <a:ext uri="{FF2B5EF4-FFF2-40B4-BE49-F238E27FC236}">
                  <a16:creationId xmlns:a16="http://schemas.microsoft.com/office/drawing/2014/main"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Tree>
    <p:extLst>
      <p:ext uri="{BB962C8B-B14F-4D97-AF65-F5344CB8AC3E}">
        <p14:creationId xmlns:p14="http://schemas.microsoft.com/office/powerpoint/2010/main" val="116599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2B8F-B310-16E2-582D-721DF1C6E8CC}"/>
            </a:ext>
          </a:extLst>
        </p:cNvPr>
        <p:cNvGrpSpPr/>
        <p:nvPr/>
      </p:nvGrpSpPr>
      <p:grpSpPr>
        <a:xfrm>
          <a:off x="0" y="0"/>
          <a:ext cx="0" cy="0"/>
          <a:chOff x="0" y="0"/>
          <a:chExt cx="0" cy="0"/>
        </a:xfrm>
      </p:grpSpPr>
      <p:sp>
        <p:nvSpPr>
          <p:cNvPr id="4" name="PA_文本框 3">
            <a:extLst>
              <a:ext uri="{FF2B5EF4-FFF2-40B4-BE49-F238E27FC236}">
                <a16:creationId xmlns:a16="http://schemas.microsoft.com/office/drawing/2014/main" id="{74C4E5DA-C719-A2C6-B67A-A5E22EDC12CD}"/>
              </a:ext>
            </a:extLst>
          </p:cNvPr>
          <p:cNvSpPr txBox="1">
            <a:spLocks/>
          </p:cNvSpPr>
          <p:nvPr>
            <p:custDataLst>
              <p:tags r:id="rId1"/>
            </p:custDataLst>
          </p:nvPr>
        </p:nvSpPr>
        <p:spPr>
          <a:xfrm>
            <a:off x="1453466" y="1665145"/>
            <a:ext cx="9646504" cy="1145955"/>
          </a:xfrm>
          <a:prstGeom prst="rect">
            <a:avLst/>
          </a:prstGeom>
          <a:noFill/>
        </p:spPr>
        <p:txBody>
          <a:bodyPr wrap="square" rtlCol="0">
            <a:spAutoFit/>
          </a:bodyPr>
          <a:lstStyle/>
          <a:p>
            <a:pPr algn="just">
              <a:lnSpc>
                <a:spcPct val="150000"/>
              </a:lnSpc>
              <a:defRPr/>
            </a:pPr>
            <a:r>
              <a:rPr lang="zh-CN" altLang="en-US" sz="2800" dirty="0">
                <a:solidFill>
                  <a:srgbClr val="D9793F"/>
                </a:solidFill>
                <a:latin typeface="微软雅黑" panose="020B0503020204020204" pitchFamily="34" charset="-122"/>
                <a:ea typeface="微软雅黑" panose="020B0503020204020204" pitchFamily="34" charset="-122"/>
                <a:sym typeface="+mn-ea"/>
              </a:rPr>
              <a:t>二、</a:t>
            </a:r>
            <a:r>
              <a:rPr lang="zh-CN" altLang="zh-CN" sz="2800" dirty="0">
                <a:solidFill>
                  <a:srgbClr val="D9793F"/>
                </a:solidFill>
                <a:latin typeface="微软雅黑" panose="020B0503020204020204" pitchFamily="34" charset="-122"/>
                <a:ea typeface="微软雅黑" panose="020B0503020204020204" pitchFamily="34" charset="-122"/>
              </a:rPr>
              <a:t>相对剥夺模型</a:t>
            </a:r>
            <a:endParaRPr lang="zh-CN" altLang="en-US" sz="2800" dirty="0">
              <a:solidFill>
                <a:srgbClr val="D9793F"/>
              </a:solidFill>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ts val="0"/>
              </a:spcBef>
              <a:spcAft>
                <a:spcPts val="0"/>
              </a:spcAft>
              <a:buClrTx/>
              <a:buSzTx/>
              <a:buFont typeface="Arial" charset="0"/>
              <a:buChar char="•"/>
              <a:tabLst/>
              <a:defRPr/>
            </a:pPr>
            <a:endParaRPr lang="en-US" altLang="zh-CN" sz="2000" dirty="0">
              <a:solidFill>
                <a:schemeClr val="bg2">
                  <a:lumMod val="7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 name="组合 4">
            <a:extLst>
              <a:ext uri="{FF2B5EF4-FFF2-40B4-BE49-F238E27FC236}">
                <a16:creationId xmlns:a16="http://schemas.microsoft.com/office/drawing/2014/main" id="{39BDECE7-90C5-8731-40B0-AA77D6029091}"/>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9776CBA7-B51C-9EB1-BCD7-8A60C370D3B8}"/>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8AE05A9-14AD-DCB9-BBAF-03508085BF1A}"/>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a16="http://schemas.microsoft.com/office/drawing/2014/main" id="{D6A83717-32E5-F9B9-FBC6-41392C9641E5}"/>
              </a:ext>
            </a:extLst>
          </p:cNvPr>
          <p:cNvSpPr/>
          <p:nvPr/>
        </p:nvSpPr>
        <p:spPr>
          <a:xfrm>
            <a:off x="1867439" y="832263"/>
            <a:ext cx="4060727" cy="830997"/>
          </a:xfrm>
          <a:prstGeom prst="rect">
            <a:avLst/>
          </a:prstGeom>
        </p:spPr>
        <p:txBody>
          <a:bodyPr wrap="none">
            <a:spAutoFit/>
          </a:bodyPr>
          <a:lstStyle/>
          <a:p>
            <a:pPr>
              <a:defRPr/>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第二节  群际关系的利益范式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1" name="组合 10">
            <a:extLst>
              <a:ext uri="{FF2B5EF4-FFF2-40B4-BE49-F238E27FC236}">
                <a16:creationId xmlns:a16="http://schemas.microsoft.com/office/drawing/2014/main" id="{4B9BCBB0-5083-F1CF-9CAA-A1CA4E2CB0CC}"/>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46BDDE30-8E28-75D0-FBDE-664B9336D91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2270E517-770E-CEC2-5ED8-15098CF2CF7B}"/>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194D5F88-F480-0104-8FE2-AA5C2C443F54}"/>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15" name="组合 14">
              <a:extLst>
                <a:ext uri="{FF2B5EF4-FFF2-40B4-BE49-F238E27FC236}">
                  <a16:creationId xmlns:a16="http://schemas.microsoft.com/office/drawing/2014/main" id="{E6D2811D-339D-BF7B-2D80-23DED94B9673}"/>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5B8EF31A-C9D3-E1CF-D4F4-7160344AB2FB}"/>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9B9BFDBD-FD8E-4A9D-BFE7-2EFC338F5EF4}"/>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0721261D-41AA-8F48-D9D0-0A71BAE290FE}"/>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FFD9D0F7-D8C7-CC6A-1B3B-A742450A7AD7}"/>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6CEEB5DE-9A4E-F9CF-220E-617847037CDE}"/>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FB06C8E4-EA13-F7CE-0FB2-337D26CE6BB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B8025A2C-067F-4EE7-95A8-6F41FDC3EEFC}"/>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 name="PA_文本框 3">
            <a:extLst>
              <a:ext uri="{FF2B5EF4-FFF2-40B4-BE49-F238E27FC236}">
                <a16:creationId xmlns:a16="http://schemas.microsoft.com/office/drawing/2014/main" id="{C27B2EDB-060B-AA54-5FE3-78554E00B5CE}"/>
              </a:ext>
            </a:extLst>
          </p:cNvPr>
          <p:cNvSpPr txBox="1">
            <a:spLocks/>
          </p:cNvSpPr>
          <p:nvPr>
            <p:custDataLst>
              <p:tags r:id="rId2"/>
            </p:custDataLst>
          </p:nvPr>
        </p:nvSpPr>
        <p:spPr>
          <a:xfrm>
            <a:off x="1761577" y="2613286"/>
            <a:ext cx="8563271" cy="3231654"/>
          </a:xfrm>
          <a:prstGeom prst="rect">
            <a:avLst/>
          </a:prstGeom>
          <a:noFill/>
        </p:spPr>
        <p:txBody>
          <a:bodyPr wrap="square" rtlCol="0">
            <a:spAutoFit/>
          </a:bodyPr>
          <a:lstStyle/>
          <a:p>
            <a:pPr lvl="0"/>
            <a:r>
              <a:rPr lang="zh-CN" altLang="en-US" sz="2400" dirty="0">
                <a:solidFill>
                  <a:srgbClr val="D9793F"/>
                </a:solidFill>
                <a:latin typeface="微软雅黑" panose="020B0503020204020204" pitchFamily="34" charset="-122"/>
                <a:ea typeface="微软雅黑" panose="020B0503020204020204" pitchFamily="34" charset="-122"/>
                <a:sym typeface="+mn-ea"/>
              </a:rPr>
              <a:t>★  </a:t>
            </a:r>
            <a:r>
              <a:rPr lang="en-US"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zh-CN"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集体剥夺</a:t>
            </a:r>
            <a:endPar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a:p>
            <a:pPr lvl="0"/>
            <a:endParaRPr lang="zh-CN" altLang="zh-CN" sz="2400" dirty="0">
              <a:solidFill>
                <a:schemeClr val="bg2">
                  <a:lumMod val="75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285750" indent="-285750">
              <a:lnSpc>
                <a:spcPct val="150000"/>
              </a:lnSpc>
              <a:buFont typeface="Arial" charset="0"/>
              <a:buChar char="•"/>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集体剥夺源自个体对其群体命运的感知。</a:t>
            </a:r>
            <a:r>
              <a:rPr lang="zh-CN" altLang="zh-CN" sz="2400" b="1" dirty="0">
                <a:latin typeface="微软雅黑" panose="020B0503020204020204" pitchFamily="34" charset="-122"/>
                <a:ea typeface="微软雅黑" panose="020B0503020204020204" pitchFamily="34" charset="-122"/>
                <a:cs typeface="宋体" panose="02010600030101010101" pitchFamily="2" charset="-122"/>
              </a:rPr>
              <a:t>朗西曼</a:t>
            </a:r>
            <a:r>
              <a:rPr lang="zh-CN" altLang="zh-CN" sz="2400" dirty="0">
                <a:latin typeface="微软雅黑" panose="020B0503020204020204" pitchFamily="34" charset="-122"/>
                <a:ea typeface="微软雅黑" panose="020B0503020204020204" pitchFamily="34" charset="-122"/>
                <a:cs typeface="宋体" panose="02010600030101010101" pitchFamily="2" charset="-122"/>
              </a:rPr>
              <a:t>提出，在集体行动中，相对于某一渴望标准，最重要的因素是感受到内群被剥夺。朗西曼将此命名为“集体剥夺”。</a:t>
            </a:r>
          </a:p>
          <a:p>
            <a:r>
              <a:rPr lang="en-US" altLang="zh-CN" sz="2400" dirty="0"/>
              <a:t> </a:t>
            </a:r>
            <a:endParaRPr lang="zh-CN" altLang="en-US" sz="2400" dirty="0"/>
          </a:p>
          <a:p>
            <a:endParaRPr lang="zh-CN" altLang="zh-CN" sz="2400" dirty="0"/>
          </a:p>
        </p:txBody>
      </p:sp>
    </p:spTree>
    <p:extLst>
      <p:ext uri="{BB962C8B-B14F-4D97-AF65-F5344CB8AC3E}">
        <p14:creationId xmlns:p14="http://schemas.microsoft.com/office/powerpoint/2010/main" val="121524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第十章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614934" y="1685502"/>
            <a:ext cx="5500698" cy="4828373"/>
          </a:xfrm>
          <a:prstGeom prst="rect">
            <a:avLst/>
          </a:prstGeom>
          <a:noFill/>
        </p:spPr>
        <p:txBody>
          <a:bodyPr wrap="square" rtlCol="0">
            <a:spAutoFit/>
          </a:bodyPr>
          <a:lstStyle/>
          <a:p>
            <a:pPr algn="just">
              <a:lnSpc>
                <a:spcPct val="150000"/>
              </a:lnSpc>
            </a:pPr>
            <a:r>
              <a:rPr lang="zh-CN" altLang="zh-CN" sz="2400" dirty="0">
                <a:solidFill>
                  <a:srgbClr val="D9793F"/>
                </a:solidFill>
                <a:latin typeface="微软雅黑" panose="020B0503020204020204" pitchFamily="34" charset="-122"/>
                <a:ea typeface="微软雅黑" panose="020B0503020204020204" pitchFamily="34" charset="-122"/>
              </a:rPr>
              <a:t>梵纳曼和派蒂格鲁对美国偏见的研究</a:t>
            </a:r>
            <a:r>
              <a:rPr lang="zh-CN" altLang="en-US" sz="2400" dirty="0">
                <a:solidFill>
                  <a:srgbClr val="D9793F"/>
                </a:solidFill>
                <a:latin typeface="微软雅黑" panose="020B0503020204020204" pitchFamily="34" charset="-122"/>
                <a:ea typeface="微软雅黑" panose="020B0503020204020204" pitchFamily="34" charset="-122"/>
                <a:sym typeface="+mn-ea"/>
              </a:rPr>
              <a:t>：</a:t>
            </a:r>
          </a:p>
          <a:p>
            <a:endParaRPr lang="zh-CN" altLang="en-US" sz="2400" dirty="0"/>
          </a:p>
          <a:p>
            <a:pPr>
              <a:lnSpc>
                <a:spcPct val="150000"/>
              </a:lnSpc>
            </a:pPr>
            <a:r>
              <a:rPr lang="zh-CN" altLang="zh-CN" sz="2400" dirty="0">
                <a:latin typeface="微软雅黑" panose="020B0503020204020204" pitchFamily="34" charset="-122"/>
                <a:ea typeface="微软雅黑" panose="020B0503020204020204" pitchFamily="34" charset="-122"/>
                <a:cs typeface="宋体" panose="02010600030101010101" pitchFamily="2" charset="-122"/>
              </a:rPr>
              <a:t>与优势群体相比，从属群体成员更有剥夺感。那些强烈感受到集体剥夺的人更可能发起集体行动或参与社会运动；而那些感受到自我剥夺的人倾向于报告更多的个体压力症状，诸如头疼、消化不良和失眠。</a:t>
            </a:r>
            <a:endParaRPr lang="zh-CN" altLang="zh-CN" sz="2400" dirty="0"/>
          </a:p>
          <a:p>
            <a:pPr>
              <a:lnSpc>
                <a:spcPct val="150000"/>
              </a:lnSpc>
            </a:pPr>
            <a:endParaRPr lang="zh-CN" altLang="en-US" sz="2400" dirty="0">
              <a:solidFill>
                <a:srgbClr val="D9793F"/>
              </a:solidFill>
              <a:latin typeface="微软雅黑" panose="020B0503020204020204" pitchFamily="34" charset="-122"/>
              <a:ea typeface="微软雅黑" panose="020B0503020204020204" pitchFamily="34" charset="-122"/>
              <a:sym typeface="+mn-ea"/>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845306" y="798688"/>
            <a:ext cx="2646878" cy="830997"/>
          </a:xfrm>
          <a:prstGeom prst="rect">
            <a:avLst/>
          </a:prstGeom>
        </p:spPr>
        <p:txBody>
          <a:bodyPr wrap="none">
            <a:spAutoFit/>
          </a:bodyPr>
          <a:lstStyle/>
          <a:p>
            <a:r>
              <a:rPr lang="zh-CN" altLang="en-US" sz="2400" dirty="0">
                <a:solidFill>
                  <a:srgbClr val="D9793F"/>
                </a:solidFill>
                <a:latin typeface="微软雅黑" panose="020B0503020204020204" pitchFamily="34" charset="-122"/>
                <a:ea typeface="微软雅黑" panose="020B0503020204020204" pitchFamily="34" charset="-122"/>
                <a:sym typeface="+mn-ea"/>
              </a:rPr>
              <a:t>二、</a:t>
            </a:r>
            <a:r>
              <a:rPr lang="zh-CN" altLang="zh-CN" sz="2400" dirty="0">
                <a:solidFill>
                  <a:srgbClr val="D9793F"/>
                </a:solidFill>
                <a:latin typeface="微软雅黑" panose="020B0503020204020204" pitchFamily="34" charset="-122"/>
                <a:ea typeface="微软雅黑" panose="020B0503020204020204" pitchFamily="34" charset="-122"/>
              </a:rPr>
              <a:t>相对剥夺模型</a:t>
            </a:r>
            <a:endParaRPr lang="zh-CN" altLang="en-US" sz="2400" dirty="0">
              <a:solidFill>
                <a:srgbClr val="D9793F"/>
              </a:solidFill>
              <a:latin typeface="微软雅黑" panose="020B0503020204020204" pitchFamily="34" charset="-122"/>
              <a:ea typeface="微软雅黑" panose="020B0503020204020204" pitchFamily="34" charset="-122"/>
            </a:endParaRPr>
          </a:p>
          <a:p>
            <a:endPar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graphicFrame>
        <p:nvGraphicFramePr>
          <p:cNvPr id="23" name="表格 22"/>
          <p:cNvGraphicFramePr>
            <a:graphicFrameLocks noGrp="1"/>
          </p:cNvGraphicFramePr>
          <p:nvPr>
            <p:extLst>
              <p:ext uri="{D42A27DB-BD31-4B8C-83A1-F6EECF244321}">
                <p14:modId xmlns:p14="http://schemas.microsoft.com/office/powerpoint/2010/main" val="939592286"/>
              </p:ext>
            </p:extLst>
          </p:nvPr>
        </p:nvGraphicFramePr>
        <p:xfrm>
          <a:off x="6115632" y="775123"/>
          <a:ext cx="5257287" cy="3642785"/>
        </p:xfrm>
        <a:graphic>
          <a:graphicData uri="http://schemas.openxmlformats.org/drawingml/2006/table">
            <a:tbl>
              <a:tblPr firstRow="1" firstCol="1" bandRow="1"/>
              <a:tblGrid>
                <a:gridCol w="3482540">
                  <a:extLst>
                    <a:ext uri="{9D8B030D-6E8A-4147-A177-3AD203B41FA5}">
                      <a16:colId xmlns:a16="http://schemas.microsoft.com/office/drawing/2014/main" val="20000"/>
                    </a:ext>
                  </a:extLst>
                </a:gridCol>
                <a:gridCol w="1774747">
                  <a:extLst>
                    <a:ext uri="{9D8B030D-6E8A-4147-A177-3AD203B41FA5}">
                      <a16:colId xmlns:a16="http://schemas.microsoft.com/office/drawing/2014/main" val="20001"/>
                    </a:ext>
                  </a:extLst>
                </a:gridCol>
              </a:tblGrid>
              <a:tr h="728557">
                <a:tc>
                  <a:txBody>
                    <a:bodyPr/>
                    <a:lstStyle/>
                    <a:p>
                      <a:pPr algn="ctr" hangingPunct="0">
                        <a:lnSpc>
                          <a:spcPct val="100000"/>
                        </a:lnSpc>
                        <a:spcAft>
                          <a:spcPts val="240"/>
                        </a:spcAft>
                      </a:pPr>
                      <a:r>
                        <a:rPr lang="zh-CN" sz="2000" kern="100">
                          <a:effectLst/>
                          <a:latin typeface="Times New Roman" charset="0"/>
                          <a:cs typeface="宋体" charset="0"/>
                        </a:rPr>
                        <a:t>剥夺类型</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00000"/>
                        </a:lnSpc>
                        <a:spcAft>
                          <a:spcPts val="240"/>
                        </a:spcAft>
                      </a:pPr>
                      <a:r>
                        <a:rPr lang="zh-CN" sz="2000" kern="100" dirty="0">
                          <a:effectLst/>
                          <a:latin typeface="Times New Roman" charset="0"/>
                          <a:cs typeface="宋体" charset="0"/>
                        </a:rPr>
                        <a:t>偏见得分</a:t>
                      </a:r>
                      <a:endParaRPr lang="zh-CN" sz="2000" kern="100" dirty="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28557">
                <a:tc>
                  <a:txBody>
                    <a:bodyPr/>
                    <a:lstStyle/>
                    <a:p>
                      <a:pPr algn="ctr" hangingPunct="0">
                        <a:lnSpc>
                          <a:spcPct val="100000"/>
                        </a:lnSpc>
                        <a:spcAft>
                          <a:spcPts val="240"/>
                        </a:spcAft>
                      </a:pPr>
                      <a:r>
                        <a:rPr lang="zh-CN" sz="2000" kern="100">
                          <a:effectLst/>
                          <a:latin typeface="Times New Roman" charset="0"/>
                          <a:cs typeface="宋体" charset="0"/>
                        </a:rPr>
                        <a:t>双重满意（个人和群体都做得很好）</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00000"/>
                        </a:lnSpc>
                        <a:spcAft>
                          <a:spcPts val="240"/>
                        </a:spcAft>
                      </a:pPr>
                      <a:r>
                        <a:rPr lang="en-US" sz="2000" kern="100">
                          <a:effectLst/>
                          <a:latin typeface="宋体" charset="0"/>
                          <a:ea typeface="宋体" charset="0"/>
                          <a:cs typeface="宋体" charset="0"/>
                        </a:rPr>
                        <a:t>-</a:t>
                      </a:r>
                      <a:r>
                        <a:rPr lang="en-US" sz="2000" kern="100">
                          <a:effectLst/>
                          <a:latin typeface="Times New Roman" charset="0"/>
                          <a:cs typeface="宋体" charset="0"/>
                        </a:rPr>
                        <a:t>20.9</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28557">
                <a:tc>
                  <a:txBody>
                    <a:bodyPr/>
                    <a:lstStyle/>
                    <a:p>
                      <a:pPr algn="ctr" hangingPunct="0">
                        <a:lnSpc>
                          <a:spcPct val="100000"/>
                        </a:lnSpc>
                        <a:spcAft>
                          <a:spcPts val="240"/>
                        </a:spcAft>
                      </a:pPr>
                      <a:r>
                        <a:rPr lang="zh-CN" sz="2000" kern="100" dirty="0">
                          <a:effectLst/>
                          <a:latin typeface="Times New Roman" charset="0"/>
                          <a:cs typeface="宋体" charset="0"/>
                        </a:rPr>
                        <a:t>自我剥夺（个人做得很差但群体做得很好）</a:t>
                      </a:r>
                      <a:endParaRPr lang="zh-CN" sz="2000" kern="100" dirty="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00000"/>
                        </a:lnSpc>
                        <a:spcAft>
                          <a:spcPts val="240"/>
                        </a:spcAft>
                      </a:pPr>
                      <a:r>
                        <a:rPr lang="en-US" sz="2000" kern="100">
                          <a:effectLst/>
                          <a:latin typeface="宋体" charset="0"/>
                          <a:ea typeface="宋体" charset="0"/>
                          <a:cs typeface="宋体" charset="0"/>
                        </a:rPr>
                        <a:t>-</a:t>
                      </a:r>
                      <a:r>
                        <a:rPr lang="en-US" sz="2000" kern="100">
                          <a:effectLst/>
                          <a:latin typeface="Times New Roman" charset="0"/>
                          <a:cs typeface="宋体" charset="0"/>
                        </a:rPr>
                        <a:t>13.9</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28557">
                <a:tc>
                  <a:txBody>
                    <a:bodyPr/>
                    <a:lstStyle/>
                    <a:p>
                      <a:pPr algn="ctr" hangingPunct="0">
                        <a:lnSpc>
                          <a:spcPct val="100000"/>
                        </a:lnSpc>
                        <a:spcAft>
                          <a:spcPts val="240"/>
                        </a:spcAft>
                      </a:pPr>
                      <a:r>
                        <a:rPr lang="zh-CN" sz="2000" kern="100">
                          <a:effectLst/>
                          <a:latin typeface="Times New Roman" charset="0"/>
                          <a:cs typeface="宋体" charset="0"/>
                        </a:rPr>
                        <a:t>集体剥夺（个人做得很好但群体做得很差）</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00000"/>
                        </a:lnSpc>
                        <a:spcAft>
                          <a:spcPts val="240"/>
                        </a:spcAft>
                      </a:pPr>
                      <a:r>
                        <a:rPr lang="en-US" sz="2000" kern="100">
                          <a:effectLst/>
                          <a:latin typeface="Times New Roman" charset="0"/>
                          <a:cs typeface="宋体" charset="0"/>
                        </a:rPr>
                        <a:t>+14.3</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28557">
                <a:tc>
                  <a:txBody>
                    <a:bodyPr/>
                    <a:lstStyle/>
                    <a:p>
                      <a:pPr algn="ctr" hangingPunct="0">
                        <a:lnSpc>
                          <a:spcPct val="100000"/>
                        </a:lnSpc>
                        <a:spcAft>
                          <a:spcPts val="240"/>
                        </a:spcAft>
                      </a:pPr>
                      <a:r>
                        <a:rPr lang="zh-CN" sz="2000" kern="100">
                          <a:effectLst/>
                          <a:latin typeface="Times New Roman" charset="0"/>
                          <a:cs typeface="宋体" charset="0"/>
                        </a:rPr>
                        <a:t>双重剥夺（个人和群体都做得很差）</a:t>
                      </a:r>
                      <a:endParaRPr lang="zh-CN" sz="2000" kern="10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hangingPunct="0">
                        <a:lnSpc>
                          <a:spcPct val="100000"/>
                        </a:lnSpc>
                        <a:spcAft>
                          <a:spcPts val="240"/>
                        </a:spcAft>
                      </a:pPr>
                      <a:r>
                        <a:rPr lang="en-US" sz="2000" kern="100" dirty="0">
                          <a:effectLst/>
                          <a:latin typeface="Times New Roman" charset="0"/>
                          <a:cs typeface="宋体" charset="0"/>
                        </a:rPr>
                        <a:t>+29.1</a:t>
                      </a:r>
                      <a:endParaRPr lang="zh-CN" sz="2000" kern="100" dirty="0">
                        <a:effectLst/>
                        <a:latin typeface="宋体" charset="0"/>
                        <a:cs typeface="宋体"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4" name="Rectangle 1"/>
          <p:cNvSpPr>
            <a:spLocks noChangeArrowheads="1"/>
          </p:cNvSpPr>
          <p:nvPr/>
        </p:nvSpPr>
        <p:spPr bwMode="auto">
          <a:xfrm>
            <a:off x="6058684" y="4748987"/>
            <a:ext cx="537118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chemeClr val="tx1"/>
                </a:solidFill>
                <a:effectLst/>
                <a:latin typeface="Arial" charset="0"/>
              </a:rPr>
              <a:t>注：典型条目包括：“会反对家庭成员带黑人朋友到家里吃晚饭”“会介意具有相同收入和教育的黑人家庭成为邻居”“认为白人学生与黑人学生应到不同学校”。高得分说明同意该条目。</a:t>
            </a:r>
          </a:p>
        </p:txBody>
      </p:sp>
    </p:spTree>
    <p:extLst>
      <p:ext uri="{BB962C8B-B14F-4D97-AF65-F5344CB8AC3E}">
        <p14:creationId xmlns:p14="http://schemas.microsoft.com/office/powerpoint/2010/main" val="1255329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TotalTime>
  <Words>2695</Words>
  <Application>Microsoft Office PowerPoint</Application>
  <PresentationFormat>宽屏</PresentationFormat>
  <Paragraphs>319</Paragraphs>
  <Slides>30</Slides>
  <Notes>2</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30</vt:i4>
      </vt:variant>
    </vt:vector>
  </HeadingPairs>
  <TitlesOfParts>
    <vt:vector size="45" baseType="lpstr">
      <vt:lpstr>等线</vt:lpstr>
      <vt:lpstr>等线 Light</vt:lpstr>
      <vt:lpstr>华文新魏</vt:lpstr>
      <vt:lpstr>华文中宋</vt:lpstr>
      <vt:lpstr>宋体</vt:lpstr>
      <vt:lpstr>微软雅黑</vt:lpstr>
      <vt:lpstr>Arial</vt:lpstr>
      <vt:lpstr>Impact</vt:lpstr>
      <vt:lpstr>Open Sans</vt:lpstr>
      <vt:lpstr>Roboto</vt:lpstr>
      <vt:lpstr>Times New Roman</vt:lpstr>
      <vt:lpstr>Wingdings</vt:lpstr>
      <vt:lpstr>Office 主题​​</vt:lpstr>
      <vt:lpstr>社会心理学</vt:lpstr>
      <vt:lpstr>自定义设计方案</vt:lpstr>
      <vt:lpstr>PowerPoint 演示文稿</vt:lpstr>
      <vt:lpstr>PowerPoint 演示文稿</vt:lpstr>
      <vt:lpstr>第一节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vt:lpstr>
      <vt:lpstr>PowerPoint 演示文稿</vt:lpstr>
      <vt:lpstr>PowerPoint 演示文稿</vt:lpstr>
      <vt:lpstr>PowerPoint 演示文稿</vt:lpstr>
      <vt:lpstr>PowerPoint 演示文稿</vt:lpstr>
      <vt:lpstr>第四节</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PC</cp:lastModifiedBy>
  <cp:revision>95</cp:revision>
  <dcterms:created xsi:type="dcterms:W3CDTF">2021-12-04T01:25:21Z</dcterms:created>
  <dcterms:modified xsi:type="dcterms:W3CDTF">2024-12-02T11:56:09Z</dcterms:modified>
</cp:coreProperties>
</file>