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60" r:id="rId2"/>
    <p:sldId id="310" r:id="rId3"/>
    <p:sldId id="394" r:id="rId4"/>
    <p:sldId id="395" r:id="rId5"/>
    <p:sldId id="314" r:id="rId6"/>
    <p:sldId id="311" r:id="rId7"/>
    <p:sldId id="393" r:id="rId8"/>
    <p:sldId id="402" r:id="rId9"/>
    <p:sldId id="403" r:id="rId10"/>
    <p:sldId id="405" r:id="rId11"/>
    <p:sldId id="406" r:id="rId12"/>
    <p:sldId id="407" r:id="rId13"/>
    <p:sldId id="408" r:id="rId14"/>
    <p:sldId id="309" r:id="rId15"/>
    <p:sldId id="396" r:id="rId16"/>
    <p:sldId id="398" r:id="rId17"/>
    <p:sldId id="397" r:id="rId18"/>
    <p:sldId id="401" r:id="rId19"/>
    <p:sldId id="315" r:id="rId20"/>
    <p:sldId id="320" r:id="rId21"/>
    <p:sldId id="318" r:id="rId22"/>
    <p:sldId id="323" r:id="rId23"/>
    <p:sldId id="322" r:id="rId24"/>
    <p:sldId id="409" r:id="rId25"/>
    <p:sldId id="410" r:id="rId26"/>
    <p:sldId id="331" r:id="rId27"/>
    <p:sldId id="332" r:id="rId28"/>
    <p:sldId id="333" r:id="rId29"/>
    <p:sldId id="334" r:id="rId30"/>
    <p:sldId id="343" r:id="rId31"/>
    <p:sldId id="335" r:id="rId32"/>
    <p:sldId id="336" r:id="rId33"/>
    <p:sldId id="337" r:id="rId34"/>
    <p:sldId id="338" r:id="rId35"/>
    <p:sldId id="339" r:id="rId36"/>
    <p:sldId id="344" r:id="rId37"/>
    <p:sldId id="340" r:id="rId38"/>
    <p:sldId id="345" r:id="rId39"/>
    <p:sldId id="347" r:id="rId40"/>
    <p:sldId id="341" r:id="rId41"/>
    <p:sldId id="348" r:id="rId42"/>
    <p:sldId id="342" r:id="rId43"/>
    <p:sldId id="349" r:id="rId44"/>
    <p:sldId id="350" r:id="rId45"/>
    <p:sldId id="329" r:id="rId46"/>
    <p:sldId id="356" r:id="rId47"/>
    <p:sldId id="354" r:id="rId48"/>
    <p:sldId id="357" r:id="rId49"/>
    <p:sldId id="358" r:id="rId50"/>
    <p:sldId id="359" r:id="rId51"/>
    <p:sldId id="353" r:id="rId52"/>
    <p:sldId id="360" r:id="rId53"/>
    <p:sldId id="361" r:id="rId54"/>
    <p:sldId id="352" r:id="rId55"/>
    <p:sldId id="351" r:id="rId56"/>
    <p:sldId id="371" r:id="rId57"/>
    <p:sldId id="372" r:id="rId58"/>
    <p:sldId id="373" r:id="rId59"/>
    <p:sldId id="374" r:id="rId60"/>
    <p:sldId id="381" r:id="rId61"/>
    <p:sldId id="375" r:id="rId62"/>
    <p:sldId id="376" r:id="rId63"/>
    <p:sldId id="377" r:id="rId64"/>
    <p:sldId id="378" r:id="rId65"/>
    <p:sldId id="379" r:id="rId66"/>
    <p:sldId id="390" r:id="rId67"/>
    <p:sldId id="391" r:id="rId68"/>
    <p:sldId id="389" r:id="rId69"/>
    <p:sldId id="388" r:id="rId70"/>
    <p:sldId id="392" r:id="rId71"/>
  </p:sldIdLst>
  <p:sldSz cx="9144000" cy="5143500" type="screen16x9"/>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3">
          <p15:clr>
            <a:srgbClr val="A4A3A4"/>
          </p15:clr>
        </p15:guide>
        <p15:guide id="2" pos="27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FC1"/>
    <a:srgbClr val="D6EBF5"/>
    <a:srgbClr val="D5D5D5"/>
    <a:srgbClr val="ECEFF5"/>
    <a:srgbClr val="DAEFF5"/>
    <a:srgbClr val="1D4C7C"/>
    <a:srgbClr val="2390D1"/>
    <a:srgbClr val="0071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p:restoredTop sz="94685"/>
  </p:normalViewPr>
  <p:slideViewPr>
    <p:cSldViewPr snapToGrid="0" snapToObjects="1">
      <p:cViewPr varScale="1">
        <p:scale>
          <a:sx n="145" d="100"/>
          <a:sy n="145" d="100"/>
        </p:scale>
        <p:origin x="176" y="368"/>
      </p:cViewPr>
      <p:guideLst>
        <p:guide orient="horz" pos="1583"/>
        <p:guide pos="2726"/>
      </p:guideLst>
    </p:cSldViewPr>
  </p:slideViewPr>
  <p:notesTextViewPr>
    <p:cViewPr>
      <p:scale>
        <a:sx n="100" d="100"/>
        <a:sy n="100" d="100"/>
      </p:scale>
      <p:origin x="0" y="0"/>
    </p:cViewPr>
  </p:notesTextViewPr>
  <p:sorterViewPr>
    <p:cViewPr>
      <p:scale>
        <a:sx n="167" d="100"/>
        <a:sy n="167" d="100"/>
      </p:scale>
      <p:origin x="0" y="10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FA016-5A00-4510-8BC5-4DFE48AB57B2}" type="datetimeFigureOut">
              <a:rPr lang="zh-CN" altLang="en-US" smtClean="0"/>
              <a:t>2024/5/4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C43D1-3468-4590-B957-DE48DA66B673}" type="slidenum">
              <a:rPr lang="zh-CN" altLang="en-US" smtClean="0"/>
              <a:t>‹#›</a:t>
            </a:fld>
            <a:endParaRPr lang="zh-CN" altLang="en-US"/>
          </a:p>
        </p:txBody>
      </p:sp>
    </p:spTree>
    <p:extLst>
      <p:ext uri="{BB962C8B-B14F-4D97-AF65-F5344CB8AC3E}">
        <p14:creationId xmlns:p14="http://schemas.microsoft.com/office/powerpoint/2010/main" val="1705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大禹治水一共花了</a:t>
            </a:r>
            <a:r>
              <a:rPr lang="en-US" altLang="zh-CN" dirty="0"/>
              <a:t>13</a:t>
            </a:r>
            <a:r>
              <a:rPr lang="zh-CN" altLang="en-US" dirty="0"/>
              <a:t>年的时间，他治水三过家门而不入，大禹根据山川地理情况，将中国分为九个州，他的治水方法是把整个中国的山山水水当作一个整体来治理，他先治理九州的土地，该疏通的疏通，该平整的平整，使得大量的地方变成肥沃的土地。</a:t>
            </a:r>
          </a:p>
        </p:txBody>
      </p:sp>
      <p:sp>
        <p:nvSpPr>
          <p:cNvPr id="4" name="灯片编号占位符 3"/>
          <p:cNvSpPr>
            <a:spLocks noGrp="1"/>
          </p:cNvSpPr>
          <p:nvPr>
            <p:ph type="sldNum" sz="quarter" idx="5"/>
          </p:nvPr>
        </p:nvSpPr>
        <p:spPr/>
        <p:txBody>
          <a:bodyPr/>
          <a:lstStyle/>
          <a:p>
            <a:fld id="{884C43D1-3468-4590-B957-DE48DA66B673}" type="slidenum">
              <a:rPr lang="zh-CN" altLang="en-US" smtClean="0"/>
              <a:t>14</a:t>
            </a:fld>
            <a:endParaRPr lang="zh-CN" altLang="en-US"/>
          </a:p>
        </p:txBody>
      </p:sp>
    </p:spTree>
    <p:extLst>
      <p:ext uri="{BB962C8B-B14F-4D97-AF65-F5344CB8AC3E}">
        <p14:creationId xmlns:p14="http://schemas.microsoft.com/office/powerpoint/2010/main" val="242011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料民：清点统计百姓户口数。</a:t>
            </a:r>
          </a:p>
        </p:txBody>
      </p:sp>
      <p:sp>
        <p:nvSpPr>
          <p:cNvPr id="4" name="灯片编号占位符 3"/>
          <p:cNvSpPr>
            <a:spLocks noGrp="1"/>
          </p:cNvSpPr>
          <p:nvPr>
            <p:ph type="sldNum" sz="quarter" idx="5"/>
          </p:nvPr>
        </p:nvSpPr>
        <p:spPr/>
        <p:txBody>
          <a:bodyPr/>
          <a:lstStyle/>
          <a:p>
            <a:fld id="{884C43D1-3468-4590-B957-DE48DA66B673}" type="slidenum">
              <a:rPr lang="zh-CN" altLang="en-US" smtClean="0"/>
              <a:t>17</a:t>
            </a:fld>
            <a:endParaRPr lang="zh-CN" altLang="en-US"/>
          </a:p>
        </p:txBody>
      </p:sp>
    </p:spTree>
    <p:extLst>
      <p:ext uri="{BB962C8B-B14F-4D97-AF65-F5344CB8AC3E}">
        <p14:creationId xmlns:p14="http://schemas.microsoft.com/office/powerpoint/2010/main" val="212338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军户出身的帅家默对数学极其感兴趣，一次在查阅县衙税簿时，他偶然发现有一笔科目叫作“人丁丝绢”的税收数目有疑点。经过查询，帅家默知道有人偷换概念、移花接木，把原本各县的赋税转嫁给了一个县。帅家默了解此事后决定申诉，但在申诉过程中遇到重重困难，险些丧命，“人丁丝绢案”就此搁浅。后遇改革，旧案重提，经过帅家默和各方努力才让真相大白于天下。</a:t>
            </a:r>
          </a:p>
        </p:txBody>
      </p:sp>
      <p:sp>
        <p:nvSpPr>
          <p:cNvPr id="4" name="灯片编号占位符 3"/>
          <p:cNvSpPr>
            <a:spLocks noGrp="1"/>
          </p:cNvSpPr>
          <p:nvPr>
            <p:ph type="sldNum" sz="quarter" idx="5"/>
          </p:nvPr>
        </p:nvSpPr>
        <p:spPr/>
        <p:txBody>
          <a:bodyPr/>
          <a:lstStyle/>
          <a:p>
            <a:fld id="{884C43D1-3468-4590-B957-DE48DA66B673}" type="slidenum">
              <a:rPr lang="zh-CN" altLang="en-US" smtClean="0"/>
              <a:t>18</a:t>
            </a:fld>
            <a:endParaRPr lang="zh-CN" altLang="en-US"/>
          </a:p>
        </p:txBody>
      </p:sp>
    </p:spTree>
    <p:extLst>
      <p:ext uri="{BB962C8B-B14F-4D97-AF65-F5344CB8AC3E}">
        <p14:creationId xmlns:p14="http://schemas.microsoft.com/office/powerpoint/2010/main" val="1425658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724096" y="4218521"/>
            <a:ext cx="4105973" cy="571579"/>
          </a:xfrm>
        </p:spPr>
        <p:txBody>
          <a:bodyPr/>
          <a:lstStyle>
            <a:lvl1pPr algn="ctr">
              <a:defRPr/>
            </a:lvl1pPr>
          </a:lstStyle>
          <a:p>
            <a:r>
              <a:rPr kumimoji="1" lang="zh-CN" altLang="en-US" dirty="0"/>
              <a:t>单击此处编辑母版标题样式</a:t>
            </a:r>
          </a:p>
        </p:txBody>
      </p:sp>
      <p:sp>
        <p:nvSpPr>
          <p:cNvPr id="3" name="副标题 2"/>
          <p:cNvSpPr>
            <a:spLocks noGrp="1"/>
          </p:cNvSpPr>
          <p:nvPr>
            <p:ph type="subTitle" idx="1"/>
          </p:nvPr>
        </p:nvSpPr>
        <p:spPr>
          <a:xfrm>
            <a:off x="855827" y="2642852"/>
            <a:ext cx="7733828" cy="1381559"/>
          </a:xfrm>
        </p:spPr>
        <p:txBody>
          <a:bodyPr>
            <a:normAutofit/>
          </a:bodyPr>
          <a:lstStyle>
            <a:lvl1pPr marL="0" indent="0" algn="ctr">
              <a:buNone/>
              <a:defRPr sz="4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11" name="矩形 10"/>
          <p:cNvSpPr/>
          <p:nvPr userDrawn="1"/>
        </p:nvSpPr>
        <p:spPr>
          <a:xfrm>
            <a:off x="396422" y="273985"/>
            <a:ext cx="5093207" cy="1859807"/>
          </a:xfrm>
          <a:prstGeom prst="rect">
            <a:avLst/>
          </a:prstGeom>
          <a:solidFill>
            <a:srgbClr val="2390D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正偏差 18"/>
          <p:cNvSpPr>
            <a:spLocks noChangeAspect="1"/>
          </p:cNvSpPr>
          <p:nvPr userDrawn="1"/>
        </p:nvSpPr>
        <p:spPr>
          <a:xfrm>
            <a:off x="1179976" y="608837"/>
            <a:ext cx="493913" cy="504000"/>
          </a:xfrm>
          <a:prstGeom prst="mathPlus">
            <a:avLst/>
          </a:prstGeom>
          <a:solidFill>
            <a:srgbClr val="1D4C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5618798" y="273986"/>
            <a:ext cx="1511999" cy="895126"/>
          </a:xfrm>
          <a:prstGeom prst="rect">
            <a:avLst/>
          </a:prstGeom>
          <a:solidFill>
            <a:schemeClr val="tx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5618798" y="1276716"/>
            <a:ext cx="1511999" cy="863999"/>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userDrawn="1"/>
        </p:nvSpPr>
        <p:spPr>
          <a:xfrm>
            <a:off x="7256627" y="273986"/>
            <a:ext cx="1511999" cy="895126"/>
          </a:xfrm>
          <a:prstGeom prst="rect">
            <a:avLst/>
          </a:prstGeom>
          <a:solidFill>
            <a:srgbClr val="0071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矩形 15"/>
          <p:cNvSpPr/>
          <p:nvPr userDrawn="1"/>
        </p:nvSpPr>
        <p:spPr>
          <a:xfrm>
            <a:off x="7256627" y="1280064"/>
            <a:ext cx="1511999" cy="863999"/>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文本框 4"/>
          <p:cNvSpPr txBox="1"/>
          <p:nvPr userDrawn="1"/>
        </p:nvSpPr>
        <p:spPr>
          <a:xfrm>
            <a:off x="1673889" y="758894"/>
            <a:ext cx="2669467" cy="646331"/>
          </a:xfrm>
          <a:prstGeom prst="rect">
            <a:avLst/>
          </a:prstGeom>
          <a:noFill/>
          <a:effectLst/>
        </p:spPr>
        <p:txBody>
          <a:bodyPr wrap="square" rtlCol="0">
            <a:spAutoFit/>
          </a:bodyPr>
          <a:lstStyle/>
          <a:p>
            <a:r>
              <a:rPr kumimoji="1" lang="zh-CN" altLang="en-US" sz="3600" i="1" spc="0" dirty="0">
                <a:solidFill>
                  <a:srgbClr val="DAEFF5"/>
                </a:solidFill>
                <a:latin typeface="微软雅黑"/>
                <a:ea typeface="微软雅黑"/>
                <a:cs typeface="微软雅黑"/>
              </a:rPr>
              <a:t>统计学</a:t>
            </a:r>
          </a:p>
        </p:txBody>
      </p:sp>
      <p:pic>
        <p:nvPicPr>
          <p:cNvPr id="17" name="Picture 12"/>
          <p:cNvPicPr>
            <a:picLocks noChangeAspect="1" noChangeArrowheads="1"/>
          </p:cNvPicPr>
          <p:nvPr userDrawn="1"/>
        </p:nvPicPr>
        <p:blipFill>
          <a:blip r:embed="rId2" cstate="email">
            <a:alphaModFix amt="87000"/>
            <a:biLevel thresh="50000"/>
          </a:blip>
          <a:srcRect/>
          <a:stretch>
            <a:fillRect/>
          </a:stretch>
        </p:blipFill>
        <p:spPr bwMode="auto">
          <a:xfrm>
            <a:off x="7575806" y="419685"/>
            <a:ext cx="796087" cy="646968"/>
          </a:xfrm>
          <a:prstGeom prst="rect">
            <a:avLst/>
          </a:prstGeom>
          <a:noFill/>
          <a:ln>
            <a:noFill/>
          </a:ln>
          <a:effectLst/>
        </p:spPr>
      </p:pic>
      <p:sp>
        <p:nvSpPr>
          <p:cNvPr id="23" name="文本框 22"/>
          <p:cNvSpPr txBox="1"/>
          <p:nvPr userDrawn="1"/>
        </p:nvSpPr>
        <p:spPr>
          <a:xfrm>
            <a:off x="2897136" y="1212581"/>
            <a:ext cx="2669467" cy="523220"/>
          </a:xfrm>
          <a:prstGeom prst="rect">
            <a:avLst/>
          </a:prstGeom>
          <a:noFill/>
        </p:spPr>
        <p:txBody>
          <a:bodyPr wrap="square" rtlCol="0">
            <a:spAutoFit/>
          </a:bodyPr>
          <a:lstStyle/>
          <a:p>
            <a:r>
              <a:rPr kumimoji="1" lang="en-US" altLang="zh-CN" sz="2800" i="1" spc="300" dirty="0">
                <a:solidFill>
                  <a:srgbClr val="D6EBF5"/>
                </a:solidFill>
                <a:latin typeface="GB18030 Bitmap"/>
                <a:ea typeface="GB18030 Bitmap"/>
                <a:cs typeface="GB18030 Bitmap"/>
              </a:rPr>
              <a:t>Statistics</a:t>
            </a:r>
            <a:endParaRPr kumimoji="1" lang="zh-CN" altLang="en-US" sz="2800" i="1" spc="300" dirty="0">
              <a:solidFill>
                <a:srgbClr val="D6EBF5"/>
              </a:solidFill>
              <a:latin typeface="GB18030 Bitmap"/>
              <a:ea typeface="GB18030 Bitmap"/>
              <a:cs typeface="GB18030 Bitmap"/>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t>2024/5/4</a:t>
            </a:fld>
            <a:endParaRPr kumimoji="1"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t>2024/5/4</a:t>
            </a:fld>
            <a:endParaRPr kumimoji="1"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t>2024/5/4</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457200" y="154781"/>
            <a:ext cx="6019800" cy="329088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t>2024/5/4</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4782342" y="4384524"/>
            <a:ext cx="4105973" cy="571579"/>
          </a:xfrm>
        </p:spPr>
        <p:txBody>
          <a:bodyPr/>
          <a:lstStyle/>
          <a:p>
            <a:r>
              <a:rPr kumimoji="1" lang="zh-CN" altLang="en-US"/>
              <a:t>单击此处编辑母版标题样式</a:t>
            </a:r>
          </a:p>
        </p:txBody>
      </p:sp>
      <p:sp>
        <p:nvSpPr>
          <p:cNvPr id="3" name="副标题 2"/>
          <p:cNvSpPr>
            <a:spLocks noGrp="1"/>
          </p:cNvSpPr>
          <p:nvPr>
            <p:ph type="subTitle" idx="1"/>
          </p:nvPr>
        </p:nvSpPr>
        <p:spPr>
          <a:xfrm>
            <a:off x="2485088" y="3493372"/>
            <a:ext cx="6400800" cy="792512"/>
          </a:xfr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11" name="矩形 10"/>
          <p:cNvSpPr/>
          <p:nvPr userDrawn="1"/>
        </p:nvSpPr>
        <p:spPr>
          <a:xfrm>
            <a:off x="278449" y="166380"/>
            <a:ext cx="4360803" cy="3050101"/>
          </a:xfrm>
          <a:prstGeom prst="rect">
            <a:avLst/>
          </a:prstGeom>
          <a:solidFill>
            <a:srgbClr val="2390D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4779916" y="166380"/>
            <a:ext cx="1979998" cy="1475998"/>
          </a:xfrm>
          <a:prstGeom prst="rect">
            <a:avLst/>
          </a:prstGeom>
          <a:solidFill>
            <a:schemeClr val="tx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userDrawn="1"/>
        </p:nvSpPr>
        <p:spPr>
          <a:xfrm>
            <a:off x="6905889" y="166380"/>
            <a:ext cx="1980000" cy="1475998"/>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矩形 15"/>
          <p:cNvSpPr/>
          <p:nvPr userDrawn="1"/>
        </p:nvSpPr>
        <p:spPr>
          <a:xfrm>
            <a:off x="4779916" y="1722846"/>
            <a:ext cx="1979998" cy="1475998"/>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 name="矩形 16"/>
          <p:cNvSpPr/>
          <p:nvPr userDrawn="1"/>
        </p:nvSpPr>
        <p:spPr>
          <a:xfrm>
            <a:off x="6905889" y="1722846"/>
            <a:ext cx="1980000" cy="1475998"/>
          </a:xfrm>
          <a:prstGeom prst="rect">
            <a:avLst/>
          </a:prstGeom>
          <a:solidFill>
            <a:srgbClr val="0071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正偏差 18"/>
          <p:cNvSpPr>
            <a:spLocks noChangeAspect="1"/>
          </p:cNvSpPr>
          <p:nvPr userDrawn="1"/>
        </p:nvSpPr>
        <p:spPr>
          <a:xfrm>
            <a:off x="474123" y="352749"/>
            <a:ext cx="493913" cy="504000"/>
          </a:xfrm>
          <a:prstGeom prst="mathPlus">
            <a:avLst/>
          </a:prstGeom>
          <a:solidFill>
            <a:srgbClr val="DAE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0870" y="3671262"/>
            <a:ext cx="4533480" cy="912694"/>
          </a:xfrm>
        </p:spPr>
        <p:txBody>
          <a:bodyPr/>
          <a:lstStyle/>
          <a:p>
            <a:r>
              <a:rPr kumimoji="1" lang="zh-CN" altLang="en-US"/>
              <a:t>单击此处编辑母版标题样式</a:t>
            </a:r>
          </a:p>
        </p:txBody>
      </p:sp>
      <p:sp>
        <p:nvSpPr>
          <p:cNvPr id="3" name="副标题 2"/>
          <p:cNvSpPr>
            <a:spLocks noGrp="1"/>
          </p:cNvSpPr>
          <p:nvPr>
            <p:ph type="subTitle" idx="1"/>
          </p:nvPr>
        </p:nvSpPr>
        <p:spPr>
          <a:xfrm>
            <a:off x="1858670" y="1233675"/>
            <a:ext cx="6400800" cy="792512"/>
          </a:xfr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11" name="矩形 10"/>
          <p:cNvSpPr/>
          <p:nvPr userDrawn="1"/>
        </p:nvSpPr>
        <p:spPr>
          <a:xfrm>
            <a:off x="740870" y="166380"/>
            <a:ext cx="8145017" cy="3050101"/>
          </a:xfrm>
          <a:prstGeom prst="rect">
            <a:avLst/>
          </a:prstGeom>
          <a:solidFill>
            <a:srgbClr val="2390D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正偏差 18"/>
          <p:cNvSpPr>
            <a:spLocks noChangeAspect="1"/>
          </p:cNvSpPr>
          <p:nvPr userDrawn="1"/>
        </p:nvSpPr>
        <p:spPr>
          <a:xfrm>
            <a:off x="1232631" y="352749"/>
            <a:ext cx="493913" cy="504000"/>
          </a:xfrm>
          <a:prstGeom prst="mathPlus">
            <a:avLst/>
          </a:prstGeom>
          <a:solidFill>
            <a:srgbClr val="DAE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282236" y="166380"/>
            <a:ext cx="299875" cy="3050101"/>
          </a:xfrm>
          <a:prstGeom prst="rect">
            <a:avLst/>
          </a:prstGeom>
          <a:solidFill>
            <a:srgbClr val="DAE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6027828" y="3350978"/>
            <a:ext cx="1377789" cy="805779"/>
          </a:xfrm>
          <a:prstGeom prst="rect">
            <a:avLst/>
          </a:prstGeom>
          <a:solidFill>
            <a:schemeClr val="tx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5" name="矩形 14"/>
          <p:cNvSpPr/>
          <p:nvPr userDrawn="1"/>
        </p:nvSpPr>
        <p:spPr>
          <a:xfrm>
            <a:off x="7513257" y="4242841"/>
            <a:ext cx="1353530" cy="805779"/>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矩形 17"/>
          <p:cNvSpPr/>
          <p:nvPr userDrawn="1"/>
        </p:nvSpPr>
        <p:spPr>
          <a:xfrm>
            <a:off x="6027827" y="4242841"/>
            <a:ext cx="1377789" cy="805779"/>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矩形 19"/>
          <p:cNvSpPr/>
          <p:nvPr userDrawn="1"/>
        </p:nvSpPr>
        <p:spPr>
          <a:xfrm>
            <a:off x="7513257" y="3350978"/>
            <a:ext cx="1353530" cy="805779"/>
          </a:xfrm>
          <a:prstGeom prst="rect">
            <a:avLst/>
          </a:prstGeom>
          <a:solidFill>
            <a:srgbClr val="0071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t>2024/5/4</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pSp>
        <p:nvGrpSpPr>
          <p:cNvPr id="13" name="组 12"/>
          <p:cNvGrpSpPr/>
          <p:nvPr userDrawn="1"/>
        </p:nvGrpSpPr>
        <p:grpSpPr>
          <a:xfrm>
            <a:off x="0" y="357233"/>
            <a:ext cx="9144000" cy="507624"/>
            <a:chOff x="0" y="357233"/>
            <a:chExt cx="9144000" cy="507624"/>
          </a:xfrm>
        </p:grpSpPr>
        <p:sp>
          <p:nvSpPr>
            <p:cNvPr id="7" name="等腰三角形 6"/>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8" name="组 7"/>
            <p:cNvGrpSpPr/>
            <p:nvPr userDrawn="1"/>
          </p:nvGrpSpPr>
          <p:grpSpPr>
            <a:xfrm>
              <a:off x="0" y="357233"/>
              <a:ext cx="9144000" cy="404767"/>
              <a:chOff x="0" y="357233"/>
              <a:chExt cx="9144000" cy="404767"/>
            </a:xfrm>
          </p:grpSpPr>
          <p:sp>
            <p:nvSpPr>
              <p:cNvPr id="9" name="矩形 8"/>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
        <p:nvSpPr>
          <p:cNvPr id="11" name="标题占位符 1"/>
          <p:cNvSpPr>
            <a:spLocks noGrp="1"/>
          </p:cNvSpPr>
          <p:nvPr>
            <p:ph type="title"/>
          </p:nvPr>
        </p:nvSpPr>
        <p:spPr>
          <a:xfrm>
            <a:off x="384810" y="334645"/>
            <a:ext cx="8229600" cy="405765"/>
          </a:xfrm>
          <a:prstGeom prst="rect">
            <a:avLst/>
          </a:prstGeom>
        </p:spPr>
        <p:txBody>
          <a:bodyPr vert="horz" lIns="91440" tIns="45720" rIns="91440" bIns="45720" rtlCol="0" anchor="ctr">
            <a:noAutofit/>
          </a:bodyPr>
          <a:lstStyle>
            <a:lvl1pPr>
              <a:defRPr sz="2400" b="1"/>
            </a:lvl1pPr>
          </a:lstStyle>
          <a:p>
            <a:r>
              <a:rPr kumimoji="1" lang="zh-CN" altLang="en-US" dirty="0"/>
              <a:t>单击此处编辑母版标题样式</a:t>
            </a:r>
          </a:p>
        </p:txBody>
      </p:sp>
      <p:sp>
        <p:nvSpPr>
          <p:cNvPr id="14" name="内容占位符 2"/>
          <p:cNvSpPr>
            <a:spLocks noGrp="1"/>
          </p:cNvSpPr>
          <p:nvPr>
            <p:ph sz="half" idx="1"/>
          </p:nvPr>
        </p:nvSpPr>
        <p:spPr>
          <a:xfrm>
            <a:off x="384623" y="1034582"/>
            <a:ext cx="8229599" cy="3748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2" name="文本框 1"/>
          <p:cNvSpPr txBox="1"/>
          <p:nvPr userDrawn="1"/>
        </p:nvSpPr>
        <p:spPr>
          <a:xfrm>
            <a:off x="5319059" y="4766237"/>
            <a:ext cx="3780118" cy="369332"/>
          </a:xfrm>
          <a:prstGeom prst="rect">
            <a:avLst/>
          </a:prstGeom>
          <a:noFill/>
        </p:spPr>
        <p:txBody>
          <a:bodyPr wrap="square" rtlCol="0">
            <a:spAutoFit/>
          </a:bodyPr>
          <a:lstStyle/>
          <a:p>
            <a:pPr algn="r"/>
            <a:r>
              <a:rPr kumimoji="1" lang="zh-CN" altLang="en-US" dirty="0">
                <a:solidFill>
                  <a:srgbClr val="DAEFF5"/>
                </a:solidFill>
                <a:latin typeface="华文中宋"/>
                <a:ea typeface="华文中宋"/>
                <a:cs typeface="华文中宋"/>
              </a:rPr>
              <a:t>中央财经大学统计与数学学院</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grpSp>
        <p:nvGrpSpPr>
          <p:cNvPr id="8" name="组 7"/>
          <p:cNvGrpSpPr/>
          <p:nvPr userDrawn="1"/>
        </p:nvGrpSpPr>
        <p:grpSpPr>
          <a:xfrm>
            <a:off x="0" y="357233"/>
            <a:ext cx="9144000" cy="507624"/>
            <a:chOff x="0" y="357233"/>
            <a:chExt cx="9144000" cy="507624"/>
          </a:xfrm>
        </p:grpSpPr>
        <p:sp>
          <p:nvSpPr>
            <p:cNvPr id="9" name="等腰三角形 8"/>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10" name="组 9"/>
            <p:cNvGrpSpPr/>
            <p:nvPr userDrawn="1"/>
          </p:nvGrpSpPr>
          <p:grpSpPr>
            <a:xfrm>
              <a:off x="0" y="357233"/>
              <a:ext cx="9144000" cy="404767"/>
              <a:chOff x="0" y="357233"/>
              <a:chExt cx="9144000" cy="404767"/>
            </a:xfrm>
          </p:grpSpPr>
          <p:sp>
            <p:nvSpPr>
              <p:cNvPr id="11" name="矩形 10"/>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457200" y="900113"/>
            <a:ext cx="4038600" cy="3748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内容占位符 3"/>
          <p:cNvSpPr>
            <a:spLocks noGrp="1"/>
          </p:cNvSpPr>
          <p:nvPr>
            <p:ph sz="half" idx="2"/>
          </p:nvPr>
        </p:nvSpPr>
        <p:spPr>
          <a:xfrm>
            <a:off x="4648200" y="900113"/>
            <a:ext cx="4038600" cy="3748738"/>
          </a:xfrm>
        </p:spPr>
        <p:txBody>
          <a:bodyPr/>
          <a:lstStyle>
            <a:lvl1pPr>
              <a:defRPr sz="2800">
                <a:solidFill>
                  <a:srgbClr val="DAEFF5"/>
                </a:solidFill>
              </a:defRPr>
            </a:lvl1pPr>
            <a:lvl2pPr>
              <a:defRPr sz="2400">
                <a:solidFill>
                  <a:srgbClr val="DAEFF5"/>
                </a:solidFill>
              </a:defRPr>
            </a:lvl2pPr>
            <a:lvl3pPr>
              <a:defRPr sz="2000">
                <a:solidFill>
                  <a:srgbClr val="DAEFF5"/>
                </a:solidFill>
              </a:defRPr>
            </a:lvl3pPr>
            <a:lvl4pPr>
              <a:defRPr sz="1800">
                <a:solidFill>
                  <a:srgbClr val="DAEFF5"/>
                </a:solidFill>
              </a:defRPr>
            </a:lvl4pPr>
            <a:lvl5pPr>
              <a:defRPr sz="1800">
                <a:solidFill>
                  <a:srgbClr val="DAEFF5"/>
                </a:solidFill>
              </a:defRPr>
            </a:lvl5pPr>
            <a:lvl6pPr>
              <a:defRPr sz="1800"/>
            </a:lvl6pPr>
            <a:lvl7pPr>
              <a:defRPr sz="1800"/>
            </a:lvl7pPr>
            <a:lvl8pPr>
              <a:defRPr sz="1800"/>
            </a:lvl8pPr>
            <a:lvl9pPr>
              <a:defRPr sz="1800"/>
            </a:lvl9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13" name="文本框 12"/>
          <p:cNvSpPr txBox="1"/>
          <p:nvPr userDrawn="1"/>
        </p:nvSpPr>
        <p:spPr>
          <a:xfrm>
            <a:off x="5319059" y="4766237"/>
            <a:ext cx="3780118" cy="369332"/>
          </a:xfrm>
          <a:prstGeom prst="rect">
            <a:avLst/>
          </a:prstGeom>
          <a:noFill/>
        </p:spPr>
        <p:txBody>
          <a:bodyPr wrap="square" rtlCol="0">
            <a:spAutoFit/>
          </a:bodyPr>
          <a:lstStyle/>
          <a:p>
            <a:pPr algn="r"/>
            <a:r>
              <a:rPr kumimoji="1" lang="zh-CN" altLang="en-US" dirty="0">
                <a:solidFill>
                  <a:srgbClr val="DAEFF5"/>
                </a:solidFill>
                <a:latin typeface="华文中宋"/>
                <a:ea typeface="华文中宋"/>
                <a:cs typeface="华文中宋"/>
              </a:rPr>
              <a:t>中央财经大学统计与数学学院</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Default">
    <p:spTree>
      <p:nvGrpSpPr>
        <p:cNvPr id="1" name=""/>
        <p:cNvGrpSpPr/>
        <p:nvPr/>
      </p:nvGrpSpPr>
      <p:grpSpPr>
        <a:xfrm>
          <a:off x="0" y="0"/>
          <a:ext cx="0" cy="0"/>
          <a:chOff x="0" y="0"/>
          <a:chExt cx="0" cy="0"/>
        </a:xfrm>
      </p:grpSpPr>
      <p:sp>
        <p:nvSpPr>
          <p:cNvPr id="3" name="文本框 2"/>
          <p:cNvSpPr txBox="1"/>
          <p:nvPr userDrawn="1"/>
        </p:nvSpPr>
        <p:spPr>
          <a:xfrm>
            <a:off x="5319059" y="4766237"/>
            <a:ext cx="3780118" cy="369332"/>
          </a:xfrm>
          <a:prstGeom prst="rect">
            <a:avLst/>
          </a:prstGeom>
          <a:noFill/>
        </p:spPr>
        <p:txBody>
          <a:bodyPr wrap="square" rtlCol="0">
            <a:spAutoFit/>
          </a:bodyPr>
          <a:lstStyle/>
          <a:p>
            <a:pPr algn="r"/>
            <a:r>
              <a:rPr kumimoji="1" lang="zh-CN" altLang="en-US" dirty="0">
                <a:solidFill>
                  <a:srgbClr val="DAEFF5"/>
                </a:solidFill>
                <a:latin typeface="华文中宋"/>
                <a:ea typeface="华文中宋"/>
                <a:cs typeface="华文中宋"/>
              </a:rPr>
              <a:t>中央财经大学统计与数学学院</a:t>
            </a:r>
          </a:p>
        </p:txBody>
      </p:sp>
      <p:sp>
        <p:nvSpPr>
          <p:cNvPr id="2" name="矩形 1"/>
          <p:cNvSpPr/>
          <p:nvPr userDrawn="1"/>
        </p:nvSpPr>
        <p:spPr>
          <a:xfrm>
            <a:off x="8262470" y="373529"/>
            <a:ext cx="881529" cy="50800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a:off x="7941233" y="373529"/>
            <a:ext cx="231589" cy="508000"/>
          </a:xfrm>
          <a:prstGeom prst="rect">
            <a:avLst/>
          </a:prstGeom>
          <a:solidFill>
            <a:srgbClr val="D5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内容占位符 2"/>
          <p:cNvSpPr>
            <a:spLocks noGrp="1"/>
          </p:cNvSpPr>
          <p:nvPr>
            <p:ph sz="half" idx="1"/>
          </p:nvPr>
        </p:nvSpPr>
        <p:spPr>
          <a:xfrm>
            <a:off x="5478925" y="1240119"/>
            <a:ext cx="3381188" cy="33468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8" name="图片占位符 7"/>
          <p:cNvSpPr>
            <a:spLocks noGrp="1"/>
          </p:cNvSpPr>
          <p:nvPr>
            <p:ph type="pic" sz="quarter" idx="11"/>
          </p:nvPr>
        </p:nvSpPr>
        <p:spPr>
          <a:xfrm>
            <a:off x="403599" y="373529"/>
            <a:ext cx="4766048" cy="4213411"/>
          </a:xfrm>
        </p:spPr>
        <p:txBody>
          <a:bodyPr/>
          <a:lstStyle/>
          <a:p>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1" name="矩形 10"/>
          <p:cNvSpPr/>
          <p:nvPr userDrawn="1"/>
        </p:nvSpPr>
        <p:spPr>
          <a:xfrm>
            <a:off x="740870" y="211203"/>
            <a:ext cx="8145017" cy="4704444"/>
          </a:xfrm>
          <a:prstGeom prst="rect">
            <a:avLst/>
          </a:prstGeom>
          <a:solidFill>
            <a:srgbClr val="2390D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正偏差 18"/>
          <p:cNvSpPr>
            <a:spLocks noChangeAspect="1"/>
          </p:cNvSpPr>
          <p:nvPr userDrawn="1"/>
        </p:nvSpPr>
        <p:spPr>
          <a:xfrm>
            <a:off x="1232631" y="604749"/>
            <a:ext cx="493913" cy="504000"/>
          </a:xfrm>
          <a:prstGeom prst="mathPlus">
            <a:avLst/>
          </a:prstGeom>
          <a:solidFill>
            <a:srgbClr val="DAE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282236" y="211203"/>
            <a:ext cx="299875" cy="4704444"/>
          </a:xfrm>
          <a:prstGeom prst="rect">
            <a:avLst/>
          </a:prstGeom>
          <a:solidFill>
            <a:srgbClr val="DAE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文本占位符 4"/>
          <p:cNvSpPr>
            <a:spLocks noGrp="1"/>
          </p:cNvSpPr>
          <p:nvPr>
            <p:ph type="body" sz="quarter" idx="10"/>
          </p:nvPr>
        </p:nvSpPr>
        <p:spPr>
          <a:xfrm>
            <a:off x="1628682" y="963426"/>
            <a:ext cx="6723435" cy="3414338"/>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3" name="组 12"/>
          <p:cNvGrpSpPr/>
          <p:nvPr userDrawn="1"/>
        </p:nvGrpSpPr>
        <p:grpSpPr>
          <a:xfrm>
            <a:off x="0" y="357233"/>
            <a:ext cx="9144000" cy="507624"/>
            <a:chOff x="0" y="357233"/>
            <a:chExt cx="9144000" cy="507624"/>
          </a:xfrm>
        </p:grpSpPr>
        <p:sp>
          <p:nvSpPr>
            <p:cNvPr id="7" name="等腰三角形 6"/>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8" name="组 7"/>
            <p:cNvGrpSpPr/>
            <p:nvPr userDrawn="1"/>
          </p:nvGrpSpPr>
          <p:grpSpPr>
            <a:xfrm>
              <a:off x="0" y="357233"/>
              <a:ext cx="9144000" cy="404767"/>
              <a:chOff x="0" y="357233"/>
              <a:chExt cx="9144000" cy="404767"/>
            </a:xfrm>
          </p:grpSpPr>
          <p:sp>
            <p:nvSpPr>
              <p:cNvPr id="9" name="矩形 8"/>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
        <p:nvSpPr>
          <p:cNvPr id="11" name="标题占位符 1"/>
          <p:cNvSpPr>
            <a:spLocks noGrp="1"/>
          </p:cNvSpPr>
          <p:nvPr>
            <p:ph type="title"/>
          </p:nvPr>
        </p:nvSpPr>
        <p:spPr>
          <a:xfrm>
            <a:off x="384623" y="333799"/>
            <a:ext cx="8229600" cy="344292"/>
          </a:xfrm>
          <a:prstGeom prst="rect">
            <a:avLst/>
          </a:prstGeom>
        </p:spPr>
        <p:txBody>
          <a:bodyPr vert="horz" lIns="91440" tIns="45720" rIns="91440" bIns="45720" rtlCol="0" anchor="ctr">
            <a:noAutofit/>
          </a:bodyPr>
          <a:lstStyle/>
          <a:p>
            <a:r>
              <a:rPr kumimoji="1" lang="zh-CN" altLang="en-US" dirty="0"/>
              <a:t>单击此处编辑母版标题样式</a:t>
            </a:r>
          </a:p>
        </p:txBody>
      </p:sp>
      <p:sp>
        <p:nvSpPr>
          <p:cNvPr id="12" name="文本占位符 2"/>
          <p:cNvSpPr>
            <a:spLocks noGrp="1"/>
          </p:cNvSpPr>
          <p:nvPr>
            <p:ph idx="1"/>
          </p:nvPr>
        </p:nvSpPr>
        <p:spPr>
          <a:xfrm>
            <a:off x="395963" y="1041453"/>
            <a:ext cx="8229600" cy="3822832"/>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14" name="文本框 13"/>
          <p:cNvSpPr txBox="1"/>
          <p:nvPr userDrawn="1"/>
        </p:nvSpPr>
        <p:spPr>
          <a:xfrm>
            <a:off x="5319059" y="4766237"/>
            <a:ext cx="3780118" cy="369332"/>
          </a:xfrm>
          <a:prstGeom prst="rect">
            <a:avLst/>
          </a:prstGeom>
          <a:noFill/>
        </p:spPr>
        <p:txBody>
          <a:bodyPr wrap="square" rtlCol="0">
            <a:spAutoFit/>
          </a:bodyPr>
          <a:lstStyle/>
          <a:p>
            <a:pPr algn="r"/>
            <a:r>
              <a:rPr kumimoji="1" lang="zh-CN" altLang="en-US" dirty="0">
                <a:solidFill>
                  <a:srgbClr val="DAEFF5"/>
                </a:solidFill>
                <a:latin typeface="华文中宋"/>
                <a:ea typeface="华文中宋"/>
                <a:cs typeface="华文中宋"/>
              </a:rPr>
              <a:t>中央财经大学统计与数学学院</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dirty="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t>2024/5/4</a:t>
            </a:fld>
            <a:endParaRPr kumimoji="1"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t>‹#›</a:t>
            </a:fld>
            <a:endParaRPr kumimoji="1" lang="zh-CN" altLang="en-US"/>
          </a:p>
        </p:txBody>
      </p:sp>
      <p:grpSp>
        <p:nvGrpSpPr>
          <p:cNvPr id="10" name="组 9"/>
          <p:cNvGrpSpPr/>
          <p:nvPr userDrawn="1"/>
        </p:nvGrpSpPr>
        <p:grpSpPr>
          <a:xfrm>
            <a:off x="0" y="357233"/>
            <a:ext cx="9144000" cy="507624"/>
            <a:chOff x="0" y="357233"/>
            <a:chExt cx="9144000" cy="507624"/>
          </a:xfrm>
        </p:grpSpPr>
        <p:sp>
          <p:nvSpPr>
            <p:cNvPr id="11" name="等腰三角形 10"/>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12" name="组 11"/>
            <p:cNvGrpSpPr/>
            <p:nvPr userDrawn="1"/>
          </p:nvGrpSpPr>
          <p:grpSpPr>
            <a:xfrm>
              <a:off x="0" y="357233"/>
              <a:ext cx="9144000" cy="404767"/>
              <a:chOff x="0" y="357233"/>
              <a:chExt cx="9144000" cy="404767"/>
            </a:xfrm>
          </p:grpSpPr>
          <p:sp>
            <p:nvSpPr>
              <p:cNvPr id="13" name="矩形 12"/>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t>2024/5/4</a:t>
            </a:fld>
            <a:endParaRPr kumimoji="1"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t>‹#›</a:t>
            </a:fld>
            <a:endParaRPr kumimoji="1" lang="zh-CN" altLang="en-US"/>
          </a:p>
        </p:txBody>
      </p:sp>
      <p:grpSp>
        <p:nvGrpSpPr>
          <p:cNvPr id="6" name="组 5"/>
          <p:cNvGrpSpPr/>
          <p:nvPr userDrawn="1"/>
        </p:nvGrpSpPr>
        <p:grpSpPr>
          <a:xfrm>
            <a:off x="0" y="357233"/>
            <a:ext cx="9144000" cy="507624"/>
            <a:chOff x="0" y="357233"/>
            <a:chExt cx="9144000" cy="507624"/>
          </a:xfrm>
        </p:grpSpPr>
        <p:sp>
          <p:nvSpPr>
            <p:cNvPr id="7" name="等腰三角形 6"/>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8" name="组 7"/>
            <p:cNvGrpSpPr/>
            <p:nvPr userDrawn="1"/>
          </p:nvGrpSpPr>
          <p:grpSpPr>
            <a:xfrm>
              <a:off x="0" y="357233"/>
              <a:ext cx="9144000" cy="404767"/>
              <a:chOff x="0" y="357233"/>
              <a:chExt cx="9144000" cy="404767"/>
            </a:xfrm>
          </p:grpSpPr>
          <p:sp>
            <p:nvSpPr>
              <p:cNvPr id="9" name="矩形 8"/>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t>2024/5/4</a:t>
            </a:fld>
            <a:endParaRPr kumimoji="1"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t>‹#›</a:t>
            </a:fld>
            <a:endParaRPr kumimoji="1" lang="zh-CN" altLang="en-US"/>
          </a:p>
        </p:txBody>
      </p:sp>
      <p:grpSp>
        <p:nvGrpSpPr>
          <p:cNvPr id="5" name="组 4"/>
          <p:cNvGrpSpPr/>
          <p:nvPr userDrawn="1"/>
        </p:nvGrpSpPr>
        <p:grpSpPr>
          <a:xfrm>
            <a:off x="0" y="357233"/>
            <a:ext cx="9144000" cy="507624"/>
            <a:chOff x="0" y="357233"/>
            <a:chExt cx="9144000" cy="507624"/>
          </a:xfrm>
        </p:grpSpPr>
        <p:sp>
          <p:nvSpPr>
            <p:cNvPr id="6" name="等腰三角形 5"/>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0" y="357233"/>
              <a:ext cx="9144000" cy="404767"/>
              <a:chOff x="0" y="357233"/>
              <a:chExt cx="9144000" cy="404767"/>
            </a:xfrm>
          </p:grpSpPr>
          <p:sp>
            <p:nvSpPr>
              <p:cNvPr id="8" name="矩形 7"/>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84623" y="333799"/>
            <a:ext cx="8229600" cy="344292"/>
          </a:xfrm>
          <a:prstGeom prst="rect">
            <a:avLst/>
          </a:prstGeom>
        </p:spPr>
        <p:txBody>
          <a:bodyPr vert="horz" lIns="91440" tIns="45720" rIns="91440" bIns="45720" rtlCol="0" anchor="ctr">
            <a:noAutofit/>
          </a:bodyPr>
          <a:lstStyle/>
          <a:p>
            <a:r>
              <a:rPr kumimoji="1" lang="zh-CN" altLang="en-US" dirty="0"/>
              <a:t>单击此处编辑母版标题样式</a:t>
            </a:r>
          </a:p>
        </p:txBody>
      </p:sp>
      <p:sp>
        <p:nvSpPr>
          <p:cNvPr id="3" name="文本占位符 2"/>
          <p:cNvSpPr>
            <a:spLocks noGrp="1"/>
          </p:cNvSpPr>
          <p:nvPr>
            <p:ph type="body" idx="1"/>
          </p:nvPr>
        </p:nvSpPr>
        <p:spPr>
          <a:xfrm>
            <a:off x="384623" y="1041453"/>
            <a:ext cx="8229600" cy="3394472"/>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xStyles>
    <p:titleStyle>
      <a:lvl1pPr algn="l" defTabSz="457200" rtl="0" eaLnBrk="1" latinLnBrk="0" hangingPunct="1">
        <a:spcBef>
          <a:spcPct val="0"/>
        </a:spcBef>
        <a:buNone/>
        <a:defRPr sz="2200" b="0" kern="1200">
          <a:solidFill>
            <a:schemeClr val="tx1"/>
          </a:solidFill>
          <a:latin typeface="华文中宋"/>
          <a:ea typeface="华文中宋"/>
          <a:cs typeface="华文中宋"/>
        </a:defRPr>
      </a:lvl1pPr>
    </p:titleStyle>
    <p:bodyStyle>
      <a:lvl1pPr marL="342900" indent="-342900" algn="l" defTabSz="457200" rtl="0" eaLnBrk="1" latinLnBrk="0" hangingPunct="1">
        <a:lnSpc>
          <a:spcPct val="120000"/>
        </a:lnSpc>
        <a:spcBef>
          <a:spcPts val="1370"/>
        </a:spcBef>
        <a:buFont typeface="Arial"/>
        <a:buChar char="•"/>
        <a:defRPr sz="3200" kern="1200">
          <a:solidFill>
            <a:srgbClr val="DAEFF5"/>
          </a:solidFill>
          <a:latin typeface="微软雅黑"/>
          <a:ea typeface="微软雅黑"/>
          <a:cs typeface="微软雅黑"/>
        </a:defRPr>
      </a:lvl1pPr>
      <a:lvl2pPr marL="742950" indent="-285750" algn="l" defTabSz="457200" rtl="0" eaLnBrk="1" latinLnBrk="0" hangingPunct="1">
        <a:lnSpc>
          <a:spcPct val="120000"/>
        </a:lnSpc>
        <a:spcBef>
          <a:spcPts val="1370"/>
        </a:spcBef>
        <a:buFont typeface="Arial"/>
        <a:buChar char="–"/>
        <a:defRPr sz="2800" kern="1200">
          <a:solidFill>
            <a:srgbClr val="DAEFF5"/>
          </a:solidFill>
          <a:latin typeface="微软雅黑"/>
          <a:ea typeface="微软雅黑"/>
          <a:cs typeface="微软雅黑"/>
        </a:defRPr>
      </a:lvl2pPr>
      <a:lvl3pPr marL="1143000" indent="-228600" algn="l" defTabSz="457200" rtl="0" eaLnBrk="1" latinLnBrk="0" hangingPunct="1">
        <a:lnSpc>
          <a:spcPct val="120000"/>
        </a:lnSpc>
        <a:spcBef>
          <a:spcPts val="1370"/>
        </a:spcBef>
        <a:buFont typeface="Arial"/>
        <a:buChar char="•"/>
        <a:defRPr sz="2400" kern="1200">
          <a:solidFill>
            <a:srgbClr val="DAEFF5"/>
          </a:solidFill>
          <a:latin typeface="微软雅黑"/>
          <a:ea typeface="微软雅黑"/>
          <a:cs typeface="微软雅黑"/>
        </a:defRPr>
      </a:lvl3pPr>
      <a:lvl4pPr marL="1600200" indent="-228600" algn="l" defTabSz="457200" rtl="0" eaLnBrk="1" latinLnBrk="0" hangingPunct="1">
        <a:lnSpc>
          <a:spcPct val="120000"/>
        </a:lnSpc>
        <a:spcBef>
          <a:spcPts val="1370"/>
        </a:spcBef>
        <a:buFont typeface="Arial"/>
        <a:buChar char="–"/>
        <a:defRPr sz="2000" kern="1200">
          <a:solidFill>
            <a:srgbClr val="DAEFF5"/>
          </a:solidFill>
          <a:latin typeface="微软雅黑"/>
          <a:ea typeface="微软雅黑"/>
          <a:cs typeface="微软雅黑"/>
        </a:defRPr>
      </a:lvl4pPr>
      <a:lvl5pPr marL="2057400" indent="-228600" algn="l" defTabSz="457200" rtl="0" eaLnBrk="1" latinLnBrk="0" hangingPunct="1">
        <a:lnSpc>
          <a:spcPct val="120000"/>
        </a:lnSpc>
        <a:spcBef>
          <a:spcPts val="1370"/>
        </a:spcBef>
        <a:buFont typeface="Arial"/>
        <a:buChar char="»"/>
        <a:defRPr sz="2000" kern="1200">
          <a:solidFill>
            <a:srgbClr val="DAEFF5"/>
          </a:solidFill>
          <a:latin typeface="微软雅黑"/>
          <a:ea typeface="微软雅黑"/>
          <a:cs typeface="微软雅黑"/>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tats.gov.cn/tjsj/zxfb/201502/t20150226_685799.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1.bin"/><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23.wmf"/><Relationship Id="rId4" Type="http://schemas.openxmlformats.org/officeDocument/2006/relationships/oleObject" Target="../embeddings/oleObject3.bin"/><Relationship Id="rId9" Type="http://schemas.openxmlformats.org/officeDocument/2006/relationships/image" Target="../media/image25.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4.wmf"/><Relationship Id="rId7" Type="http://schemas.openxmlformats.org/officeDocument/2006/relationships/image" Target="../media/image22.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25.wmf"/><Relationship Id="rId4" Type="http://schemas.openxmlformats.org/officeDocument/2006/relationships/oleObject" Target="../embeddings/oleObject7.bin"/><Relationship Id="rId9" Type="http://schemas.openxmlformats.org/officeDocument/2006/relationships/image" Target="../media/image23.wmf"/></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4826635" y="4069080"/>
            <a:ext cx="4272280" cy="930275"/>
          </a:xfrm>
        </p:spPr>
        <p:txBody>
          <a:bodyPr/>
          <a:lstStyle/>
          <a:p>
            <a:r>
              <a:rPr kumimoji="1" lang="zh-CN" altLang="en-US" dirty="0"/>
              <a:t>中央财经大学</a:t>
            </a:r>
            <a:r>
              <a:rPr kumimoji="1" lang="en-US" altLang="zh-CN" dirty="0"/>
              <a:t>  </a:t>
            </a:r>
            <a:r>
              <a:rPr kumimoji="1" lang="zh-CN" altLang="en-US" dirty="0"/>
              <a:t>统计与</a:t>
            </a:r>
            <a:r>
              <a:rPr kumimoji="1" lang="zh-CN" altLang="en-US"/>
              <a:t>数学学院</a:t>
            </a:r>
            <a:endParaRPr kumimoji="1" lang="zh-CN" altLang="en-US" dirty="0"/>
          </a:p>
        </p:txBody>
      </p:sp>
      <p:sp>
        <p:nvSpPr>
          <p:cNvPr id="5" name="副标题 4"/>
          <p:cNvSpPr>
            <a:spLocks noGrp="1"/>
          </p:cNvSpPr>
          <p:nvPr>
            <p:ph type="subTitle" idx="1"/>
          </p:nvPr>
        </p:nvSpPr>
        <p:spPr>
          <a:xfrm>
            <a:off x="469747" y="2680538"/>
            <a:ext cx="7733828" cy="1230913"/>
          </a:xfrm>
        </p:spPr>
        <p:txBody>
          <a:bodyPr>
            <a:noAutofit/>
          </a:bodyPr>
          <a:lstStyle/>
          <a:p>
            <a:pPr>
              <a:spcBef>
                <a:spcPts val="0"/>
              </a:spcBef>
            </a:pPr>
            <a:r>
              <a:rPr kumimoji="1" lang="zh-CN" altLang="en-US" sz="4800" spc="300" dirty="0"/>
              <a:t>统计学</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1. </a:t>
            </a:r>
            <a:r>
              <a:rPr lang="zh-CN" altLang="en-US"/>
              <a:t>什么是统计学</a:t>
            </a:r>
          </a:p>
        </p:txBody>
      </p:sp>
      <p:sp>
        <p:nvSpPr>
          <p:cNvPr id="3" name="内容占位符 2"/>
          <p:cNvSpPr>
            <a:spLocks noGrp="1"/>
          </p:cNvSpPr>
          <p:nvPr>
            <p:ph sz="half" idx="1"/>
          </p:nvPr>
        </p:nvSpPr>
        <p:spPr>
          <a:xfrm>
            <a:off x="384623" y="974817"/>
            <a:ext cx="8229599" cy="3748738"/>
          </a:xfrm>
        </p:spPr>
        <p:txBody>
          <a:bodyPr>
            <a:normAutofit fontScale="85000" lnSpcReduction="20000"/>
          </a:bodyPr>
          <a:lstStyle/>
          <a:p>
            <a:r>
              <a:rPr lang="zh-CN" altLang="en-US" dirty="0">
                <a:solidFill>
                  <a:schemeClr val="tx1"/>
                </a:solidFill>
                <a:latin typeface="黑体" charset="0"/>
                <a:ea typeface="黑体" charset="0"/>
                <a:sym typeface="+mn-ea"/>
              </a:rPr>
              <a:t>统计学的研究结论带有不确定性</a:t>
            </a:r>
            <a:endParaRPr lang="en-US" altLang="zh-CN" dirty="0">
              <a:solidFill>
                <a:schemeClr val="tx1"/>
              </a:solidFill>
              <a:latin typeface="黑体" charset="0"/>
              <a:ea typeface="黑体" charset="0"/>
              <a:sym typeface="+mn-ea"/>
            </a:endParaRPr>
          </a:p>
          <a:p>
            <a:pPr marL="0" indent="0">
              <a:buNone/>
            </a:pPr>
            <a:r>
              <a:rPr lang="en-US" altLang="zh-CN" sz="2600" dirty="0">
                <a:solidFill>
                  <a:schemeClr val="tx1"/>
                </a:solidFill>
                <a:latin typeface="黑体" charset="0"/>
                <a:ea typeface="黑体" charset="0"/>
                <a:sym typeface="+mn-ea"/>
              </a:rPr>
              <a:t>   19</a:t>
            </a:r>
            <a:r>
              <a:rPr lang="zh-CN" altLang="en-US" sz="2600" dirty="0">
                <a:solidFill>
                  <a:schemeClr val="tx1"/>
                </a:solidFill>
                <a:latin typeface="黑体" charset="0"/>
                <a:ea typeface="黑体" charset="0"/>
                <a:sym typeface="+mn-ea"/>
              </a:rPr>
              <a:t>世纪，人们能够看到，世界可能是有规则的，但不服从自然的普通定律，随着统计学的出现和普及，哲人和世人都发现传统的决定论受到了侵蚀，一些新的定律往往是根据概率来表述的，所以统计学的研究成果往往带有不确定性，往往通过统计平均来描述客观世界。</a:t>
            </a:r>
            <a:endParaRPr lang="en-US" altLang="zh-CN" sz="2600" dirty="0">
              <a:solidFill>
                <a:schemeClr val="tx1"/>
              </a:solidFill>
              <a:latin typeface="黑体" charset="0"/>
              <a:ea typeface="黑体" charset="0"/>
              <a:sym typeface="+mn-ea"/>
            </a:endParaRPr>
          </a:p>
          <a:p>
            <a:pPr marL="0" indent="0">
              <a:buNone/>
            </a:pPr>
            <a:r>
              <a:rPr lang="zh-CN" altLang="en-US" dirty="0">
                <a:solidFill>
                  <a:schemeClr val="tx1"/>
                </a:solidFill>
                <a:latin typeface="Times New Roman" charset="0"/>
                <a:ea typeface="黑体" charset="0"/>
                <a:sym typeface="+mn-ea"/>
              </a:rPr>
              <a:t>       没有概率论就没有现代统计学。基于部分归纳全体，基于数据揭示隐藏在数据背后的规律，是统计学最优价值的部分。</a:t>
            </a:r>
          </a:p>
          <a:p>
            <a:pPr marL="0" indent="0">
              <a:buNone/>
            </a:pPr>
            <a:endParaRPr lang="en-US" altLang="zh-CN" dirty="0">
              <a:solidFill>
                <a:schemeClr val="tx1"/>
              </a:solidFill>
              <a:effectLst/>
              <a:latin typeface="Times New Roman" charset="0"/>
              <a:ea typeface="黑体" charset="0"/>
              <a:sym typeface="+mn-ea"/>
            </a:endParaRPr>
          </a:p>
        </p:txBody>
      </p:sp>
    </p:spTree>
    <p:extLst>
      <p:ext uri="{BB962C8B-B14F-4D97-AF65-F5344CB8AC3E}">
        <p14:creationId xmlns:p14="http://schemas.microsoft.com/office/powerpoint/2010/main" val="11803652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1. </a:t>
            </a:r>
            <a:r>
              <a:rPr lang="zh-CN" altLang="en-US"/>
              <a:t>什么是统计学</a:t>
            </a:r>
          </a:p>
        </p:txBody>
      </p:sp>
      <p:sp>
        <p:nvSpPr>
          <p:cNvPr id="3" name="内容占位符 2"/>
          <p:cNvSpPr>
            <a:spLocks noGrp="1"/>
          </p:cNvSpPr>
          <p:nvPr>
            <p:ph sz="half" idx="1"/>
          </p:nvPr>
        </p:nvSpPr>
        <p:spPr>
          <a:xfrm>
            <a:off x="384623" y="974817"/>
            <a:ext cx="8229599" cy="3748738"/>
          </a:xfrm>
        </p:spPr>
        <p:txBody>
          <a:bodyPr>
            <a:normAutofit fontScale="85000" lnSpcReduction="20000"/>
          </a:bodyPr>
          <a:lstStyle/>
          <a:p>
            <a:r>
              <a:rPr lang="zh-CN" altLang="en-US" dirty="0">
                <a:solidFill>
                  <a:schemeClr val="tx1"/>
                </a:solidFill>
                <a:latin typeface="黑体" charset="0"/>
                <a:ea typeface="黑体" charset="0"/>
                <a:sym typeface="+mn-ea"/>
              </a:rPr>
              <a:t>统计学的研究结论带有不确定性</a:t>
            </a:r>
            <a:endParaRPr lang="en-US" altLang="zh-CN" dirty="0">
              <a:solidFill>
                <a:schemeClr val="tx1"/>
              </a:solidFill>
              <a:latin typeface="黑体" charset="0"/>
              <a:ea typeface="黑体" charset="0"/>
              <a:sym typeface="+mn-ea"/>
            </a:endParaRPr>
          </a:p>
          <a:p>
            <a:pPr marL="0" indent="0">
              <a:buNone/>
            </a:pPr>
            <a:r>
              <a:rPr lang="en-US" altLang="zh-CN" sz="2600" dirty="0">
                <a:solidFill>
                  <a:schemeClr val="tx1"/>
                </a:solidFill>
                <a:latin typeface="黑体" charset="0"/>
                <a:ea typeface="黑体" charset="0"/>
                <a:sym typeface="+mn-ea"/>
              </a:rPr>
              <a:t>   19</a:t>
            </a:r>
            <a:r>
              <a:rPr lang="zh-CN" altLang="en-US" sz="2600" dirty="0">
                <a:solidFill>
                  <a:schemeClr val="tx1"/>
                </a:solidFill>
                <a:latin typeface="黑体" charset="0"/>
                <a:ea typeface="黑体" charset="0"/>
                <a:sym typeface="+mn-ea"/>
              </a:rPr>
              <a:t>世纪，人们能够看到，世界可能是有规则的，但不服从自然的普通定律，随着统计学的出现和普及，哲人和世人都发现传统的决定论受到了侵蚀，一些新的定律往往是根据概率来表述的，所以统计学的研究成果往往带有不确定性，往往通过统计平均来描述客观世界。</a:t>
            </a:r>
            <a:endParaRPr lang="en-US" altLang="zh-CN" sz="2600" dirty="0">
              <a:solidFill>
                <a:schemeClr val="tx1"/>
              </a:solidFill>
              <a:latin typeface="黑体" charset="0"/>
              <a:ea typeface="黑体" charset="0"/>
              <a:sym typeface="+mn-ea"/>
            </a:endParaRPr>
          </a:p>
          <a:p>
            <a:pPr marL="0" indent="0">
              <a:buNone/>
            </a:pPr>
            <a:r>
              <a:rPr lang="zh-CN" altLang="en-US" dirty="0">
                <a:solidFill>
                  <a:schemeClr val="tx1"/>
                </a:solidFill>
                <a:latin typeface="Times New Roman" charset="0"/>
                <a:ea typeface="黑体" charset="0"/>
                <a:sym typeface="+mn-ea"/>
              </a:rPr>
              <a:t>       没有概率论就没有现代统计学。基于部分归纳全体，基于数据揭示隐藏在数据背后的规律，是统计学最优价值的部分。</a:t>
            </a:r>
          </a:p>
          <a:p>
            <a:pPr marL="0" indent="0">
              <a:buNone/>
            </a:pPr>
            <a:endParaRPr lang="en-US" altLang="zh-CN" dirty="0">
              <a:solidFill>
                <a:schemeClr val="tx1"/>
              </a:solidFill>
              <a:effectLst/>
              <a:latin typeface="Times New Roman" charset="0"/>
              <a:ea typeface="黑体" charset="0"/>
              <a:sym typeface="+mn-ea"/>
            </a:endParaRPr>
          </a:p>
        </p:txBody>
      </p:sp>
    </p:spTree>
    <p:extLst>
      <p:ext uri="{BB962C8B-B14F-4D97-AF65-F5344CB8AC3E}">
        <p14:creationId xmlns:p14="http://schemas.microsoft.com/office/powerpoint/2010/main" val="27512042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1. </a:t>
            </a:r>
            <a:r>
              <a:rPr lang="zh-CN" altLang="en-US"/>
              <a:t>什么是统计学</a:t>
            </a:r>
          </a:p>
        </p:txBody>
      </p:sp>
      <p:sp>
        <p:nvSpPr>
          <p:cNvPr id="3" name="内容占位符 2"/>
          <p:cNvSpPr>
            <a:spLocks noGrp="1"/>
          </p:cNvSpPr>
          <p:nvPr>
            <p:ph sz="half" idx="1"/>
          </p:nvPr>
        </p:nvSpPr>
        <p:spPr>
          <a:xfrm>
            <a:off x="384623" y="974817"/>
            <a:ext cx="8229599" cy="3748738"/>
          </a:xfrm>
        </p:spPr>
        <p:txBody>
          <a:bodyPr>
            <a:normAutofit/>
          </a:bodyPr>
          <a:lstStyle/>
          <a:p>
            <a:r>
              <a:rPr lang="zh-CN" altLang="en-US" dirty="0">
                <a:solidFill>
                  <a:schemeClr val="tx1"/>
                </a:solidFill>
                <a:latin typeface="黑体" charset="0"/>
                <a:ea typeface="黑体" charset="0"/>
                <a:sym typeface="+mn-ea"/>
              </a:rPr>
              <a:t>统计学的研究往往伴随新思想的产生。</a:t>
            </a:r>
            <a:endParaRPr lang="en-US" altLang="zh-CN" dirty="0">
              <a:solidFill>
                <a:schemeClr val="tx1"/>
              </a:solidFill>
              <a:latin typeface="黑体" charset="0"/>
              <a:ea typeface="黑体" charset="0"/>
              <a:sym typeface="+mn-ea"/>
            </a:endParaRPr>
          </a:p>
          <a:p>
            <a:pPr marL="0" indent="0">
              <a:buNone/>
            </a:pPr>
            <a:r>
              <a:rPr lang="zh-CN" altLang="en-US" sz="2400" dirty="0">
                <a:solidFill>
                  <a:schemeClr val="tx1"/>
                </a:solidFill>
                <a:latin typeface="黑体" charset="0"/>
                <a:ea typeface="黑体" charset="0"/>
                <a:sym typeface="+mn-ea"/>
              </a:rPr>
              <a:t>    传统的演绎推理结论蕴含在前提之中，而以归纳推理为主的统计学结论具有发散性，但我们可以给出每一种结论对应的概率。当一个新的现象发生时，传统学说只能根据已有的理论外壳解释这种新的现象不是什么，而统计学可以说明它可能是什么，所以统计学是科学研究的原动力。</a:t>
            </a:r>
            <a:endParaRPr lang="en-US" altLang="zh-CN" sz="2400" dirty="0">
              <a:solidFill>
                <a:schemeClr val="tx1"/>
              </a:solidFill>
              <a:effectLst/>
              <a:latin typeface="Times New Roman" charset="0"/>
              <a:ea typeface="黑体" charset="0"/>
              <a:sym typeface="+mn-ea"/>
            </a:endParaRPr>
          </a:p>
        </p:txBody>
      </p:sp>
    </p:spTree>
    <p:extLst>
      <p:ext uri="{BB962C8B-B14F-4D97-AF65-F5344CB8AC3E}">
        <p14:creationId xmlns:p14="http://schemas.microsoft.com/office/powerpoint/2010/main" val="3904379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1. </a:t>
            </a:r>
            <a:r>
              <a:rPr lang="zh-CN" altLang="en-US"/>
              <a:t>什么是统计学</a:t>
            </a:r>
          </a:p>
        </p:txBody>
      </p:sp>
      <p:sp>
        <p:nvSpPr>
          <p:cNvPr id="3" name="内容占位符 2"/>
          <p:cNvSpPr>
            <a:spLocks noGrp="1"/>
          </p:cNvSpPr>
          <p:nvPr>
            <p:ph sz="half" idx="1"/>
          </p:nvPr>
        </p:nvSpPr>
        <p:spPr>
          <a:xfrm>
            <a:off x="384623" y="974817"/>
            <a:ext cx="8229599" cy="3748738"/>
          </a:xfrm>
        </p:spPr>
        <p:txBody>
          <a:bodyPr>
            <a:normAutofit fontScale="92500" lnSpcReduction="20000"/>
          </a:bodyPr>
          <a:lstStyle/>
          <a:p>
            <a:r>
              <a:rPr lang="zh-CN" altLang="en-US" dirty="0">
                <a:solidFill>
                  <a:schemeClr val="tx1"/>
                </a:solidFill>
                <a:latin typeface="黑体" charset="0"/>
                <a:ea typeface="黑体" charset="0"/>
                <a:sym typeface="+mn-ea"/>
              </a:rPr>
              <a:t>统计学与大部分学科都有着密切联系，具有广阔的应用领域。</a:t>
            </a:r>
            <a:endParaRPr lang="en-US" altLang="zh-CN" dirty="0">
              <a:solidFill>
                <a:schemeClr val="tx1"/>
              </a:solidFill>
              <a:latin typeface="黑体" charset="0"/>
              <a:ea typeface="黑体" charset="0"/>
              <a:sym typeface="+mn-ea"/>
            </a:endParaRPr>
          </a:p>
          <a:p>
            <a:pPr marL="0" indent="0">
              <a:buNone/>
            </a:pPr>
            <a:r>
              <a:rPr lang="zh-CN" altLang="en-US" sz="2400" dirty="0">
                <a:solidFill>
                  <a:schemeClr val="tx1"/>
                </a:solidFill>
                <a:latin typeface="黑体" charset="0"/>
                <a:ea typeface="黑体" charset="0"/>
                <a:sym typeface="+mn-ea"/>
              </a:rPr>
              <a:t>     精算，农业，动物学，人类学，考古学，审计学，晶体学，人口学，牙医学，生态学，经济计量学，教育学，选举预测和策划，工程，流行病学，金融，水产渔业研究，遗传学，地理学，地质学，历史研究，人类遗传学，水文学，工业，法律，语言学，文学，劳动力计划，管理科学，市场营销学，医学诊断，气象学，军事科学，核材料安全管理，眼科学，制药学，物理学，政治学，心理学，心理物理学，质量控制，宗教研究，社会学，调查抽样，分类学，气象改善，博彩，</a:t>
            </a:r>
            <a:r>
              <a:rPr lang="en-US" altLang="zh-CN" sz="2400" dirty="0">
                <a:solidFill>
                  <a:schemeClr val="tx1"/>
                </a:solidFill>
                <a:latin typeface="黑体" charset="0"/>
                <a:ea typeface="黑体" charset="0"/>
                <a:sym typeface="+mn-ea"/>
              </a:rPr>
              <a:t>……</a:t>
            </a:r>
            <a:r>
              <a:rPr lang="zh-CN" altLang="en-US" sz="2400" dirty="0">
                <a:solidFill>
                  <a:schemeClr val="tx1"/>
                </a:solidFill>
                <a:latin typeface="黑体" charset="0"/>
                <a:ea typeface="黑体" charset="0"/>
                <a:sym typeface="+mn-ea"/>
              </a:rPr>
              <a:t>。</a:t>
            </a:r>
            <a:endParaRPr lang="en-US" altLang="zh-CN" sz="2400" dirty="0">
              <a:solidFill>
                <a:schemeClr val="tx1"/>
              </a:solidFill>
              <a:effectLst/>
              <a:latin typeface="Times New Roman" charset="0"/>
              <a:ea typeface="黑体" charset="0"/>
              <a:sym typeface="+mn-ea"/>
            </a:endParaRPr>
          </a:p>
        </p:txBody>
      </p:sp>
    </p:spTree>
    <p:extLst>
      <p:ext uri="{BB962C8B-B14F-4D97-AF65-F5344CB8AC3E}">
        <p14:creationId xmlns:p14="http://schemas.microsoft.com/office/powerpoint/2010/main" val="30503979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574146" y="1389010"/>
            <a:ext cx="2345406" cy="2055906"/>
          </a:xfrm>
          <a:noFill/>
        </p:spPr>
        <p:txBody>
          <a:bodyPr vert="horz" lIns="91440" tIns="45720" rIns="91440" bIns="45720" rtlCol="0" anchor="ctr">
            <a:normAutofit fontScale="90000"/>
          </a:bodyPr>
          <a:lstStyle/>
          <a:p>
            <a:pPr algn="just" defTabSz="914400">
              <a:lnSpc>
                <a:spcPct val="110000"/>
              </a:lnSpc>
            </a:pPr>
            <a:r>
              <a:rPr lang="zh-CN" altLang="en-US" sz="2700" dirty="0">
                <a:solidFill>
                  <a:srgbClr val="FFFFFF"/>
                </a:solidFill>
                <a:latin typeface="+mj-lt"/>
                <a:ea typeface="+mj-ea"/>
                <a:cs typeface="+mj-cs"/>
              </a:rPr>
              <a:t>公元前</a:t>
            </a:r>
            <a:r>
              <a:rPr lang="en-US" altLang="zh-CN" sz="2700" dirty="0">
                <a:solidFill>
                  <a:srgbClr val="FFFFFF"/>
                </a:solidFill>
                <a:latin typeface="+mj-lt"/>
                <a:ea typeface="+mj-ea"/>
                <a:cs typeface="+mj-cs"/>
              </a:rPr>
              <a:t>2250</a:t>
            </a:r>
            <a:r>
              <a:rPr lang="zh-CN" altLang="en-US" sz="2700" dirty="0">
                <a:solidFill>
                  <a:srgbClr val="FFFFFF"/>
                </a:solidFill>
                <a:latin typeface="+mj-lt"/>
                <a:ea typeface="+mj-ea"/>
                <a:cs typeface="+mj-cs"/>
              </a:rPr>
              <a:t>年，大禹治水，根据</a:t>
            </a:r>
            <a:r>
              <a:rPr lang="zh-CN" altLang="en-US" sz="2700" dirty="0">
                <a:solidFill>
                  <a:srgbClr val="C00000"/>
                </a:solidFill>
                <a:latin typeface="+mj-lt"/>
                <a:ea typeface="+mj-ea"/>
                <a:cs typeface="+mj-cs"/>
              </a:rPr>
              <a:t>山川土质，人力和物力</a:t>
            </a:r>
            <a:r>
              <a:rPr lang="zh-CN" altLang="en-US" sz="2700" dirty="0">
                <a:solidFill>
                  <a:srgbClr val="FFFFFF"/>
                </a:solidFill>
                <a:latin typeface="+mj-lt"/>
                <a:ea typeface="+mj-ea"/>
                <a:cs typeface="+mj-cs"/>
              </a:rPr>
              <a:t>的多寡，分全国为九州。</a:t>
            </a:r>
            <a:endParaRPr lang="en-US" altLang="zh-CN" sz="2700" kern="1200" dirty="0">
              <a:solidFill>
                <a:srgbClr val="C00000"/>
              </a:solidFill>
              <a:latin typeface="+mj-lt"/>
              <a:ea typeface="+mj-ea"/>
              <a:cs typeface="+mj-cs"/>
            </a:endParaRPr>
          </a:p>
        </p:txBody>
      </p:sp>
      <p:pic>
        <p:nvPicPr>
          <p:cNvPr id="5" name="图片 4">
            <a:extLst>
              <a:ext uri="{FF2B5EF4-FFF2-40B4-BE49-F238E27FC236}">
                <a16:creationId xmlns:a16="http://schemas.microsoft.com/office/drawing/2014/main" id="{081DD147-8094-4033-8A76-04177D18B296}"/>
              </a:ext>
            </a:extLst>
          </p:cNvPr>
          <p:cNvPicPr>
            <a:picLocks noChangeAspect="1"/>
          </p:cNvPicPr>
          <p:nvPr/>
        </p:nvPicPr>
        <p:blipFill>
          <a:blip r:embed="rId3"/>
          <a:stretch>
            <a:fillRect/>
          </a:stretch>
        </p:blipFill>
        <p:spPr>
          <a:xfrm>
            <a:off x="3582987" y="873582"/>
            <a:ext cx="5085525" cy="3394587"/>
          </a:xfrm>
          <a:prstGeom prst="rect">
            <a:avLst/>
          </a:prstGeom>
        </p:spPr>
      </p:pic>
      <p:sp>
        <p:nvSpPr>
          <p:cNvPr id="9" name="标题 1">
            <a:extLst>
              <a:ext uri="{FF2B5EF4-FFF2-40B4-BE49-F238E27FC236}">
                <a16:creationId xmlns:a16="http://schemas.microsoft.com/office/drawing/2014/main" id="{807736F1-8138-4362-A505-56FEC2148DE9}"/>
              </a:ext>
            </a:extLst>
          </p:cNvPr>
          <p:cNvSpPr txBox="1">
            <a:spLocks/>
          </p:cNvSpPr>
          <p:nvPr/>
        </p:nvSpPr>
        <p:spPr>
          <a:xfrm>
            <a:off x="284442" y="274389"/>
            <a:ext cx="1971675" cy="553045"/>
          </a:xfrm>
          <a:prstGeom prst="rect">
            <a:avLst/>
          </a:prstGeom>
          <a:noFill/>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华文中宋"/>
                <a:ea typeface="华文中宋"/>
                <a:cs typeface="华文中宋"/>
              </a:defRPr>
            </a:lvl1pPr>
          </a:lstStyle>
          <a:p>
            <a:pPr algn="ctr" defTabSz="914400">
              <a:lnSpc>
                <a:spcPct val="90000"/>
              </a:lnSpc>
            </a:pPr>
            <a:r>
              <a:rPr lang="en-US" altLang="zh-CN" dirty="0">
                <a:solidFill>
                  <a:srgbClr val="FFFFFF"/>
                </a:solidFill>
                <a:latin typeface="+mj-lt"/>
                <a:ea typeface="+mj-ea"/>
                <a:cs typeface="+mj-cs"/>
              </a:rPr>
              <a:t>2.</a:t>
            </a:r>
            <a:r>
              <a:rPr lang="zh-CN" altLang="en-US" dirty="0">
                <a:solidFill>
                  <a:srgbClr val="FFFFFF"/>
                </a:solidFill>
                <a:latin typeface="+mj-lt"/>
                <a:ea typeface="+mj-ea"/>
                <a:cs typeface="+mj-cs"/>
              </a:rPr>
              <a:t>统计的起源</a:t>
            </a:r>
            <a:endParaRPr lang="en-US" altLang="zh-CN" dirty="0">
              <a:solidFill>
                <a:srgbClr val="FFFFFF"/>
              </a:solidFill>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5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771525" y="1475449"/>
            <a:ext cx="1971675" cy="1910443"/>
          </a:xfrm>
          <a:noFill/>
        </p:spPr>
        <p:txBody>
          <a:bodyPr vert="horz" lIns="91440" tIns="45720" rIns="91440" bIns="45720" rtlCol="0" anchor="ctr">
            <a:normAutofit fontScale="90000"/>
          </a:bodyPr>
          <a:lstStyle/>
          <a:p>
            <a:pPr algn="just" defTabSz="914400">
              <a:lnSpc>
                <a:spcPct val="110000"/>
              </a:lnSpc>
            </a:pPr>
            <a:r>
              <a:rPr lang="zh-CN" altLang="en-US" sz="2700" dirty="0">
                <a:solidFill>
                  <a:srgbClr val="FFFFFF"/>
                </a:solidFill>
                <a:latin typeface="+mj-lt"/>
                <a:ea typeface="+mj-ea"/>
                <a:cs typeface="+mj-cs"/>
              </a:rPr>
              <a:t> 殷周时代实行井田制，</a:t>
            </a:r>
            <a:r>
              <a:rPr lang="zh-CN" altLang="en-US" sz="2700" dirty="0">
                <a:solidFill>
                  <a:srgbClr val="C00000"/>
                </a:solidFill>
                <a:latin typeface="+mj-lt"/>
                <a:ea typeface="+mj-ea"/>
                <a:cs typeface="+mj-cs"/>
              </a:rPr>
              <a:t>按人口分地，</a:t>
            </a:r>
            <a:r>
              <a:rPr lang="zh-CN" altLang="en-US" sz="2700" dirty="0">
                <a:latin typeface="+mj-lt"/>
                <a:ea typeface="+mj-ea"/>
                <a:cs typeface="+mj-cs"/>
              </a:rPr>
              <a:t>进行了土地与户口的统计</a:t>
            </a:r>
            <a:r>
              <a:rPr lang="zh-CN" altLang="en-US" sz="2700" dirty="0">
                <a:solidFill>
                  <a:srgbClr val="FFFFFF"/>
                </a:solidFill>
                <a:latin typeface="+mj-lt"/>
                <a:ea typeface="+mj-ea"/>
                <a:cs typeface="+mj-cs"/>
              </a:rPr>
              <a:t>。</a:t>
            </a:r>
            <a:endParaRPr lang="en-US" altLang="zh-CN" sz="2700" kern="1200" dirty="0">
              <a:solidFill>
                <a:srgbClr val="FFFFFF"/>
              </a:solidFill>
              <a:latin typeface="+mj-lt"/>
              <a:ea typeface="+mj-ea"/>
              <a:cs typeface="+mj-cs"/>
            </a:endParaRPr>
          </a:p>
        </p:txBody>
      </p:sp>
      <p:pic>
        <p:nvPicPr>
          <p:cNvPr id="6146" name="Picture 2" descr="井田、名田、王田、屯田、均田，古代的土地制度是怎么发展更替_凤凰网">
            <a:extLst>
              <a:ext uri="{FF2B5EF4-FFF2-40B4-BE49-F238E27FC236}">
                <a16:creationId xmlns:a16="http://schemas.microsoft.com/office/drawing/2014/main" id="{D7AA801D-093B-4E63-A2F4-E4D43C33FEB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725431" y="482599"/>
            <a:ext cx="4800636" cy="4176554"/>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a:extLst>
              <a:ext uri="{FF2B5EF4-FFF2-40B4-BE49-F238E27FC236}">
                <a16:creationId xmlns:a16="http://schemas.microsoft.com/office/drawing/2014/main" id="{54CA1EEA-0F60-4863-825F-2602CB9F436D}"/>
              </a:ext>
            </a:extLst>
          </p:cNvPr>
          <p:cNvSpPr txBox="1">
            <a:spLocks/>
          </p:cNvSpPr>
          <p:nvPr/>
        </p:nvSpPr>
        <p:spPr>
          <a:xfrm>
            <a:off x="284442" y="274389"/>
            <a:ext cx="1971675" cy="553045"/>
          </a:xfrm>
          <a:prstGeom prst="rect">
            <a:avLst/>
          </a:prstGeom>
          <a:noFill/>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华文中宋"/>
                <a:ea typeface="华文中宋"/>
                <a:cs typeface="华文中宋"/>
              </a:defRPr>
            </a:lvl1pPr>
          </a:lstStyle>
          <a:p>
            <a:pPr algn="ctr" defTabSz="914400">
              <a:lnSpc>
                <a:spcPct val="90000"/>
              </a:lnSpc>
            </a:pPr>
            <a:r>
              <a:rPr lang="zh-CN" altLang="en-US" dirty="0">
                <a:solidFill>
                  <a:srgbClr val="FFFFFF"/>
                </a:solidFill>
                <a:latin typeface="+mj-lt"/>
                <a:ea typeface="+mj-ea"/>
                <a:cs typeface="+mj-cs"/>
              </a:rPr>
              <a:t>统计的起源</a:t>
            </a:r>
            <a:endParaRPr lang="en-US" altLang="zh-CN" dirty="0">
              <a:solidFill>
                <a:srgbClr val="FFFFFF"/>
              </a:solidFill>
              <a:latin typeface="+mj-lt"/>
              <a:ea typeface="+mj-ea"/>
              <a:cs typeface="+mj-cs"/>
            </a:endParaRPr>
          </a:p>
        </p:txBody>
      </p:sp>
    </p:spTree>
    <p:extLst>
      <p:ext uri="{BB962C8B-B14F-4D97-AF65-F5344CB8AC3E}">
        <p14:creationId xmlns:p14="http://schemas.microsoft.com/office/powerpoint/2010/main" val="35207651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5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771525" y="1475449"/>
            <a:ext cx="1971675" cy="1910443"/>
          </a:xfrm>
          <a:noFill/>
        </p:spPr>
        <p:txBody>
          <a:bodyPr vert="horz" lIns="91440" tIns="45720" rIns="91440" bIns="45720" rtlCol="0" anchor="ctr">
            <a:normAutofit/>
          </a:bodyPr>
          <a:lstStyle/>
          <a:p>
            <a:pPr algn="just" defTabSz="914400">
              <a:lnSpc>
                <a:spcPct val="110000"/>
              </a:lnSpc>
            </a:pPr>
            <a:r>
              <a:rPr lang="zh-CN" altLang="en-US" sz="2700" dirty="0">
                <a:solidFill>
                  <a:srgbClr val="FFFFFF"/>
                </a:solidFill>
                <a:latin typeface="+mj-lt"/>
                <a:ea typeface="+mj-ea"/>
                <a:cs typeface="+mj-cs"/>
              </a:rPr>
              <a:t> 春秋时期以</a:t>
            </a:r>
            <a:r>
              <a:rPr lang="zh-CN" altLang="en-US" sz="2700" dirty="0">
                <a:solidFill>
                  <a:srgbClr val="C00000"/>
                </a:solidFill>
                <a:latin typeface="+mj-lt"/>
                <a:ea typeface="+mj-ea"/>
                <a:cs typeface="+mj-cs"/>
              </a:rPr>
              <a:t>兵车多寡</a:t>
            </a:r>
            <a:r>
              <a:rPr lang="zh-CN" altLang="en-US" sz="2700" dirty="0">
                <a:solidFill>
                  <a:srgbClr val="FFFFFF"/>
                </a:solidFill>
                <a:latin typeface="+mj-lt"/>
                <a:ea typeface="+mj-ea"/>
                <a:cs typeface="+mj-cs"/>
              </a:rPr>
              <a:t>论诸侯实力。</a:t>
            </a:r>
            <a:endParaRPr lang="en-US" altLang="zh-CN" sz="2700" kern="1200" dirty="0">
              <a:solidFill>
                <a:srgbClr val="FFFFFF"/>
              </a:solidFill>
              <a:latin typeface="+mj-lt"/>
              <a:ea typeface="+mj-ea"/>
              <a:cs typeface="+mj-cs"/>
            </a:endParaRPr>
          </a:p>
        </p:txBody>
      </p:sp>
      <p:sp>
        <p:nvSpPr>
          <p:cNvPr id="7" name="标题 1">
            <a:extLst>
              <a:ext uri="{FF2B5EF4-FFF2-40B4-BE49-F238E27FC236}">
                <a16:creationId xmlns:a16="http://schemas.microsoft.com/office/drawing/2014/main" id="{54CA1EEA-0F60-4863-825F-2602CB9F436D}"/>
              </a:ext>
            </a:extLst>
          </p:cNvPr>
          <p:cNvSpPr txBox="1">
            <a:spLocks/>
          </p:cNvSpPr>
          <p:nvPr/>
        </p:nvSpPr>
        <p:spPr>
          <a:xfrm>
            <a:off x="284442" y="274389"/>
            <a:ext cx="1971675" cy="553045"/>
          </a:xfrm>
          <a:prstGeom prst="rect">
            <a:avLst/>
          </a:prstGeom>
          <a:noFill/>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华文中宋"/>
                <a:ea typeface="华文中宋"/>
                <a:cs typeface="华文中宋"/>
              </a:defRPr>
            </a:lvl1pPr>
          </a:lstStyle>
          <a:p>
            <a:pPr algn="ctr" defTabSz="914400">
              <a:lnSpc>
                <a:spcPct val="90000"/>
              </a:lnSpc>
            </a:pPr>
            <a:r>
              <a:rPr lang="zh-CN" altLang="en-US" dirty="0">
                <a:solidFill>
                  <a:srgbClr val="FFFFFF"/>
                </a:solidFill>
                <a:latin typeface="+mj-lt"/>
                <a:ea typeface="+mj-ea"/>
                <a:cs typeface="+mj-cs"/>
              </a:rPr>
              <a:t>统计的起源</a:t>
            </a:r>
            <a:endParaRPr lang="en-US" altLang="zh-CN" dirty="0">
              <a:solidFill>
                <a:srgbClr val="FFFFFF"/>
              </a:solidFill>
              <a:latin typeface="+mj-lt"/>
              <a:ea typeface="+mj-ea"/>
              <a:cs typeface="+mj-cs"/>
            </a:endParaRPr>
          </a:p>
        </p:txBody>
      </p:sp>
      <p:pic>
        <p:nvPicPr>
          <p:cNvPr id="7170" name="Picture 2" descr="古代的那些战车">
            <a:extLst>
              <a:ext uri="{FF2B5EF4-FFF2-40B4-BE49-F238E27FC236}">
                <a16:creationId xmlns:a16="http://schemas.microsoft.com/office/drawing/2014/main" id="{72DC9222-AEFD-4614-A77B-C3E0948BCCB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30227" y="969308"/>
            <a:ext cx="4997450" cy="374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8956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A1B928CE-39F2-4747-A98B-8CCDB022A9A7}"/>
              </a:ext>
            </a:extLst>
          </p:cNvPr>
          <p:cNvPicPr>
            <a:picLocks noGrp="1" noChangeAspect="1"/>
          </p:cNvPicPr>
          <p:nvPr>
            <p:ph sz="half" idx="1"/>
          </p:nvPr>
        </p:nvPicPr>
        <p:blipFill>
          <a:blip r:embed="rId3"/>
          <a:stretch>
            <a:fillRect/>
          </a:stretch>
        </p:blipFill>
        <p:spPr>
          <a:xfrm>
            <a:off x="1427681" y="455332"/>
            <a:ext cx="6186343" cy="4331020"/>
          </a:xfrm>
          <a:prstGeom prst="rect">
            <a:avLst/>
          </a:prstGeom>
        </p:spPr>
      </p:pic>
      <p:sp>
        <p:nvSpPr>
          <p:cNvPr id="6" name="矩形: 圆角 5">
            <a:extLst>
              <a:ext uri="{FF2B5EF4-FFF2-40B4-BE49-F238E27FC236}">
                <a16:creationId xmlns:a16="http://schemas.microsoft.com/office/drawing/2014/main" id="{8E4F240A-02D7-47EA-B5F7-A5BA72EA01F2}"/>
              </a:ext>
            </a:extLst>
          </p:cNvPr>
          <p:cNvSpPr/>
          <p:nvPr/>
        </p:nvSpPr>
        <p:spPr>
          <a:xfrm>
            <a:off x="1499746" y="3651624"/>
            <a:ext cx="6042212" cy="10638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6A8ECE66-26BA-4702-8151-DBB619A76CFE}"/>
              </a:ext>
            </a:extLst>
          </p:cNvPr>
          <p:cNvSpPr txBox="1"/>
          <p:nvPr/>
        </p:nvSpPr>
        <p:spPr>
          <a:xfrm>
            <a:off x="1602042" y="3721864"/>
            <a:ext cx="6042211" cy="923330"/>
          </a:xfrm>
          <a:prstGeom prst="rect">
            <a:avLst/>
          </a:prstGeom>
          <a:noFill/>
        </p:spPr>
        <p:txBody>
          <a:bodyPr wrap="square" rtlCol="0">
            <a:spAutoFit/>
          </a:bodyPr>
          <a:lstStyle/>
          <a:p>
            <a:r>
              <a:rPr lang="zh-CN" altLang="en-US" dirty="0"/>
              <a:t>我国是世界上最早进行人口普查的国家，人口普查活动至少可以上溯到先秦时期。西周时，周宣王“既丧南国之师，乃</a:t>
            </a:r>
            <a:r>
              <a:rPr lang="zh-CN" altLang="en-US" dirty="0">
                <a:solidFill>
                  <a:srgbClr val="C00000"/>
                </a:solidFill>
              </a:rPr>
              <a:t>料民</a:t>
            </a:r>
            <a:r>
              <a:rPr lang="zh-CN" altLang="en-US" dirty="0"/>
              <a:t>于太原”。汉代时期出现户口与年龄的统计数据</a:t>
            </a:r>
          </a:p>
        </p:txBody>
      </p:sp>
      <p:sp>
        <p:nvSpPr>
          <p:cNvPr id="8" name="标题 1">
            <a:extLst>
              <a:ext uri="{FF2B5EF4-FFF2-40B4-BE49-F238E27FC236}">
                <a16:creationId xmlns:a16="http://schemas.microsoft.com/office/drawing/2014/main" id="{8D63A63C-6C3A-497A-8ACB-9FB5096A8D1D}"/>
              </a:ext>
            </a:extLst>
          </p:cNvPr>
          <p:cNvSpPr txBox="1">
            <a:spLocks noGrp="1"/>
          </p:cNvSpPr>
          <p:nvPr>
            <p:ph type="title"/>
          </p:nvPr>
        </p:nvSpPr>
        <p:spPr>
          <a:xfrm>
            <a:off x="-58084" y="357148"/>
            <a:ext cx="8229600" cy="404812"/>
          </a:xfrm>
          <a:prstGeom prst="rect">
            <a:avLst/>
          </a:prstGeom>
          <a:noFill/>
        </p:spPr>
        <p:txBody>
          <a:bodyPr vert="horz" lIns="91440" tIns="45720" rIns="91440" bIns="45720" rtlCol="0" anchor="ctr">
            <a:normAutofit fontScale="90000"/>
          </a:bodyPr>
          <a:lstStyle>
            <a:lvl1pPr algn="l" defTabSz="457200" rtl="0" eaLnBrk="1" latinLnBrk="0" hangingPunct="1">
              <a:spcBef>
                <a:spcPct val="0"/>
              </a:spcBef>
              <a:buNone/>
              <a:defRPr sz="2400" b="1" kern="1200">
                <a:solidFill>
                  <a:schemeClr val="tx1"/>
                </a:solidFill>
                <a:latin typeface="华文中宋"/>
                <a:ea typeface="华文中宋"/>
                <a:cs typeface="华文中宋"/>
              </a:defRPr>
            </a:lvl1pPr>
          </a:lstStyle>
          <a:p>
            <a:pPr defTabSz="914400">
              <a:lnSpc>
                <a:spcPct val="90000"/>
              </a:lnSpc>
            </a:pPr>
            <a:r>
              <a:rPr lang="zh-CN" altLang="en-US" dirty="0">
                <a:solidFill>
                  <a:srgbClr val="FFFFFF"/>
                </a:solidFill>
                <a:latin typeface="+mj-lt"/>
                <a:ea typeface="+mj-ea"/>
                <a:cs typeface="+mj-cs"/>
              </a:rPr>
              <a:t>统计的起源</a:t>
            </a:r>
            <a:endParaRPr lang="en-US" altLang="zh-CN" dirty="0">
              <a:solidFill>
                <a:srgbClr val="FFFFFF"/>
              </a:solidFill>
              <a:latin typeface="+mj-lt"/>
              <a:ea typeface="+mj-ea"/>
              <a:cs typeface="+mj-cs"/>
            </a:endParaRPr>
          </a:p>
        </p:txBody>
      </p:sp>
    </p:spTree>
    <p:extLst>
      <p:ext uri="{BB962C8B-B14F-4D97-AF65-F5344CB8AC3E}">
        <p14:creationId xmlns:p14="http://schemas.microsoft.com/office/powerpoint/2010/main" val="121325222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8D63A63C-6C3A-497A-8ACB-9FB5096A8D1D}"/>
              </a:ext>
            </a:extLst>
          </p:cNvPr>
          <p:cNvSpPr txBox="1">
            <a:spLocks noGrp="1"/>
          </p:cNvSpPr>
          <p:nvPr>
            <p:ph type="title"/>
          </p:nvPr>
        </p:nvSpPr>
        <p:spPr>
          <a:xfrm>
            <a:off x="-58084" y="357148"/>
            <a:ext cx="8229600" cy="404812"/>
          </a:xfrm>
          <a:prstGeom prst="rect">
            <a:avLst/>
          </a:prstGeom>
          <a:noFill/>
        </p:spPr>
        <p:txBody>
          <a:bodyPr vert="horz" lIns="91440" tIns="45720" rIns="91440" bIns="45720" rtlCol="0" anchor="ctr">
            <a:normAutofit fontScale="90000"/>
          </a:bodyPr>
          <a:lstStyle>
            <a:lvl1pPr algn="l" defTabSz="457200" rtl="0" eaLnBrk="1" latinLnBrk="0" hangingPunct="1">
              <a:spcBef>
                <a:spcPct val="0"/>
              </a:spcBef>
              <a:buNone/>
              <a:defRPr sz="2400" b="1" kern="1200">
                <a:solidFill>
                  <a:schemeClr val="tx1"/>
                </a:solidFill>
                <a:latin typeface="华文中宋"/>
                <a:ea typeface="华文中宋"/>
                <a:cs typeface="华文中宋"/>
              </a:defRPr>
            </a:lvl1pPr>
          </a:lstStyle>
          <a:p>
            <a:pPr defTabSz="914400">
              <a:lnSpc>
                <a:spcPct val="90000"/>
              </a:lnSpc>
            </a:pPr>
            <a:r>
              <a:rPr lang="zh-CN" altLang="en-US" dirty="0">
                <a:solidFill>
                  <a:srgbClr val="FFFFFF"/>
                </a:solidFill>
                <a:latin typeface="+mj-lt"/>
                <a:ea typeface="+mj-ea"/>
                <a:cs typeface="+mj-cs"/>
              </a:rPr>
              <a:t>统计的起源</a:t>
            </a:r>
            <a:endParaRPr lang="en-US" altLang="zh-CN" dirty="0">
              <a:solidFill>
                <a:srgbClr val="FFFFFF"/>
              </a:solidFill>
              <a:latin typeface="+mj-lt"/>
              <a:ea typeface="+mj-ea"/>
              <a:cs typeface="+mj-cs"/>
            </a:endParaRPr>
          </a:p>
        </p:txBody>
      </p:sp>
      <p:pic>
        <p:nvPicPr>
          <p:cNvPr id="2" name="图片 1">
            <a:extLst>
              <a:ext uri="{FF2B5EF4-FFF2-40B4-BE49-F238E27FC236}">
                <a16:creationId xmlns:a16="http://schemas.microsoft.com/office/drawing/2014/main" id="{58FD2A44-BA1B-4829-A9B8-BF0DD58CA37A}"/>
              </a:ext>
            </a:extLst>
          </p:cNvPr>
          <p:cNvPicPr>
            <a:picLocks noChangeAspect="1"/>
          </p:cNvPicPr>
          <p:nvPr/>
        </p:nvPicPr>
        <p:blipFill>
          <a:blip r:embed="rId3"/>
          <a:stretch>
            <a:fillRect/>
          </a:stretch>
        </p:blipFill>
        <p:spPr>
          <a:xfrm>
            <a:off x="0" y="949452"/>
            <a:ext cx="9144000" cy="2737292"/>
          </a:xfrm>
          <a:prstGeom prst="rect">
            <a:avLst/>
          </a:prstGeom>
        </p:spPr>
      </p:pic>
      <p:sp>
        <p:nvSpPr>
          <p:cNvPr id="9" name="矩形 8">
            <a:extLst>
              <a:ext uri="{FF2B5EF4-FFF2-40B4-BE49-F238E27FC236}">
                <a16:creationId xmlns:a16="http://schemas.microsoft.com/office/drawing/2014/main" id="{80377D9F-96E5-4CB1-8713-FE295A0FBE84}"/>
              </a:ext>
            </a:extLst>
          </p:cNvPr>
          <p:cNvSpPr/>
          <p:nvPr/>
        </p:nvSpPr>
        <p:spPr>
          <a:xfrm>
            <a:off x="418353" y="3836894"/>
            <a:ext cx="8402918" cy="94945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B926906A-9B2E-473E-9919-107A49C98E90}"/>
              </a:ext>
            </a:extLst>
          </p:cNvPr>
          <p:cNvSpPr txBox="1"/>
          <p:nvPr/>
        </p:nvSpPr>
        <p:spPr>
          <a:xfrm>
            <a:off x="591671" y="3998259"/>
            <a:ext cx="8092141" cy="681982"/>
          </a:xfrm>
          <a:prstGeom prst="rect">
            <a:avLst/>
          </a:prstGeom>
          <a:noFill/>
        </p:spPr>
        <p:txBody>
          <a:bodyPr wrap="square" rtlCol="0">
            <a:spAutoFit/>
          </a:bodyPr>
          <a:lstStyle/>
          <a:p>
            <a:pPr>
              <a:lnSpc>
                <a:spcPct val="110000"/>
              </a:lnSpc>
            </a:pPr>
            <a:r>
              <a:rPr lang="zh-CN" altLang="en-US" dirty="0">
                <a:solidFill>
                  <a:schemeClr val="bg2"/>
                </a:solidFill>
              </a:rPr>
              <a:t>明初，朝廷编制了</a:t>
            </a:r>
            <a:r>
              <a:rPr lang="zh-CN" altLang="en-US" dirty="0">
                <a:solidFill>
                  <a:srgbClr val="C00000"/>
                </a:solidFill>
              </a:rPr>
              <a:t>黄册与鱼鳞册</a:t>
            </a:r>
            <a:r>
              <a:rPr lang="zh-CN" altLang="en-US" dirty="0">
                <a:solidFill>
                  <a:schemeClr val="bg2"/>
                </a:solidFill>
              </a:rPr>
              <a:t>，黄册是全国户口名册，鱼鳞册是全国土地图籍，绘有地形，具有现代统计图表的性质。</a:t>
            </a:r>
          </a:p>
        </p:txBody>
      </p:sp>
      <p:sp>
        <p:nvSpPr>
          <p:cNvPr id="12" name="文本框 11">
            <a:extLst>
              <a:ext uri="{FF2B5EF4-FFF2-40B4-BE49-F238E27FC236}">
                <a16:creationId xmlns:a16="http://schemas.microsoft.com/office/drawing/2014/main" id="{7B399DC8-E76B-4F56-8F0C-54D7B3B7FF42}"/>
              </a:ext>
            </a:extLst>
          </p:cNvPr>
          <p:cNvSpPr txBox="1"/>
          <p:nvPr/>
        </p:nvSpPr>
        <p:spPr>
          <a:xfrm>
            <a:off x="4518212" y="945747"/>
            <a:ext cx="2976282" cy="369332"/>
          </a:xfrm>
          <a:prstGeom prst="rect">
            <a:avLst/>
          </a:prstGeom>
          <a:noFill/>
        </p:spPr>
        <p:txBody>
          <a:bodyPr wrap="square" rtlCol="0">
            <a:spAutoFit/>
          </a:bodyPr>
          <a:lstStyle/>
          <a:p>
            <a:r>
              <a:rPr lang="zh-CN" altLang="en-US"/>
              <a:t>显微镜下的大明之丝绢案</a:t>
            </a:r>
            <a:endParaRPr lang="zh-CN" altLang="en-US" dirty="0"/>
          </a:p>
        </p:txBody>
      </p:sp>
    </p:spTree>
    <p:extLst>
      <p:ext uri="{BB962C8B-B14F-4D97-AF65-F5344CB8AC3E}">
        <p14:creationId xmlns:p14="http://schemas.microsoft.com/office/powerpoint/2010/main" val="7975651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2. </a:t>
            </a:r>
            <a:r>
              <a:rPr lang="zh-CN" altLang="en-US"/>
              <a:t>为什么要学统计学</a:t>
            </a:r>
          </a:p>
        </p:txBody>
      </p:sp>
      <p:sp>
        <p:nvSpPr>
          <p:cNvPr id="3" name="内容占位符 2"/>
          <p:cNvSpPr>
            <a:spLocks noGrp="1"/>
          </p:cNvSpPr>
          <p:nvPr>
            <p:ph sz="half" idx="1"/>
          </p:nvPr>
        </p:nvSpPr>
        <p:spPr/>
        <p:txBody>
          <a:bodyPr>
            <a:normAutofit fontScale="75000" lnSpcReduction="20000"/>
          </a:bodyPr>
          <a:lstStyle/>
          <a:p>
            <a:r>
              <a:rPr lang="zh-CN" altLang="en-US" dirty="0">
                <a:solidFill>
                  <a:schemeClr val="tx1"/>
                </a:solidFill>
                <a:effectLst>
                  <a:outerShdw blurRad="38100" dist="19050" dir="2700000" algn="tl" rotWithShape="0">
                    <a:schemeClr val="dk1">
                      <a:alpha val="40000"/>
                    </a:schemeClr>
                  </a:outerShdw>
                </a:effectLst>
                <a:latin typeface="黑体" charset="0"/>
                <a:ea typeface="黑体" charset="0"/>
                <a:sym typeface="+mn-ea"/>
              </a:rPr>
              <a:t>如果要想了解上帝在想什么，我们就必须学统计，因为统计学就是在测量上帝的旨意。</a:t>
            </a:r>
          </a:p>
          <a:p>
            <a:pPr lvl="1" algn="r"/>
            <a:r>
              <a:rPr lang="zh-CN" altLang="en-US" dirty="0">
                <a:solidFill>
                  <a:schemeClr val="tx1"/>
                </a:solidFill>
                <a:effectLst>
                  <a:outerShdw blurRad="38100" dist="19050" dir="2700000" algn="tl" rotWithShape="0">
                    <a:schemeClr val="dk1">
                      <a:alpha val="40000"/>
                    </a:schemeClr>
                  </a:outerShdw>
                </a:effectLst>
                <a:latin typeface="黑体" charset="0"/>
                <a:ea typeface="黑体" charset="0"/>
                <a:sym typeface="+mn-ea"/>
              </a:rPr>
              <a:t>护理学的创始人、著名统计学家南丁格尔</a:t>
            </a:r>
            <a:endParaRPr lang="zh-CN" altLang="en-US" sz="2400" dirty="0">
              <a:solidFill>
                <a:schemeClr val="tx1"/>
              </a:solidFill>
              <a:effectLst>
                <a:outerShdw blurRad="38100" dist="19050" dir="2700000" algn="tl" rotWithShape="0">
                  <a:schemeClr val="dk1">
                    <a:alpha val="40000"/>
                  </a:schemeClr>
                </a:outerShdw>
              </a:effectLst>
              <a:latin typeface="黑体" charset="0"/>
              <a:ea typeface="黑体" charset="0"/>
              <a:sym typeface="+mn-ea"/>
            </a:endParaRPr>
          </a:p>
          <a:p>
            <a:r>
              <a:rPr lang="zh-CN" altLang="en-US" dirty="0">
                <a:solidFill>
                  <a:schemeClr val="tx1"/>
                </a:solidFill>
                <a:effectLst>
                  <a:outerShdw blurRad="38100" dist="19050" dir="2700000" algn="tl" rotWithShape="0">
                    <a:schemeClr val="dk1">
                      <a:alpha val="40000"/>
                    </a:schemeClr>
                  </a:outerShdw>
                </a:effectLst>
                <a:latin typeface="黑体" charset="0"/>
                <a:ea typeface="黑体" charset="0"/>
                <a:sym typeface="+mn-ea"/>
              </a:rPr>
              <a:t>统计学是任何学科进行科学研究的工作母机，没有统计学就没有科学研究、没有创新。</a:t>
            </a:r>
          </a:p>
          <a:p>
            <a:r>
              <a:rPr lang="zh-CN" altLang="en-US" dirty="0">
                <a:solidFill>
                  <a:schemeClr val="tx1"/>
                </a:solidFill>
                <a:effectLst>
                  <a:outerShdw blurRad="38100" dist="19050" dir="2700000" algn="tl" rotWithShape="0">
                    <a:schemeClr val="dk1">
                      <a:alpha val="40000"/>
                    </a:schemeClr>
                  </a:outerShdw>
                </a:effectLst>
                <a:latin typeface="黑体" charset="0"/>
                <a:ea typeface="黑体" charset="0"/>
                <a:sym typeface="+mn-ea"/>
              </a:rPr>
              <a:t>统计学是管理工作的工具。政治家无法脱离统计而施政，军事家无法脱离信息而指挥，企业家无法脱离统计而决策，任何管理工作都要做到心中有数。学好统计，是搞好任何工作的前提。</a:t>
            </a:r>
          </a:p>
          <a:p>
            <a:pPr lvl="1" algn="r"/>
            <a:r>
              <a:rPr lang="en-US" altLang="zh-CN" dirty="0">
                <a:solidFill>
                  <a:schemeClr val="tx1"/>
                </a:solidFill>
                <a:effectLst>
                  <a:outerShdw blurRad="38100" dist="19050" dir="2700000" algn="tl" rotWithShape="0">
                    <a:schemeClr val="dk1">
                      <a:alpha val="40000"/>
                    </a:schemeClr>
                  </a:outerShdw>
                </a:effectLst>
                <a:latin typeface="黑体" charset="0"/>
                <a:ea typeface="黑体" charset="0"/>
                <a:sym typeface="+mn-ea"/>
              </a:rPr>
              <a:t>《</a:t>
            </a:r>
            <a:r>
              <a:rPr lang="zh-CN" altLang="en-US" dirty="0">
                <a:solidFill>
                  <a:schemeClr val="tx1"/>
                </a:solidFill>
                <a:effectLst>
                  <a:outerShdw blurRad="38100" dist="19050" dir="2700000" algn="tl" rotWithShape="0">
                    <a:schemeClr val="dk1">
                      <a:alpha val="40000"/>
                    </a:schemeClr>
                  </a:outerShdw>
                </a:effectLst>
                <a:latin typeface="黑体" charset="0"/>
                <a:ea typeface="黑体" charset="0"/>
                <a:sym typeface="+mn-ea"/>
              </a:rPr>
              <a:t>纪宏：统计改变您的人生</a:t>
            </a:r>
            <a:r>
              <a:rPr lang="en-US" altLang="zh-CN" dirty="0">
                <a:solidFill>
                  <a:schemeClr val="tx1"/>
                </a:solidFill>
                <a:effectLst>
                  <a:outerShdw blurRad="38100" dist="19050" dir="2700000" algn="tl" rotWithShape="0">
                    <a:schemeClr val="dk1">
                      <a:alpha val="40000"/>
                    </a:schemeClr>
                  </a:outerShdw>
                </a:effectLst>
                <a:latin typeface="黑体" charset="0"/>
                <a:ea typeface="黑体" charset="0"/>
                <a:sym typeface="+mn-ea"/>
              </a:rPr>
              <a:t>》</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统计学课程</a:t>
            </a:r>
          </a:p>
        </p:txBody>
      </p:sp>
      <p:sp>
        <p:nvSpPr>
          <p:cNvPr id="3" name="内容占位符 2"/>
          <p:cNvSpPr>
            <a:spLocks noGrp="1"/>
          </p:cNvSpPr>
          <p:nvPr>
            <p:ph sz="half" idx="1"/>
          </p:nvPr>
        </p:nvSpPr>
        <p:spPr/>
        <p:txBody>
          <a:bodyPr/>
          <a:lstStyle/>
          <a:p>
            <a:r>
              <a:rPr lang="zh-CN" altLang="en-US" sz="2400">
                <a:solidFill>
                  <a:schemeClr val="tx1"/>
                </a:solidFill>
                <a:effectLst>
                  <a:outerShdw blurRad="38100" dist="19050" dir="2700000" algn="tl" rotWithShape="0">
                    <a:schemeClr val="dk1">
                      <a:alpha val="40000"/>
                    </a:schemeClr>
                  </a:outerShdw>
                </a:effectLst>
                <a:latin typeface="黑体" charset="0"/>
                <a:ea typeface="黑体" charset="0"/>
              </a:rPr>
              <a:t>什么是</a:t>
            </a:r>
            <a:r>
              <a:rPr lang="zh-CN" altLang="en-US" sz="3000">
                <a:solidFill>
                  <a:srgbClr val="FFFF00"/>
                </a:solidFill>
                <a:effectLst>
                  <a:outerShdw blurRad="38100" dist="19050" dir="2700000" algn="tl" rotWithShape="0">
                    <a:schemeClr val="dk1">
                      <a:alpha val="40000"/>
                    </a:schemeClr>
                  </a:outerShdw>
                </a:effectLst>
                <a:latin typeface="黑体" charset="0"/>
                <a:ea typeface="黑体" charset="0"/>
              </a:rPr>
              <a:t>统计学</a:t>
            </a:r>
          </a:p>
          <a:p>
            <a:r>
              <a:rPr lang="zh-CN" altLang="en-US" sz="3000">
                <a:solidFill>
                  <a:srgbClr val="FFFF00"/>
                </a:solidFill>
                <a:effectLst>
                  <a:outerShdw blurRad="38100" dist="19050" dir="2700000" algn="tl" rotWithShape="0">
                    <a:schemeClr val="dk1">
                      <a:alpha val="40000"/>
                    </a:schemeClr>
                  </a:outerShdw>
                </a:effectLst>
                <a:latin typeface="黑体" charset="0"/>
                <a:ea typeface="黑体" charset="0"/>
              </a:rPr>
              <a:t>      为什么</a:t>
            </a:r>
            <a:r>
              <a:rPr lang="zh-CN" altLang="en-US" sz="2400">
                <a:solidFill>
                  <a:schemeClr val="tx1"/>
                </a:solidFill>
                <a:effectLst>
                  <a:outerShdw blurRad="38100" dist="19050" dir="2700000" algn="tl" rotWithShape="0">
                    <a:schemeClr val="dk1">
                      <a:alpha val="40000"/>
                    </a:schemeClr>
                  </a:outerShdw>
                </a:effectLst>
                <a:latin typeface="黑体" charset="0"/>
                <a:ea typeface="黑体" charset="0"/>
              </a:rPr>
              <a:t>要学统计学</a:t>
            </a:r>
          </a:p>
          <a:p>
            <a:r>
              <a:rPr lang="zh-CN" altLang="en-US" sz="2400">
                <a:latin typeface="黑体" charset="0"/>
                <a:ea typeface="黑体" charset="0"/>
              </a:rPr>
              <a:t>                    </a:t>
            </a:r>
            <a:r>
              <a:rPr lang="zh-CN" altLang="en-US" sz="2400">
                <a:solidFill>
                  <a:schemeClr val="tx1"/>
                </a:solidFill>
                <a:effectLst>
                  <a:outerShdw blurRad="38100" dist="19050" dir="2700000" algn="tl" rotWithShape="0">
                    <a:schemeClr val="dk1">
                      <a:alpha val="40000"/>
                    </a:schemeClr>
                  </a:outerShdw>
                </a:effectLst>
                <a:latin typeface="黑体" charset="0"/>
                <a:ea typeface="黑体" charset="0"/>
              </a:rPr>
              <a:t>  我要学</a:t>
            </a:r>
            <a:r>
              <a:rPr lang="zh-CN" altLang="en-US" sz="3000">
                <a:solidFill>
                  <a:srgbClr val="FFFF00"/>
                </a:solidFill>
                <a:effectLst>
                  <a:outerShdw blurRad="38100" dist="19050" dir="2700000" algn="tl" rotWithShape="0">
                    <a:schemeClr val="dk1">
                      <a:alpha val="40000"/>
                    </a:schemeClr>
                  </a:outerShdw>
                </a:effectLst>
                <a:latin typeface="黑体" charset="0"/>
                <a:ea typeface="黑体" charset="0"/>
              </a:rPr>
              <a:t>什么</a:t>
            </a:r>
            <a:endParaRPr lang="zh-CN" altLang="en-US" sz="2400">
              <a:latin typeface="黑体" charset="0"/>
              <a:ea typeface="黑体" charset="0"/>
            </a:endParaRPr>
          </a:p>
          <a:p>
            <a:r>
              <a:rPr lang="zh-CN" altLang="en-US" sz="3000">
                <a:solidFill>
                  <a:srgbClr val="FFFF00"/>
                </a:solidFill>
                <a:effectLst>
                  <a:outerShdw blurRad="38100" dist="19050" dir="2700000" algn="tl" rotWithShape="0">
                    <a:schemeClr val="dk1">
                      <a:alpha val="40000"/>
                    </a:schemeClr>
                  </a:outerShdw>
                </a:effectLst>
                <a:latin typeface="黑体" charset="0"/>
                <a:ea typeface="黑体" charset="0"/>
              </a:rPr>
              <a:t>                       成绩</a:t>
            </a:r>
            <a:r>
              <a:rPr lang="zh-CN" altLang="en-US" sz="2400">
                <a:solidFill>
                  <a:schemeClr val="tx1"/>
                </a:solidFill>
                <a:effectLst>
                  <a:outerShdw blurRad="38100" dist="19050" dir="2700000" algn="tl" rotWithShape="0">
                    <a:schemeClr val="dk1">
                      <a:alpha val="40000"/>
                    </a:schemeClr>
                  </a:outerShdw>
                </a:effectLst>
                <a:latin typeface="黑体" charset="0"/>
                <a:ea typeface="黑体" charset="0"/>
              </a:rPr>
              <a:t>如何评定</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r>
              <a:rPr lang="zh-CN" altLang="en-US">
                <a:solidFill>
                  <a:schemeClr val="tx1"/>
                </a:solidFill>
                <a:effectLst>
                  <a:outerShdw blurRad="38100" dist="19050" dir="2700000" algn="tl" rotWithShape="0">
                    <a:schemeClr val="dk1">
                      <a:alpha val="40000"/>
                    </a:schemeClr>
                  </a:outerShdw>
                </a:effectLst>
                <a:latin typeface="黑体" charset="0"/>
                <a:ea typeface="黑体" charset="0"/>
                <a:sym typeface="+mn-ea"/>
              </a:rPr>
              <a:t>由于大部分学科都涉及数据分析工作，因此统计学几乎可以与任何一个学科结合起来</a:t>
            </a:r>
            <a:r>
              <a:rPr lang="en-US" altLang="zh-CN">
                <a:solidFill>
                  <a:schemeClr val="tx1"/>
                </a:solidFill>
                <a:effectLst>
                  <a:outerShdw blurRad="38100" dist="19050" dir="2700000" algn="tl" rotWithShape="0">
                    <a:schemeClr val="dk1">
                      <a:alpha val="40000"/>
                    </a:schemeClr>
                  </a:outerShdw>
                </a:effectLst>
                <a:latin typeface="黑体" charset="0"/>
                <a:ea typeface="黑体" charset="0"/>
                <a:sym typeface="+mn-ea"/>
              </a:rPr>
              <a:t>……</a:t>
            </a:r>
          </a:p>
          <a:p>
            <a:endParaRPr lang="zh-CN" altLang="en-US"/>
          </a:p>
        </p:txBody>
      </p:sp>
      <p:grpSp>
        <p:nvGrpSpPr>
          <p:cNvPr id="8196" name="组合 8195"/>
          <p:cNvGrpSpPr/>
          <p:nvPr/>
        </p:nvGrpSpPr>
        <p:grpSpPr>
          <a:xfrm>
            <a:off x="2254250" y="2329180"/>
            <a:ext cx="3921125" cy="2280285"/>
            <a:chOff x="0" y="0"/>
            <a:chExt cx="4080" cy="2448"/>
          </a:xfrm>
        </p:grpSpPr>
        <p:sp>
          <p:nvSpPr>
            <p:cNvPr id="8197" name="Oval 5"/>
            <p:cNvSpPr/>
            <p:nvPr/>
          </p:nvSpPr>
          <p:spPr>
            <a:xfrm>
              <a:off x="1344" y="576"/>
              <a:ext cx="1440" cy="1344"/>
            </a:xfrm>
            <a:prstGeom prst="ellipse">
              <a:avLst/>
            </a:prstGeom>
            <a:solidFill>
              <a:srgbClr val="FF9900"/>
            </a:solidFill>
            <a:ln w="12700" cap="flat" cmpd="sng">
              <a:solidFill>
                <a:schemeClr val="tx1"/>
              </a:solidFill>
              <a:prstDash val="solid"/>
              <a:headEnd type="none" w="med" len="med"/>
              <a:tailEnd type="none" w="med" len="med"/>
            </a:ln>
          </p:spPr>
          <p:txBody>
            <a:bodyPr wrap="none" anchor="ctr"/>
            <a:lstStyle/>
            <a:p>
              <a:pPr lvl="0" algn="ctr" eaLnBrk="0" hangingPunct="0"/>
              <a:r>
                <a:rPr lang="zh-CN" altLang="en-US" sz="2000" b="1">
                  <a:latin typeface="Arial" charset="0"/>
                  <a:ea typeface="宋体" charset="-122"/>
                </a:rPr>
                <a:t>统计学</a:t>
              </a:r>
            </a:p>
          </p:txBody>
        </p:sp>
        <p:sp>
          <p:nvSpPr>
            <p:cNvPr id="8198" name="AutoShape 6"/>
            <p:cNvSpPr/>
            <p:nvPr/>
          </p:nvSpPr>
          <p:spPr>
            <a:xfrm>
              <a:off x="432" y="0"/>
              <a:ext cx="912" cy="528"/>
            </a:xfrm>
            <a:prstGeom prst="roundRect">
              <a:avLst>
                <a:gd name="adj" fmla="val 16667"/>
              </a:avLst>
            </a:prstGeom>
            <a:solidFill>
              <a:schemeClr val="accent1"/>
            </a:solidFill>
            <a:ln w="12700" cap="flat" cmpd="sng">
              <a:solidFill>
                <a:schemeClr val="tx1"/>
              </a:solidFill>
              <a:prstDash val="solid"/>
              <a:headEnd type="none" w="med" len="med"/>
              <a:tailEnd type="none" w="med" len="med"/>
            </a:ln>
          </p:spPr>
          <p:txBody>
            <a:bodyPr wrap="none" anchor="ctr"/>
            <a:lstStyle/>
            <a:p>
              <a:pPr lvl="0" algn="ctr" eaLnBrk="0" hangingPunct="0">
                <a:spcBef>
                  <a:spcPct val="20000"/>
                </a:spcBef>
              </a:pPr>
              <a:r>
                <a:rPr lang="zh-CN" altLang="en-US" sz="2000" b="1">
                  <a:latin typeface="Arial" charset="0"/>
                  <a:ea typeface="宋体" charset="-122"/>
                </a:rPr>
                <a:t>经济学</a:t>
              </a:r>
            </a:p>
          </p:txBody>
        </p:sp>
        <p:sp>
          <p:nvSpPr>
            <p:cNvPr id="8199" name="AutoShape 7"/>
            <p:cNvSpPr/>
            <p:nvPr/>
          </p:nvSpPr>
          <p:spPr>
            <a:xfrm>
              <a:off x="0" y="960"/>
              <a:ext cx="912" cy="528"/>
            </a:xfrm>
            <a:prstGeom prst="roundRect">
              <a:avLst>
                <a:gd name="adj" fmla="val 16667"/>
              </a:avLst>
            </a:prstGeom>
            <a:solidFill>
              <a:schemeClr val="accent1"/>
            </a:solidFill>
            <a:ln w="12700" cap="flat" cmpd="sng">
              <a:solidFill>
                <a:schemeClr val="tx1"/>
              </a:solidFill>
              <a:prstDash val="solid"/>
              <a:headEnd type="none" w="med" len="med"/>
              <a:tailEnd type="none" w="med" len="med"/>
            </a:ln>
          </p:spPr>
          <p:txBody>
            <a:bodyPr wrap="none" anchor="ctr"/>
            <a:lstStyle/>
            <a:p>
              <a:pPr lvl="0" algn="ctr" eaLnBrk="0" hangingPunct="0">
                <a:spcBef>
                  <a:spcPct val="20000"/>
                </a:spcBef>
              </a:pPr>
              <a:r>
                <a:rPr lang="zh-CN" altLang="en-US" sz="2000" b="1">
                  <a:latin typeface="Arial" charset="0"/>
                  <a:ea typeface="宋体" charset="-122"/>
                </a:rPr>
                <a:t>管理学</a:t>
              </a:r>
            </a:p>
          </p:txBody>
        </p:sp>
        <p:sp>
          <p:nvSpPr>
            <p:cNvPr id="8200" name="AutoShape 8"/>
            <p:cNvSpPr/>
            <p:nvPr/>
          </p:nvSpPr>
          <p:spPr>
            <a:xfrm>
              <a:off x="2784" y="0"/>
              <a:ext cx="912" cy="528"/>
            </a:xfrm>
            <a:prstGeom prst="roundRect">
              <a:avLst>
                <a:gd name="adj" fmla="val 16667"/>
              </a:avLst>
            </a:prstGeom>
            <a:solidFill>
              <a:schemeClr val="accent1"/>
            </a:solidFill>
            <a:ln w="12700" cap="flat" cmpd="sng">
              <a:solidFill>
                <a:schemeClr val="tx1"/>
              </a:solidFill>
              <a:prstDash val="solid"/>
              <a:headEnd type="none" w="med" len="med"/>
              <a:tailEnd type="none" w="med" len="med"/>
            </a:ln>
          </p:spPr>
          <p:txBody>
            <a:bodyPr wrap="none" anchor="ctr"/>
            <a:lstStyle/>
            <a:p>
              <a:pPr lvl="0" algn="ctr" eaLnBrk="0" hangingPunct="0">
                <a:spcBef>
                  <a:spcPct val="20000"/>
                </a:spcBef>
              </a:pPr>
              <a:r>
                <a:rPr lang="zh-CN" altLang="en-US" sz="2000" b="1">
                  <a:latin typeface="Arial" charset="0"/>
                  <a:ea typeface="宋体" charset="-122"/>
                </a:rPr>
                <a:t>医学</a:t>
              </a:r>
            </a:p>
          </p:txBody>
        </p:sp>
        <p:sp>
          <p:nvSpPr>
            <p:cNvPr id="8201" name="AutoShape 9"/>
            <p:cNvSpPr/>
            <p:nvPr/>
          </p:nvSpPr>
          <p:spPr>
            <a:xfrm>
              <a:off x="3168" y="1008"/>
              <a:ext cx="912" cy="528"/>
            </a:xfrm>
            <a:prstGeom prst="roundRect">
              <a:avLst>
                <a:gd name="adj" fmla="val 16667"/>
              </a:avLst>
            </a:prstGeom>
            <a:solidFill>
              <a:schemeClr val="accent1"/>
            </a:solidFill>
            <a:ln w="12700" cap="flat" cmpd="sng">
              <a:solidFill>
                <a:schemeClr val="tx1"/>
              </a:solidFill>
              <a:prstDash val="solid"/>
              <a:headEnd type="none" w="med" len="med"/>
              <a:tailEnd type="none" w="med" len="med"/>
            </a:ln>
          </p:spPr>
          <p:txBody>
            <a:bodyPr wrap="none" anchor="ctr"/>
            <a:lstStyle/>
            <a:p>
              <a:pPr lvl="0" algn="ctr" eaLnBrk="0" hangingPunct="0">
                <a:spcBef>
                  <a:spcPct val="20000"/>
                </a:spcBef>
              </a:pPr>
              <a:r>
                <a:rPr lang="zh-CN" altLang="en-US" sz="2000" b="1">
                  <a:latin typeface="Arial" charset="0"/>
                  <a:ea typeface="宋体" charset="-122"/>
                </a:rPr>
                <a:t>工程学</a:t>
              </a:r>
            </a:p>
          </p:txBody>
        </p:sp>
        <p:sp>
          <p:nvSpPr>
            <p:cNvPr id="8202" name="AutoShape 10"/>
            <p:cNvSpPr/>
            <p:nvPr/>
          </p:nvSpPr>
          <p:spPr>
            <a:xfrm>
              <a:off x="384" y="1920"/>
              <a:ext cx="912" cy="528"/>
            </a:xfrm>
            <a:prstGeom prst="roundRect">
              <a:avLst>
                <a:gd name="adj" fmla="val 16667"/>
              </a:avLst>
            </a:prstGeom>
            <a:solidFill>
              <a:schemeClr val="accent1"/>
            </a:solidFill>
            <a:ln w="12700" cap="flat" cmpd="sng">
              <a:solidFill>
                <a:schemeClr val="tx1"/>
              </a:solidFill>
              <a:prstDash val="solid"/>
              <a:headEnd type="none" w="med" len="med"/>
              <a:tailEnd type="none" w="med" len="med"/>
            </a:ln>
          </p:spPr>
          <p:txBody>
            <a:bodyPr wrap="none" anchor="ctr"/>
            <a:lstStyle/>
            <a:p>
              <a:pPr lvl="0" algn="ctr" eaLnBrk="0" hangingPunct="0">
                <a:spcBef>
                  <a:spcPct val="20000"/>
                </a:spcBef>
              </a:pPr>
              <a:r>
                <a:rPr lang="zh-CN" altLang="en-US" sz="2000" b="1">
                  <a:latin typeface="Arial" charset="0"/>
                  <a:ea typeface="宋体" charset="-122"/>
                </a:rPr>
                <a:t>社会学</a:t>
              </a:r>
            </a:p>
          </p:txBody>
        </p:sp>
        <p:sp>
          <p:nvSpPr>
            <p:cNvPr id="8203" name="Line 11"/>
            <p:cNvSpPr/>
            <p:nvPr/>
          </p:nvSpPr>
          <p:spPr>
            <a:xfrm flipH="1" flipV="1">
              <a:off x="1344" y="288"/>
              <a:ext cx="528" cy="288"/>
            </a:xfrm>
            <a:prstGeom prst="line">
              <a:avLst/>
            </a:prstGeom>
            <a:ln w="38100" cap="flat" cmpd="sng">
              <a:solidFill>
                <a:schemeClr val="tx2"/>
              </a:solidFill>
              <a:prstDash val="solid"/>
              <a:headEnd type="none" w="med" len="med"/>
              <a:tailEnd type="triangle" w="med" len="med"/>
            </a:ln>
          </p:spPr>
          <p:txBody>
            <a:bodyPr/>
            <a:lstStyle/>
            <a:p>
              <a:endParaRPr lang="zh-CN" altLang="en-US"/>
            </a:p>
          </p:txBody>
        </p:sp>
        <p:sp>
          <p:nvSpPr>
            <p:cNvPr id="8204" name="Line 12"/>
            <p:cNvSpPr/>
            <p:nvPr/>
          </p:nvSpPr>
          <p:spPr>
            <a:xfrm flipH="1" flipV="1">
              <a:off x="912" y="1200"/>
              <a:ext cx="432" cy="0"/>
            </a:xfrm>
            <a:prstGeom prst="line">
              <a:avLst/>
            </a:prstGeom>
            <a:ln w="38100" cap="flat" cmpd="sng">
              <a:solidFill>
                <a:schemeClr val="tx2"/>
              </a:solidFill>
              <a:prstDash val="solid"/>
              <a:headEnd type="none" w="med" len="med"/>
              <a:tailEnd type="triangle" w="med" len="med"/>
            </a:ln>
          </p:spPr>
          <p:txBody>
            <a:bodyPr/>
            <a:lstStyle/>
            <a:p>
              <a:endParaRPr lang="zh-CN" altLang="en-US"/>
            </a:p>
          </p:txBody>
        </p:sp>
        <p:sp>
          <p:nvSpPr>
            <p:cNvPr id="8205" name="Line 13"/>
            <p:cNvSpPr/>
            <p:nvPr/>
          </p:nvSpPr>
          <p:spPr>
            <a:xfrm flipH="1">
              <a:off x="1296" y="1872"/>
              <a:ext cx="528" cy="288"/>
            </a:xfrm>
            <a:prstGeom prst="line">
              <a:avLst/>
            </a:prstGeom>
            <a:ln w="38100" cap="flat" cmpd="sng">
              <a:solidFill>
                <a:schemeClr val="tx2"/>
              </a:solidFill>
              <a:prstDash val="solid"/>
              <a:headEnd type="none" w="med" len="med"/>
              <a:tailEnd type="triangle" w="med" len="med"/>
            </a:ln>
          </p:spPr>
          <p:txBody>
            <a:bodyPr/>
            <a:lstStyle/>
            <a:p>
              <a:endParaRPr lang="zh-CN" altLang="en-US"/>
            </a:p>
          </p:txBody>
        </p:sp>
        <p:sp>
          <p:nvSpPr>
            <p:cNvPr id="8206" name="Line 14"/>
            <p:cNvSpPr/>
            <p:nvPr/>
          </p:nvSpPr>
          <p:spPr>
            <a:xfrm flipV="1">
              <a:off x="2784" y="1248"/>
              <a:ext cx="384" cy="0"/>
            </a:xfrm>
            <a:prstGeom prst="line">
              <a:avLst/>
            </a:prstGeom>
            <a:ln w="38100" cap="flat" cmpd="sng">
              <a:solidFill>
                <a:schemeClr val="tx2"/>
              </a:solidFill>
              <a:prstDash val="solid"/>
              <a:headEnd type="none" w="med" len="med"/>
              <a:tailEnd type="triangle" w="med" len="med"/>
            </a:ln>
          </p:spPr>
          <p:txBody>
            <a:bodyPr/>
            <a:lstStyle/>
            <a:p>
              <a:endParaRPr lang="zh-CN" altLang="en-US"/>
            </a:p>
          </p:txBody>
        </p:sp>
        <p:sp>
          <p:nvSpPr>
            <p:cNvPr id="8207" name="Line 15"/>
            <p:cNvSpPr/>
            <p:nvPr/>
          </p:nvSpPr>
          <p:spPr>
            <a:xfrm flipV="1">
              <a:off x="2304" y="288"/>
              <a:ext cx="480" cy="288"/>
            </a:xfrm>
            <a:prstGeom prst="line">
              <a:avLst/>
            </a:prstGeom>
            <a:ln w="38100" cap="flat" cmpd="sng">
              <a:solidFill>
                <a:schemeClr val="tx2"/>
              </a:solidFill>
              <a:prstDash val="solid"/>
              <a:headEnd type="none" w="med" len="med"/>
              <a:tailEnd type="triangle" w="med" len="med"/>
            </a:ln>
          </p:spPr>
          <p:txBody>
            <a:bodyPr/>
            <a:lstStyle/>
            <a:p>
              <a:endParaRPr lang="zh-CN" altLang="en-US"/>
            </a:p>
          </p:txBody>
        </p:sp>
        <p:sp>
          <p:nvSpPr>
            <p:cNvPr id="8208" name="AutoShape 16"/>
            <p:cNvSpPr/>
            <p:nvPr/>
          </p:nvSpPr>
          <p:spPr>
            <a:xfrm>
              <a:off x="2928" y="1920"/>
              <a:ext cx="912" cy="528"/>
            </a:xfrm>
            <a:prstGeom prst="roundRect">
              <a:avLst>
                <a:gd name="adj" fmla="val 16667"/>
              </a:avLst>
            </a:prstGeom>
            <a:solidFill>
              <a:schemeClr val="accent1"/>
            </a:solidFill>
            <a:ln w="12700" cap="flat" cmpd="sng">
              <a:solidFill>
                <a:schemeClr val="tx1"/>
              </a:solidFill>
              <a:prstDash val="solid"/>
              <a:headEnd type="none" w="med" len="med"/>
              <a:tailEnd type="none" w="med" len="med"/>
            </a:ln>
          </p:spPr>
          <p:txBody>
            <a:bodyPr wrap="none" anchor="ctr"/>
            <a:lstStyle/>
            <a:p>
              <a:pPr lvl="0" algn="ctr" eaLnBrk="0" hangingPunct="0">
                <a:spcBef>
                  <a:spcPct val="20000"/>
                </a:spcBef>
              </a:pPr>
              <a:r>
                <a:rPr lang="en-US" altLang="zh-CN" sz="2000" b="1">
                  <a:latin typeface="Arial" charset="0"/>
                  <a:ea typeface="Arial" charset="0"/>
                </a:rPr>
                <a:t>…</a:t>
              </a:r>
            </a:p>
          </p:txBody>
        </p:sp>
        <p:sp>
          <p:nvSpPr>
            <p:cNvPr id="8209" name="Line 17"/>
            <p:cNvSpPr/>
            <p:nvPr/>
          </p:nvSpPr>
          <p:spPr>
            <a:xfrm>
              <a:off x="2400" y="1872"/>
              <a:ext cx="528" cy="288"/>
            </a:xfrm>
            <a:prstGeom prst="line">
              <a:avLst/>
            </a:prstGeom>
            <a:ln w="38100" cap="flat" cmpd="sng">
              <a:solidFill>
                <a:schemeClr val="tx2"/>
              </a:solidFill>
              <a:prstDash val="solid"/>
              <a:headEnd type="none" w="med" len="med"/>
              <a:tailEnd type="triangle" w="med" len="med"/>
            </a:ln>
          </p:spPr>
          <p:txBody>
            <a:bodyPr/>
            <a:lstStyle/>
            <a:p>
              <a:endParaRPr lang="zh-CN" altLang="en-US"/>
            </a:p>
          </p:txBody>
        </p:sp>
      </p:grpSp>
      <p:sp>
        <p:nvSpPr>
          <p:cNvPr id="5" name="矩形 4"/>
          <p:cNvSpPr/>
          <p:nvPr/>
        </p:nvSpPr>
        <p:spPr>
          <a:xfrm>
            <a:off x="6797675" y="3693160"/>
            <a:ext cx="2178685" cy="706755"/>
          </a:xfrm>
          <a:prstGeom prst="rect">
            <a:avLst/>
          </a:prstGeom>
          <a:noFill/>
          <a:ln>
            <a:noFill/>
          </a:ln>
        </p:spPr>
        <p:txBody>
          <a:bodyPr wrap="square" rtlCol="0" anchor="t">
            <a:spAutoFit/>
            <a:scene3d>
              <a:camera prst="orthographicFront"/>
              <a:lightRig rig="threePt" dir="t"/>
            </a:scene3d>
          </a:bodyPr>
          <a:lstStyle/>
          <a:p>
            <a:pPr algn="ctr"/>
            <a:r>
              <a:rPr lang="zh-CN" altLang="en-US" sz="4000">
                <a:ln w="6600">
                  <a:solidFill>
                    <a:schemeClr val="accent2"/>
                  </a:solidFill>
                  <a:prstDash val="solid"/>
                </a:ln>
                <a:solidFill>
                  <a:srgbClr val="FFFFFF"/>
                </a:solidFill>
                <a:effectLst>
                  <a:outerShdw dist="38100" dir="2700000" algn="tl" rotWithShape="0">
                    <a:schemeClr val="accent2"/>
                  </a:outerShdw>
                </a:effectLst>
              </a:rPr>
              <a:t>统计学</a:t>
            </a:r>
            <a:r>
              <a:rPr lang="en-US" altLang="zh-CN" sz="4000">
                <a:ln w="6600">
                  <a:solidFill>
                    <a:schemeClr val="accent2"/>
                  </a:solidFill>
                  <a:prstDash val="solid"/>
                </a:ln>
                <a:solidFill>
                  <a:srgbClr val="FFFFFF"/>
                </a:solidFill>
                <a:effectLst>
                  <a:outerShdw dist="38100" dir="2700000" algn="tl" rotWithShape="0">
                    <a:schemeClr val="accent2"/>
                  </a:outerShdw>
                </a:effectLst>
              </a:rPr>
              <a:t>+</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a:t>
            </a:r>
            <a:r>
              <a:rPr lang="en-US" altLang="zh-CN"/>
              <a:t>1</a:t>
            </a:r>
            <a:r>
              <a:rPr lang="zh-CN" altLang="en-US"/>
              <a:t>：宏观</a:t>
            </a:r>
          </a:p>
        </p:txBody>
      </p:sp>
      <p:sp>
        <p:nvSpPr>
          <p:cNvPr id="3" name="内容占位符 2"/>
          <p:cNvSpPr>
            <a:spLocks noGrp="1"/>
          </p:cNvSpPr>
          <p:nvPr>
            <p:ph sz="half" idx="1"/>
          </p:nvPr>
        </p:nvSpPr>
        <p:spPr/>
        <p:txBody>
          <a:bodyPr>
            <a:normAutofit/>
          </a:bodyPr>
          <a:lstStyle/>
          <a:p>
            <a:r>
              <a:rPr lang="zh-CN" altLang="en-US" sz="2500" dirty="0">
                <a:solidFill>
                  <a:schemeClr val="tx1"/>
                </a:solidFill>
                <a:effectLst>
                  <a:outerShdw blurRad="38100" dist="19050" dir="2700000" algn="tl" rotWithShape="0">
                    <a:schemeClr val="dk1">
                      <a:alpha val="40000"/>
                    </a:schemeClr>
                  </a:outerShdw>
                </a:effectLst>
                <a:latin typeface="黑体" charset="0"/>
                <a:ea typeface="黑体" charset="0"/>
                <a:sym typeface="+mn-ea"/>
              </a:rPr>
              <a:t>政府制定各项经济政策对需要大量的统计支持（数据收集、趋势预测、政策效果的评价等）。</a:t>
            </a:r>
          </a:p>
          <a:p>
            <a:pPr lvl="1"/>
            <a:r>
              <a:rPr lang="zh-CN" altLang="en-US" sz="2500" dirty="0">
                <a:solidFill>
                  <a:schemeClr val="tx1"/>
                </a:solidFill>
                <a:effectLst>
                  <a:outerShdw blurRad="38100" dist="19050" dir="2700000" algn="tl" rotWithShape="0">
                    <a:schemeClr val="dk1">
                      <a:alpha val="40000"/>
                    </a:schemeClr>
                  </a:outerShdw>
                </a:effectLst>
                <a:latin typeface="黑体" charset="0"/>
                <a:ea typeface="黑体" charset="0"/>
                <a:sym typeface="+mn-ea"/>
              </a:rPr>
              <a:t>未来的就业形势？</a:t>
            </a:r>
          </a:p>
          <a:p>
            <a:pPr lvl="1"/>
            <a:r>
              <a:rPr lang="zh-CN" altLang="en-US" sz="2500" dirty="0">
                <a:solidFill>
                  <a:schemeClr val="tx1"/>
                </a:solidFill>
                <a:effectLst>
                  <a:outerShdw blurRad="38100" dist="19050" dir="2700000" algn="tl" rotWithShape="0">
                    <a:schemeClr val="dk1">
                      <a:alpha val="40000"/>
                    </a:schemeClr>
                  </a:outerShdw>
                </a:effectLst>
                <a:latin typeface="黑体" charset="0"/>
                <a:ea typeface="黑体" charset="0"/>
                <a:sym typeface="+mn-ea"/>
              </a:rPr>
              <a:t>经济增长前景？</a:t>
            </a:r>
          </a:p>
          <a:p>
            <a:pPr lvl="1"/>
            <a:r>
              <a:rPr lang="zh-CN" altLang="en-US" sz="2500" dirty="0">
                <a:solidFill>
                  <a:schemeClr val="tx1"/>
                </a:solidFill>
                <a:effectLst>
                  <a:outerShdw blurRad="38100" dist="19050" dir="2700000" algn="tl" rotWithShape="0">
                    <a:schemeClr val="dk1">
                      <a:alpha val="40000"/>
                    </a:schemeClr>
                  </a:outerShdw>
                </a:effectLst>
                <a:latin typeface="黑体" charset="0"/>
                <a:ea typeface="黑体" charset="0"/>
                <a:sym typeface="+mn-ea"/>
              </a:rPr>
              <a:t>物价形势？</a:t>
            </a:r>
          </a:p>
          <a:p>
            <a:pPr lvl="1"/>
            <a:r>
              <a:rPr lang="zh-CN" altLang="en-US" sz="2500" dirty="0">
                <a:solidFill>
                  <a:schemeClr val="tx1"/>
                </a:solidFill>
                <a:effectLst>
                  <a:outerShdw blurRad="38100" dist="19050" dir="2700000" algn="tl" rotWithShape="0">
                    <a:schemeClr val="dk1">
                      <a:alpha val="40000"/>
                    </a:schemeClr>
                  </a:outerShdw>
                </a:effectLst>
                <a:latin typeface="黑体" charset="0"/>
                <a:ea typeface="黑体" charset="0"/>
                <a:sym typeface="+mn-ea"/>
              </a:rPr>
              <a:t>国际收支状况？</a:t>
            </a:r>
          </a:p>
        </p:txBody>
      </p:sp>
      <p:sp>
        <p:nvSpPr>
          <p:cNvPr id="4" name="动作按钮: 信息 3">
            <a:hlinkClick r:id="rId2"/>
          </p:cNvPr>
          <p:cNvSpPr/>
          <p:nvPr/>
        </p:nvSpPr>
        <p:spPr>
          <a:xfrm>
            <a:off x="8671560" y="4650105"/>
            <a:ext cx="453390" cy="457200"/>
          </a:xfrm>
          <a:prstGeom prst="actionButtonInformation">
            <a:avLst/>
          </a:prstGeom>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a:t>
            </a:r>
            <a:r>
              <a:rPr lang="en-US" altLang="zh-CN"/>
              <a:t>2</a:t>
            </a:r>
            <a:r>
              <a:rPr lang="zh-CN" altLang="en-US"/>
              <a:t>：微观</a:t>
            </a:r>
          </a:p>
        </p:txBody>
      </p:sp>
      <p:sp>
        <p:nvSpPr>
          <p:cNvPr id="3" name="内容占位符 2"/>
          <p:cNvSpPr>
            <a:spLocks noGrp="1"/>
          </p:cNvSpPr>
          <p:nvPr>
            <p:ph sz="half" idx="1"/>
          </p:nvPr>
        </p:nvSpPr>
        <p:spPr>
          <a:xfrm>
            <a:off x="300953" y="938959"/>
            <a:ext cx="8229599" cy="3748738"/>
          </a:xfrm>
        </p:spPr>
        <p:txBody>
          <a:bodyPr>
            <a:normAutofit/>
          </a:bodyPr>
          <a:lstStyle/>
          <a:p>
            <a:r>
              <a:rPr lang="zh-CN" altLang="en-US" sz="2400" dirty="0">
                <a:solidFill>
                  <a:schemeClr val="tx1"/>
                </a:solidFill>
                <a:effectLst>
                  <a:outerShdw blurRad="38100" dist="19050" dir="2700000" algn="tl" rotWithShape="0">
                    <a:schemeClr val="dk1">
                      <a:alpha val="40000"/>
                    </a:schemeClr>
                  </a:outerShdw>
                </a:effectLst>
                <a:latin typeface="黑体" charset="0"/>
                <a:ea typeface="黑体" charset="0"/>
                <a:sym typeface="+mn-ea"/>
              </a:rPr>
              <a:t>“尿布”与“啤酒”有关系吗？</a:t>
            </a:r>
            <a:endParaRPr lang="en-US" altLang="zh-CN" sz="2400" dirty="0">
              <a:solidFill>
                <a:schemeClr val="tx1"/>
              </a:solidFill>
              <a:effectLst>
                <a:outerShdw blurRad="38100" dist="19050" dir="2700000" algn="tl" rotWithShape="0">
                  <a:schemeClr val="dk1">
                    <a:alpha val="40000"/>
                  </a:schemeClr>
                </a:outerShdw>
              </a:effectLst>
              <a:latin typeface="黑体" charset="0"/>
              <a:ea typeface="黑体" charset="0"/>
              <a:sym typeface="+mn-ea"/>
            </a:endParaRPr>
          </a:p>
          <a:p>
            <a:r>
              <a:rPr lang="zh-CN" altLang="en-US" sz="20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在美国的超市和靠近妇产医院附近的商店里，竟然将尿布与啤酒放在一个货架上以方便顾客购买，销售统计资料表明，经过这样的摆放调整，居然尿布和啤酒的销量同时大增。</a:t>
            </a:r>
            <a:endParaRPr lang="en-US" altLang="zh-CN" sz="20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a:p>
            <a:r>
              <a:rPr lang="zh-CN" altLang="en-US" sz="20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沃尔玛公司对商品的销售量及其数据关联情况深入分析，发现有大量的顾客在购买尿布的同时，也购买了啤酒。他们按照购买顾客的身份和自然情况进行了数据分组分析，发现购买尿布同时又购买啤酒的人，</a:t>
            </a:r>
            <a:r>
              <a:rPr lang="en-US" altLang="zh-CN" sz="20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80%</a:t>
            </a:r>
            <a:r>
              <a:rPr lang="zh-CN" altLang="en-US" sz="20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是年轻的父亲。</a:t>
            </a:r>
            <a:endParaRPr lang="en-US" altLang="zh-CN" sz="20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a:p>
            <a:endParaRPr lang="zh-CN" altLang="en-US" dirty="0"/>
          </a:p>
        </p:txBody>
      </p:sp>
      <p:pic>
        <p:nvPicPr>
          <p:cNvPr id="5" name="图片 4">
            <a:extLst>
              <a:ext uri="{FF2B5EF4-FFF2-40B4-BE49-F238E27FC236}">
                <a16:creationId xmlns:a16="http://schemas.microsoft.com/office/drawing/2014/main" id="{B134BE28-DC2E-4A8C-8D91-97DF1736841D}"/>
              </a:ext>
            </a:extLst>
          </p:cNvPr>
          <p:cNvPicPr>
            <a:picLocks noChangeAspect="1"/>
          </p:cNvPicPr>
          <p:nvPr/>
        </p:nvPicPr>
        <p:blipFill>
          <a:blip r:embed="rId2"/>
          <a:stretch>
            <a:fillRect/>
          </a:stretch>
        </p:blipFill>
        <p:spPr>
          <a:xfrm>
            <a:off x="6508489" y="0"/>
            <a:ext cx="2635511" cy="1647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a:t>
            </a:r>
            <a:r>
              <a:rPr lang="en-US" altLang="zh-CN"/>
              <a:t>3</a:t>
            </a:r>
            <a:r>
              <a:rPr lang="zh-CN" altLang="en-US"/>
              <a:t>：抽样调查</a:t>
            </a:r>
          </a:p>
        </p:txBody>
      </p:sp>
      <p:sp>
        <p:nvSpPr>
          <p:cNvPr id="3" name="内容占位符 2"/>
          <p:cNvSpPr>
            <a:spLocks noGrp="1"/>
          </p:cNvSpPr>
          <p:nvPr>
            <p:ph sz="half" idx="1"/>
          </p:nvPr>
        </p:nvSpPr>
        <p:spPr/>
        <p:txBody>
          <a:bodyPr>
            <a:normAutofit fontScale="97500"/>
          </a:bodyPr>
          <a:lstStyle/>
          <a:p>
            <a:r>
              <a:rPr lang="en-US" altLang="zh-CN"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1936</a:t>
            </a:r>
            <a:r>
              <a:rPr lang="zh-CN" altLang="en-US"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美国大选中的抽样调查</a:t>
            </a:r>
            <a:endParaRPr lang="en-US" altLang="zh-CN" dirty="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a:p>
            <a:r>
              <a:rPr lang="en-US" altLang="zh-CN" sz="2100"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a:t>
            </a:r>
            <a:r>
              <a:rPr lang="zh-CN" altLang="en-US" sz="2100"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文学文摘</a:t>
            </a:r>
            <a:r>
              <a:rPr lang="en-US" altLang="zh-CN" sz="2100"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a:t>
            </a:r>
            <a:r>
              <a:rPr lang="zh-CN" altLang="en-US" sz="2100"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杂志根据当时的电话号码簿及该杂志订户俱乐部会员名单，邮寄一千万份问卷调查表，回收约</a:t>
            </a:r>
            <a:r>
              <a:rPr lang="en-US" altLang="zh-CN" sz="2100"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240</a:t>
            </a:r>
            <a:r>
              <a:rPr lang="zh-CN" altLang="en-US" sz="2100"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万份。预测结果：兰登将以</a:t>
            </a:r>
            <a:r>
              <a:rPr lang="en-US" altLang="zh-CN" sz="2100"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57%</a:t>
            </a:r>
            <a:r>
              <a:rPr lang="zh-CN" altLang="en-US" sz="2100"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a:t>
            </a:r>
            <a:r>
              <a:rPr lang="en-US" altLang="zh-CN" sz="2100"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43%</a:t>
            </a:r>
            <a:r>
              <a:rPr lang="zh-CN" altLang="en-US" sz="2100"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的优势击败罗斯福。</a:t>
            </a:r>
            <a:endParaRPr lang="en-US" altLang="zh-CN" sz="2100"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a:p>
            <a:r>
              <a:rPr lang="zh-CN" altLang="en-US" sz="2100"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乔治</a:t>
            </a:r>
            <a:r>
              <a:rPr lang="en-US" altLang="zh-CN" sz="2100"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a:t>
            </a:r>
            <a:r>
              <a:rPr lang="zh-CN" altLang="en-US" sz="2100"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盖洛普组织了抽样调查，进行民意测试。结果截然相反。</a:t>
            </a:r>
            <a:endParaRPr lang="en-US" altLang="zh-CN" sz="2100"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a:p>
            <a:r>
              <a:rPr lang="zh-CN" altLang="en-US" sz="2100" b="1" dirty="0">
                <a:solidFill>
                  <a:srgbClr val="FFFF00"/>
                </a:solidFill>
                <a:effectLst>
                  <a:outerShdw blurRad="38100" dist="19050" dir="2700000" algn="tl" rotWithShape="0">
                    <a:schemeClr val="dk1">
                      <a:alpha val="40000"/>
                    </a:schemeClr>
                  </a:outerShdw>
                </a:effectLst>
                <a:latin typeface="Times New Roman" charset="0"/>
                <a:ea typeface="黑体" charset="0"/>
                <a:sym typeface="+mn-ea"/>
              </a:rPr>
              <a:t>最终结果：罗斯福以</a:t>
            </a:r>
            <a:r>
              <a:rPr lang="en-US" altLang="zh-CN" sz="2100" b="1" dirty="0">
                <a:solidFill>
                  <a:srgbClr val="FFFF00"/>
                </a:solidFill>
                <a:effectLst>
                  <a:outerShdw blurRad="38100" dist="19050" dir="2700000" algn="tl" rotWithShape="0">
                    <a:schemeClr val="dk1">
                      <a:alpha val="40000"/>
                    </a:schemeClr>
                  </a:outerShdw>
                </a:effectLst>
                <a:latin typeface="Times New Roman" charset="0"/>
                <a:ea typeface="黑体" charset="0"/>
                <a:sym typeface="+mn-ea"/>
              </a:rPr>
              <a:t>62%</a:t>
            </a:r>
            <a:r>
              <a:rPr lang="zh-CN" altLang="en-US" sz="2100" b="1" dirty="0">
                <a:solidFill>
                  <a:srgbClr val="FFFF00"/>
                </a:solidFill>
                <a:effectLst>
                  <a:outerShdw blurRad="38100" dist="19050" dir="2700000" algn="tl" rotWithShape="0">
                    <a:schemeClr val="dk1">
                      <a:alpha val="40000"/>
                    </a:schemeClr>
                  </a:outerShdw>
                </a:effectLst>
                <a:latin typeface="Times New Roman" charset="0"/>
                <a:ea typeface="黑体" charset="0"/>
                <a:sym typeface="+mn-ea"/>
              </a:rPr>
              <a:t>：</a:t>
            </a:r>
            <a:r>
              <a:rPr lang="en-US" altLang="zh-CN" sz="2100" b="1" dirty="0">
                <a:solidFill>
                  <a:srgbClr val="FFFF00"/>
                </a:solidFill>
                <a:effectLst>
                  <a:outerShdw blurRad="38100" dist="19050" dir="2700000" algn="tl" rotWithShape="0">
                    <a:schemeClr val="dk1">
                      <a:alpha val="40000"/>
                    </a:schemeClr>
                  </a:outerShdw>
                </a:effectLst>
                <a:latin typeface="Times New Roman" charset="0"/>
                <a:ea typeface="黑体" charset="0"/>
                <a:sym typeface="+mn-ea"/>
              </a:rPr>
              <a:t>38%</a:t>
            </a:r>
            <a:r>
              <a:rPr lang="zh-CN" altLang="en-US" sz="2100" b="1" dirty="0">
                <a:solidFill>
                  <a:srgbClr val="FFFF00"/>
                </a:solidFill>
                <a:effectLst>
                  <a:outerShdw blurRad="38100" dist="19050" dir="2700000" algn="tl" rotWithShape="0">
                    <a:schemeClr val="dk1">
                      <a:alpha val="40000"/>
                    </a:schemeClr>
                  </a:outerShdw>
                </a:effectLst>
                <a:latin typeface="Times New Roman" charset="0"/>
                <a:ea typeface="黑体" charset="0"/>
                <a:sym typeface="+mn-ea"/>
              </a:rPr>
              <a:t>压倒性地大胜兰登</a:t>
            </a:r>
          </a:p>
          <a:p>
            <a:endParaRPr lang="zh-CN" altLang="en-US"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a:p>
            <a:endParaRPr lang="zh-CN" altLang="en-US"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a:p>
            <a:endParaRPr lang="zh-CN" altLang="en-US"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p:txBody>
      </p:sp>
      <p:pic>
        <p:nvPicPr>
          <p:cNvPr id="4" name="图片 3">
            <a:extLst>
              <a:ext uri="{FF2B5EF4-FFF2-40B4-BE49-F238E27FC236}">
                <a16:creationId xmlns:a16="http://schemas.microsoft.com/office/drawing/2014/main" id="{6B457BC0-F2DE-4166-A378-115E9DB4B451}"/>
              </a:ext>
            </a:extLst>
          </p:cNvPr>
          <p:cNvPicPr>
            <a:picLocks noChangeAspect="1"/>
          </p:cNvPicPr>
          <p:nvPr/>
        </p:nvPicPr>
        <p:blipFill>
          <a:blip r:embed="rId2"/>
          <a:stretch>
            <a:fillRect/>
          </a:stretch>
        </p:blipFill>
        <p:spPr>
          <a:xfrm>
            <a:off x="7695812" y="3334604"/>
            <a:ext cx="1385596" cy="17428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标题 1"/>
          <p:cNvSpPr>
            <a:spLocks noGrp="1"/>
          </p:cNvSpPr>
          <p:nvPr>
            <p:ph type="title"/>
          </p:nvPr>
        </p:nvSpPr>
        <p:spPr>
          <a:xfrm>
            <a:off x="276096" y="158584"/>
            <a:ext cx="5509127" cy="994173"/>
          </a:xfrm>
        </p:spPr>
        <p:txBody>
          <a:bodyPr vert="horz" lIns="91440" tIns="45720" rIns="91440" bIns="45720" rtlCol="0" anchor="ctr">
            <a:normAutofit fontScale="90000"/>
          </a:bodyPr>
          <a:lstStyle/>
          <a:p>
            <a:pPr defTabSz="914400">
              <a:lnSpc>
                <a:spcPct val="90000"/>
              </a:lnSpc>
            </a:pPr>
            <a:r>
              <a:rPr lang="zh-CN" altLang="en-US" sz="4000" dirty="0">
                <a:latin typeface="+mj-lt"/>
                <a:ea typeface="+mj-ea"/>
                <a:cs typeface="+mj-cs"/>
              </a:rPr>
              <a:t>在大数据时代，还需要统计学吗？</a:t>
            </a:r>
          </a:p>
        </p:txBody>
      </p:sp>
      <p:sp>
        <p:nvSpPr>
          <p:cNvPr id="3" name="内容占位符 2"/>
          <p:cNvSpPr>
            <a:spLocks noGrp="1"/>
          </p:cNvSpPr>
          <p:nvPr>
            <p:ph sz="half" idx="1"/>
          </p:nvPr>
        </p:nvSpPr>
        <p:spPr>
          <a:xfrm>
            <a:off x="521132" y="1311525"/>
            <a:ext cx="4045020" cy="3601134"/>
          </a:xfrm>
        </p:spPr>
        <p:txBody>
          <a:bodyPr vert="horz" lIns="91440" tIns="45720" rIns="91440" bIns="45720" rtlCol="0">
            <a:normAutofit fontScale="85000" lnSpcReduction="20000"/>
          </a:bodyPr>
          <a:lstStyle/>
          <a:p>
            <a:pPr indent="-228600" algn="just" defTabSz="914400">
              <a:buFont typeface="Arial" panose="020B0604020202020204" pitchFamily="34" charset="0"/>
              <a:buChar char="•"/>
            </a:pPr>
            <a:r>
              <a:rPr lang="zh-CN" altLang="en-US" sz="1800" dirty="0">
                <a:solidFill>
                  <a:schemeClr val="tx1"/>
                </a:solidFill>
                <a:effectLst>
                  <a:outerShdw blurRad="38100" dist="19050" dir="2700000" algn="tl" rotWithShape="0">
                    <a:schemeClr val="dk1">
                      <a:alpha val="40000"/>
                    </a:schemeClr>
                  </a:outerShdw>
                </a:effectLst>
                <a:latin typeface="+mn-lt"/>
                <a:ea typeface="+mn-ea"/>
                <a:cs typeface="+mn-cs"/>
                <a:sym typeface="+mn-ea"/>
              </a:rPr>
              <a:t>大数据应运而生，并正以势不可挡之力对传统的统计学带来冲击。</a:t>
            </a:r>
            <a:endParaRPr lang="en-US" altLang="zh-CN" sz="1800" dirty="0">
              <a:solidFill>
                <a:schemeClr val="tx1"/>
              </a:solidFill>
              <a:effectLst>
                <a:outerShdw blurRad="38100" dist="19050" dir="2700000" algn="tl" rotWithShape="0">
                  <a:schemeClr val="dk1">
                    <a:alpha val="40000"/>
                  </a:schemeClr>
                </a:outerShdw>
              </a:effectLst>
              <a:latin typeface="+mn-lt"/>
              <a:ea typeface="+mn-ea"/>
              <a:cs typeface="+mn-cs"/>
              <a:sym typeface="+mn-ea"/>
            </a:endParaRPr>
          </a:p>
          <a:p>
            <a:pPr indent="-228600" algn="just" defTabSz="914400">
              <a:buFont typeface="Arial" panose="020B0604020202020204" pitchFamily="34" charset="0"/>
              <a:buChar char="•"/>
            </a:pPr>
            <a:r>
              <a:rPr lang="zh-CN" altLang="en-US" sz="1800" b="1" dirty="0">
                <a:solidFill>
                  <a:schemeClr val="tx1"/>
                </a:solidFill>
                <a:effectLst>
                  <a:outerShdw blurRad="38100" dist="19050" dir="2700000" algn="tl" rotWithShape="0">
                    <a:schemeClr val="dk1">
                      <a:alpha val="40000"/>
                    </a:schemeClr>
                  </a:outerShdw>
                </a:effectLst>
                <a:latin typeface="+mn-lt"/>
                <a:ea typeface="+mn-ea"/>
                <a:cs typeface="+mn-cs"/>
                <a:sym typeface="+mn-ea"/>
              </a:rPr>
              <a:t>大数据的数据量大，过去样本量大于</a:t>
            </a:r>
            <a:r>
              <a:rPr lang="en-US" altLang="zh-CN" sz="1800" b="1" dirty="0">
                <a:solidFill>
                  <a:schemeClr val="tx1"/>
                </a:solidFill>
                <a:effectLst>
                  <a:outerShdw blurRad="38100" dist="19050" dir="2700000" algn="tl" rotWithShape="0">
                    <a:schemeClr val="dk1">
                      <a:alpha val="40000"/>
                    </a:schemeClr>
                  </a:outerShdw>
                </a:effectLst>
                <a:latin typeface="+mn-lt"/>
                <a:ea typeface="+mn-ea"/>
                <a:cs typeface="+mn-cs"/>
                <a:sym typeface="+mn-ea"/>
              </a:rPr>
              <a:t>30</a:t>
            </a:r>
            <a:r>
              <a:rPr lang="zh-CN" altLang="en-US" sz="1800" b="1" dirty="0">
                <a:solidFill>
                  <a:schemeClr val="tx1"/>
                </a:solidFill>
                <a:effectLst>
                  <a:outerShdw blurRad="38100" dist="19050" dir="2700000" algn="tl" rotWithShape="0">
                    <a:schemeClr val="dk1">
                      <a:alpha val="40000"/>
                    </a:schemeClr>
                  </a:outerShdw>
                </a:effectLst>
                <a:latin typeface="+mn-lt"/>
                <a:ea typeface="+mn-ea"/>
                <a:cs typeface="+mn-cs"/>
                <a:sym typeface="+mn-ea"/>
              </a:rPr>
              <a:t>就是大样本了，大数据往往拥有上百万、上千万。</a:t>
            </a:r>
            <a:endParaRPr lang="en-US" altLang="zh-CN" sz="1800" b="1" dirty="0">
              <a:solidFill>
                <a:schemeClr val="tx1"/>
              </a:solidFill>
              <a:effectLst>
                <a:outerShdw blurRad="38100" dist="19050" dir="2700000" algn="tl" rotWithShape="0">
                  <a:schemeClr val="dk1">
                    <a:alpha val="40000"/>
                  </a:schemeClr>
                </a:outerShdw>
              </a:effectLst>
              <a:latin typeface="+mn-lt"/>
              <a:ea typeface="+mn-ea"/>
              <a:cs typeface="+mn-cs"/>
              <a:sym typeface="+mn-ea"/>
            </a:endParaRPr>
          </a:p>
          <a:p>
            <a:pPr indent="-228600" algn="just" defTabSz="914400">
              <a:buFont typeface="Arial" panose="020B0604020202020204" pitchFamily="34" charset="0"/>
              <a:buChar char="•"/>
            </a:pPr>
            <a:r>
              <a:rPr lang="zh-CN" altLang="en-US" sz="1800" b="1" dirty="0">
                <a:solidFill>
                  <a:schemeClr val="tx1"/>
                </a:solidFill>
                <a:effectLst>
                  <a:outerShdw blurRad="38100" dist="19050" dir="2700000" algn="tl" rotWithShape="0">
                    <a:schemeClr val="dk1">
                      <a:alpha val="40000"/>
                    </a:schemeClr>
                  </a:outerShdw>
                </a:effectLst>
                <a:latin typeface="+mn-lt"/>
                <a:ea typeface="+mn-ea"/>
                <a:cs typeface="+mn-cs"/>
                <a:sym typeface="+mn-ea"/>
              </a:rPr>
              <a:t>大数据区别于数据，还在于数据的多样性。除了指数据量快速增大外，数据增长速度的加快，以及数据的多样性，即数据的来源、种类不断增加。</a:t>
            </a:r>
            <a:endParaRPr lang="en-US" altLang="zh-CN" sz="1800" b="1" dirty="0">
              <a:solidFill>
                <a:schemeClr val="tx1"/>
              </a:solidFill>
              <a:effectLst>
                <a:outerShdw blurRad="38100" dist="19050" dir="2700000" algn="tl" rotWithShape="0">
                  <a:schemeClr val="dk1">
                    <a:alpha val="40000"/>
                  </a:schemeClr>
                </a:outerShdw>
              </a:effectLst>
              <a:latin typeface="+mn-lt"/>
              <a:ea typeface="+mn-ea"/>
              <a:cs typeface="+mn-cs"/>
              <a:sym typeface="+mn-ea"/>
            </a:endParaRPr>
          </a:p>
          <a:p>
            <a:pPr indent="-228600" algn="just" defTabSz="914400">
              <a:buFont typeface="Arial" panose="020B0604020202020204" pitchFamily="34" charset="0"/>
              <a:buChar char="•"/>
            </a:pPr>
            <a:r>
              <a:rPr lang="zh-CN" altLang="en-US" sz="1800" b="1" dirty="0">
                <a:solidFill>
                  <a:schemeClr val="tx1"/>
                </a:solidFill>
                <a:effectLst>
                  <a:outerShdw blurRad="38100" dist="19050" dir="2700000" algn="tl" rotWithShape="0">
                    <a:schemeClr val="dk1">
                      <a:alpha val="40000"/>
                    </a:schemeClr>
                  </a:outerShdw>
                </a:effectLst>
                <a:latin typeface="+mn-lt"/>
                <a:ea typeface="+mn-ea"/>
                <a:cs typeface="+mn-cs"/>
                <a:sym typeface="+mn-ea"/>
              </a:rPr>
              <a:t>从抽样数据到大数据，不仅是量的积累，更是质的飞跃。能发现小数据时代很难发现的新知识，创造新的价值。</a:t>
            </a:r>
            <a:endParaRPr lang="en-US" altLang="zh-CN" sz="1800" b="1" dirty="0">
              <a:solidFill>
                <a:schemeClr val="tx1"/>
              </a:solidFill>
              <a:effectLst>
                <a:outerShdw blurRad="38100" dist="19050" dir="2700000" algn="tl" rotWithShape="0">
                  <a:schemeClr val="dk1">
                    <a:alpha val="40000"/>
                  </a:schemeClr>
                </a:outerShdw>
              </a:effectLst>
              <a:latin typeface="+mn-lt"/>
              <a:ea typeface="+mn-ea"/>
              <a:cs typeface="+mn-cs"/>
              <a:sym typeface="+mn-ea"/>
            </a:endParaRPr>
          </a:p>
          <a:p>
            <a:pPr indent="-228600" defTabSz="914400">
              <a:lnSpc>
                <a:spcPct val="90000"/>
              </a:lnSpc>
              <a:buFont typeface="Arial" panose="020B0604020202020204" pitchFamily="34" charset="0"/>
              <a:buChar char="•"/>
            </a:pPr>
            <a:endParaRPr lang="en-US" altLang="zh-CN" sz="1800" b="1" dirty="0">
              <a:solidFill>
                <a:schemeClr val="tx1"/>
              </a:solidFill>
              <a:effectLst>
                <a:outerShdw blurRad="38100" dist="19050" dir="2700000" algn="tl" rotWithShape="0">
                  <a:schemeClr val="dk1">
                    <a:alpha val="40000"/>
                  </a:schemeClr>
                </a:outerShdw>
              </a:effectLst>
              <a:latin typeface="+mn-lt"/>
              <a:ea typeface="+mn-ea"/>
              <a:cs typeface="+mn-cs"/>
              <a:sym typeface="+mn-ea"/>
            </a:endParaRPr>
          </a:p>
          <a:p>
            <a:pPr indent="-228600" defTabSz="914400">
              <a:lnSpc>
                <a:spcPct val="90000"/>
              </a:lnSpc>
              <a:buFont typeface="Arial" panose="020B0604020202020204" pitchFamily="34" charset="0"/>
              <a:buChar char="•"/>
            </a:pPr>
            <a:endParaRPr lang="en-US" altLang="zh-CN" sz="1800" b="1" dirty="0">
              <a:solidFill>
                <a:schemeClr val="tx1"/>
              </a:solidFill>
              <a:effectLst>
                <a:outerShdw blurRad="38100" dist="19050" dir="2700000" algn="tl" rotWithShape="0">
                  <a:schemeClr val="dk1">
                    <a:alpha val="40000"/>
                  </a:schemeClr>
                </a:outerShdw>
              </a:effectLst>
              <a:latin typeface="+mn-lt"/>
              <a:ea typeface="+mn-ea"/>
              <a:cs typeface="+mn-cs"/>
              <a:sym typeface="+mn-ea"/>
            </a:endParaRPr>
          </a:p>
        </p:txBody>
      </p:sp>
      <p:pic>
        <p:nvPicPr>
          <p:cNvPr id="5" name="图片 4">
            <a:extLst>
              <a:ext uri="{FF2B5EF4-FFF2-40B4-BE49-F238E27FC236}">
                <a16:creationId xmlns:a16="http://schemas.microsoft.com/office/drawing/2014/main" id="{20C86666-1177-445E-B3A7-3A1085E9CCBA}"/>
              </a:ext>
            </a:extLst>
          </p:cNvPr>
          <p:cNvPicPr>
            <a:picLocks noChangeAspect="1"/>
          </p:cNvPicPr>
          <p:nvPr/>
        </p:nvPicPr>
        <p:blipFill rotWithShape="1">
          <a:blip r:embed="rId2"/>
          <a:srcRect l="30129" r="3119" b="-2"/>
          <a:stretch/>
        </p:blipFill>
        <p:spPr>
          <a:xfrm>
            <a:off x="4781190" y="568885"/>
            <a:ext cx="3841678" cy="3841679"/>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515866"/>
            <a:ext cx="4103360" cy="4103360"/>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690843"/>
            <a:ext cx="593266" cy="5771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2794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标题 1"/>
          <p:cNvSpPr>
            <a:spLocks noGrp="1"/>
          </p:cNvSpPr>
          <p:nvPr>
            <p:ph type="title"/>
          </p:nvPr>
        </p:nvSpPr>
        <p:spPr>
          <a:xfrm>
            <a:off x="276096" y="158584"/>
            <a:ext cx="5509127" cy="994173"/>
          </a:xfrm>
        </p:spPr>
        <p:txBody>
          <a:bodyPr vert="horz" lIns="91440" tIns="45720" rIns="91440" bIns="45720" rtlCol="0" anchor="ctr">
            <a:normAutofit fontScale="90000"/>
          </a:bodyPr>
          <a:lstStyle/>
          <a:p>
            <a:pPr defTabSz="914400">
              <a:lnSpc>
                <a:spcPct val="90000"/>
              </a:lnSpc>
            </a:pPr>
            <a:r>
              <a:rPr lang="zh-CN" altLang="en-US" sz="4000" dirty="0">
                <a:latin typeface="+mj-lt"/>
                <a:ea typeface="+mj-ea"/>
                <a:cs typeface="+mj-cs"/>
              </a:rPr>
              <a:t>在大数据时代，还需要统计学吗？</a:t>
            </a:r>
            <a:r>
              <a:rPr lang="en-US" altLang="zh-CN" sz="4000" dirty="0">
                <a:latin typeface="+mj-lt"/>
                <a:ea typeface="+mj-ea"/>
                <a:cs typeface="+mj-cs"/>
              </a:rPr>
              <a:t>——</a:t>
            </a:r>
            <a:r>
              <a:rPr lang="zh-CN" altLang="en-US" sz="4000" dirty="0">
                <a:latin typeface="+mj-lt"/>
                <a:ea typeface="+mj-ea"/>
                <a:cs typeface="+mj-cs"/>
              </a:rPr>
              <a:t>肯定的</a:t>
            </a:r>
          </a:p>
        </p:txBody>
      </p:sp>
      <p:sp>
        <p:nvSpPr>
          <p:cNvPr id="3" name="内容占位符 2"/>
          <p:cNvSpPr>
            <a:spLocks noGrp="1"/>
          </p:cNvSpPr>
          <p:nvPr>
            <p:ph sz="half" idx="1"/>
          </p:nvPr>
        </p:nvSpPr>
        <p:spPr>
          <a:xfrm>
            <a:off x="417934" y="1311524"/>
            <a:ext cx="4260058" cy="3589181"/>
          </a:xfrm>
        </p:spPr>
        <p:txBody>
          <a:bodyPr vert="horz" lIns="91440" tIns="45720" rIns="91440" bIns="45720" rtlCol="0">
            <a:normAutofit fontScale="62500" lnSpcReduction="20000"/>
          </a:bodyPr>
          <a:lstStyle/>
          <a:p>
            <a:pPr indent="-228600" algn="just" defTabSz="914400">
              <a:lnSpc>
                <a:spcPct val="130000"/>
              </a:lnSpc>
              <a:buFont typeface="Arial" panose="020B0604020202020204" pitchFamily="34" charset="0"/>
              <a:buChar char="•"/>
            </a:pPr>
            <a:r>
              <a:rPr lang="zh-CN" altLang="en-US" sz="2200" dirty="0">
                <a:solidFill>
                  <a:schemeClr val="tx1"/>
                </a:solidFill>
                <a:effectLst>
                  <a:outerShdw blurRad="38100" dist="19050" dir="2700000" algn="tl" rotWithShape="0">
                    <a:schemeClr val="dk1">
                      <a:alpha val="40000"/>
                    </a:schemeClr>
                  </a:outerShdw>
                </a:effectLst>
                <a:latin typeface="+mn-lt"/>
                <a:ea typeface="+mn-ea"/>
                <a:cs typeface="+mn-cs"/>
                <a:sym typeface="+mn-ea"/>
              </a:rPr>
              <a:t>大数据告知信息但不解释信息。就分析数据而言，目前所采用的方法仍然来自统计学。大数据不仅没有推翻传统的统计学，反而促进了统计学尤其是多元统计分析的应用。</a:t>
            </a:r>
            <a:endParaRPr lang="en-US" altLang="zh-CN" sz="2200" dirty="0">
              <a:solidFill>
                <a:schemeClr val="tx1"/>
              </a:solidFill>
              <a:effectLst>
                <a:outerShdw blurRad="38100" dist="19050" dir="2700000" algn="tl" rotWithShape="0">
                  <a:schemeClr val="dk1">
                    <a:alpha val="40000"/>
                  </a:schemeClr>
                </a:outerShdw>
              </a:effectLst>
              <a:latin typeface="+mn-lt"/>
              <a:ea typeface="+mn-ea"/>
              <a:cs typeface="+mn-cs"/>
              <a:sym typeface="+mn-ea"/>
            </a:endParaRPr>
          </a:p>
          <a:p>
            <a:pPr indent="-228600" algn="just" defTabSz="914400">
              <a:lnSpc>
                <a:spcPct val="130000"/>
              </a:lnSpc>
              <a:buFont typeface="Arial" panose="020B0604020202020204" pitchFamily="34" charset="0"/>
              <a:buChar char="•"/>
            </a:pPr>
            <a:r>
              <a:rPr lang="zh-CN" altLang="en-US" sz="2200" b="1" dirty="0">
                <a:solidFill>
                  <a:schemeClr val="tx1"/>
                </a:solidFill>
                <a:effectLst>
                  <a:outerShdw blurRad="38100" dist="19050" dir="2700000" algn="tl" rotWithShape="0">
                    <a:schemeClr val="dk1">
                      <a:alpha val="40000"/>
                    </a:schemeClr>
                  </a:outerShdw>
                </a:effectLst>
                <a:latin typeface="+mn-lt"/>
                <a:ea typeface="+mn-ea"/>
                <a:cs typeface="+mn-cs"/>
                <a:sym typeface="+mn-ea"/>
              </a:rPr>
              <a:t>所谓的“全量数据”也是有边界的，从时间的角度来说，全数据也只是某个时间点的抽样，超出了边界就不再是全知全能了。</a:t>
            </a:r>
            <a:endParaRPr lang="en-US" altLang="zh-CN" sz="2200" b="1" dirty="0">
              <a:solidFill>
                <a:schemeClr val="tx1"/>
              </a:solidFill>
              <a:effectLst>
                <a:outerShdw blurRad="38100" dist="19050" dir="2700000" algn="tl" rotWithShape="0">
                  <a:schemeClr val="dk1">
                    <a:alpha val="40000"/>
                  </a:schemeClr>
                </a:outerShdw>
              </a:effectLst>
              <a:latin typeface="+mn-lt"/>
              <a:ea typeface="+mn-ea"/>
              <a:cs typeface="+mn-cs"/>
              <a:sym typeface="+mn-ea"/>
            </a:endParaRPr>
          </a:p>
          <a:p>
            <a:pPr indent="-228600" algn="just" defTabSz="914400">
              <a:lnSpc>
                <a:spcPct val="130000"/>
              </a:lnSpc>
              <a:buFont typeface="Arial" panose="020B0604020202020204" pitchFamily="34" charset="0"/>
              <a:buChar char="•"/>
            </a:pPr>
            <a:r>
              <a:rPr lang="zh-CN" altLang="en-US" sz="2200" b="1" dirty="0">
                <a:solidFill>
                  <a:schemeClr val="tx1"/>
                </a:solidFill>
                <a:effectLst>
                  <a:outerShdw blurRad="38100" dist="19050" dir="2700000" algn="tl" rotWithShape="0">
                    <a:schemeClr val="dk1">
                      <a:alpha val="40000"/>
                    </a:schemeClr>
                  </a:outerShdw>
                </a:effectLst>
                <a:latin typeface="+mn-lt"/>
                <a:ea typeface="+mn-ea"/>
                <a:cs typeface="+mn-cs"/>
                <a:sym typeface="+mn-ea"/>
              </a:rPr>
              <a:t>在大数据时代传统的统计学面临很多新的课题。如面对大数据这种充满随机的、非随机的误差和偏倚的数据，要求样本精确的统计学如何去伪存真；面对高维的大数据，统计学如何有效降维、分解等。还有如何降低计算量，提高实时、序贯的分析能力等。</a:t>
            </a:r>
            <a:endParaRPr lang="en-US" altLang="zh-CN" sz="2200" b="1" dirty="0">
              <a:solidFill>
                <a:schemeClr val="tx1"/>
              </a:solidFill>
              <a:effectLst>
                <a:outerShdw blurRad="38100" dist="19050" dir="2700000" algn="tl" rotWithShape="0">
                  <a:schemeClr val="dk1">
                    <a:alpha val="40000"/>
                  </a:schemeClr>
                </a:outerShdw>
              </a:effectLst>
              <a:latin typeface="+mn-lt"/>
              <a:ea typeface="+mn-ea"/>
              <a:cs typeface="+mn-cs"/>
              <a:sym typeface="+mn-ea"/>
            </a:endParaRPr>
          </a:p>
          <a:p>
            <a:pPr indent="-228600" defTabSz="914400">
              <a:lnSpc>
                <a:spcPct val="90000"/>
              </a:lnSpc>
              <a:buFont typeface="Arial" panose="020B0604020202020204" pitchFamily="34" charset="0"/>
              <a:buChar char="•"/>
            </a:pPr>
            <a:endParaRPr lang="en-US" altLang="zh-CN" sz="1800" b="1" dirty="0">
              <a:solidFill>
                <a:schemeClr val="tx1"/>
              </a:solidFill>
              <a:effectLst>
                <a:outerShdw blurRad="38100" dist="19050" dir="2700000" algn="tl" rotWithShape="0">
                  <a:schemeClr val="dk1">
                    <a:alpha val="40000"/>
                  </a:schemeClr>
                </a:outerShdw>
              </a:effectLst>
              <a:latin typeface="+mn-lt"/>
              <a:ea typeface="+mn-ea"/>
              <a:cs typeface="+mn-cs"/>
              <a:sym typeface="+mn-ea"/>
            </a:endParaRPr>
          </a:p>
          <a:p>
            <a:pPr indent="-228600" defTabSz="914400">
              <a:lnSpc>
                <a:spcPct val="90000"/>
              </a:lnSpc>
              <a:buFont typeface="Arial" panose="020B0604020202020204" pitchFamily="34" charset="0"/>
              <a:buChar char="•"/>
            </a:pPr>
            <a:endParaRPr lang="en-US" altLang="zh-CN" sz="1800" b="1" dirty="0">
              <a:solidFill>
                <a:schemeClr val="tx1"/>
              </a:solidFill>
              <a:effectLst>
                <a:outerShdw blurRad="38100" dist="19050" dir="2700000" algn="tl" rotWithShape="0">
                  <a:schemeClr val="dk1">
                    <a:alpha val="40000"/>
                  </a:schemeClr>
                </a:outerShdw>
              </a:effectLst>
              <a:latin typeface="+mn-lt"/>
              <a:ea typeface="+mn-ea"/>
              <a:cs typeface="+mn-cs"/>
              <a:sym typeface="+mn-ea"/>
            </a:endParaRPr>
          </a:p>
        </p:txBody>
      </p:sp>
      <p:pic>
        <p:nvPicPr>
          <p:cNvPr id="5" name="图片 4">
            <a:extLst>
              <a:ext uri="{FF2B5EF4-FFF2-40B4-BE49-F238E27FC236}">
                <a16:creationId xmlns:a16="http://schemas.microsoft.com/office/drawing/2014/main" id="{20C86666-1177-445E-B3A7-3A1085E9CCBA}"/>
              </a:ext>
            </a:extLst>
          </p:cNvPr>
          <p:cNvPicPr>
            <a:picLocks noChangeAspect="1"/>
          </p:cNvPicPr>
          <p:nvPr/>
        </p:nvPicPr>
        <p:blipFill rotWithShape="1">
          <a:blip r:embed="rId2"/>
          <a:srcRect l="30129" r="3119" b="-2"/>
          <a:stretch/>
        </p:blipFill>
        <p:spPr>
          <a:xfrm>
            <a:off x="4781190" y="568885"/>
            <a:ext cx="3841678" cy="3841679"/>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515866"/>
            <a:ext cx="4103360" cy="4103360"/>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690843"/>
            <a:ext cx="593266" cy="5771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0652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课程安排</a:t>
            </a:r>
          </a:p>
        </p:txBody>
      </p:sp>
      <p:sp>
        <p:nvSpPr>
          <p:cNvPr id="3" name="内容占位符 2"/>
          <p:cNvSpPr>
            <a:spLocks noGrp="1"/>
          </p:cNvSpPr>
          <p:nvPr>
            <p:ph sz="half" idx="1"/>
          </p:nvPr>
        </p:nvSpPr>
        <p:spPr>
          <a:xfrm>
            <a:off x="384810" y="880110"/>
            <a:ext cx="3070225" cy="2224405"/>
          </a:xfrm>
          <a:solidFill>
            <a:schemeClr val="bg2">
              <a:lumMod val="20000"/>
              <a:lumOff val="80000"/>
            </a:schemeClr>
          </a:solidFill>
        </p:spPr>
        <p:txBody>
          <a:bodyPr>
            <a:normAutofit fontScale="87500" lnSpcReduction="10000"/>
          </a:bodyPr>
          <a:lstStyle/>
          <a:p>
            <a:pPr>
              <a:spcBef>
                <a:spcPct val="40000"/>
              </a:spcBef>
            </a:pPr>
            <a:r>
              <a:rPr lang="zh-CN" altLang="en-US"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绪论</a:t>
            </a:r>
            <a:endParaRPr lang="zh-CN" altLang="en-US" kern="12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a:p>
            <a:pPr>
              <a:spcBef>
                <a:spcPct val="40000"/>
              </a:spcBef>
            </a:pPr>
            <a:r>
              <a:rPr lang="zh-CN" altLang="en-US"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数据的搜集</a:t>
            </a:r>
            <a:endParaRPr lang="zh-CN" altLang="en-US" kern="12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a:p>
            <a:pPr>
              <a:spcBef>
                <a:spcPct val="40000"/>
              </a:spcBef>
            </a:pPr>
            <a:r>
              <a:rPr lang="zh-CN" altLang="en-US"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数据的描述</a:t>
            </a:r>
          </a:p>
          <a:p>
            <a:pPr>
              <a:spcBef>
                <a:spcPct val="40000"/>
              </a:spcBef>
            </a:pPr>
            <a:r>
              <a:rPr lang="zh-CN" altLang="en-US"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统计指数</a:t>
            </a:r>
            <a:endParaRPr lang="zh-CN" altLang="en-US" dirty="0">
              <a:latin typeface="Times New Roman" charset="0"/>
              <a:ea typeface="黑体" charset="0"/>
            </a:endParaRPr>
          </a:p>
        </p:txBody>
      </p:sp>
      <p:sp>
        <p:nvSpPr>
          <p:cNvPr id="5" name="内容占位符 2"/>
          <p:cNvSpPr>
            <a:spLocks noGrp="1"/>
          </p:cNvSpPr>
          <p:nvPr/>
        </p:nvSpPr>
        <p:spPr>
          <a:xfrm>
            <a:off x="5695950" y="2869565"/>
            <a:ext cx="3423285" cy="2272030"/>
          </a:xfrm>
          <a:prstGeom prst="rect">
            <a:avLst/>
          </a:prstGeom>
          <a:solidFill>
            <a:schemeClr val="bg2">
              <a:lumMod val="60000"/>
              <a:lumOff val="40000"/>
            </a:schemeClr>
          </a:solidFill>
        </p:spPr>
        <p:txBody>
          <a:bodyPr vert="horz" lIns="91440" tIns="45720" rIns="91440" bIns="45720" rtlCol="0">
            <a:normAutofit fontScale="87500" lnSpcReduction="20000"/>
          </a:bodyPr>
          <a:lstStyle>
            <a:lvl1pPr marL="342900" indent="-342900" algn="l" defTabSz="457200" rtl="0" eaLnBrk="1" latinLnBrk="0" hangingPunct="1">
              <a:lnSpc>
                <a:spcPct val="120000"/>
              </a:lnSpc>
              <a:spcBef>
                <a:spcPts val="1370"/>
              </a:spcBef>
              <a:buFont typeface="Arial"/>
              <a:buChar char="•"/>
              <a:defRPr sz="2800" kern="1200">
                <a:solidFill>
                  <a:srgbClr val="DAEFF5"/>
                </a:solidFill>
                <a:latin typeface="微软雅黑"/>
                <a:ea typeface="微软雅黑"/>
                <a:cs typeface="微软雅黑"/>
              </a:defRPr>
            </a:lvl1pPr>
            <a:lvl2pPr marL="742950" indent="-285750" algn="l" defTabSz="457200" rtl="0" eaLnBrk="1" latinLnBrk="0" hangingPunct="1">
              <a:lnSpc>
                <a:spcPct val="120000"/>
              </a:lnSpc>
              <a:spcBef>
                <a:spcPts val="1370"/>
              </a:spcBef>
              <a:buFont typeface="Arial"/>
              <a:buChar char="–"/>
              <a:defRPr sz="2400" kern="1200">
                <a:solidFill>
                  <a:srgbClr val="DAEFF5"/>
                </a:solidFill>
                <a:latin typeface="微软雅黑"/>
                <a:ea typeface="微软雅黑"/>
                <a:cs typeface="微软雅黑"/>
              </a:defRPr>
            </a:lvl2pPr>
            <a:lvl3pPr marL="1143000" indent="-228600" algn="l" defTabSz="457200" rtl="0" eaLnBrk="1" latinLnBrk="0" hangingPunct="1">
              <a:lnSpc>
                <a:spcPct val="120000"/>
              </a:lnSpc>
              <a:spcBef>
                <a:spcPts val="1370"/>
              </a:spcBef>
              <a:buFont typeface="Arial"/>
              <a:buChar char="•"/>
              <a:defRPr sz="2000" kern="1200">
                <a:solidFill>
                  <a:srgbClr val="DAEFF5"/>
                </a:solidFill>
                <a:latin typeface="微软雅黑"/>
                <a:ea typeface="微软雅黑"/>
                <a:cs typeface="微软雅黑"/>
              </a:defRPr>
            </a:lvl3pPr>
            <a:lvl4pPr marL="1600200" indent="-228600" algn="l" defTabSz="457200" rtl="0" eaLnBrk="1" latinLnBrk="0" hangingPunct="1">
              <a:lnSpc>
                <a:spcPct val="120000"/>
              </a:lnSpc>
              <a:spcBef>
                <a:spcPts val="1370"/>
              </a:spcBef>
              <a:buFont typeface="Arial"/>
              <a:buChar char="–"/>
              <a:defRPr sz="1800" kern="1200">
                <a:solidFill>
                  <a:srgbClr val="DAEFF5"/>
                </a:solidFill>
                <a:latin typeface="微软雅黑"/>
                <a:ea typeface="微软雅黑"/>
                <a:cs typeface="微软雅黑"/>
              </a:defRPr>
            </a:lvl4pPr>
            <a:lvl5pPr marL="2057400" indent="-228600" algn="l" defTabSz="457200" rtl="0" eaLnBrk="1" latinLnBrk="0" hangingPunct="1">
              <a:lnSpc>
                <a:spcPct val="120000"/>
              </a:lnSpc>
              <a:spcBef>
                <a:spcPts val="1370"/>
              </a:spcBef>
              <a:buFont typeface="Arial"/>
              <a:buChar char="»"/>
              <a:defRPr sz="1800" kern="1200">
                <a:solidFill>
                  <a:srgbClr val="DAEFF5"/>
                </a:solidFill>
                <a:latin typeface="微软雅黑"/>
                <a:ea typeface="微软雅黑"/>
                <a:cs typeface="微软雅黑"/>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ct val="40000"/>
              </a:spcBef>
            </a:pPr>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sym typeface="+mn-ea"/>
              </a:rPr>
              <a:t>时间序列分析</a:t>
            </a:r>
            <a:endParaRPr lang="zh-CN" altLang="en-US" kern="120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a:p>
            <a:pPr>
              <a:spcBef>
                <a:spcPct val="40000"/>
              </a:spcBef>
            </a:pPr>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sym typeface="+mn-ea"/>
              </a:rPr>
              <a:t>主成分分析与因子分析</a:t>
            </a:r>
            <a:endParaRPr lang="zh-CN" altLang="en-US" kern="120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a:p>
            <a:pPr>
              <a:spcBef>
                <a:spcPct val="40000"/>
              </a:spcBef>
            </a:pPr>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sym typeface="+mn-ea"/>
              </a:rPr>
              <a:t>聚类分析与判别分析</a:t>
            </a:r>
            <a:endParaRPr lang="zh-CN" altLang="en-US" kern="120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a:p>
            <a:pPr>
              <a:spcBef>
                <a:spcPct val="40000"/>
              </a:spcBef>
            </a:pPr>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sym typeface="+mn-ea"/>
              </a:rPr>
              <a:t>列联表和对应分析</a:t>
            </a:r>
          </a:p>
        </p:txBody>
      </p:sp>
      <p:sp>
        <p:nvSpPr>
          <p:cNvPr id="6" name="内容占位符 2"/>
          <p:cNvSpPr>
            <a:spLocks noGrp="1"/>
          </p:cNvSpPr>
          <p:nvPr/>
        </p:nvSpPr>
        <p:spPr>
          <a:xfrm>
            <a:off x="2606675" y="1973580"/>
            <a:ext cx="3133725" cy="2262505"/>
          </a:xfrm>
          <a:prstGeom prst="rect">
            <a:avLst/>
          </a:prstGeom>
          <a:solidFill>
            <a:schemeClr val="bg2">
              <a:lumMod val="40000"/>
              <a:lumOff val="60000"/>
            </a:schemeClr>
          </a:solidFill>
        </p:spPr>
        <p:txBody>
          <a:bodyPr vert="horz" lIns="91440" tIns="45720" rIns="91440" bIns="45720" rtlCol="0">
            <a:normAutofit/>
          </a:bodyPr>
          <a:lstStyle>
            <a:lvl1pPr marL="342900" indent="-342900" algn="l" defTabSz="457200" rtl="0" eaLnBrk="1" latinLnBrk="0" hangingPunct="1">
              <a:lnSpc>
                <a:spcPct val="120000"/>
              </a:lnSpc>
              <a:spcBef>
                <a:spcPts val="1370"/>
              </a:spcBef>
              <a:buFont typeface="Arial"/>
              <a:buChar char="•"/>
              <a:defRPr sz="2800" kern="1200">
                <a:solidFill>
                  <a:srgbClr val="DAEFF5"/>
                </a:solidFill>
                <a:latin typeface="微软雅黑"/>
                <a:ea typeface="微软雅黑"/>
                <a:cs typeface="微软雅黑"/>
              </a:defRPr>
            </a:lvl1pPr>
            <a:lvl2pPr marL="742950" indent="-285750" algn="l" defTabSz="457200" rtl="0" eaLnBrk="1" latinLnBrk="0" hangingPunct="1">
              <a:lnSpc>
                <a:spcPct val="120000"/>
              </a:lnSpc>
              <a:spcBef>
                <a:spcPts val="1370"/>
              </a:spcBef>
              <a:buFont typeface="Arial"/>
              <a:buChar char="–"/>
              <a:defRPr sz="2400" kern="1200">
                <a:solidFill>
                  <a:srgbClr val="DAEFF5"/>
                </a:solidFill>
                <a:latin typeface="微软雅黑"/>
                <a:ea typeface="微软雅黑"/>
                <a:cs typeface="微软雅黑"/>
              </a:defRPr>
            </a:lvl2pPr>
            <a:lvl3pPr marL="1143000" indent="-228600" algn="l" defTabSz="457200" rtl="0" eaLnBrk="1" latinLnBrk="0" hangingPunct="1">
              <a:lnSpc>
                <a:spcPct val="120000"/>
              </a:lnSpc>
              <a:spcBef>
                <a:spcPts val="1370"/>
              </a:spcBef>
              <a:buFont typeface="Arial"/>
              <a:buChar char="•"/>
              <a:defRPr sz="2000" kern="1200">
                <a:solidFill>
                  <a:srgbClr val="DAEFF5"/>
                </a:solidFill>
                <a:latin typeface="微软雅黑"/>
                <a:ea typeface="微软雅黑"/>
                <a:cs typeface="微软雅黑"/>
              </a:defRPr>
            </a:lvl3pPr>
            <a:lvl4pPr marL="1600200" indent="-228600" algn="l" defTabSz="457200" rtl="0" eaLnBrk="1" latinLnBrk="0" hangingPunct="1">
              <a:lnSpc>
                <a:spcPct val="120000"/>
              </a:lnSpc>
              <a:spcBef>
                <a:spcPts val="1370"/>
              </a:spcBef>
              <a:buFont typeface="Arial"/>
              <a:buChar char="–"/>
              <a:defRPr sz="1800" kern="1200">
                <a:solidFill>
                  <a:srgbClr val="DAEFF5"/>
                </a:solidFill>
                <a:latin typeface="微软雅黑"/>
                <a:ea typeface="微软雅黑"/>
                <a:cs typeface="微软雅黑"/>
              </a:defRPr>
            </a:lvl4pPr>
            <a:lvl5pPr marL="2057400" indent="-228600" algn="l" defTabSz="457200" rtl="0" eaLnBrk="1" latinLnBrk="0" hangingPunct="1">
              <a:lnSpc>
                <a:spcPct val="120000"/>
              </a:lnSpc>
              <a:spcBef>
                <a:spcPts val="1370"/>
              </a:spcBef>
              <a:buFont typeface="Arial"/>
              <a:buChar char="»"/>
              <a:defRPr sz="1800" kern="1200">
                <a:solidFill>
                  <a:srgbClr val="DAEFF5"/>
                </a:solidFill>
                <a:latin typeface="微软雅黑"/>
                <a:ea typeface="微软雅黑"/>
                <a:cs typeface="微软雅黑"/>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ct val="40000"/>
              </a:spcBef>
            </a:pPr>
            <a:r>
              <a:rPr lang="zh-CN" altLang="en-US" sz="2200">
                <a:solidFill>
                  <a:schemeClr val="tx1"/>
                </a:solidFill>
                <a:effectLst>
                  <a:outerShdw blurRad="38100" dist="19050" dir="2700000" algn="tl" rotWithShape="0">
                    <a:schemeClr val="dk1">
                      <a:alpha val="40000"/>
                    </a:schemeClr>
                  </a:outerShdw>
                </a:effectLst>
                <a:latin typeface="Times New Roman" charset="0"/>
                <a:ea typeface="黑体" charset="0"/>
                <a:sym typeface="+mn-ea"/>
              </a:rPr>
              <a:t>参数估计与假设检验</a:t>
            </a:r>
            <a:endParaRPr lang="zh-CN" altLang="en-US" sz="2200" kern="120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a:p>
            <a:pPr>
              <a:spcBef>
                <a:spcPct val="40000"/>
              </a:spcBef>
            </a:pPr>
            <a:r>
              <a:rPr lang="zh-CN" altLang="en-US" sz="2200">
                <a:solidFill>
                  <a:schemeClr val="tx1"/>
                </a:solidFill>
                <a:effectLst>
                  <a:outerShdw blurRad="38100" dist="19050" dir="2700000" algn="tl" rotWithShape="0">
                    <a:schemeClr val="dk1">
                      <a:alpha val="40000"/>
                    </a:schemeClr>
                  </a:outerShdw>
                </a:effectLst>
                <a:latin typeface="Times New Roman" charset="0"/>
                <a:ea typeface="黑体" charset="0"/>
                <a:sym typeface="+mn-ea"/>
              </a:rPr>
              <a:t>方差分析</a:t>
            </a:r>
          </a:p>
          <a:p>
            <a:pPr>
              <a:spcBef>
                <a:spcPct val="40000"/>
              </a:spcBef>
            </a:pPr>
            <a:r>
              <a:rPr lang="zh-CN" altLang="en-US" sz="2200">
                <a:solidFill>
                  <a:schemeClr val="tx1"/>
                </a:solidFill>
                <a:effectLst>
                  <a:outerShdw blurRad="38100" dist="19050" dir="2700000" algn="tl" rotWithShape="0">
                    <a:schemeClr val="dk1">
                      <a:alpha val="40000"/>
                    </a:schemeClr>
                  </a:outerShdw>
                </a:effectLst>
                <a:latin typeface="Times New Roman" charset="0"/>
                <a:ea typeface="黑体" charset="0"/>
                <a:sym typeface="+mn-ea"/>
              </a:rPr>
              <a:t>非参数检验</a:t>
            </a:r>
          </a:p>
          <a:p>
            <a:pPr>
              <a:spcBef>
                <a:spcPct val="40000"/>
              </a:spcBef>
            </a:pPr>
            <a:r>
              <a:rPr lang="zh-CN" altLang="en-US" sz="2200">
                <a:solidFill>
                  <a:schemeClr val="tx1"/>
                </a:solidFill>
                <a:effectLst>
                  <a:outerShdw blurRad="38100" dist="19050" dir="2700000" algn="tl" rotWithShape="0">
                    <a:schemeClr val="dk1">
                      <a:alpha val="40000"/>
                    </a:schemeClr>
                  </a:outerShdw>
                </a:effectLst>
                <a:latin typeface="Times New Roman" charset="0"/>
                <a:ea typeface="黑体" charset="0"/>
                <a:sym typeface="+mn-ea"/>
              </a:rPr>
              <a:t>相关与回归分析</a:t>
            </a:r>
            <a:endParaRPr lang="zh-CN" altLang="en-US" sz="2500">
              <a:latin typeface="Times New Roman" charset="0"/>
              <a:ea typeface="黑体" charset="0"/>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课程重点</a:t>
            </a:r>
            <a:endParaRPr lang="zh-CN" altLang="en-US"/>
          </a:p>
        </p:txBody>
      </p:sp>
      <p:sp>
        <p:nvSpPr>
          <p:cNvPr id="3" name="内容占位符 2"/>
          <p:cNvSpPr>
            <a:spLocks noGrp="1"/>
          </p:cNvSpPr>
          <p:nvPr>
            <p:ph sz="half" idx="1"/>
          </p:nvPr>
        </p:nvSpPr>
        <p:spPr/>
        <p:txBody>
          <a:bodyPr/>
          <a:lstStyle/>
          <a:p>
            <a:pPr>
              <a:lnSpc>
                <a:spcPct val="150000"/>
              </a:lnSpc>
            </a:pPr>
            <a:r>
              <a:rPr lang="zh-CN" altLang="en-US" sz="26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掌握各种统计方法的原理和应用范围</a:t>
            </a:r>
          </a:p>
          <a:p>
            <a:pPr>
              <a:lnSpc>
                <a:spcPct val="150000"/>
              </a:lnSpc>
            </a:pPr>
            <a:r>
              <a:rPr lang="zh-CN" altLang="en-US" sz="26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使用统计软件实现这些统计方法的能力</a:t>
            </a:r>
          </a:p>
          <a:p>
            <a:pPr>
              <a:lnSpc>
                <a:spcPct val="150000"/>
              </a:lnSpc>
            </a:pPr>
            <a:r>
              <a:rPr lang="zh-CN" altLang="en-US" sz="26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对计算机输出结果的解释和使用能力</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教学资料</a:t>
            </a:r>
          </a:p>
        </p:txBody>
      </p:sp>
      <p:sp>
        <p:nvSpPr>
          <p:cNvPr id="3" name="内容占位符 2"/>
          <p:cNvSpPr>
            <a:spLocks noGrp="1"/>
          </p:cNvSpPr>
          <p:nvPr>
            <p:ph sz="half" idx="1"/>
          </p:nvPr>
        </p:nvSpPr>
        <p:spPr/>
        <p:txBody>
          <a:bodyPr/>
          <a:lstStyle/>
          <a:p>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rPr>
              <a:t>教材</a:t>
            </a:r>
          </a:p>
          <a:p>
            <a:endParaRPr lang="zh-CN" altLang="en-US">
              <a:solidFill>
                <a:schemeClr val="tx1"/>
              </a:solidFill>
              <a:effectLst>
                <a:outerShdw blurRad="38100" dist="19050" dir="2700000" algn="tl" rotWithShape="0">
                  <a:schemeClr val="dk1">
                    <a:alpha val="40000"/>
                  </a:schemeClr>
                </a:outerShdw>
              </a:effectLst>
              <a:latin typeface="Times New Roman" charset="0"/>
              <a:ea typeface="黑体" charset="0"/>
            </a:endParaRPr>
          </a:p>
          <a:p>
            <a:endParaRPr lang="zh-CN" altLang="en-US">
              <a:solidFill>
                <a:schemeClr val="tx1"/>
              </a:solidFill>
              <a:effectLst>
                <a:outerShdw blurRad="38100" dist="19050" dir="2700000" algn="tl" rotWithShape="0">
                  <a:schemeClr val="dk1">
                    <a:alpha val="40000"/>
                  </a:schemeClr>
                </a:outerShdw>
              </a:effectLst>
              <a:latin typeface="Times New Roman" charset="0"/>
              <a:ea typeface="黑体" charset="0"/>
            </a:endParaRPr>
          </a:p>
          <a:p>
            <a:pPr marL="0" indent="0">
              <a:buNone/>
            </a:pPr>
            <a:endParaRPr lang="zh-CN" altLang="en-US">
              <a:solidFill>
                <a:schemeClr val="tx1"/>
              </a:solidFill>
              <a:effectLst>
                <a:outerShdw blurRad="38100" dist="19050" dir="2700000" algn="tl" rotWithShape="0">
                  <a:schemeClr val="dk1">
                    <a:alpha val="40000"/>
                  </a:schemeClr>
                </a:outerShdw>
              </a:effectLst>
              <a:latin typeface="Times New Roman" charset="0"/>
              <a:ea typeface="黑体" charset="0"/>
            </a:endParaRPr>
          </a:p>
        </p:txBody>
      </p:sp>
      <p:pic>
        <p:nvPicPr>
          <p:cNvPr id="20484" name="图片 20483" descr="MBG~K(7U7QK]U@B)_GKTE`G"/>
          <p:cNvPicPr>
            <a:picLocks noChangeAspect="1"/>
          </p:cNvPicPr>
          <p:nvPr/>
        </p:nvPicPr>
        <p:blipFill>
          <a:blip r:embed="rId2"/>
          <a:stretch>
            <a:fillRect/>
          </a:stretch>
        </p:blipFill>
        <p:spPr>
          <a:xfrm>
            <a:off x="734060" y="1898015"/>
            <a:ext cx="1875790" cy="2527935"/>
          </a:xfrm>
          <a:prstGeom prst="rect">
            <a:avLst/>
          </a:prstGeom>
          <a:noFill/>
          <a:ln w="9525">
            <a:noFill/>
            <a:miter/>
          </a:ln>
        </p:spPr>
      </p:pic>
      <p:sp>
        <p:nvSpPr>
          <p:cNvPr id="4" name="文本框 3"/>
          <p:cNvSpPr txBox="1"/>
          <p:nvPr/>
        </p:nvSpPr>
        <p:spPr>
          <a:xfrm>
            <a:off x="2924175" y="2476500"/>
            <a:ext cx="4619625" cy="1082040"/>
          </a:xfrm>
          <a:prstGeom prst="rect">
            <a:avLst/>
          </a:prstGeom>
          <a:noFill/>
        </p:spPr>
        <p:txBody>
          <a:bodyPr wrap="square" rtlCol="0" anchor="t">
            <a:spAutoFit/>
          </a:bodyPr>
          <a:lstStyle/>
          <a:p>
            <a:pPr>
              <a:lnSpc>
                <a:spcPct val="130000"/>
              </a:lnSpc>
            </a:pPr>
            <a:r>
              <a:rPr lang="zh-CN" altLang="en-US" sz="2500">
                <a:latin typeface="黑体" charset="0"/>
                <a:ea typeface="黑体" charset="0"/>
                <a:sym typeface="+mn-ea"/>
              </a:rPr>
              <a:t>刘扬、毛炳寰</a:t>
            </a:r>
            <a:r>
              <a:rPr lang="en-US" altLang="zh-CN" sz="2500">
                <a:latin typeface="黑体" charset="0"/>
                <a:ea typeface="黑体" charset="0"/>
                <a:sym typeface="+mn-ea"/>
              </a:rPr>
              <a:t>. 《</a:t>
            </a:r>
            <a:r>
              <a:rPr lang="zh-CN" altLang="en-US" sz="2500">
                <a:latin typeface="黑体" charset="0"/>
                <a:ea typeface="黑体" charset="0"/>
                <a:sym typeface="+mn-ea"/>
              </a:rPr>
              <a:t>统计学</a:t>
            </a:r>
            <a:r>
              <a:rPr lang="en-US" altLang="zh-CN" sz="2500">
                <a:latin typeface="黑体" charset="0"/>
                <a:ea typeface="黑体" charset="0"/>
                <a:sym typeface="+mn-ea"/>
              </a:rPr>
              <a:t>》.</a:t>
            </a:r>
            <a:r>
              <a:rPr lang="zh-CN" altLang="en-US" sz="2500">
                <a:latin typeface="黑体" charset="0"/>
                <a:ea typeface="黑体" charset="0"/>
                <a:sym typeface="+mn-ea"/>
              </a:rPr>
              <a:t>中国统计出版社</a:t>
            </a:r>
            <a:r>
              <a:rPr lang="en-US" altLang="zh-CN" sz="2500">
                <a:latin typeface="黑体" charset="0"/>
                <a:ea typeface="黑体" charset="0"/>
                <a:sym typeface="+mn-ea"/>
              </a:rPr>
              <a:t>.</a:t>
            </a:r>
            <a:r>
              <a:rPr lang="zh-CN" altLang="en-US" sz="2500">
                <a:latin typeface="黑体" charset="0"/>
                <a:ea typeface="黑体" charset="0"/>
                <a:sym typeface="+mn-ea"/>
              </a:rPr>
              <a:t> 2010年7月</a:t>
            </a:r>
            <a:r>
              <a:rPr lang="en-US" altLang="zh-CN" sz="2500">
                <a:latin typeface="黑体" charset="0"/>
                <a:ea typeface="黑体" charset="0"/>
                <a:sym typeface="+mn-ea"/>
              </a:rPr>
              <a:t>.</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考核方式</a:t>
            </a:r>
            <a:endParaRPr lang="zh-CN" altLang="en-US"/>
          </a:p>
        </p:txBody>
      </p:sp>
      <p:sp>
        <p:nvSpPr>
          <p:cNvPr id="3" name="内容占位符 2"/>
          <p:cNvSpPr>
            <a:spLocks noGrp="1"/>
          </p:cNvSpPr>
          <p:nvPr>
            <p:ph sz="half" idx="1"/>
          </p:nvPr>
        </p:nvSpPr>
        <p:spPr/>
        <p:txBody>
          <a:bodyPr>
            <a:scene3d>
              <a:camera prst="orthographicFront"/>
              <a:lightRig rig="threePt" dir="t"/>
            </a:scene3d>
          </a:bodyPr>
          <a:lstStyle/>
          <a:p>
            <a:r>
              <a:rPr lang="zh-CN" altLang="en-US"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上课出勤：</a:t>
            </a:r>
            <a:r>
              <a:rPr lang="en-US" altLang="zh-CN"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10%</a:t>
            </a:r>
          </a:p>
          <a:p>
            <a:r>
              <a:rPr lang="zh-CN" altLang="en-US"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课堂表现：</a:t>
            </a:r>
            <a:r>
              <a:rPr lang="en-US" altLang="zh-CN"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10%</a:t>
            </a:r>
          </a:p>
          <a:p>
            <a:r>
              <a:rPr lang="zh-CN" altLang="en-US"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平时作业：</a:t>
            </a:r>
            <a:r>
              <a:rPr lang="en-US" altLang="zh-CN"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20%</a:t>
            </a:r>
            <a:endParaRPr lang="zh-CN" altLang="en-US" dirty="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a:p>
            <a:r>
              <a:rPr lang="zh-CN" altLang="en-US"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期末考试：</a:t>
            </a:r>
            <a:r>
              <a:rPr lang="en-US" altLang="zh-CN"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60%</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1. </a:t>
            </a:r>
            <a:r>
              <a:rPr lang="zh-CN" altLang="en-US"/>
              <a:t>什么是统计学</a:t>
            </a:r>
          </a:p>
        </p:txBody>
      </p:sp>
      <p:pic>
        <p:nvPicPr>
          <p:cNvPr id="6" name="内容占位符 5">
            <a:extLst>
              <a:ext uri="{FF2B5EF4-FFF2-40B4-BE49-F238E27FC236}">
                <a16:creationId xmlns:a16="http://schemas.microsoft.com/office/drawing/2014/main" id="{62BE85F7-371E-4238-B253-63C0D9B32687}"/>
              </a:ext>
            </a:extLst>
          </p:cNvPr>
          <p:cNvPicPr>
            <a:picLocks noGrp="1" noChangeAspect="1"/>
          </p:cNvPicPr>
          <p:nvPr>
            <p:ph sz="half" idx="1"/>
          </p:nvPr>
        </p:nvPicPr>
        <p:blipFill>
          <a:blip r:embed="rId2"/>
          <a:stretch>
            <a:fillRect/>
          </a:stretch>
        </p:blipFill>
        <p:spPr>
          <a:xfrm>
            <a:off x="1658301" y="1398927"/>
            <a:ext cx="1984189" cy="2481763"/>
          </a:xfrm>
          <a:prstGeom prst="rect">
            <a:avLst/>
          </a:prstGeom>
        </p:spPr>
      </p:pic>
      <p:sp>
        <p:nvSpPr>
          <p:cNvPr id="10" name="矩形: 圆角 9">
            <a:extLst>
              <a:ext uri="{FF2B5EF4-FFF2-40B4-BE49-F238E27FC236}">
                <a16:creationId xmlns:a16="http://schemas.microsoft.com/office/drawing/2014/main" id="{B833C1C7-09DD-45F3-B5CA-870C245527C4}"/>
              </a:ext>
            </a:extLst>
          </p:cNvPr>
          <p:cNvSpPr/>
          <p:nvPr/>
        </p:nvSpPr>
        <p:spPr>
          <a:xfrm>
            <a:off x="4549588" y="1633538"/>
            <a:ext cx="3801035" cy="192843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67F6E5D4-1883-47BC-9320-6F6D41AE70B8}"/>
              </a:ext>
            </a:extLst>
          </p:cNvPr>
          <p:cNvSpPr txBox="1"/>
          <p:nvPr/>
        </p:nvSpPr>
        <p:spPr>
          <a:xfrm>
            <a:off x="4719581" y="1737868"/>
            <a:ext cx="3461047" cy="1667764"/>
          </a:xfrm>
          <a:prstGeom prst="rect">
            <a:avLst/>
          </a:prstGeom>
          <a:noFill/>
        </p:spPr>
        <p:txBody>
          <a:bodyPr wrap="square" rtlCol="0">
            <a:spAutoFit/>
          </a:bodyPr>
          <a:lstStyle/>
          <a:p>
            <a:pPr algn="just">
              <a:lnSpc>
                <a:spcPct val="110000"/>
              </a:lnSpc>
              <a:spcBef>
                <a:spcPts val="600"/>
              </a:spcBef>
              <a:spcAft>
                <a:spcPts val="600"/>
              </a:spcAft>
            </a:pPr>
            <a:r>
              <a:rPr lang="zh-CN" altLang="en-US" sz="2400" dirty="0">
                <a:solidFill>
                  <a:schemeClr val="bg2">
                    <a:lumMod val="75000"/>
                  </a:schemeClr>
                </a:solidFill>
                <a:latin typeface="黑体" panose="02010609060101010101" pitchFamily="49" charset="-122"/>
                <a:ea typeface="黑体" panose="02010609060101010101" pitchFamily="49" charset="-122"/>
              </a:rPr>
              <a:t>鞋子的尺码。因为成年女子鞋码以 </a:t>
            </a:r>
            <a:r>
              <a:rPr lang="en-US" altLang="zh-CN" sz="2400" dirty="0">
                <a:solidFill>
                  <a:schemeClr val="bg2">
                    <a:lumMod val="75000"/>
                  </a:schemeClr>
                </a:solidFill>
                <a:latin typeface="黑体" panose="02010609060101010101" pitchFamily="49" charset="-122"/>
                <a:ea typeface="黑体" panose="02010609060101010101" pitchFamily="49" charset="-122"/>
              </a:rPr>
              <a:t>37</a:t>
            </a:r>
            <a:r>
              <a:rPr lang="zh-CN" altLang="en-US" sz="2400" dirty="0">
                <a:solidFill>
                  <a:schemeClr val="bg2">
                    <a:lumMod val="75000"/>
                  </a:schemeClr>
                </a:solidFill>
                <a:latin typeface="黑体" panose="02010609060101010101" pitchFamily="49" charset="-122"/>
                <a:ea typeface="黑体" panose="02010609060101010101" pitchFamily="49" charset="-122"/>
              </a:rPr>
              <a:t>码为多数，所以无论生产与配货时，都要多一些。 </a:t>
            </a:r>
          </a:p>
        </p:txBody>
      </p:sp>
    </p:spTree>
    <p:extLst>
      <p:ext uri="{BB962C8B-B14F-4D97-AF65-F5344CB8AC3E}">
        <p14:creationId xmlns:p14="http://schemas.microsoft.com/office/powerpoint/2010/main" val="31123722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4826635" y="4069080"/>
            <a:ext cx="4272280" cy="930275"/>
          </a:xfrm>
        </p:spPr>
        <p:txBody>
          <a:bodyPr/>
          <a:lstStyle/>
          <a:p>
            <a:r>
              <a:rPr kumimoji="1" lang="zh-CN" altLang="en-US" dirty="0"/>
              <a:t>中央财经大学</a:t>
            </a:r>
            <a:r>
              <a:rPr kumimoji="1" lang="en-US" altLang="zh-CN" dirty="0"/>
              <a:t>  </a:t>
            </a:r>
            <a:r>
              <a:rPr kumimoji="1" lang="zh-CN" altLang="en-US" dirty="0"/>
              <a:t>统计与数学学院</a:t>
            </a:r>
            <a:br>
              <a:rPr kumimoji="1" lang="zh-CN" altLang="en-US" dirty="0"/>
            </a:br>
            <a:r>
              <a:rPr kumimoji="1" lang="zh-CN" altLang="en-US" dirty="0"/>
              <a:t>雷泽坤</a:t>
            </a:r>
          </a:p>
        </p:txBody>
      </p:sp>
      <p:sp>
        <p:nvSpPr>
          <p:cNvPr id="5" name="副标题 4"/>
          <p:cNvSpPr>
            <a:spLocks noGrp="1"/>
          </p:cNvSpPr>
          <p:nvPr>
            <p:ph type="subTitle" idx="1"/>
          </p:nvPr>
        </p:nvSpPr>
        <p:spPr>
          <a:xfrm>
            <a:off x="469747" y="2680538"/>
            <a:ext cx="7733828" cy="1230913"/>
          </a:xfrm>
        </p:spPr>
        <p:txBody>
          <a:bodyPr>
            <a:noAutofit/>
          </a:bodyPr>
          <a:lstStyle/>
          <a:p>
            <a:pPr>
              <a:spcBef>
                <a:spcPts val="0"/>
              </a:spcBef>
            </a:pPr>
            <a:r>
              <a:rPr kumimoji="1" lang="zh-CN" altLang="en-US" sz="4800" spc="300" dirty="0"/>
              <a:t>第一章 绪论</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第一章 绪论</a:t>
            </a:r>
          </a:p>
        </p:txBody>
      </p:sp>
      <p:sp>
        <p:nvSpPr>
          <p:cNvPr id="3" name="内容占位符 2"/>
          <p:cNvSpPr>
            <a:spLocks noGrp="1"/>
          </p:cNvSpPr>
          <p:nvPr>
            <p:ph sz="half" idx="1"/>
          </p:nvPr>
        </p:nvSpPr>
        <p:spPr/>
        <p:txBody>
          <a:bodyPr/>
          <a:lstStyle/>
          <a:p>
            <a:r>
              <a:rPr lang="zh-CN" altLang="en-US">
                <a:solidFill>
                  <a:schemeClr val="tx1"/>
                </a:solidFill>
                <a:effectLst>
                  <a:outerShdw blurRad="38100" dist="19050" dir="2700000" algn="tl" rotWithShape="0">
                    <a:schemeClr val="dk1">
                      <a:alpha val="40000"/>
                    </a:schemeClr>
                  </a:outerShdw>
                </a:effectLst>
                <a:latin typeface="黑体" charset="0"/>
                <a:ea typeface="黑体" charset="0"/>
              </a:rPr>
              <a:t>数据</a:t>
            </a:r>
          </a:p>
          <a:p>
            <a:r>
              <a:rPr lang="zh-CN" altLang="en-US">
                <a:solidFill>
                  <a:schemeClr val="tx1"/>
                </a:solidFill>
                <a:effectLst>
                  <a:outerShdw blurRad="38100" dist="19050" dir="2700000" algn="tl" rotWithShape="0">
                    <a:schemeClr val="dk1">
                      <a:alpha val="40000"/>
                    </a:schemeClr>
                  </a:outerShdw>
                </a:effectLst>
                <a:latin typeface="黑体" charset="0"/>
                <a:ea typeface="黑体" charset="0"/>
              </a:rPr>
              <a:t>统计学基本概念</a:t>
            </a:r>
          </a:p>
          <a:p>
            <a:r>
              <a:rPr lang="zh-CN" altLang="en-US">
                <a:solidFill>
                  <a:schemeClr val="tx1"/>
                </a:solidFill>
                <a:effectLst>
                  <a:outerShdw blurRad="38100" dist="19050" dir="2700000" algn="tl" rotWithShape="0">
                    <a:schemeClr val="dk1">
                      <a:alpha val="40000"/>
                    </a:schemeClr>
                  </a:outerShdw>
                </a:effectLst>
                <a:latin typeface="黑体" charset="0"/>
                <a:ea typeface="黑体" charset="0"/>
                <a:sym typeface="+mn-ea"/>
              </a:rPr>
              <a:t>常用统计软件简介</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一、数据</a:t>
            </a:r>
            <a:r>
              <a:rPr lang="en-US" altLang="zh-CN"/>
              <a:t>——</a:t>
            </a:r>
            <a:r>
              <a:rPr lang="zh-CN" altLang="en-US"/>
              <a:t>数据类型</a:t>
            </a:r>
          </a:p>
        </p:txBody>
      </p:sp>
      <p:sp>
        <p:nvSpPr>
          <p:cNvPr id="3" name="内容占位符 2"/>
          <p:cNvSpPr>
            <a:spLocks noGrp="1"/>
          </p:cNvSpPr>
          <p:nvPr>
            <p:ph sz="half" idx="1"/>
          </p:nvPr>
        </p:nvSpPr>
        <p:spPr/>
        <p:txBody>
          <a:bodyPr>
            <a:normAutofit fontScale="97500"/>
          </a:bodyPr>
          <a:lstStyle/>
          <a:p>
            <a:r>
              <a:rPr lang="zh-CN" altLang="en-US" sz="24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统计学的研究对象：</a:t>
            </a:r>
            <a:r>
              <a:rPr lang="zh-CN" altLang="en-US" sz="2400" dirty="0">
                <a:solidFill>
                  <a:srgbClr val="FFFF00"/>
                </a:solidFill>
                <a:effectLst>
                  <a:outerShdw blurRad="38100" dist="19050" dir="2700000" algn="tl" rotWithShape="0">
                    <a:schemeClr val="dk1">
                      <a:alpha val="40000"/>
                    </a:schemeClr>
                  </a:outerShdw>
                </a:effectLst>
                <a:latin typeface="Times New Roman" charset="0"/>
                <a:ea typeface="黑体" charset="0"/>
                <a:sym typeface="+mn-ea"/>
              </a:rPr>
              <a:t>数据</a:t>
            </a:r>
          </a:p>
          <a:p>
            <a:r>
              <a:rPr lang="zh-CN" altLang="en-US" sz="24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“数据！数据！数据！” 他不耐烦地喊道，“我不能做</a:t>
            </a:r>
            <a:r>
              <a:rPr lang="zh-CN" altLang="en-US" sz="2400" dirty="0">
                <a:solidFill>
                  <a:srgbClr val="FFFF00"/>
                </a:solidFill>
                <a:effectLst>
                  <a:outerShdw blurRad="38100" dist="19050" dir="2700000" algn="tl" rotWithShape="0">
                    <a:schemeClr val="dk1">
                      <a:alpha val="40000"/>
                    </a:schemeClr>
                  </a:outerShdw>
                </a:effectLst>
                <a:latin typeface="Times New Roman" charset="0"/>
                <a:ea typeface="黑体" charset="0"/>
                <a:sym typeface="+mn-ea"/>
              </a:rPr>
              <a:t>无米之炊</a:t>
            </a:r>
            <a:r>
              <a:rPr lang="zh-CN" altLang="en-US" sz="24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a:t>
            </a:r>
          </a:p>
          <a:p>
            <a:pPr algn="r">
              <a:buNone/>
            </a:pPr>
            <a:r>
              <a:rPr lang="en-US" altLang="zh-CN" sz="24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—Sherlock · Holmes</a:t>
            </a:r>
          </a:p>
          <a:p>
            <a:r>
              <a:rPr lang="en-US" altLang="zh-CN" sz="24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Data are the </a:t>
            </a:r>
            <a:r>
              <a:rPr lang="en-US" altLang="zh-CN" sz="2400" dirty="0">
                <a:solidFill>
                  <a:srgbClr val="FFFF00"/>
                </a:solidFill>
                <a:effectLst>
                  <a:outerShdw blurRad="38100" dist="19050" dir="2700000" algn="tl" rotWithShape="0">
                    <a:schemeClr val="dk1">
                      <a:alpha val="40000"/>
                    </a:schemeClr>
                  </a:outerShdw>
                </a:effectLst>
                <a:latin typeface="Times New Roman" charset="0"/>
                <a:ea typeface="黑体" charset="0"/>
                <a:sym typeface="+mn-ea"/>
              </a:rPr>
              <a:t>facts and figures</a:t>
            </a:r>
            <a:r>
              <a:rPr lang="en-US" altLang="zh-CN" sz="24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 that are collected, analyzed, and summarized for presentation and interpretation. </a:t>
            </a:r>
          </a:p>
          <a:p>
            <a:pPr algn="r">
              <a:buNone/>
            </a:pPr>
            <a:r>
              <a:rPr lang="en-US" altLang="zh-CN" sz="24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                                                 —</a:t>
            </a:r>
            <a:r>
              <a:rPr lang="zh-CN" altLang="en-US" sz="24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大英百科全书</a:t>
            </a:r>
            <a:r>
              <a:rPr lang="en-US" altLang="zh-CN" sz="2400" dirty="0">
                <a:solidFill>
                  <a:schemeClr val="tx1"/>
                </a:solidFill>
                <a:effectLst>
                  <a:outerShdw blurRad="38100" dist="19050" dir="2700000" algn="tl" rotWithShape="0">
                    <a:schemeClr val="dk1">
                      <a:alpha val="40000"/>
                    </a:schemeClr>
                  </a:outerShdw>
                </a:effectLst>
                <a:latin typeface="Times New Roman" charset="0"/>
                <a:ea typeface="黑体" charset="0"/>
                <a:sym typeface="+mn-ea"/>
              </a:rPr>
              <a:t>2010</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数据类型</a:t>
            </a:r>
          </a:p>
        </p:txBody>
      </p:sp>
      <p:sp>
        <p:nvSpPr>
          <p:cNvPr id="3" name="内容占位符 2"/>
          <p:cNvSpPr>
            <a:spLocks noGrp="1"/>
          </p:cNvSpPr>
          <p:nvPr>
            <p:ph sz="half" idx="1"/>
          </p:nvPr>
        </p:nvSpPr>
        <p:spPr/>
        <p:txBody>
          <a:bodyPr/>
          <a:lstStyle/>
          <a:p>
            <a:r>
              <a:rPr lang="zh-CN" altLang="en-US" sz="2800">
                <a:solidFill>
                  <a:srgbClr val="FFFF00"/>
                </a:solidFill>
                <a:effectLst>
                  <a:outerShdw blurRad="38100" dist="19050" dir="2700000" algn="tl" rotWithShape="0">
                    <a:schemeClr val="dk1">
                      <a:alpha val="40000"/>
                    </a:schemeClr>
                  </a:outerShdw>
                </a:effectLst>
                <a:latin typeface="Times New Roman" charset="0"/>
                <a:ea typeface="黑体" charset="0"/>
                <a:sym typeface="+mn-ea"/>
              </a:rPr>
              <a:t>数据类型</a:t>
            </a:r>
            <a:r>
              <a:rPr lang="zh-CN" altLang="en-US" sz="2800">
                <a:solidFill>
                  <a:schemeClr val="tx1"/>
                </a:solidFill>
                <a:effectLst>
                  <a:outerShdw blurRad="38100" dist="19050" dir="2700000" algn="tl" rotWithShape="0">
                    <a:schemeClr val="dk1">
                      <a:alpha val="40000"/>
                    </a:schemeClr>
                  </a:outerShdw>
                </a:effectLst>
                <a:latin typeface="Times New Roman" charset="0"/>
                <a:ea typeface="黑体" charset="0"/>
                <a:sym typeface="+mn-ea"/>
              </a:rPr>
              <a:t>：</a:t>
            </a:r>
          </a:p>
          <a:p>
            <a:pPr lvl="1"/>
            <a:r>
              <a:rPr lang="zh-CN" altLang="en-US" sz="2800">
                <a:solidFill>
                  <a:schemeClr val="tx1"/>
                </a:solidFill>
                <a:effectLst>
                  <a:outerShdw blurRad="38100" dist="19050" dir="2700000" algn="tl" rotWithShape="0">
                    <a:schemeClr val="dk1">
                      <a:alpha val="40000"/>
                    </a:schemeClr>
                  </a:outerShdw>
                </a:effectLst>
                <a:latin typeface="Times New Roman" charset="0"/>
                <a:ea typeface="黑体" charset="0"/>
                <a:sym typeface="+mn-ea"/>
              </a:rPr>
              <a:t>观测数据和试验数据</a:t>
            </a:r>
          </a:p>
          <a:p>
            <a:pPr lvl="1"/>
            <a:r>
              <a:rPr lang="zh-CN" altLang="en-US" sz="2800">
                <a:solidFill>
                  <a:schemeClr val="tx1"/>
                </a:solidFill>
                <a:effectLst>
                  <a:outerShdw blurRad="38100" dist="19050" dir="2700000" algn="tl" rotWithShape="0">
                    <a:schemeClr val="dk1">
                      <a:alpha val="40000"/>
                    </a:schemeClr>
                  </a:outerShdw>
                </a:effectLst>
                <a:latin typeface="Times New Roman" charset="0"/>
                <a:ea typeface="黑体" charset="0"/>
                <a:sym typeface="+mn-ea"/>
              </a:rPr>
              <a:t>定性数据和定量数据</a:t>
            </a:r>
          </a:p>
          <a:p>
            <a:pPr lvl="1"/>
            <a:r>
              <a:rPr lang="zh-CN" altLang="en-US" sz="2800">
                <a:solidFill>
                  <a:schemeClr val="tx1"/>
                </a:solidFill>
                <a:effectLst>
                  <a:outerShdw blurRad="38100" dist="19050" dir="2700000" algn="tl" rotWithShape="0">
                    <a:schemeClr val="dk1">
                      <a:alpha val="40000"/>
                    </a:schemeClr>
                  </a:outerShdw>
                </a:effectLst>
                <a:latin typeface="Times New Roman" charset="0"/>
                <a:ea typeface="黑体" charset="0"/>
                <a:sym typeface="+mn-ea"/>
              </a:rPr>
              <a:t>截面数据、时序数据和面板数据</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1. </a:t>
            </a:r>
            <a:r>
              <a:rPr lang="zh-CN" altLang="en-US">
                <a:effectLst>
                  <a:outerShdw blurRad="38100" dist="19050" dir="2700000" algn="tl" rotWithShape="0">
                    <a:schemeClr val="dk1">
                      <a:alpha val="40000"/>
                    </a:schemeClr>
                  </a:outerShdw>
                </a:effectLst>
                <a:latin typeface="Times New Roman" charset="0"/>
                <a:ea typeface="黑体" charset="0"/>
                <a:sym typeface="+mn-ea"/>
              </a:rPr>
              <a:t>观测数据和试验数据</a:t>
            </a:r>
            <a:endParaRPr lang="en-US" altLang="zh-CN"/>
          </a:p>
        </p:txBody>
      </p:sp>
      <p:sp>
        <p:nvSpPr>
          <p:cNvPr id="3" name="内容占位符 2"/>
          <p:cNvSpPr>
            <a:spLocks noGrp="1"/>
          </p:cNvSpPr>
          <p:nvPr>
            <p:ph sz="half" idx="1"/>
          </p:nvPr>
        </p:nvSpPr>
        <p:spPr/>
        <p:txBody>
          <a:bodyPr>
            <a:normAutofit/>
          </a:bodyPr>
          <a:lstStyle/>
          <a:p>
            <a:r>
              <a:rPr lang="zh-CN" altLang="en-US" sz="2500">
                <a:solidFill>
                  <a:srgbClr val="FFFF00"/>
                </a:solidFill>
                <a:effectLst>
                  <a:outerShdw blurRad="38100" dist="19050" dir="2700000" algn="tl" rotWithShape="0">
                    <a:schemeClr val="dk1">
                      <a:alpha val="40000"/>
                    </a:schemeClr>
                  </a:outerShdw>
                </a:effectLst>
                <a:latin typeface="Times New Roman" charset="0"/>
                <a:ea typeface="黑体" charset="0"/>
                <a:sym typeface="+mn-ea"/>
              </a:rPr>
              <a:t>观测数据</a:t>
            </a:r>
            <a:r>
              <a:rPr lang="zh-CN" altLang="en-US" sz="2500">
                <a:solidFill>
                  <a:schemeClr val="tx1"/>
                </a:solidFill>
                <a:effectLst>
                  <a:outerShdw blurRad="38100" dist="19050" dir="2700000" algn="tl" rotWithShape="0">
                    <a:schemeClr val="dk1">
                      <a:alpha val="40000"/>
                    </a:schemeClr>
                  </a:outerShdw>
                </a:effectLst>
                <a:latin typeface="Times New Roman" charset="0"/>
                <a:ea typeface="黑体" charset="0"/>
                <a:sym typeface="+mn-ea"/>
              </a:rPr>
              <a:t>：没有对观测对象进行任何人为因素控制条件下得到的客观数据</a:t>
            </a:r>
          </a:p>
          <a:p>
            <a:pPr lvl="1"/>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sym typeface="+mn-ea"/>
              </a:rPr>
              <a:t>GDP、收入、年龄、性别等</a:t>
            </a:r>
          </a:p>
          <a:p>
            <a:r>
              <a:rPr lang="zh-CN" altLang="en-US" sz="2500">
                <a:solidFill>
                  <a:srgbClr val="FFFF00"/>
                </a:solidFill>
                <a:effectLst>
                  <a:outerShdw blurRad="38100" dist="19050" dir="2700000" algn="tl" rotWithShape="0">
                    <a:schemeClr val="dk1">
                      <a:alpha val="40000"/>
                    </a:schemeClr>
                  </a:outerShdw>
                </a:effectLst>
                <a:latin typeface="Times New Roman" charset="0"/>
                <a:ea typeface="黑体" charset="0"/>
                <a:sym typeface="+mn-ea"/>
              </a:rPr>
              <a:t>试验数据</a:t>
            </a:r>
            <a:r>
              <a:rPr lang="zh-CN" altLang="en-US" sz="2500">
                <a:solidFill>
                  <a:schemeClr val="tx1"/>
                </a:solidFill>
                <a:effectLst>
                  <a:outerShdw blurRad="38100" dist="19050" dir="2700000" algn="tl" rotWithShape="0">
                    <a:schemeClr val="dk1">
                      <a:alpha val="40000"/>
                    </a:schemeClr>
                  </a:outerShdw>
                </a:effectLst>
                <a:latin typeface="Times New Roman" charset="0"/>
                <a:ea typeface="黑体" charset="0"/>
                <a:sym typeface="+mn-ea"/>
              </a:rPr>
              <a:t>：在对影响试验对象的相关因素进行人为控制条件下得到的数据</a:t>
            </a:r>
          </a:p>
          <a:p>
            <a:pPr lvl="1"/>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sym typeface="+mn-ea"/>
              </a:rPr>
              <a:t>减肥前后的体重，临床医学试验观测的人体体征等</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黑体" charset="0"/>
                <a:ea typeface="黑体" charset="0"/>
              </a:rPr>
              <a:t>2.</a:t>
            </a:r>
            <a:r>
              <a:rPr lang="en-US" altLang="zh-CN">
                <a:latin typeface="黑体" charset="0"/>
                <a:ea typeface="黑体" charset="0"/>
                <a:sym typeface="+mn-ea"/>
              </a:rPr>
              <a:t>定性数据和定量数据</a:t>
            </a:r>
            <a:r>
              <a:rPr lang="zh-CN" altLang="en-US">
                <a:latin typeface="黑体" charset="0"/>
                <a:ea typeface="黑体" charset="0"/>
                <a:sym typeface="+mn-ea"/>
              </a:rPr>
              <a:t>（</a:t>
            </a:r>
            <a:r>
              <a:rPr lang="en-US" altLang="zh-CN">
                <a:latin typeface="黑体" charset="0"/>
                <a:ea typeface="黑体" charset="0"/>
                <a:sym typeface="+mn-ea"/>
              </a:rPr>
              <a:t>1</a:t>
            </a:r>
            <a:r>
              <a:rPr lang="zh-CN" altLang="en-US">
                <a:latin typeface="黑体" charset="0"/>
                <a:ea typeface="黑体" charset="0"/>
                <a:sym typeface="+mn-ea"/>
              </a:rPr>
              <a:t>）</a:t>
            </a:r>
          </a:p>
        </p:txBody>
      </p:sp>
      <p:sp>
        <p:nvSpPr>
          <p:cNvPr id="3" name="内容占位符 2"/>
          <p:cNvSpPr>
            <a:spLocks noGrp="1"/>
          </p:cNvSpPr>
          <p:nvPr>
            <p:ph sz="half" idx="1"/>
          </p:nvPr>
        </p:nvSpPr>
        <p:spPr/>
        <p:txBody>
          <a:bodyPr>
            <a:normAutofit fontScale="97500" lnSpcReduction="10000"/>
          </a:bodyPr>
          <a:lstStyle/>
          <a:p>
            <a:r>
              <a:rPr lang="zh-CN" altLang="en-US" dirty="0">
                <a:solidFill>
                  <a:srgbClr val="FFFF00"/>
                </a:solidFill>
                <a:latin typeface="Times New Roman" charset="0"/>
                <a:ea typeface="黑体" charset="0"/>
              </a:rPr>
              <a:t>定性数据</a:t>
            </a:r>
            <a:r>
              <a:rPr lang="zh-CN" altLang="en-US" dirty="0">
                <a:latin typeface="Times New Roman" charset="0"/>
                <a:ea typeface="黑体" charset="0"/>
              </a:rPr>
              <a:t>：用文字、符号、语言等描述的信息，分为定类数据和定序数据。</a:t>
            </a:r>
          </a:p>
          <a:p>
            <a:pPr lvl="1"/>
            <a:r>
              <a:rPr lang="zh-CN" altLang="en-US" dirty="0">
                <a:solidFill>
                  <a:srgbClr val="FFFF00"/>
                </a:solidFill>
                <a:latin typeface="Times New Roman" charset="0"/>
                <a:ea typeface="黑体" charset="0"/>
              </a:rPr>
              <a:t>定类数据</a:t>
            </a:r>
            <a:r>
              <a:rPr lang="zh-CN" altLang="en-US" dirty="0">
                <a:latin typeface="Times New Roman" charset="0"/>
                <a:ea typeface="黑体" charset="0"/>
              </a:rPr>
              <a:t>（Nominal Data）：</a:t>
            </a:r>
          </a:p>
          <a:p>
            <a:pPr lvl="2"/>
            <a:r>
              <a:rPr lang="zh-CN" altLang="en-US" dirty="0">
                <a:latin typeface="Times New Roman" charset="0"/>
                <a:ea typeface="黑体" charset="0"/>
              </a:rPr>
              <a:t>根据定类尺度（列名尺度、名义尺度、分类尺度）得到的数据</a:t>
            </a:r>
          </a:p>
          <a:p>
            <a:pPr lvl="2"/>
            <a:r>
              <a:rPr lang="zh-CN" altLang="en-US" dirty="0">
                <a:latin typeface="Times New Roman" charset="0"/>
                <a:ea typeface="黑体" charset="0"/>
              </a:rPr>
              <a:t>对事物按照某种特征进行分类</a:t>
            </a:r>
          </a:p>
          <a:p>
            <a:pPr lvl="2"/>
            <a:r>
              <a:rPr lang="zh-CN" altLang="en-US" dirty="0">
                <a:latin typeface="Times New Roman" charset="0"/>
                <a:ea typeface="黑体" charset="0"/>
              </a:rPr>
              <a:t>各类之间无等级次序，各类别可用数字代码表示</a:t>
            </a:r>
          </a:p>
          <a:p>
            <a:pPr lvl="2"/>
            <a:r>
              <a:rPr lang="zh-CN" altLang="en-US" dirty="0">
                <a:latin typeface="Times New Roman" charset="0"/>
                <a:ea typeface="黑体" charset="0"/>
              </a:rPr>
              <a:t>如：性别分为男、女，籍贯分为北京、上海、山东等</a:t>
            </a:r>
          </a:p>
        </p:txBody>
      </p:sp>
      <p:grpSp>
        <p:nvGrpSpPr>
          <p:cNvPr id="31748" name="组合 31747"/>
          <p:cNvGrpSpPr/>
          <p:nvPr/>
        </p:nvGrpSpPr>
        <p:grpSpPr>
          <a:xfrm>
            <a:off x="-1270" y="4176395"/>
            <a:ext cx="1210945" cy="969010"/>
            <a:chOff x="0" y="0"/>
            <a:chExt cx="1519" cy="1332"/>
          </a:xfrm>
        </p:grpSpPr>
        <p:sp>
          <p:nvSpPr>
            <p:cNvPr id="31749" name="Freeform 5"/>
            <p:cNvSpPr/>
            <p:nvPr/>
          </p:nvSpPr>
          <p:spPr>
            <a:xfrm>
              <a:off x="761" y="0"/>
              <a:ext cx="758" cy="814"/>
            </a:xfrm>
            <a:custGeom>
              <a:avLst/>
              <a:gdLst/>
              <a:ahLst/>
              <a:cxnLst>
                <a:cxn ang="0">
                  <a:pos x="0" y="0"/>
                </a:cxn>
                <a:cxn ang="0">
                  <a:pos x="758" y="650"/>
                </a:cxn>
                <a:cxn ang="0">
                  <a:pos x="690" y="656"/>
                </a:cxn>
                <a:cxn ang="0">
                  <a:pos x="688" y="670"/>
                </a:cxn>
                <a:cxn ang="0">
                  <a:pos x="691" y="688"/>
                </a:cxn>
                <a:cxn ang="0">
                  <a:pos x="696" y="710"/>
                </a:cxn>
                <a:cxn ang="0">
                  <a:pos x="700" y="731"/>
                </a:cxn>
                <a:cxn ang="0">
                  <a:pos x="698" y="751"/>
                </a:cxn>
                <a:cxn ang="0">
                  <a:pos x="693" y="770"/>
                </a:cxn>
                <a:cxn ang="0">
                  <a:pos x="681" y="786"/>
                </a:cxn>
                <a:cxn ang="0">
                  <a:pos x="667" y="800"/>
                </a:cxn>
                <a:cxn ang="0">
                  <a:pos x="650" y="808"/>
                </a:cxn>
                <a:cxn ang="0">
                  <a:pos x="628" y="813"/>
                </a:cxn>
                <a:cxn ang="0">
                  <a:pos x="609" y="814"/>
                </a:cxn>
                <a:cxn ang="0">
                  <a:pos x="593" y="812"/>
                </a:cxn>
                <a:cxn ang="0">
                  <a:pos x="576" y="806"/>
                </a:cxn>
                <a:cxn ang="0">
                  <a:pos x="562" y="796"/>
                </a:cxn>
                <a:cxn ang="0">
                  <a:pos x="549" y="781"/>
                </a:cxn>
                <a:cxn ang="0">
                  <a:pos x="538" y="764"/>
                </a:cxn>
                <a:cxn ang="0">
                  <a:pos x="532" y="741"/>
                </a:cxn>
                <a:cxn ang="0">
                  <a:pos x="535" y="718"/>
                </a:cxn>
                <a:cxn ang="0">
                  <a:pos x="540" y="694"/>
                </a:cxn>
                <a:cxn ang="0">
                  <a:pos x="545" y="671"/>
                </a:cxn>
                <a:cxn ang="0">
                  <a:pos x="544" y="660"/>
                </a:cxn>
                <a:cxn ang="0">
                  <a:pos x="416" y="654"/>
                </a:cxn>
                <a:cxn ang="0">
                  <a:pos x="417" y="616"/>
                </a:cxn>
                <a:cxn ang="0">
                  <a:pos x="415" y="591"/>
                </a:cxn>
                <a:cxn ang="0">
                  <a:pos x="409" y="575"/>
                </a:cxn>
                <a:cxn ang="0">
                  <a:pos x="399" y="563"/>
                </a:cxn>
                <a:cxn ang="0">
                  <a:pos x="384" y="555"/>
                </a:cxn>
                <a:cxn ang="0">
                  <a:pos x="367" y="553"/>
                </a:cxn>
                <a:cxn ang="0">
                  <a:pos x="341" y="554"/>
                </a:cxn>
                <a:cxn ang="0">
                  <a:pos x="317" y="556"/>
                </a:cxn>
                <a:cxn ang="0">
                  <a:pos x="292" y="556"/>
                </a:cxn>
                <a:cxn ang="0">
                  <a:pos x="267" y="551"/>
                </a:cxn>
                <a:cxn ang="0">
                  <a:pos x="248" y="539"/>
                </a:cxn>
                <a:cxn ang="0">
                  <a:pos x="236" y="522"/>
                </a:cxn>
                <a:cxn ang="0">
                  <a:pos x="232" y="500"/>
                </a:cxn>
                <a:cxn ang="0">
                  <a:pos x="232" y="474"/>
                </a:cxn>
                <a:cxn ang="0">
                  <a:pos x="229" y="451"/>
                </a:cxn>
                <a:cxn ang="0">
                  <a:pos x="224" y="437"/>
                </a:cxn>
                <a:cxn ang="0">
                  <a:pos x="216" y="427"/>
                </a:cxn>
                <a:cxn ang="0">
                  <a:pos x="198" y="418"/>
                </a:cxn>
                <a:cxn ang="0">
                  <a:pos x="173" y="411"/>
                </a:cxn>
                <a:cxn ang="0">
                  <a:pos x="146" y="405"/>
                </a:cxn>
                <a:cxn ang="0">
                  <a:pos x="126" y="398"/>
                </a:cxn>
                <a:cxn ang="0">
                  <a:pos x="108" y="387"/>
                </a:cxn>
                <a:cxn ang="0">
                  <a:pos x="94" y="372"/>
                </a:cxn>
                <a:cxn ang="0">
                  <a:pos x="85" y="353"/>
                </a:cxn>
                <a:cxn ang="0">
                  <a:pos x="83" y="332"/>
                </a:cxn>
                <a:cxn ang="0">
                  <a:pos x="89" y="309"/>
                </a:cxn>
                <a:cxn ang="0">
                  <a:pos x="93" y="283"/>
                </a:cxn>
                <a:cxn ang="0">
                  <a:pos x="97" y="258"/>
                </a:cxn>
                <a:cxn ang="0">
                  <a:pos x="93" y="233"/>
                </a:cxn>
                <a:cxn ang="0">
                  <a:pos x="84" y="211"/>
                </a:cxn>
                <a:cxn ang="0">
                  <a:pos x="75" y="197"/>
                </a:cxn>
                <a:cxn ang="0">
                  <a:pos x="63" y="185"/>
                </a:cxn>
                <a:cxn ang="0">
                  <a:pos x="49" y="176"/>
                </a:cxn>
                <a:cxn ang="0">
                  <a:pos x="31" y="170"/>
                </a:cxn>
                <a:cxn ang="0">
                  <a:pos x="10" y="170"/>
                </a:cxn>
              </a:cxnLst>
              <a:rect l="0" t="0" r="0" b="0"/>
              <a:pathLst>
                <a:path w="1516" h="1629">
                  <a:moveTo>
                    <a:pt x="0" y="340"/>
                  </a:moveTo>
                  <a:lnTo>
                    <a:pt x="0" y="0"/>
                  </a:lnTo>
                  <a:lnTo>
                    <a:pt x="1515" y="0"/>
                  </a:lnTo>
                  <a:lnTo>
                    <a:pt x="1516" y="1301"/>
                  </a:lnTo>
                  <a:lnTo>
                    <a:pt x="1385" y="1301"/>
                  </a:lnTo>
                  <a:lnTo>
                    <a:pt x="1379" y="1312"/>
                  </a:lnTo>
                  <a:lnTo>
                    <a:pt x="1375" y="1328"/>
                  </a:lnTo>
                  <a:lnTo>
                    <a:pt x="1375" y="1341"/>
                  </a:lnTo>
                  <a:lnTo>
                    <a:pt x="1377" y="1357"/>
                  </a:lnTo>
                  <a:lnTo>
                    <a:pt x="1382" y="1377"/>
                  </a:lnTo>
                  <a:lnTo>
                    <a:pt x="1387" y="1404"/>
                  </a:lnTo>
                  <a:lnTo>
                    <a:pt x="1392" y="1421"/>
                  </a:lnTo>
                  <a:lnTo>
                    <a:pt x="1396" y="1443"/>
                  </a:lnTo>
                  <a:lnTo>
                    <a:pt x="1399" y="1463"/>
                  </a:lnTo>
                  <a:lnTo>
                    <a:pt x="1399" y="1483"/>
                  </a:lnTo>
                  <a:lnTo>
                    <a:pt x="1396" y="1502"/>
                  </a:lnTo>
                  <a:lnTo>
                    <a:pt x="1392" y="1523"/>
                  </a:lnTo>
                  <a:lnTo>
                    <a:pt x="1386" y="1541"/>
                  </a:lnTo>
                  <a:lnTo>
                    <a:pt x="1375" y="1556"/>
                  </a:lnTo>
                  <a:lnTo>
                    <a:pt x="1361" y="1573"/>
                  </a:lnTo>
                  <a:lnTo>
                    <a:pt x="1346" y="1586"/>
                  </a:lnTo>
                  <a:lnTo>
                    <a:pt x="1333" y="1600"/>
                  </a:lnTo>
                  <a:lnTo>
                    <a:pt x="1318" y="1610"/>
                  </a:lnTo>
                  <a:lnTo>
                    <a:pt x="1299" y="1617"/>
                  </a:lnTo>
                  <a:lnTo>
                    <a:pt x="1277" y="1624"/>
                  </a:lnTo>
                  <a:lnTo>
                    <a:pt x="1256" y="1627"/>
                  </a:lnTo>
                  <a:lnTo>
                    <a:pt x="1237" y="1629"/>
                  </a:lnTo>
                  <a:lnTo>
                    <a:pt x="1218" y="1629"/>
                  </a:lnTo>
                  <a:lnTo>
                    <a:pt x="1199" y="1627"/>
                  </a:lnTo>
                  <a:lnTo>
                    <a:pt x="1185" y="1624"/>
                  </a:lnTo>
                  <a:lnTo>
                    <a:pt x="1168" y="1618"/>
                  </a:lnTo>
                  <a:lnTo>
                    <a:pt x="1151" y="1613"/>
                  </a:lnTo>
                  <a:lnTo>
                    <a:pt x="1137" y="1604"/>
                  </a:lnTo>
                  <a:lnTo>
                    <a:pt x="1123" y="1592"/>
                  </a:lnTo>
                  <a:lnTo>
                    <a:pt x="1110" y="1578"/>
                  </a:lnTo>
                  <a:lnTo>
                    <a:pt x="1097" y="1562"/>
                  </a:lnTo>
                  <a:lnTo>
                    <a:pt x="1085" y="1546"/>
                  </a:lnTo>
                  <a:lnTo>
                    <a:pt x="1076" y="1528"/>
                  </a:lnTo>
                  <a:lnTo>
                    <a:pt x="1069" y="1507"/>
                  </a:lnTo>
                  <a:lnTo>
                    <a:pt x="1064" y="1482"/>
                  </a:lnTo>
                  <a:lnTo>
                    <a:pt x="1064" y="1459"/>
                  </a:lnTo>
                  <a:lnTo>
                    <a:pt x="1069" y="1436"/>
                  </a:lnTo>
                  <a:lnTo>
                    <a:pt x="1074" y="1412"/>
                  </a:lnTo>
                  <a:lnTo>
                    <a:pt x="1080" y="1389"/>
                  </a:lnTo>
                  <a:lnTo>
                    <a:pt x="1086" y="1363"/>
                  </a:lnTo>
                  <a:lnTo>
                    <a:pt x="1089" y="1343"/>
                  </a:lnTo>
                  <a:lnTo>
                    <a:pt x="1089" y="1331"/>
                  </a:lnTo>
                  <a:lnTo>
                    <a:pt x="1087" y="1321"/>
                  </a:lnTo>
                  <a:lnTo>
                    <a:pt x="1084" y="1309"/>
                  </a:lnTo>
                  <a:lnTo>
                    <a:pt x="831" y="1309"/>
                  </a:lnTo>
                  <a:lnTo>
                    <a:pt x="835" y="1260"/>
                  </a:lnTo>
                  <a:lnTo>
                    <a:pt x="834" y="1232"/>
                  </a:lnTo>
                  <a:lnTo>
                    <a:pt x="831" y="1206"/>
                  </a:lnTo>
                  <a:lnTo>
                    <a:pt x="829" y="1182"/>
                  </a:lnTo>
                  <a:lnTo>
                    <a:pt x="825" y="1166"/>
                  </a:lnTo>
                  <a:lnTo>
                    <a:pt x="818" y="1151"/>
                  </a:lnTo>
                  <a:lnTo>
                    <a:pt x="810" y="1138"/>
                  </a:lnTo>
                  <a:lnTo>
                    <a:pt x="797" y="1126"/>
                  </a:lnTo>
                  <a:lnTo>
                    <a:pt x="783" y="1116"/>
                  </a:lnTo>
                  <a:lnTo>
                    <a:pt x="768" y="1110"/>
                  </a:lnTo>
                  <a:lnTo>
                    <a:pt x="755" y="1107"/>
                  </a:lnTo>
                  <a:lnTo>
                    <a:pt x="733" y="1106"/>
                  </a:lnTo>
                  <a:lnTo>
                    <a:pt x="706" y="1106"/>
                  </a:lnTo>
                  <a:lnTo>
                    <a:pt x="681" y="1109"/>
                  </a:lnTo>
                  <a:lnTo>
                    <a:pt x="654" y="1110"/>
                  </a:lnTo>
                  <a:lnTo>
                    <a:pt x="633" y="1113"/>
                  </a:lnTo>
                  <a:lnTo>
                    <a:pt x="605" y="1115"/>
                  </a:lnTo>
                  <a:lnTo>
                    <a:pt x="583" y="1113"/>
                  </a:lnTo>
                  <a:lnTo>
                    <a:pt x="563" y="1110"/>
                  </a:lnTo>
                  <a:lnTo>
                    <a:pt x="533" y="1103"/>
                  </a:lnTo>
                  <a:lnTo>
                    <a:pt x="513" y="1093"/>
                  </a:lnTo>
                  <a:lnTo>
                    <a:pt x="495" y="1078"/>
                  </a:lnTo>
                  <a:lnTo>
                    <a:pt x="483" y="1062"/>
                  </a:lnTo>
                  <a:lnTo>
                    <a:pt x="472" y="1045"/>
                  </a:lnTo>
                  <a:lnTo>
                    <a:pt x="464" y="1023"/>
                  </a:lnTo>
                  <a:lnTo>
                    <a:pt x="463" y="1000"/>
                  </a:lnTo>
                  <a:lnTo>
                    <a:pt x="463" y="971"/>
                  </a:lnTo>
                  <a:lnTo>
                    <a:pt x="464" y="949"/>
                  </a:lnTo>
                  <a:lnTo>
                    <a:pt x="463" y="927"/>
                  </a:lnTo>
                  <a:lnTo>
                    <a:pt x="458" y="903"/>
                  </a:lnTo>
                  <a:lnTo>
                    <a:pt x="454" y="888"/>
                  </a:lnTo>
                  <a:lnTo>
                    <a:pt x="447" y="874"/>
                  </a:lnTo>
                  <a:lnTo>
                    <a:pt x="439" y="864"/>
                  </a:lnTo>
                  <a:lnTo>
                    <a:pt x="432" y="855"/>
                  </a:lnTo>
                  <a:lnTo>
                    <a:pt x="414" y="846"/>
                  </a:lnTo>
                  <a:lnTo>
                    <a:pt x="395" y="836"/>
                  </a:lnTo>
                  <a:lnTo>
                    <a:pt x="372" y="829"/>
                  </a:lnTo>
                  <a:lnTo>
                    <a:pt x="346" y="822"/>
                  </a:lnTo>
                  <a:lnTo>
                    <a:pt x="320" y="816"/>
                  </a:lnTo>
                  <a:lnTo>
                    <a:pt x="292" y="811"/>
                  </a:lnTo>
                  <a:lnTo>
                    <a:pt x="273" y="804"/>
                  </a:lnTo>
                  <a:lnTo>
                    <a:pt x="251" y="797"/>
                  </a:lnTo>
                  <a:lnTo>
                    <a:pt x="230" y="788"/>
                  </a:lnTo>
                  <a:lnTo>
                    <a:pt x="216" y="775"/>
                  </a:lnTo>
                  <a:lnTo>
                    <a:pt x="199" y="759"/>
                  </a:lnTo>
                  <a:lnTo>
                    <a:pt x="187" y="745"/>
                  </a:lnTo>
                  <a:lnTo>
                    <a:pt x="177" y="727"/>
                  </a:lnTo>
                  <a:lnTo>
                    <a:pt x="169" y="707"/>
                  </a:lnTo>
                  <a:lnTo>
                    <a:pt x="166" y="685"/>
                  </a:lnTo>
                  <a:lnTo>
                    <a:pt x="166" y="665"/>
                  </a:lnTo>
                  <a:lnTo>
                    <a:pt x="170" y="646"/>
                  </a:lnTo>
                  <a:lnTo>
                    <a:pt x="177" y="618"/>
                  </a:lnTo>
                  <a:lnTo>
                    <a:pt x="183" y="591"/>
                  </a:lnTo>
                  <a:lnTo>
                    <a:pt x="186" y="566"/>
                  </a:lnTo>
                  <a:lnTo>
                    <a:pt x="191" y="541"/>
                  </a:lnTo>
                  <a:lnTo>
                    <a:pt x="194" y="517"/>
                  </a:lnTo>
                  <a:lnTo>
                    <a:pt x="191" y="491"/>
                  </a:lnTo>
                  <a:lnTo>
                    <a:pt x="186" y="467"/>
                  </a:lnTo>
                  <a:lnTo>
                    <a:pt x="178" y="444"/>
                  </a:lnTo>
                  <a:lnTo>
                    <a:pt x="167" y="422"/>
                  </a:lnTo>
                  <a:lnTo>
                    <a:pt x="156" y="405"/>
                  </a:lnTo>
                  <a:lnTo>
                    <a:pt x="149" y="395"/>
                  </a:lnTo>
                  <a:lnTo>
                    <a:pt x="137" y="382"/>
                  </a:lnTo>
                  <a:lnTo>
                    <a:pt x="125" y="370"/>
                  </a:lnTo>
                  <a:lnTo>
                    <a:pt x="113" y="361"/>
                  </a:lnTo>
                  <a:lnTo>
                    <a:pt x="98" y="353"/>
                  </a:lnTo>
                  <a:lnTo>
                    <a:pt x="82" y="347"/>
                  </a:lnTo>
                  <a:lnTo>
                    <a:pt x="62" y="341"/>
                  </a:lnTo>
                  <a:lnTo>
                    <a:pt x="40" y="340"/>
                  </a:lnTo>
                  <a:lnTo>
                    <a:pt x="20" y="340"/>
                  </a:lnTo>
                  <a:lnTo>
                    <a:pt x="0" y="340"/>
                  </a:lnTo>
                  <a:close/>
                </a:path>
              </a:pathLst>
            </a:custGeom>
            <a:gradFill rotWithShape="0">
              <a:gsLst>
                <a:gs pos="0">
                  <a:srgbClr val="FF99FF">
                    <a:alpha val="100000"/>
                  </a:srgbClr>
                </a:gs>
                <a:gs pos="100000">
                  <a:srgbClr val="764776">
                    <a:alpha val="100000"/>
                  </a:srgbClr>
                </a:gs>
              </a:gsLst>
              <a:lin ang="5400000" scaled="1"/>
              <a:tileRect/>
            </a:gradFill>
            <a:ln w="7938" cap="flat" cmpd="sng">
              <a:solidFill>
                <a:srgbClr val="000000"/>
              </a:solidFill>
              <a:prstDash val="solid"/>
              <a:headEnd type="none" w="med" len="med"/>
              <a:tailEnd type="none" w="med" len="med"/>
            </a:ln>
          </p:spPr>
          <p:txBody>
            <a:bodyPr/>
            <a:lstStyle/>
            <a:p>
              <a:endParaRPr lang="zh-CN" altLang="en-US"/>
            </a:p>
          </p:txBody>
        </p:sp>
        <p:sp>
          <p:nvSpPr>
            <p:cNvPr id="31750" name="Freeform 6"/>
            <p:cNvSpPr/>
            <p:nvPr/>
          </p:nvSpPr>
          <p:spPr>
            <a:xfrm>
              <a:off x="757" y="650"/>
              <a:ext cx="762" cy="682"/>
            </a:xfrm>
            <a:custGeom>
              <a:avLst/>
              <a:gdLst/>
              <a:ahLst/>
              <a:cxnLst>
                <a:cxn ang="0">
                  <a:pos x="0" y="682"/>
                </a:cxn>
                <a:cxn ang="0">
                  <a:pos x="761" y="0"/>
                </a:cxn>
                <a:cxn ang="0">
                  <a:pos x="690" y="13"/>
                </a:cxn>
                <a:cxn ang="0">
                  <a:pos x="692" y="35"/>
                </a:cxn>
                <a:cxn ang="0">
                  <a:pos x="700" y="66"/>
                </a:cxn>
                <a:cxn ang="0">
                  <a:pos x="702" y="91"/>
                </a:cxn>
                <a:cxn ang="0">
                  <a:pos x="697" y="116"/>
                </a:cxn>
                <a:cxn ang="0">
                  <a:pos x="682" y="138"/>
                </a:cxn>
                <a:cxn ang="0">
                  <a:pos x="662" y="154"/>
                </a:cxn>
                <a:cxn ang="0">
                  <a:pos x="638" y="162"/>
                </a:cxn>
                <a:cxn ang="0">
                  <a:pos x="604" y="161"/>
                </a:cxn>
                <a:cxn ang="0">
                  <a:pos x="582" y="156"/>
                </a:cxn>
                <a:cxn ang="0">
                  <a:pos x="559" y="138"/>
                </a:cxn>
                <a:cxn ang="0">
                  <a:pos x="544" y="117"/>
                </a:cxn>
                <a:cxn ang="0">
                  <a:pos x="538" y="95"/>
                </a:cxn>
                <a:cxn ang="0">
                  <a:pos x="539" y="70"/>
                </a:cxn>
                <a:cxn ang="0">
                  <a:pos x="544" y="48"/>
                </a:cxn>
                <a:cxn ang="0">
                  <a:pos x="549" y="24"/>
                </a:cxn>
                <a:cxn ang="0">
                  <a:pos x="547" y="3"/>
                </a:cxn>
                <a:cxn ang="0">
                  <a:pos x="421" y="27"/>
                </a:cxn>
                <a:cxn ang="0">
                  <a:pos x="419" y="57"/>
                </a:cxn>
                <a:cxn ang="0">
                  <a:pos x="417" y="83"/>
                </a:cxn>
                <a:cxn ang="0">
                  <a:pos x="411" y="104"/>
                </a:cxn>
                <a:cxn ang="0">
                  <a:pos x="400" y="119"/>
                </a:cxn>
                <a:cxn ang="0">
                  <a:pos x="384" y="127"/>
                </a:cxn>
                <a:cxn ang="0">
                  <a:pos x="366" y="129"/>
                </a:cxn>
                <a:cxn ang="0">
                  <a:pos x="345" y="128"/>
                </a:cxn>
                <a:cxn ang="0">
                  <a:pos x="325" y="126"/>
                </a:cxn>
                <a:cxn ang="0">
                  <a:pos x="300" y="125"/>
                </a:cxn>
                <a:cxn ang="0">
                  <a:pos x="278" y="128"/>
                </a:cxn>
                <a:cxn ang="0">
                  <a:pos x="257" y="136"/>
                </a:cxn>
                <a:cxn ang="0">
                  <a:pos x="242" y="151"/>
                </a:cxn>
                <a:cxn ang="0">
                  <a:pos x="233" y="170"/>
                </a:cxn>
                <a:cxn ang="0">
                  <a:pos x="233" y="192"/>
                </a:cxn>
                <a:cxn ang="0">
                  <a:pos x="233" y="216"/>
                </a:cxn>
                <a:cxn ang="0">
                  <a:pos x="229" y="236"/>
                </a:cxn>
                <a:cxn ang="0">
                  <a:pos x="220" y="252"/>
                </a:cxn>
                <a:cxn ang="0">
                  <a:pos x="201" y="263"/>
                </a:cxn>
                <a:cxn ang="0">
                  <a:pos x="180" y="269"/>
                </a:cxn>
                <a:cxn ang="0">
                  <a:pos x="156" y="275"/>
                </a:cxn>
                <a:cxn ang="0">
                  <a:pos x="134" y="281"/>
                </a:cxn>
                <a:cxn ang="0">
                  <a:pos x="116" y="289"/>
                </a:cxn>
                <a:cxn ang="0">
                  <a:pos x="102" y="300"/>
                </a:cxn>
                <a:cxn ang="0">
                  <a:pos x="90" y="318"/>
                </a:cxn>
                <a:cxn ang="0">
                  <a:pos x="84" y="341"/>
                </a:cxn>
                <a:cxn ang="0">
                  <a:pos x="87" y="364"/>
                </a:cxn>
                <a:cxn ang="0">
                  <a:pos x="93" y="393"/>
                </a:cxn>
                <a:cxn ang="0">
                  <a:pos x="97" y="418"/>
                </a:cxn>
                <a:cxn ang="0">
                  <a:pos x="96" y="442"/>
                </a:cxn>
                <a:cxn ang="0">
                  <a:pos x="90" y="464"/>
                </a:cxn>
                <a:cxn ang="0">
                  <a:pos x="81" y="485"/>
                </a:cxn>
                <a:cxn ang="0">
                  <a:pos x="66" y="509"/>
                </a:cxn>
                <a:cxn ang="0">
                  <a:pos x="51" y="525"/>
                </a:cxn>
                <a:cxn ang="0">
                  <a:pos x="35" y="534"/>
                </a:cxn>
                <a:cxn ang="0">
                  <a:pos x="11" y="539"/>
                </a:cxn>
              </a:cxnLst>
              <a:rect l="0" t="0" r="0" b="0"/>
              <a:pathLst>
                <a:path w="1522" h="1365">
                  <a:moveTo>
                    <a:pt x="0" y="1079"/>
                  </a:moveTo>
                  <a:lnTo>
                    <a:pt x="0" y="1365"/>
                  </a:lnTo>
                  <a:lnTo>
                    <a:pt x="1522" y="1365"/>
                  </a:lnTo>
                  <a:lnTo>
                    <a:pt x="1521" y="0"/>
                  </a:lnTo>
                  <a:lnTo>
                    <a:pt x="1385" y="0"/>
                  </a:lnTo>
                  <a:lnTo>
                    <a:pt x="1379" y="26"/>
                  </a:lnTo>
                  <a:lnTo>
                    <a:pt x="1379" y="45"/>
                  </a:lnTo>
                  <a:lnTo>
                    <a:pt x="1383" y="71"/>
                  </a:lnTo>
                  <a:lnTo>
                    <a:pt x="1391" y="99"/>
                  </a:lnTo>
                  <a:lnTo>
                    <a:pt x="1398" y="132"/>
                  </a:lnTo>
                  <a:lnTo>
                    <a:pt x="1402" y="158"/>
                  </a:lnTo>
                  <a:lnTo>
                    <a:pt x="1402" y="182"/>
                  </a:lnTo>
                  <a:lnTo>
                    <a:pt x="1400" y="208"/>
                  </a:lnTo>
                  <a:lnTo>
                    <a:pt x="1393" y="232"/>
                  </a:lnTo>
                  <a:lnTo>
                    <a:pt x="1379" y="256"/>
                  </a:lnTo>
                  <a:lnTo>
                    <a:pt x="1362" y="276"/>
                  </a:lnTo>
                  <a:lnTo>
                    <a:pt x="1343" y="295"/>
                  </a:lnTo>
                  <a:lnTo>
                    <a:pt x="1322" y="308"/>
                  </a:lnTo>
                  <a:lnTo>
                    <a:pt x="1297" y="318"/>
                  </a:lnTo>
                  <a:lnTo>
                    <a:pt x="1275" y="324"/>
                  </a:lnTo>
                  <a:lnTo>
                    <a:pt x="1243" y="325"/>
                  </a:lnTo>
                  <a:lnTo>
                    <a:pt x="1207" y="322"/>
                  </a:lnTo>
                  <a:lnTo>
                    <a:pt x="1183" y="318"/>
                  </a:lnTo>
                  <a:lnTo>
                    <a:pt x="1162" y="312"/>
                  </a:lnTo>
                  <a:lnTo>
                    <a:pt x="1142" y="299"/>
                  </a:lnTo>
                  <a:lnTo>
                    <a:pt x="1117" y="277"/>
                  </a:lnTo>
                  <a:lnTo>
                    <a:pt x="1101" y="257"/>
                  </a:lnTo>
                  <a:lnTo>
                    <a:pt x="1087" y="235"/>
                  </a:lnTo>
                  <a:lnTo>
                    <a:pt x="1079" y="212"/>
                  </a:lnTo>
                  <a:lnTo>
                    <a:pt x="1074" y="190"/>
                  </a:lnTo>
                  <a:lnTo>
                    <a:pt x="1074" y="166"/>
                  </a:lnTo>
                  <a:lnTo>
                    <a:pt x="1076" y="141"/>
                  </a:lnTo>
                  <a:lnTo>
                    <a:pt x="1082" y="118"/>
                  </a:lnTo>
                  <a:lnTo>
                    <a:pt x="1087" y="96"/>
                  </a:lnTo>
                  <a:lnTo>
                    <a:pt x="1093" y="73"/>
                  </a:lnTo>
                  <a:lnTo>
                    <a:pt x="1097" y="49"/>
                  </a:lnTo>
                  <a:lnTo>
                    <a:pt x="1097" y="29"/>
                  </a:lnTo>
                  <a:lnTo>
                    <a:pt x="1092" y="6"/>
                  </a:lnTo>
                  <a:lnTo>
                    <a:pt x="837" y="6"/>
                  </a:lnTo>
                  <a:lnTo>
                    <a:pt x="840" y="54"/>
                  </a:lnTo>
                  <a:lnTo>
                    <a:pt x="837" y="87"/>
                  </a:lnTo>
                  <a:lnTo>
                    <a:pt x="836" y="115"/>
                  </a:lnTo>
                  <a:lnTo>
                    <a:pt x="836" y="139"/>
                  </a:lnTo>
                  <a:lnTo>
                    <a:pt x="833" y="166"/>
                  </a:lnTo>
                  <a:lnTo>
                    <a:pt x="828" y="192"/>
                  </a:lnTo>
                  <a:lnTo>
                    <a:pt x="821" y="209"/>
                  </a:lnTo>
                  <a:lnTo>
                    <a:pt x="812" y="225"/>
                  </a:lnTo>
                  <a:lnTo>
                    <a:pt x="799" y="238"/>
                  </a:lnTo>
                  <a:lnTo>
                    <a:pt x="785" y="248"/>
                  </a:lnTo>
                  <a:lnTo>
                    <a:pt x="767" y="254"/>
                  </a:lnTo>
                  <a:lnTo>
                    <a:pt x="749" y="257"/>
                  </a:lnTo>
                  <a:lnTo>
                    <a:pt x="732" y="258"/>
                  </a:lnTo>
                  <a:lnTo>
                    <a:pt x="710" y="258"/>
                  </a:lnTo>
                  <a:lnTo>
                    <a:pt x="689" y="256"/>
                  </a:lnTo>
                  <a:lnTo>
                    <a:pt x="672" y="254"/>
                  </a:lnTo>
                  <a:lnTo>
                    <a:pt x="649" y="253"/>
                  </a:lnTo>
                  <a:lnTo>
                    <a:pt x="626" y="250"/>
                  </a:lnTo>
                  <a:lnTo>
                    <a:pt x="599" y="250"/>
                  </a:lnTo>
                  <a:lnTo>
                    <a:pt x="577" y="253"/>
                  </a:lnTo>
                  <a:lnTo>
                    <a:pt x="555" y="256"/>
                  </a:lnTo>
                  <a:lnTo>
                    <a:pt x="531" y="263"/>
                  </a:lnTo>
                  <a:lnTo>
                    <a:pt x="514" y="273"/>
                  </a:lnTo>
                  <a:lnTo>
                    <a:pt x="495" y="286"/>
                  </a:lnTo>
                  <a:lnTo>
                    <a:pt x="484" y="303"/>
                  </a:lnTo>
                  <a:lnTo>
                    <a:pt x="472" y="322"/>
                  </a:lnTo>
                  <a:lnTo>
                    <a:pt x="466" y="341"/>
                  </a:lnTo>
                  <a:lnTo>
                    <a:pt x="464" y="363"/>
                  </a:lnTo>
                  <a:lnTo>
                    <a:pt x="466" y="385"/>
                  </a:lnTo>
                  <a:lnTo>
                    <a:pt x="468" y="408"/>
                  </a:lnTo>
                  <a:lnTo>
                    <a:pt x="466" y="433"/>
                  </a:lnTo>
                  <a:lnTo>
                    <a:pt x="463" y="452"/>
                  </a:lnTo>
                  <a:lnTo>
                    <a:pt x="457" y="472"/>
                  </a:lnTo>
                  <a:lnTo>
                    <a:pt x="449" y="491"/>
                  </a:lnTo>
                  <a:lnTo>
                    <a:pt x="439" y="504"/>
                  </a:lnTo>
                  <a:lnTo>
                    <a:pt x="422" y="517"/>
                  </a:lnTo>
                  <a:lnTo>
                    <a:pt x="401" y="526"/>
                  </a:lnTo>
                  <a:lnTo>
                    <a:pt x="380" y="533"/>
                  </a:lnTo>
                  <a:lnTo>
                    <a:pt x="360" y="539"/>
                  </a:lnTo>
                  <a:lnTo>
                    <a:pt x="339" y="544"/>
                  </a:lnTo>
                  <a:lnTo>
                    <a:pt x="311" y="550"/>
                  </a:lnTo>
                  <a:lnTo>
                    <a:pt x="290" y="555"/>
                  </a:lnTo>
                  <a:lnTo>
                    <a:pt x="268" y="562"/>
                  </a:lnTo>
                  <a:lnTo>
                    <a:pt x="250" y="569"/>
                  </a:lnTo>
                  <a:lnTo>
                    <a:pt x="231" y="578"/>
                  </a:lnTo>
                  <a:lnTo>
                    <a:pt x="217" y="589"/>
                  </a:lnTo>
                  <a:lnTo>
                    <a:pt x="204" y="601"/>
                  </a:lnTo>
                  <a:lnTo>
                    <a:pt x="189" y="620"/>
                  </a:lnTo>
                  <a:lnTo>
                    <a:pt x="180" y="637"/>
                  </a:lnTo>
                  <a:lnTo>
                    <a:pt x="172" y="658"/>
                  </a:lnTo>
                  <a:lnTo>
                    <a:pt x="168" y="682"/>
                  </a:lnTo>
                  <a:lnTo>
                    <a:pt x="171" y="706"/>
                  </a:lnTo>
                  <a:lnTo>
                    <a:pt x="173" y="729"/>
                  </a:lnTo>
                  <a:lnTo>
                    <a:pt x="180" y="756"/>
                  </a:lnTo>
                  <a:lnTo>
                    <a:pt x="186" y="787"/>
                  </a:lnTo>
                  <a:lnTo>
                    <a:pt x="192" y="814"/>
                  </a:lnTo>
                  <a:lnTo>
                    <a:pt x="194" y="836"/>
                  </a:lnTo>
                  <a:lnTo>
                    <a:pt x="194" y="856"/>
                  </a:lnTo>
                  <a:lnTo>
                    <a:pt x="192" y="884"/>
                  </a:lnTo>
                  <a:lnTo>
                    <a:pt x="185" y="907"/>
                  </a:lnTo>
                  <a:lnTo>
                    <a:pt x="180" y="928"/>
                  </a:lnTo>
                  <a:lnTo>
                    <a:pt x="172" y="946"/>
                  </a:lnTo>
                  <a:lnTo>
                    <a:pt x="162" y="971"/>
                  </a:lnTo>
                  <a:lnTo>
                    <a:pt x="147" y="999"/>
                  </a:lnTo>
                  <a:lnTo>
                    <a:pt x="131" y="1019"/>
                  </a:lnTo>
                  <a:lnTo>
                    <a:pt x="116" y="1035"/>
                  </a:lnTo>
                  <a:lnTo>
                    <a:pt x="101" y="1050"/>
                  </a:lnTo>
                  <a:lnTo>
                    <a:pt x="85" y="1061"/>
                  </a:lnTo>
                  <a:lnTo>
                    <a:pt x="69" y="1068"/>
                  </a:lnTo>
                  <a:lnTo>
                    <a:pt x="47" y="1074"/>
                  </a:lnTo>
                  <a:lnTo>
                    <a:pt x="22" y="1079"/>
                  </a:lnTo>
                  <a:lnTo>
                    <a:pt x="0" y="1079"/>
                  </a:lnTo>
                  <a:close/>
                </a:path>
              </a:pathLst>
            </a:custGeom>
            <a:gradFill rotWithShape="0">
              <a:gsLst>
                <a:gs pos="0">
                  <a:srgbClr val="33CCFF">
                    <a:alpha val="100000"/>
                  </a:srgbClr>
                </a:gs>
                <a:gs pos="100000">
                  <a:srgbClr val="185E76">
                    <a:alpha val="100000"/>
                  </a:srgbClr>
                </a:gs>
              </a:gsLst>
              <a:lin ang="5400000" scaled="1"/>
              <a:tileRect/>
            </a:gradFill>
            <a:ln w="7938" cap="flat" cmpd="sng">
              <a:solidFill>
                <a:srgbClr val="000000"/>
              </a:solidFill>
              <a:prstDash val="solid"/>
              <a:headEnd type="none" w="med" len="med"/>
              <a:tailEnd type="none" w="med" len="med"/>
            </a:ln>
          </p:spPr>
          <p:txBody>
            <a:bodyPr/>
            <a:lstStyle/>
            <a:p>
              <a:endParaRPr lang="zh-CN" altLang="en-US"/>
            </a:p>
          </p:txBody>
        </p:sp>
        <p:sp>
          <p:nvSpPr>
            <p:cNvPr id="31751" name="Freeform 7"/>
            <p:cNvSpPr/>
            <p:nvPr/>
          </p:nvSpPr>
          <p:spPr>
            <a:xfrm>
              <a:off x="0" y="517"/>
              <a:ext cx="757" cy="815"/>
            </a:xfrm>
            <a:custGeom>
              <a:avLst/>
              <a:gdLst/>
              <a:ahLst/>
              <a:cxnLst>
                <a:cxn ang="0">
                  <a:pos x="757" y="815"/>
                </a:cxn>
                <a:cxn ang="0">
                  <a:pos x="0" y="164"/>
                </a:cxn>
                <a:cxn ang="0">
                  <a:pos x="68" y="158"/>
                </a:cxn>
                <a:cxn ang="0">
                  <a:pos x="70" y="144"/>
                </a:cxn>
                <a:cxn ang="0">
                  <a:pos x="67" y="126"/>
                </a:cxn>
                <a:cxn ang="0">
                  <a:pos x="62" y="104"/>
                </a:cxn>
                <a:cxn ang="0">
                  <a:pos x="58" y="83"/>
                </a:cxn>
                <a:cxn ang="0">
                  <a:pos x="59" y="63"/>
                </a:cxn>
                <a:cxn ang="0">
                  <a:pos x="65" y="44"/>
                </a:cxn>
                <a:cxn ang="0">
                  <a:pos x="77" y="28"/>
                </a:cxn>
                <a:cxn ang="0">
                  <a:pos x="91" y="15"/>
                </a:cxn>
                <a:cxn ang="0">
                  <a:pos x="108" y="5"/>
                </a:cxn>
                <a:cxn ang="0">
                  <a:pos x="130" y="1"/>
                </a:cxn>
                <a:cxn ang="0">
                  <a:pos x="149" y="0"/>
                </a:cxn>
                <a:cxn ang="0">
                  <a:pos x="165" y="2"/>
                </a:cxn>
                <a:cxn ang="0">
                  <a:pos x="183" y="8"/>
                </a:cxn>
                <a:cxn ang="0">
                  <a:pos x="196" y="18"/>
                </a:cxn>
                <a:cxn ang="0">
                  <a:pos x="210" y="34"/>
                </a:cxn>
                <a:cxn ang="0">
                  <a:pos x="220" y="50"/>
                </a:cxn>
                <a:cxn ang="0">
                  <a:pos x="226" y="74"/>
                </a:cxn>
                <a:cxn ang="0">
                  <a:pos x="223" y="97"/>
                </a:cxn>
                <a:cxn ang="0">
                  <a:pos x="218" y="120"/>
                </a:cxn>
                <a:cxn ang="0">
                  <a:pos x="213" y="143"/>
                </a:cxn>
                <a:cxn ang="0">
                  <a:pos x="214" y="154"/>
                </a:cxn>
                <a:cxn ang="0">
                  <a:pos x="342" y="160"/>
                </a:cxn>
                <a:cxn ang="0">
                  <a:pos x="338" y="203"/>
                </a:cxn>
                <a:cxn ang="0">
                  <a:pos x="340" y="228"/>
                </a:cxn>
                <a:cxn ang="0">
                  <a:pos x="343" y="254"/>
                </a:cxn>
                <a:cxn ang="0">
                  <a:pos x="351" y="270"/>
                </a:cxn>
                <a:cxn ang="0">
                  <a:pos x="365" y="282"/>
                </a:cxn>
                <a:cxn ang="0">
                  <a:pos x="382" y="287"/>
                </a:cxn>
                <a:cxn ang="0">
                  <a:pos x="402" y="288"/>
                </a:cxn>
                <a:cxn ang="0">
                  <a:pos x="421" y="285"/>
                </a:cxn>
                <a:cxn ang="0">
                  <a:pos x="444" y="283"/>
                </a:cxn>
                <a:cxn ang="0">
                  <a:pos x="469" y="284"/>
                </a:cxn>
                <a:cxn ang="0">
                  <a:pos x="491" y="291"/>
                </a:cxn>
                <a:cxn ang="0">
                  <a:pos x="509" y="302"/>
                </a:cxn>
                <a:cxn ang="0">
                  <a:pos x="521" y="320"/>
                </a:cxn>
                <a:cxn ang="0">
                  <a:pos x="525" y="340"/>
                </a:cxn>
                <a:cxn ang="0">
                  <a:pos x="523" y="363"/>
                </a:cxn>
                <a:cxn ang="0">
                  <a:pos x="525" y="385"/>
                </a:cxn>
                <a:cxn ang="0">
                  <a:pos x="532" y="404"/>
                </a:cxn>
                <a:cxn ang="0">
                  <a:pos x="546" y="417"/>
                </a:cxn>
                <a:cxn ang="0">
                  <a:pos x="567" y="425"/>
                </a:cxn>
                <a:cxn ang="0">
                  <a:pos x="588" y="431"/>
                </a:cxn>
                <a:cxn ang="0">
                  <a:pos x="612" y="436"/>
                </a:cxn>
                <a:cxn ang="0">
                  <a:pos x="632" y="443"/>
                </a:cxn>
                <a:cxn ang="0">
                  <a:pos x="649" y="453"/>
                </a:cxn>
                <a:cxn ang="0">
                  <a:pos x="663" y="468"/>
                </a:cxn>
                <a:cxn ang="0">
                  <a:pos x="671" y="486"/>
                </a:cxn>
                <a:cxn ang="0">
                  <a:pos x="672" y="512"/>
                </a:cxn>
                <a:cxn ang="0">
                  <a:pos x="667" y="537"/>
                </a:cxn>
                <a:cxn ang="0">
                  <a:pos x="661" y="566"/>
                </a:cxn>
                <a:cxn ang="0">
                  <a:pos x="659" y="587"/>
                </a:cxn>
                <a:cxn ang="0">
                  <a:pos x="664" y="612"/>
                </a:cxn>
                <a:cxn ang="0">
                  <a:pos x="672" y="629"/>
                </a:cxn>
                <a:cxn ang="0">
                  <a:pos x="686" y="648"/>
                </a:cxn>
                <a:cxn ang="0">
                  <a:pos x="705" y="663"/>
                </a:cxn>
                <a:cxn ang="0">
                  <a:pos x="724" y="669"/>
                </a:cxn>
                <a:cxn ang="0">
                  <a:pos x="745" y="672"/>
                </a:cxn>
              </a:cxnLst>
              <a:rect l="0" t="0" r="0" b="0"/>
              <a:pathLst>
                <a:path w="1516" h="1629">
                  <a:moveTo>
                    <a:pt x="1516" y="1341"/>
                  </a:moveTo>
                  <a:lnTo>
                    <a:pt x="1516" y="1629"/>
                  </a:lnTo>
                  <a:lnTo>
                    <a:pt x="2" y="1629"/>
                  </a:lnTo>
                  <a:lnTo>
                    <a:pt x="0" y="328"/>
                  </a:lnTo>
                  <a:lnTo>
                    <a:pt x="132" y="328"/>
                  </a:lnTo>
                  <a:lnTo>
                    <a:pt x="137" y="316"/>
                  </a:lnTo>
                  <a:lnTo>
                    <a:pt x="141" y="300"/>
                  </a:lnTo>
                  <a:lnTo>
                    <a:pt x="141" y="287"/>
                  </a:lnTo>
                  <a:lnTo>
                    <a:pt x="140" y="271"/>
                  </a:lnTo>
                  <a:lnTo>
                    <a:pt x="134" y="251"/>
                  </a:lnTo>
                  <a:lnTo>
                    <a:pt x="129" y="225"/>
                  </a:lnTo>
                  <a:lnTo>
                    <a:pt x="124" y="207"/>
                  </a:lnTo>
                  <a:lnTo>
                    <a:pt x="119" y="186"/>
                  </a:lnTo>
                  <a:lnTo>
                    <a:pt x="117" y="165"/>
                  </a:lnTo>
                  <a:lnTo>
                    <a:pt x="117" y="145"/>
                  </a:lnTo>
                  <a:lnTo>
                    <a:pt x="119" y="126"/>
                  </a:lnTo>
                  <a:lnTo>
                    <a:pt x="124" y="106"/>
                  </a:lnTo>
                  <a:lnTo>
                    <a:pt x="130" y="87"/>
                  </a:lnTo>
                  <a:lnTo>
                    <a:pt x="141" y="72"/>
                  </a:lnTo>
                  <a:lnTo>
                    <a:pt x="155" y="55"/>
                  </a:lnTo>
                  <a:lnTo>
                    <a:pt x="168" y="42"/>
                  </a:lnTo>
                  <a:lnTo>
                    <a:pt x="183" y="29"/>
                  </a:lnTo>
                  <a:lnTo>
                    <a:pt x="199" y="19"/>
                  </a:lnTo>
                  <a:lnTo>
                    <a:pt x="217" y="10"/>
                  </a:lnTo>
                  <a:lnTo>
                    <a:pt x="238" y="4"/>
                  </a:lnTo>
                  <a:lnTo>
                    <a:pt x="260" y="1"/>
                  </a:lnTo>
                  <a:lnTo>
                    <a:pt x="279" y="0"/>
                  </a:lnTo>
                  <a:lnTo>
                    <a:pt x="299" y="0"/>
                  </a:lnTo>
                  <a:lnTo>
                    <a:pt x="317" y="1"/>
                  </a:lnTo>
                  <a:lnTo>
                    <a:pt x="331" y="4"/>
                  </a:lnTo>
                  <a:lnTo>
                    <a:pt x="349" y="10"/>
                  </a:lnTo>
                  <a:lnTo>
                    <a:pt x="366" y="16"/>
                  </a:lnTo>
                  <a:lnTo>
                    <a:pt x="379" y="25"/>
                  </a:lnTo>
                  <a:lnTo>
                    <a:pt x="393" y="36"/>
                  </a:lnTo>
                  <a:lnTo>
                    <a:pt x="406" y="51"/>
                  </a:lnTo>
                  <a:lnTo>
                    <a:pt x="420" y="67"/>
                  </a:lnTo>
                  <a:lnTo>
                    <a:pt x="431" y="83"/>
                  </a:lnTo>
                  <a:lnTo>
                    <a:pt x="441" y="100"/>
                  </a:lnTo>
                  <a:lnTo>
                    <a:pt x="447" y="122"/>
                  </a:lnTo>
                  <a:lnTo>
                    <a:pt x="452" y="147"/>
                  </a:lnTo>
                  <a:lnTo>
                    <a:pt x="452" y="170"/>
                  </a:lnTo>
                  <a:lnTo>
                    <a:pt x="447" y="193"/>
                  </a:lnTo>
                  <a:lnTo>
                    <a:pt x="442" y="216"/>
                  </a:lnTo>
                  <a:lnTo>
                    <a:pt x="437" y="239"/>
                  </a:lnTo>
                  <a:lnTo>
                    <a:pt x="430" y="266"/>
                  </a:lnTo>
                  <a:lnTo>
                    <a:pt x="426" y="286"/>
                  </a:lnTo>
                  <a:lnTo>
                    <a:pt x="426" y="297"/>
                  </a:lnTo>
                  <a:lnTo>
                    <a:pt x="429" y="308"/>
                  </a:lnTo>
                  <a:lnTo>
                    <a:pt x="433" y="319"/>
                  </a:lnTo>
                  <a:lnTo>
                    <a:pt x="684" y="319"/>
                  </a:lnTo>
                  <a:lnTo>
                    <a:pt x="678" y="373"/>
                  </a:lnTo>
                  <a:lnTo>
                    <a:pt x="677" y="405"/>
                  </a:lnTo>
                  <a:lnTo>
                    <a:pt x="678" y="431"/>
                  </a:lnTo>
                  <a:lnTo>
                    <a:pt x="680" y="456"/>
                  </a:lnTo>
                  <a:lnTo>
                    <a:pt x="682" y="482"/>
                  </a:lnTo>
                  <a:lnTo>
                    <a:pt x="686" y="508"/>
                  </a:lnTo>
                  <a:lnTo>
                    <a:pt x="694" y="525"/>
                  </a:lnTo>
                  <a:lnTo>
                    <a:pt x="703" y="540"/>
                  </a:lnTo>
                  <a:lnTo>
                    <a:pt x="715" y="553"/>
                  </a:lnTo>
                  <a:lnTo>
                    <a:pt x="731" y="563"/>
                  </a:lnTo>
                  <a:lnTo>
                    <a:pt x="748" y="570"/>
                  </a:lnTo>
                  <a:lnTo>
                    <a:pt x="765" y="573"/>
                  </a:lnTo>
                  <a:lnTo>
                    <a:pt x="784" y="575"/>
                  </a:lnTo>
                  <a:lnTo>
                    <a:pt x="805" y="575"/>
                  </a:lnTo>
                  <a:lnTo>
                    <a:pt x="827" y="572"/>
                  </a:lnTo>
                  <a:lnTo>
                    <a:pt x="843" y="570"/>
                  </a:lnTo>
                  <a:lnTo>
                    <a:pt x="866" y="567"/>
                  </a:lnTo>
                  <a:lnTo>
                    <a:pt x="890" y="565"/>
                  </a:lnTo>
                  <a:lnTo>
                    <a:pt x="916" y="565"/>
                  </a:lnTo>
                  <a:lnTo>
                    <a:pt x="939" y="567"/>
                  </a:lnTo>
                  <a:lnTo>
                    <a:pt x="961" y="572"/>
                  </a:lnTo>
                  <a:lnTo>
                    <a:pt x="983" y="581"/>
                  </a:lnTo>
                  <a:lnTo>
                    <a:pt x="1002" y="589"/>
                  </a:lnTo>
                  <a:lnTo>
                    <a:pt x="1020" y="604"/>
                  </a:lnTo>
                  <a:lnTo>
                    <a:pt x="1032" y="620"/>
                  </a:lnTo>
                  <a:lnTo>
                    <a:pt x="1043" y="639"/>
                  </a:lnTo>
                  <a:lnTo>
                    <a:pt x="1049" y="659"/>
                  </a:lnTo>
                  <a:lnTo>
                    <a:pt x="1052" y="679"/>
                  </a:lnTo>
                  <a:lnTo>
                    <a:pt x="1049" y="702"/>
                  </a:lnTo>
                  <a:lnTo>
                    <a:pt x="1048" y="726"/>
                  </a:lnTo>
                  <a:lnTo>
                    <a:pt x="1049" y="749"/>
                  </a:lnTo>
                  <a:lnTo>
                    <a:pt x="1052" y="769"/>
                  </a:lnTo>
                  <a:lnTo>
                    <a:pt x="1058" y="788"/>
                  </a:lnTo>
                  <a:lnTo>
                    <a:pt x="1066" y="807"/>
                  </a:lnTo>
                  <a:lnTo>
                    <a:pt x="1077" y="820"/>
                  </a:lnTo>
                  <a:lnTo>
                    <a:pt x="1093" y="833"/>
                  </a:lnTo>
                  <a:lnTo>
                    <a:pt x="1114" y="842"/>
                  </a:lnTo>
                  <a:lnTo>
                    <a:pt x="1136" y="849"/>
                  </a:lnTo>
                  <a:lnTo>
                    <a:pt x="1154" y="855"/>
                  </a:lnTo>
                  <a:lnTo>
                    <a:pt x="1177" y="861"/>
                  </a:lnTo>
                  <a:lnTo>
                    <a:pt x="1203" y="866"/>
                  </a:lnTo>
                  <a:lnTo>
                    <a:pt x="1225" y="871"/>
                  </a:lnTo>
                  <a:lnTo>
                    <a:pt x="1248" y="878"/>
                  </a:lnTo>
                  <a:lnTo>
                    <a:pt x="1266" y="885"/>
                  </a:lnTo>
                  <a:lnTo>
                    <a:pt x="1284" y="894"/>
                  </a:lnTo>
                  <a:lnTo>
                    <a:pt x="1299" y="906"/>
                  </a:lnTo>
                  <a:lnTo>
                    <a:pt x="1311" y="917"/>
                  </a:lnTo>
                  <a:lnTo>
                    <a:pt x="1327" y="936"/>
                  </a:lnTo>
                  <a:lnTo>
                    <a:pt x="1336" y="954"/>
                  </a:lnTo>
                  <a:lnTo>
                    <a:pt x="1344" y="972"/>
                  </a:lnTo>
                  <a:lnTo>
                    <a:pt x="1348" y="999"/>
                  </a:lnTo>
                  <a:lnTo>
                    <a:pt x="1345" y="1023"/>
                  </a:lnTo>
                  <a:lnTo>
                    <a:pt x="1341" y="1045"/>
                  </a:lnTo>
                  <a:lnTo>
                    <a:pt x="1336" y="1073"/>
                  </a:lnTo>
                  <a:lnTo>
                    <a:pt x="1329" y="1103"/>
                  </a:lnTo>
                  <a:lnTo>
                    <a:pt x="1323" y="1131"/>
                  </a:lnTo>
                  <a:lnTo>
                    <a:pt x="1320" y="1154"/>
                  </a:lnTo>
                  <a:lnTo>
                    <a:pt x="1320" y="1173"/>
                  </a:lnTo>
                  <a:lnTo>
                    <a:pt x="1324" y="1200"/>
                  </a:lnTo>
                  <a:lnTo>
                    <a:pt x="1329" y="1224"/>
                  </a:lnTo>
                  <a:lnTo>
                    <a:pt x="1337" y="1241"/>
                  </a:lnTo>
                  <a:lnTo>
                    <a:pt x="1346" y="1258"/>
                  </a:lnTo>
                  <a:lnTo>
                    <a:pt x="1359" y="1277"/>
                  </a:lnTo>
                  <a:lnTo>
                    <a:pt x="1374" y="1296"/>
                  </a:lnTo>
                  <a:lnTo>
                    <a:pt x="1391" y="1312"/>
                  </a:lnTo>
                  <a:lnTo>
                    <a:pt x="1411" y="1325"/>
                  </a:lnTo>
                  <a:lnTo>
                    <a:pt x="1429" y="1332"/>
                  </a:lnTo>
                  <a:lnTo>
                    <a:pt x="1449" y="1338"/>
                  </a:lnTo>
                  <a:lnTo>
                    <a:pt x="1469" y="1341"/>
                  </a:lnTo>
                  <a:lnTo>
                    <a:pt x="1492" y="1343"/>
                  </a:lnTo>
                  <a:lnTo>
                    <a:pt x="1516" y="1341"/>
                  </a:lnTo>
                  <a:close/>
                </a:path>
              </a:pathLst>
            </a:custGeom>
            <a:gradFill rotWithShape="0">
              <a:gsLst>
                <a:gs pos="0">
                  <a:srgbClr val="FF6600">
                    <a:alpha val="100000"/>
                  </a:srgbClr>
                </a:gs>
                <a:gs pos="100000">
                  <a:srgbClr val="762F00">
                    <a:alpha val="100000"/>
                  </a:srgbClr>
                </a:gs>
              </a:gsLst>
              <a:lin ang="5400000" scaled="1"/>
              <a:tileRect/>
            </a:gradFill>
            <a:ln w="7938" cap="flat" cmpd="sng">
              <a:solidFill>
                <a:srgbClr val="000000"/>
              </a:solidFill>
              <a:prstDash val="solid"/>
              <a:headEnd type="none" w="med" len="med"/>
              <a:tailEnd type="none" w="med" len="med"/>
            </a:ln>
          </p:spPr>
          <p:txBody>
            <a:bodyPr/>
            <a:lstStyle/>
            <a:p>
              <a:endParaRPr lang="zh-CN" altLang="en-US"/>
            </a:p>
          </p:txBody>
        </p:sp>
        <p:sp>
          <p:nvSpPr>
            <p:cNvPr id="31752" name="Freeform 8"/>
            <p:cNvSpPr/>
            <p:nvPr/>
          </p:nvSpPr>
          <p:spPr>
            <a:xfrm>
              <a:off x="0" y="0"/>
              <a:ext cx="761" cy="682"/>
            </a:xfrm>
            <a:custGeom>
              <a:avLst/>
              <a:gdLst/>
              <a:ahLst/>
              <a:cxnLst>
                <a:cxn ang="0">
                  <a:pos x="761" y="0"/>
                </a:cxn>
                <a:cxn ang="0">
                  <a:pos x="1" y="682"/>
                </a:cxn>
                <a:cxn ang="0">
                  <a:pos x="72" y="669"/>
                </a:cxn>
                <a:cxn ang="0">
                  <a:pos x="70" y="647"/>
                </a:cxn>
                <a:cxn ang="0">
                  <a:pos x="62" y="616"/>
                </a:cxn>
                <a:cxn ang="0">
                  <a:pos x="60" y="592"/>
                </a:cxn>
                <a:cxn ang="0">
                  <a:pos x="65" y="566"/>
                </a:cxn>
                <a:cxn ang="0">
                  <a:pos x="81" y="545"/>
                </a:cxn>
                <a:cxn ang="0">
                  <a:pos x="100" y="529"/>
                </a:cxn>
                <a:cxn ang="0">
                  <a:pos x="124" y="521"/>
                </a:cxn>
                <a:cxn ang="0">
                  <a:pos x="158" y="521"/>
                </a:cxn>
                <a:cxn ang="0">
                  <a:pos x="180" y="526"/>
                </a:cxn>
                <a:cxn ang="0">
                  <a:pos x="203" y="544"/>
                </a:cxn>
                <a:cxn ang="0">
                  <a:pos x="218" y="565"/>
                </a:cxn>
                <a:cxn ang="0">
                  <a:pos x="224" y="587"/>
                </a:cxn>
                <a:cxn ang="0">
                  <a:pos x="223" y="612"/>
                </a:cxn>
                <a:cxn ang="0">
                  <a:pos x="218" y="635"/>
                </a:cxn>
                <a:cxn ang="0">
                  <a:pos x="213" y="658"/>
                </a:cxn>
                <a:cxn ang="0">
                  <a:pos x="215" y="680"/>
                </a:cxn>
                <a:cxn ang="0">
                  <a:pos x="341" y="656"/>
                </a:cxn>
                <a:cxn ang="0">
                  <a:pos x="343" y="625"/>
                </a:cxn>
                <a:cxn ang="0">
                  <a:pos x="345" y="600"/>
                </a:cxn>
                <a:cxn ang="0">
                  <a:pos x="351" y="578"/>
                </a:cxn>
                <a:cxn ang="0">
                  <a:pos x="362" y="563"/>
                </a:cxn>
                <a:cxn ang="0">
                  <a:pos x="378" y="555"/>
                </a:cxn>
                <a:cxn ang="0">
                  <a:pos x="395" y="553"/>
                </a:cxn>
                <a:cxn ang="0">
                  <a:pos x="417" y="554"/>
                </a:cxn>
                <a:cxn ang="0">
                  <a:pos x="437" y="556"/>
                </a:cxn>
                <a:cxn ang="0">
                  <a:pos x="462" y="558"/>
                </a:cxn>
                <a:cxn ang="0">
                  <a:pos x="484" y="554"/>
                </a:cxn>
                <a:cxn ang="0">
                  <a:pos x="504" y="546"/>
                </a:cxn>
                <a:cxn ang="0">
                  <a:pos x="520" y="531"/>
                </a:cxn>
                <a:cxn ang="0">
                  <a:pos x="528" y="512"/>
                </a:cxn>
                <a:cxn ang="0">
                  <a:pos x="528" y="490"/>
                </a:cxn>
                <a:cxn ang="0">
                  <a:pos x="528" y="466"/>
                </a:cxn>
                <a:cxn ang="0">
                  <a:pos x="533" y="447"/>
                </a:cxn>
                <a:cxn ang="0">
                  <a:pos x="542" y="431"/>
                </a:cxn>
                <a:cxn ang="0">
                  <a:pos x="561" y="420"/>
                </a:cxn>
                <a:cxn ang="0">
                  <a:pos x="581" y="413"/>
                </a:cxn>
                <a:cxn ang="0">
                  <a:pos x="606" y="407"/>
                </a:cxn>
                <a:cxn ang="0">
                  <a:pos x="627" y="402"/>
                </a:cxn>
                <a:cxn ang="0">
                  <a:pos x="646" y="394"/>
                </a:cxn>
                <a:cxn ang="0">
                  <a:pos x="660" y="382"/>
                </a:cxn>
                <a:cxn ang="0">
                  <a:pos x="671" y="364"/>
                </a:cxn>
                <a:cxn ang="0">
                  <a:pos x="677" y="341"/>
                </a:cxn>
                <a:cxn ang="0">
                  <a:pos x="675" y="318"/>
                </a:cxn>
                <a:cxn ang="0">
                  <a:pos x="668" y="289"/>
                </a:cxn>
                <a:cxn ang="0">
                  <a:pos x="664" y="264"/>
                </a:cxn>
                <a:cxn ang="0">
                  <a:pos x="665" y="240"/>
                </a:cxn>
                <a:cxn ang="0">
                  <a:pos x="672" y="220"/>
                </a:cxn>
                <a:cxn ang="0">
                  <a:pos x="683" y="202"/>
                </a:cxn>
                <a:cxn ang="0">
                  <a:pos x="700" y="185"/>
                </a:cxn>
                <a:cxn ang="0">
                  <a:pos x="719" y="174"/>
                </a:cxn>
                <a:cxn ang="0">
                  <a:pos x="738" y="170"/>
                </a:cxn>
                <a:cxn ang="0">
                  <a:pos x="761" y="170"/>
                </a:cxn>
              </a:cxnLst>
              <a:rect l="0" t="0" r="0" b="0"/>
              <a:pathLst>
                <a:path w="1522" h="1364">
                  <a:moveTo>
                    <a:pt x="1522" y="340"/>
                  </a:moveTo>
                  <a:lnTo>
                    <a:pt x="1522" y="0"/>
                  </a:lnTo>
                  <a:lnTo>
                    <a:pt x="0" y="0"/>
                  </a:lnTo>
                  <a:lnTo>
                    <a:pt x="2" y="1364"/>
                  </a:lnTo>
                  <a:lnTo>
                    <a:pt x="137" y="1364"/>
                  </a:lnTo>
                  <a:lnTo>
                    <a:pt x="143" y="1338"/>
                  </a:lnTo>
                  <a:lnTo>
                    <a:pt x="143" y="1319"/>
                  </a:lnTo>
                  <a:lnTo>
                    <a:pt x="140" y="1293"/>
                  </a:lnTo>
                  <a:lnTo>
                    <a:pt x="132" y="1266"/>
                  </a:lnTo>
                  <a:lnTo>
                    <a:pt x="124" y="1232"/>
                  </a:lnTo>
                  <a:lnTo>
                    <a:pt x="120" y="1206"/>
                  </a:lnTo>
                  <a:lnTo>
                    <a:pt x="119" y="1183"/>
                  </a:lnTo>
                  <a:lnTo>
                    <a:pt x="122" y="1157"/>
                  </a:lnTo>
                  <a:lnTo>
                    <a:pt x="129" y="1132"/>
                  </a:lnTo>
                  <a:lnTo>
                    <a:pt x="143" y="1107"/>
                  </a:lnTo>
                  <a:lnTo>
                    <a:pt x="161" y="1089"/>
                  </a:lnTo>
                  <a:lnTo>
                    <a:pt x="179" y="1070"/>
                  </a:lnTo>
                  <a:lnTo>
                    <a:pt x="200" y="1057"/>
                  </a:lnTo>
                  <a:lnTo>
                    <a:pt x="225" y="1045"/>
                  </a:lnTo>
                  <a:lnTo>
                    <a:pt x="247" y="1041"/>
                  </a:lnTo>
                  <a:lnTo>
                    <a:pt x="279" y="1039"/>
                  </a:lnTo>
                  <a:lnTo>
                    <a:pt x="316" y="1042"/>
                  </a:lnTo>
                  <a:lnTo>
                    <a:pt x="339" y="1045"/>
                  </a:lnTo>
                  <a:lnTo>
                    <a:pt x="360" y="1052"/>
                  </a:lnTo>
                  <a:lnTo>
                    <a:pt x="380" y="1065"/>
                  </a:lnTo>
                  <a:lnTo>
                    <a:pt x="405" y="1087"/>
                  </a:lnTo>
                  <a:lnTo>
                    <a:pt x="421" y="1107"/>
                  </a:lnTo>
                  <a:lnTo>
                    <a:pt x="435" y="1129"/>
                  </a:lnTo>
                  <a:lnTo>
                    <a:pt x="443" y="1152"/>
                  </a:lnTo>
                  <a:lnTo>
                    <a:pt x="448" y="1174"/>
                  </a:lnTo>
                  <a:lnTo>
                    <a:pt x="448" y="1199"/>
                  </a:lnTo>
                  <a:lnTo>
                    <a:pt x="446" y="1224"/>
                  </a:lnTo>
                  <a:lnTo>
                    <a:pt x="441" y="1247"/>
                  </a:lnTo>
                  <a:lnTo>
                    <a:pt x="435" y="1269"/>
                  </a:lnTo>
                  <a:lnTo>
                    <a:pt x="429" y="1292"/>
                  </a:lnTo>
                  <a:lnTo>
                    <a:pt x="425" y="1315"/>
                  </a:lnTo>
                  <a:lnTo>
                    <a:pt x="425" y="1335"/>
                  </a:lnTo>
                  <a:lnTo>
                    <a:pt x="430" y="1359"/>
                  </a:lnTo>
                  <a:lnTo>
                    <a:pt x="685" y="1359"/>
                  </a:lnTo>
                  <a:lnTo>
                    <a:pt x="682" y="1311"/>
                  </a:lnTo>
                  <a:lnTo>
                    <a:pt x="685" y="1276"/>
                  </a:lnTo>
                  <a:lnTo>
                    <a:pt x="685" y="1250"/>
                  </a:lnTo>
                  <a:lnTo>
                    <a:pt x="686" y="1225"/>
                  </a:lnTo>
                  <a:lnTo>
                    <a:pt x="689" y="1199"/>
                  </a:lnTo>
                  <a:lnTo>
                    <a:pt x="694" y="1173"/>
                  </a:lnTo>
                  <a:lnTo>
                    <a:pt x="701" y="1155"/>
                  </a:lnTo>
                  <a:lnTo>
                    <a:pt x="710" y="1139"/>
                  </a:lnTo>
                  <a:lnTo>
                    <a:pt x="723" y="1126"/>
                  </a:lnTo>
                  <a:lnTo>
                    <a:pt x="738" y="1116"/>
                  </a:lnTo>
                  <a:lnTo>
                    <a:pt x="755" y="1110"/>
                  </a:lnTo>
                  <a:lnTo>
                    <a:pt x="773" y="1107"/>
                  </a:lnTo>
                  <a:lnTo>
                    <a:pt x="790" y="1106"/>
                  </a:lnTo>
                  <a:lnTo>
                    <a:pt x="813" y="1106"/>
                  </a:lnTo>
                  <a:lnTo>
                    <a:pt x="834" y="1107"/>
                  </a:lnTo>
                  <a:lnTo>
                    <a:pt x="851" y="1110"/>
                  </a:lnTo>
                  <a:lnTo>
                    <a:pt x="873" y="1112"/>
                  </a:lnTo>
                  <a:lnTo>
                    <a:pt x="897" y="1115"/>
                  </a:lnTo>
                  <a:lnTo>
                    <a:pt x="923" y="1115"/>
                  </a:lnTo>
                  <a:lnTo>
                    <a:pt x="945" y="1112"/>
                  </a:lnTo>
                  <a:lnTo>
                    <a:pt x="968" y="1107"/>
                  </a:lnTo>
                  <a:lnTo>
                    <a:pt x="991" y="1102"/>
                  </a:lnTo>
                  <a:lnTo>
                    <a:pt x="1008" y="1092"/>
                  </a:lnTo>
                  <a:lnTo>
                    <a:pt x="1027" y="1078"/>
                  </a:lnTo>
                  <a:lnTo>
                    <a:pt x="1039" y="1061"/>
                  </a:lnTo>
                  <a:lnTo>
                    <a:pt x="1050" y="1042"/>
                  </a:lnTo>
                  <a:lnTo>
                    <a:pt x="1056" y="1023"/>
                  </a:lnTo>
                  <a:lnTo>
                    <a:pt x="1058" y="1002"/>
                  </a:lnTo>
                  <a:lnTo>
                    <a:pt x="1056" y="980"/>
                  </a:lnTo>
                  <a:lnTo>
                    <a:pt x="1054" y="957"/>
                  </a:lnTo>
                  <a:lnTo>
                    <a:pt x="1056" y="932"/>
                  </a:lnTo>
                  <a:lnTo>
                    <a:pt x="1060" y="913"/>
                  </a:lnTo>
                  <a:lnTo>
                    <a:pt x="1065" y="893"/>
                  </a:lnTo>
                  <a:lnTo>
                    <a:pt x="1073" y="874"/>
                  </a:lnTo>
                  <a:lnTo>
                    <a:pt x="1083" y="861"/>
                  </a:lnTo>
                  <a:lnTo>
                    <a:pt x="1100" y="848"/>
                  </a:lnTo>
                  <a:lnTo>
                    <a:pt x="1121" y="839"/>
                  </a:lnTo>
                  <a:lnTo>
                    <a:pt x="1143" y="832"/>
                  </a:lnTo>
                  <a:lnTo>
                    <a:pt x="1162" y="826"/>
                  </a:lnTo>
                  <a:lnTo>
                    <a:pt x="1183" y="820"/>
                  </a:lnTo>
                  <a:lnTo>
                    <a:pt x="1211" y="814"/>
                  </a:lnTo>
                  <a:lnTo>
                    <a:pt x="1232" y="810"/>
                  </a:lnTo>
                  <a:lnTo>
                    <a:pt x="1254" y="803"/>
                  </a:lnTo>
                  <a:lnTo>
                    <a:pt x="1273" y="795"/>
                  </a:lnTo>
                  <a:lnTo>
                    <a:pt x="1291" y="787"/>
                  </a:lnTo>
                  <a:lnTo>
                    <a:pt x="1306" y="775"/>
                  </a:lnTo>
                  <a:lnTo>
                    <a:pt x="1319" y="763"/>
                  </a:lnTo>
                  <a:lnTo>
                    <a:pt x="1333" y="745"/>
                  </a:lnTo>
                  <a:lnTo>
                    <a:pt x="1342" y="727"/>
                  </a:lnTo>
                  <a:lnTo>
                    <a:pt x="1350" y="707"/>
                  </a:lnTo>
                  <a:lnTo>
                    <a:pt x="1354" y="681"/>
                  </a:lnTo>
                  <a:lnTo>
                    <a:pt x="1352" y="659"/>
                  </a:lnTo>
                  <a:lnTo>
                    <a:pt x="1349" y="636"/>
                  </a:lnTo>
                  <a:lnTo>
                    <a:pt x="1342" y="608"/>
                  </a:lnTo>
                  <a:lnTo>
                    <a:pt x="1336" y="578"/>
                  </a:lnTo>
                  <a:lnTo>
                    <a:pt x="1329" y="550"/>
                  </a:lnTo>
                  <a:lnTo>
                    <a:pt x="1328" y="528"/>
                  </a:lnTo>
                  <a:lnTo>
                    <a:pt x="1328" y="508"/>
                  </a:lnTo>
                  <a:lnTo>
                    <a:pt x="1330" y="480"/>
                  </a:lnTo>
                  <a:lnTo>
                    <a:pt x="1337" y="457"/>
                  </a:lnTo>
                  <a:lnTo>
                    <a:pt x="1344" y="440"/>
                  </a:lnTo>
                  <a:lnTo>
                    <a:pt x="1353" y="422"/>
                  </a:lnTo>
                  <a:lnTo>
                    <a:pt x="1366" y="403"/>
                  </a:lnTo>
                  <a:lnTo>
                    <a:pt x="1380" y="385"/>
                  </a:lnTo>
                  <a:lnTo>
                    <a:pt x="1399" y="369"/>
                  </a:lnTo>
                  <a:lnTo>
                    <a:pt x="1419" y="356"/>
                  </a:lnTo>
                  <a:lnTo>
                    <a:pt x="1437" y="348"/>
                  </a:lnTo>
                  <a:lnTo>
                    <a:pt x="1455" y="343"/>
                  </a:lnTo>
                  <a:lnTo>
                    <a:pt x="1475" y="340"/>
                  </a:lnTo>
                  <a:lnTo>
                    <a:pt x="1499" y="340"/>
                  </a:lnTo>
                  <a:lnTo>
                    <a:pt x="1522" y="340"/>
                  </a:lnTo>
                  <a:close/>
                </a:path>
              </a:pathLst>
            </a:custGeom>
            <a:gradFill rotWithShape="0">
              <a:gsLst>
                <a:gs pos="0">
                  <a:srgbClr val="009999">
                    <a:alpha val="100000"/>
                  </a:srgbClr>
                </a:gs>
                <a:gs pos="100000">
                  <a:srgbClr val="004747">
                    <a:alpha val="100000"/>
                  </a:srgbClr>
                </a:gs>
              </a:gsLst>
              <a:lin ang="5400000" scaled="1"/>
              <a:tileRect/>
            </a:gradFill>
            <a:ln w="7938" cap="flat" cmpd="sng">
              <a:solidFill>
                <a:srgbClr val="000000"/>
              </a:solidFill>
              <a:prstDash val="solid"/>
              <a:headEnd type="none" w="med" len="med"/>
              <a:tailEnd type="none" w="med" len="med"/>
            </a:ln>
          </p:spPr>
          <p:txBody>
            <a:bodyPr/>
            <a:lstStyle/>
            <a:p>
              <a:endParaRPr lang="zh-CN" altLang="en-US"/>
            </a:p>
          </p:txBody>
        </p:sp>
        <p:sp>
          <p:nvSpPr>
            <p:cNvPr id="31753" name="Freeform 9"/>
            <p:cNvSpPr/>
            <p:nvPr/>
          </p:nvSpPr>
          <p:spPr>
            <a:xfrm>
              <a:off x="335" y="168"/>
              <a:ext cx="844" cy="1022"/>
            </a:xfrm>
            <a:custGeom>
              <a:avLst/>
              <a:gdLst/>
              <a:ahLst/>
              <a:cxnLst>
                <a:cxn ang="0">
                  <a:pos x="339" y="163"/>
                </a:cxn>
                <a:cxn ang="0">
                  <a:pos x="328" y="78"/>
                </a:cxn>
                <a:cxn ang="0">
                  <a:pos x="369" y="10"/>
                </a:cxn>
                <a:cxn ang="0">
                  <a:pos x="464" y="2"/>
                </a:cxn>
                <a:cxn ang="0">
                  <a:pos x="510" y="42"/>
                </a:cxn>
                <a:cxn ang="0">
                  <a:pos x="521" y="112"/>
                </a:cxn>
                <a:cxn ang="0">
                  <a:pos x="512" y="187"/>
                </a:cxn>
                <a:cxn ang="0">
                  <a:pos x="558" y="231"/>
                </a:cxn>
                <a:cxn ang="0">
                  <a:pos x="627" y="250"/>
                </a:cxn>
                <a:cxn ang="0">
                  <a:pos x="656" y="285"/>
                </a:cxn>
                <a:cxn ang="0">
                  <a:pos x="657" y="334"/>
                </a:cxn>
                <a:cxn ang="0">
                  <a:pos x="684" y="378"/>
                </a:cxn>
                <a:cxn ang="0">
                  <a:pos x="740" y="387"/>
                </a:cxn>
                <a:cxn ang="0">
                  <a:pos x="799" y="383"/>
                </a:cxn>
                <a:cxn ang="0">
                  <a:pos x="835" y="405"/>
                </a:cxn>
                <a:cxn ang="0">
                  <a:pos x="843" y="483"/>
                </a:cxn>
                <a:cxn ang="0">
                  <a:pos x="835" y="587"/>
                </a:cxn>
                <a:cxn ang="0">
                  <a:pos x="799" y="612"/>
                </a:cxn>
                <a:cxn ang="0">
                  <a:pos x="734" y="608"/>
                </a:cxn>
                <a:cxn ang="0">
                  <a:pos x="686" y="616"/>
                </a:cxn>
                <a:cxn ang="0">
                  <a:pos x="659" y="647"/>
                </a:cxn>
                <a:cxn ang="0">
                  <a:pos x="656" y="705"/>
                </a:cxn>
                <a:cxn ang="0">
                  <a:pos x="625" y="746"/>
                </a:cxn>
                <a:cxn ang="0">
                  <a:pos x="569" y="760"/>
                </a:cxn>
                <a:cxn ang="0">
                  <a:pos x="521" y="788"/>
                </a:cxn>
                <a:cxn ang="0">
                  <a:pos x="510" y="845"/>
                </a:cxn>
                <a:cxn ang="0">
                  <a:pos x="521" y="916"/>
                </a:cxn>
                <a:cxn ang="0">
                  <a:pos x="498" y="983"/>
                </a:cxn>
                <a:cxn ang="0">
                  <a:pos x="457" y="1017"/>
                </a:cxn>
                <a:cxn ang="0">
                  <a:pos x="394" y="1021"/>
                </a:cxn>
                <a:cxn ang="0">
                  <a:pos x="347" y="995"/>
                </a:cxn>
                <a:cxn ang="0">
                  <a:pos x="324" y="945"/>
                </a:cxn>
                <a:cxn ang="0">
                  <a:pos x="330" y="886"/>
                </a:cxn>
                <a:cxn ang="0">
                  <a:pos x="333" y="833"/>
                </a:cxn>
                <a:cxn ang="0">
                  <a:pos x="302" y="795"/>
                </a:cxn>
                <a:cxn ang="0">
                  <a:pos x="250" y="781"/>
                </a:cxn>
                <a:cxn ang="0">
                  <a:pos x="200" y="759"/>
                </a:cxn>
                <a:cxn ang="0">
                  <a:pos x="187" y="700"/>
                </a:cxn>
                <a:cxn ang="0">
                  <a:pos x="172" y="652"/>
                </a:cxn>
                <a:cxn ang="0">
                  <a:pos x="122" y="633"/>
                </a:cxn>
                <a:cxn ang="0">
                  <a:pos x="71" y="639"/>
                </a:cxn>
                <a:cxn ang="0">
                  <a:pos x="17" y="623"/>
                </a:cxn>
                <a:cxn ang="0">
                  <a:pos x="1" y="555"/>
                </a:cxn>
                <a:cxn ang="0">
                  <a:pos x="4" y="457"/>
                </a:cxn>
                <a:cxn ang="0">
                  <a:pos x="21" y="398"/>
                </a:cxn>
                <a:cxn ang="0">
                  <a:pos x="63" y="383"/>
                </a:cxn>
                <a:cxn ang="0">
                  <a:pos x="125" y="388"/>
                </a:cxn>
                <a:cxn ang="0">
                  <a:pos x="180" y="364"/>
                </a:cxn>
                <a:cxn ang="0">
                  <a:pos x="190" y="310"/>
                </a:cxn>
                <a:cxn ang="0">
                  <a:pos x="211" y="256"/>
                </a:cxn>
                <a:cxn ang="0">
                  <a:pos x="269" y="237"/>
                </a:cxn>
              </a:cxnLst>
              <a:rect l="0" t="0" r="0" b="0"/>
              <a:pathLst>
                <a:path w="1688" h="2042">
                  <a:moveTo>
                    <a:pt x="643" y="426"/>
                  </a:moveTo>
                  <a:lnTo>
                    <a:pt x="660" y="403"/>
                  </a:lnTo>
                  <a:lnTo>
                    <a:pt x="672" y="381"/>
                  </a:lnTo>
                  <a:lnTo>
                    <a:pt x="678" y="357"/>
                  </a:lnTo>
                  <a:lnTo>
                    <a:pt x="678" y="325"/>
                  </a:lnTo>
                  <a:lnTo>
                    <a:pt x="670" y="289"/>
                  </a:lnTo>
                  <a:lnTo>
                    <a:pt x="664" y="258"/>
                  </a:lnTo>
                  <a:lnTo>
                    <a:pt x="655" y="220"/>
                  </a:lnTo>
                  <a:lnTo>
                    <a:pt x="651" y="180"/>
                  </a:lnTo>
                  <a:lnTo>
                    <a:pt x="655" y="155"/>
                  </a:lnTo>
                  <a:lnTo>
                    <a:pt x="661" y="125"/>
                  </a:lnTo>
                  <a:lnTo>
                    <a:pt x="674" y="93"/>
                  </a:lnTo>
                  <a:lnTo>
                    <a:pt x="693" y="62"/>
                  </a:lnTo>
                  <a:lnTo>
                    <a:pt x="716" y="37"/>
                  </a:lnTo>
                  <a:lnTo>
                    <a:pt x="737" y="19"/>
                  </a:lnTo>
                  <a:lnTo>
                    <a:pt x="766" y="7"/>
                  </a:lnTo>
                  <a:lnTo>
                    <a:pt x="800" y="1"/>
                  </a:lnTo>
                  <a:lnTo>
                    <a:pt x="837" y="0"/>
                  </a:lnTo>
                  <a:lnTo>
                    <a:pt x="887" y="0"/>
                  </a:lnTo>
                  <a:lnTo>
                    <a:pt x="927" y="4"/>
                  </a:lnTo>
                  <a:lnTo>
                    <a:pt x="949" y="13"/>
                  </a:lnTo>
                  <a:lnTo>
                    <a:pt x="966" y="24"/>
                  </a:lnTo>
                  <a:lnTo>
                    <a:pt x="984" y="37"/>
                  </a:lnTo>
                  <a:lnTo>
                    <a:pt x="1003" y="58"/>
                  </a:lnTo>
                  <a:lnTo>
                    <a:pt x="1020" y="84"/>
                  </a:lnTo>
                  <a:lnTo>
                    <a:pt x="1033" y="107"/>
                  </a:lnTo>
                  <a:lnTo>
                    <a:pt x="1040" y="127"/>
                  </a:lnTo>
                  <a:lnTo>
                    <a:pt x="1045" y="162"/>
                  </a:lnTo>
                  <a:lnTo>
                    <a:pt x="1045" y="193"/>
                  </a:lnTo>
                  <a:lnTo>
                    <a:pt x="1041" y="223"/>
                  </a:lnTo>
                  <a:lnTo>
                    <a:pt x="1036" y="246"/>
                  </a:lnTo>
                  <a:lnTo>
                    <a:pt x="1029" y="284"/>
                  </a:lnTo>
                  <a:lnTo>
                    <a:pt x="1020" y="323"/>
                  </a:lnTo>
                  <a:lnTo>
                    <a:pt x="1016" y="348"/>
                  </a:lnTo>
                  <a:lnTo>
                    <a:pt x="1023" y="373"/>
                  </a:lnTo>
                  <a:lnTo>
                    <a:pt x="1030" y="390"/>
                  </a:lnTo>
                  <a:lnTo>
                    <a:pt x="1045" y="413"/>
                  </a:lnTo>
                  <a:lnTo>
                    <a:pt x="1066" y="432"/>
                  </a:lnTo>
                  <a:lnTo>
                    <a:pt x="1086" y="448"/>
                  </a:lnTo>
                  <a:lnTo>
                    <a:pt x="1115" y="461"/>
                  </a:lnTo>
                  <a:lnTo>
                    <a:pt x="1144" y="470"/>
                  </a:lnTo>
                  <a:lnTo>
                    <a:pt x="1171" y="477"/>
                  </a:lnTo>
                  <a:lnTo>
                    <a:pt x="1200" y="482"/>
                  </a:lnTo>
                  <a:lnTo>
                    <a:pt x="1230" y="490"/>
                  </a:lnTo>
                  <a:lnTo>
                    <a:pt x="1254" y="499"/>
                  </a:lnTo>
                  <a:lnTo>
                    <a:pt x="1272" y="509"/>
                  </a:lnTo>
                  <a:lnTo>
                    <a:pt x="1287" y="521"/>
                  </a:lnTo>
                  <a:lnTo>
                    <a:pt x="1297" y="534"/>
                  </a:lnTo>
                  <a:lnTo>
                    <a:pt x="1305" y="550"/>
                  </a:lnTo>
                  <a:lnTo>
                    <a:pt x="1312" y="569"/>
                  </a:lnTo>
                  <a:lnTo>
                    <a:pt x="1314" y="586"/>
                  </a:lnTo>
                  <a:lnTo>
                    <a:pt x="1317" y="602"/>
                  </a:lnTo>
                  <a:lnTo>
                    <a:pt x="1317" y="624"/>
                  </a:lnTo>
                  <a:lnTo>
                    <a:pt x="1314" y="649"/>
                  </a:lnTo>
                  <a:lnTo>
                    <a:pt x="1314" y="667"/>
                  </a:lnTo>
                  <a:lnTo>
                    <a:pt x="1318" y="691"/>
                  </a:lnTo>
                  <a:lnTo>
                    <a:pt x="1328" y="711"/>
                  </a:lnTo>
                  <a:lnTo>
                    <a:pt x="1338" y="728"/>
                  </a:lnTo>
                  <a:lnTo>
                    <a:pt x="1351" y="741"/>
                  </a:lnTo>
                  <a:lnTo>
                    <a:pt x="1368" y="756"/>
                  </a:lnTo>
                  <a:lnTo>
                    <a:pt x="1385" y="765"/>
                  </a:lnTo>
                  <a:lnTo>
                    <a:pt x="1412" y="770"/>
                  </a:lnTo>
                  <a:lnTo>
                    <a:pt x="1434" y="773"/>
                  </a:lnTo>
                  <a:lnTo>
                    <a:pt x="1455" y="775"/>
                  </a:lnTo>
                  <a:lnTo>
                    <a:pt x="1479" y="773"/>
                  </a:lnTo>
                  <a:lnTo>
                    <a:pt x="1508" y="770"/>
                  </a:lnTo>
                  <a:lnTo>
                    <a:pt x="1530" y="769"/>
                  </a:lnTo>
                  <a:lnTo>
                    <a:pt x="1552" y="766"/>
                  </a:lnTo>
                  <a:lnTo>
                    <a:pt x="1573" y="765"/>
                  </a:lnTo>
                  <a:lnTo>
                    <a:pt x="1598" y="766"/>
                  </a:lnTo>
                  <a:lnTo>
                    <a:pt x="1611" y="769"/>
                  </a:lnTo>
                  <a:lnTo>
                    <a:pt x="1627" y="773"/>
                  </a:lnTo>
                  <a:lnTo>
                    <a:pt x="1642" y="782"/>
                  </a:lnTo>
                  <a:lnTo>
                    <a:pt x="1658" y="795"/>
                  </a:lnTo>
                  <a:lnTo>
                    <a:pt x="1669" y="810"/>
                  </a:lnTo>
                  <a:lnTo>
                    <a:pt x="1679" y="831"/>
                  </a:lnTo>
                  <a:lnTo>
                    <a:pt x="1682" y="850"/>
                  </a:lnTo>
                  <a:lnTo>
                    <a:pt x="1685" y="874"/>
                  </a:lnTo>
                  <a:lnTo>
                    <a:pt x="1688" y="916"/>
                  </a:lnTo>
                  <a:lnTo>
                    <a:pt x="1686" y="965"/>
                  </a:lnTo>
                  <a:lnTo>
                    <a:pt x="1688" y="1017"/>
                  </a:lnTo>
                  <a:lnTo>
                    <a:pt x="1684" y="1078"/>
                  </a:lnTo>
                  <a:lnTo>
                    <a:pt x="1680" y="1120"/>
                  </a:lnTo>
                  <a:lnTo>
                    <a:pt x="1676" y="1154"/>
                  </a:lnTo>
                  <a:lnTo>
                    <a:pt x="1669" y="1173"/>
                  </a:lnTo>
                  <a:lnTo>
                    <a:pt x="1659" y="1190"/>
                  </a:lnTo>
                  <a:lnTo>
                    <a:pt x="1647" y="1202"/>
                  </a:lnTo>
                  <a:lnTo>
                    <a:pt x="1631" y="1212"/>
                  </a:lnTo>
                  <a:lnTo>
                    <a:pt x="1613" y="1218"/>
                  </a:lnTo>
                  <a:lnTo>
                    <a:pt x="1597" y="1222"/>
                  </a:lnTo>
                  <a:lnTo>
                    <a:pt x="1564" y="1223"/>
                  </a:lnTo>
                  <a:lnTo>
                    <a:pt x="1535" y="1222"/>
                  </a:lnTo>
                  <a:lnTo>
                    <a:pt x="1512" y="1218"/>
                  </a:lnTo>
                  <a:lnTo>
                    <a:pt x="1491" y="1216"/>
                  </a:lnTo>
                  <a:lnTo>
                    <a:pt x="1467" y="1215"/>
                  </a:lnTo>
                  <a:lnTo>
                    <a:pt x="1446" y="1215"/>
                  </a:lnTo>
                  <a:lnTo>
                    <a:pt x="1427" y="1216"/>
                  </a:lnTo>
                  <a:lnTo>
                    <a:pt x="1408" y="1218"/>
                  </a:lnTo>
                  <a:lnTo>
                    <a:pt x="1384" y="1225"/>
                  </a:lnTo>
                  <a:lnTo>
                    <a:pt x="1371" y="1231"/>
                  </a:lnTo>
                  <a:lnTo>
                    <a:pt x="1359" y="1236"/>
                  </a:lnTo>
                  <a:lnTo>
                    <a:pt x="1343" y="1248"/>
                  </a:lnTo>
                  <a:lnTo>
                    <a:pt x="1333" y="1263"/>
                  </a:lnTo>
                  <a:lnTo>
                    <a:pt x="1325" y="1276"/>
                  </a:lnTo>
                  <a:lnTo>
                    <a:pt x="1317" y="1292"/>
                  </a:lnTo>
                  <a:lnTo>
                    <a:pt x="1313" y="1308"/>
                  </a:lnTo>
                  <a:lnTo>
                    <a:pt x="1312" y="1325"/>
                  </a:lnTo>
                  <a:lnTo>
                    <a:pt x="1313" y="1344"/>
                  </a:lnTo>
                  <a:lnTo>
                    <a:pt x="1313" y="1376"/>
                  </a:lnTo>
                  <a:lnTo>
                    <a:pt x="1312" y="1409"/>
                  </a:lnTo>
                  <a:lnTo>
                    <a:pt x="1304" y="1434"/>
                  </a:lnTo>
                  <a:lnTo>
                    <a:pt x="1296" y="1454"/>
                  </a:lnTo>
                  <a:lnTo>
                    <a:pt x="1284" y="1469"/>
                  </a:lnTo>
                  <a:lnTo>
                    <a:pt x="1267" y="1480"/>
                  </a:lnTo>
                  <a:lnTo>
                    <a:pt x="1250" y="1490"/>
                  </a:lnTo>
                  <a:lnTo>
                    <a:pt x="1230" y="1496"/>
                  </a:lnTo>
                  <a:lnTo>
                    <a:pt x="1205" y="1502"/>
                  </a:lnTo>
                  <a:lnTo>
                    <a:pt x="1184" y="1509"/>
                  </a:lnTo>
                  <a:lnTo>
                    <a:pt x="1159" y="1514"/>
                  </a:lnTo>
                  <a:lnTo>
                    <a:pt x="1138" y="1518"/>
                  </a:lnTo>
                  <a:lnTo>
                    <a:pt x="1115" y="1524"/>
                  </a:lnTo>
                  <a:lnTo>
                    <a:pt x="1096" y="1534"/>
                  </a:lnTo>
                  <a:lnTo>
                    <a:pt x="1075" y="1544"/>
                  </a:lnTo>
                  <a:lnTo>
                    <a:pt x="1055" y="1557"/>
                  </a:lnTo>
                  <a:lnTo>
                    <a:pt x="1041" y="1575"/>
                  </a:lnTo>
                  <a:lnTo>
                    <a:pt x="1028" y="1595"/>
                  </a:lnTo>
                  <a:lnTo>
                    <a:pt x="1017" y="1620"/>
                  </a:lnTo>
                  <a:lnTo>
                    <a:pt x="1015" y="1641"/>
                  </a:lnTo>
                  <a:lnTo>
                    <a:pt x="1016" y="1666"/>
                  </a:lnTo>
                  <a:lnTo>
                    <a:pt x="1020" y="1689"/>
                  </a:lnTo>
                  <a:lnTo>
                    <a:pt x="1027" y="1714"/>
                  </a:lnTo>
                  <a:lnTo>
                    <a:pt x="1032" y="1742"/>
                  </a:lnTo>
                  <a:lnTo>
                    <a:pt x="1036" y="1766"/>
                  </a:lnTo>
                  <a:lnTo>
                    <a:pt x="1041" y="1798"/>
                  </a:lnTo>
                  <a:lnTo>
                    <a:pt x="1041" y="1830"/>
                  </a:lnTo>
                  <a:lnTo>
                    <a:pt x="1034" y="1862"/>
                  </a:lnTo>
                  <a:lnTo>
                    <a:pt x="1028" y="1887"/>
                  </a:lnTo>
                  <a:lnTo>
                    <a:pt x="1020" y="1911"/>
                  </a:lnTo>
                  <a:lnTo>
                    <a:pt x="1009" y="1935"/>
                  </a:lnTo>
                  <a:lnTo>
                    <a:pt x="995" y="1964"/>
                  </a:lnTo>
                  <a:lnTo>
                    <a:pt x="979" y="1983"/>
                  </a:lnTo>
                  <a:lnTo>
                    <a:pt x="966" y="1996"/>
                  </a:lnTo>
                  <a:lnTo>
                    <a:pt x="949" y="2012"/>
                  </a:lnTo>
                  <a:lnTo>
                    <a:pt x="931" y="2026"/>
                  </a:lnTo>
                  <a:lnTo>
                    <a:pt x="913" y="2033"/>
                  </a:lnTo>
                  <a:lnTo>
                    <a:pt x="898" y="2038"/>
                  </a:lnTo>
                  <a:lnTo>
                    <a:pt x="871" y="2041"/>
                  </a:lnTo>
                  <a:lnTo>
                    <a:pt x="841" y="2042"/>
                  </a:lnTo>
                  <a:lnTo>
                    <a:pt x="804" y="2041"/>
                  </a:lnTo>
                  <a:lnTo>
                    <a:pt x="787" y="2041"/>
                  </a:lnTo>
                  <a:lnTo>
                    <a:pt x="765" y="2036"/>
                  </a:lnTo>
                  <a:lnTo>
                    <a:pt x="741" y="2029"/>
                  </a:lnTo>
                  <a:lnTo>
                    <a:pt x="720" y="2016"/>
                  </a:lnTo>
                  <a:lnTo>
                    <a:pt x="707" y="2004"/>
                  </a:lnTo>
                  <a:lnTo>
                    <a:pt x="693" y="1988"/>
                  </a:lnTo>
                  <a:lnTo>
                    <a:pt x="681" y="1974"/>
                  </a:lnTo>
                  <a:lnTo>
                    <a:pt x="669" y="1955"/>
                  </a:lnTo>
                  <a:lnTo>
                    <a:pt x="660" y="1936"/>
                  </a:lnTo>
                  <a:lnTo>
                    <a:pt x="652" y="1913"/>
                  </a:lnTo>
                  <a:lnTo>
                    <a:pt x="648" y="1888"/>
                  </a:lnTo>
                  <a:lnTo>
                    <a:pt x="647" y="1869"/>
                  </a:lnTo>
                  <a:lnTo>
                    <a:pt x="647" y="1843"/>
                  </a:lnTo>
                  <a:lnTo>
                    <a:pt x="648" y="1821"/>
                  </a:lnTo>
                  <a:lnTo>
                    <a:pt x="655" y="1798"/>
                  </a:lnTo>
                  <a:lnTo>
                    <a:pt x="660" y="1771"/>
                  </a:lnTo>
                  <a:lnTo>
                    <a:pt x="666" y="1744"/>
                  </a:lnTo>
                  <a:lnTo>
                    <a:pt x="670" y="1721"/>
                  </a:lnTo>
                  <a:lnTo>
                    <a:pt x="672" y="1699"/>
                  </a:lnTo>
                  <a:lnTo>
                    <a:pt x="670" y="1682"/>
                  </a:lnTo>
                  <a:lnTo>
                    <a:pt x="666" y="1665"/>
                  </a:lnTo>
                  <a:lnTo>
                    <a:pt x="656" y="1643"/>
                  </a:lnTo>
                  <a:lnTo>
                    <a:pt x="645" y="1628"/>
                  </a:lnTo>
                  <a:lnTo>
                    <a:pt x="632" y="1612"/>
                  </a:lnTo>
                  <a:lnTo>
                    <a:pt x="618" y="1601"/>
                  </a:lnTo>
                  <a:lnTo>
                    <a:pt x="603" y="1589"/>
                  </a:lnTo>
                  <a:lnTo>
                    <a:pt x="582" y="1580"/>
                  </a:lnTo>
                  <a:lnTo>
                    <a:pt x="564" y="1575"/>
                  </a:lnTo>
                  <a:lnTo>
                    <a:pt x="540" y="1569"/>
                  </a:lnTo>
                  <a:lnTo>
                    <a:pt x="519" y="1566"/>
                  </a:lnTo>
                  <a:lnTo>
                    <a:pt x="499" y="1560"/>
                  </a:lnTo>
                  <a:lnTo>
                    <a:pt x="476" y="1554"/>
                  </a:lnTo>
                  <a:lnTo>
                    <a:pt x="456" y="1546"/>
                  </a:lnTo>
                  <a:lnTo>
                    <a:pt x="432" y="1538"/>
                  </a:lnTo>
                  <a:lnTo>
                    <a:pt x="414" y="1530"/>
                  </a:lnTo>
                  <a:lnTo>
                    <a:pt x="400" y="1517"/>
                  </a:lnTo>
                  <a:lnTo>
                    <a:pt x="388" y="1499"/>
                  </a:lnTo>
                  <a:lnTo>
                    <a:pt x="380" y="1477"/>
                  </a:lnTo>
                  <a:lnTo>
                    <a:pt x="373" y="1448"/>
                  </a:lnTo>
                  <a:lnTo>
                    <a:pt x="372" y="1425"/>
                  </a:lnTo>
                  <a:lnTo>
                    <a:pt x="373" y="1399"/>
                  </a:lnTo>
                  <a:lnTo>
                    <a:pt x="376" y="1379"/>
                  </a:lnTo>
                  <a:lnTo>
                    <a:pt x="373" y="1354"/>
                  </a:lnTo>
                  <a:lnTo>
                    <a:pt x="367" y="1335"/>
                  </a:lnTo>
                  <a:lnTo>
                    <a:pt x="355" y="1315"/>
                  </a:lnTo>
                  <a:lnTo>
                    <a:pt x="343" y="1302"/>
                  </a:lnTo>
                  <a:lnTo>
                    <a:pt x="329" y="1289"/>
                  </a:lnTo>
                  <a:lnTo>
                    <a:pt x="309" y="1280"/>
                  </a:lnTo>
                  <a:lnTo>
                    <a:pt x="286" y="1271"/>
                  </a:lnTo>
                  <a:lnTo>
                    <a:pt x="263" y="1268"/>
                  </a:lnTo>
                  <a:lnTo>
                    <a:pt x="243" y="1265"/>
                  </a:lnTo>
                  <a:lnTo>
                    <a:pt x="221" y="1265"/>
                  </a:lnTo>
                  <a:lnTo>
                    <a:pt x="201" y="1268"/>
                  </a:lnTo>
                  <a:lnTo>
                    <a:pt x="181" y="1270"/>
                  </a:lnTo>
                  <a:lnTo>
                    <a:pt x="162" y="1273"/>
                  </a:lnTo>
                  <a:lnTo>
                    <a:pt x="142" y="1276"/>
                  </a:lnTo>
                  <a:lnTo>
                    <a:pt x="109" y="1276"/>
                  </a:lnTo>
                  <a:lnTo>
                    <a:pt x="88" y="1274"/>
                  </a:lnTo>
                  <a:lnTo>
                    <a:pt x="66" y="1268"/>
                  </a:lnTo>
                  <a:lnTo>
                    <a:pt x="50" y="1260"/>
                  </a:lnTo>
                  <a:lnTo>
                    <a:pt x="33" y="1245"/>
                  </a:lnTo>
                  <a:lnTo>
                    <a:pt x="21" y="1229"/>
                  </a:lnTo>
                  <a:lnTo>
                    <a:pt x="13" y="1212"/>
                  </a:lnTo>
                  <a:lnTo>
                    <a:pt x="4" y="1178"/>
                  </a:lnTo>
                  <a:lnTo>
                    <a:pt x="3" y="1144"/>
                  </a:lnTo>
                  <a:lnTo>
                    <a:pt x="1" y="1109"/>
                  </a:lnTo>
                  <a:lnTo>
                    <a:pt x="0" y="1065"/>
                  </a:lnTo>
                  <a:lnTo>
                    <a:pt x="3" y="1027"/>
                  </a:lnTo>
                  <a:lnTo>
                    <a:pt x="4" y="987"/>
                  </a:lnTo>
                  <a:lnTo>
                    <a:pt x="5" y="950"/>
                  </a:lnTo>
                  <a:lnTo>
                    <a:pt x="8" y="913"/>
                  </a:lnTo>
                  <a:lnTo>
                    <a:pt x="12" y="884"/>
                  </a:lnTo>
                  <a:lnTo>
                    <a:pt x="16" y="852"/>
                  </a:lnTo>
                  <a:lnTo>
                    <a:pt x="21" y="827"/>
                  </a:lnTo>
                  <a:lnTo>
                    <a:pt x="29" y="811"/>
                  </a:lnTo>
                  <a:lnTo>
                    <a:pt x="41" y="795"/>
                  </a:lnTo>
                  <a:lnTo>
                    <a:pt x="52" y="785"/>
                  </a:lnTo>
                  <a:lnTo>
                    <a:pt x="68" y="773"/>
                  </a:lnTo>
                  <a:lnTo>
                    <a:pt x="83" y="770"/>
                  </a:lnTo>
                  <a:lnTo>
                    <a:pt x="101" y="766"/>
                  </a:lnTo>
                  <a:lnTo>
                    <a:pt x="125" y="765"/>
                  </a:lnTo>
                  <a:lnTo>
                    <a:pt x="146" y="766"/>
                  </a:lnTo>
                  <a:lnTo>
                    <a:pt x="175" y="770"/>
                  </a:lnTo>
                  <a:lnTo>
                    <a:pt x="200" y="772"/>
                  </a:lnTo>
                  <a:lnTo>
                    <a:pt x="221" y="773"/>
                  </a:lnTo>
                  <a:lnTo>
                    <a:pt x="250" y="775"/>
                  </a:lnTo>
                  <a:lnTo>
                    <a:pt x="280" y="770"/>
                  </a:lnTo>
                  <a:lnTo>
                    <a:pt x="305" y="765"/>
                  </a:lnTo>
                  <a:lnTo>
                    <a:pt x="329" y="755"/>
                  </a:lnTo>
                  <a:lnTo>
                    <a:pt x="344" y="744"/>
                  </a:lnTo>
                  <a:lnTo>
                    <a:pt x="360" y="728"/>
                  </a:lnTo>
                  <a:lnTo>
                    <a:pt x="372" y="708"/>
                  </a:lnTo>
                  <a:lnTo>
                    <a:pt x="380" y="688"/>
                  </a:lnTo>
                  <a:lnTo>
                    <a:pt x="382" y="666"/>
                  </a:lnTo>
                  <a:lnTo>
                    <a:pt x="381" y="650"/>
                  </a:lnTo>
                  <a:lnTo>
                    <a:pt x="380" y="620"/>
                  </a:lnTo>
                  <a:lnTo>
                    <a:pt x="381" y="589"/>
                  </a:lnTo>
                  <a:lnTo>
                    <a:pt x="386" y="566"/>
                  </a:lnTo>
                  <a:lnTo>
                    <a:pt x="393" y="544"/>
                  </a:lnTo>
                  <a:lnTo>
                    <a:pt x="402" y="528"/>
                  </a:lnTo>
                  <a:lnTo>
                    <a:pt x="421" y="512"/>
                  </a:lnTo>
                  <a:lnTo>
                    <a:pt x="440" y="500"/>
                  </a:lnTo>
                  <a:lnTo>
                    <a:pt x="465" y="492"/>
                  </a:lnTo>
                  <a:lnTo>
                    <a:pt x="490" y="485"/>
                  </a:lnTo>
                  <a:lnTo>
                    <a:pt x="511" y="479"/>
                  </a:lnTo>
                  <a:lnTo>
                    <a:pt x="538" y="474"/>
                  </a:lnTo>
                  <a:lnTo>
                    <a:pt x="563" y="469"/>
                  </a:lnTo>
                  <a:lnTo>
                    <a:pt x="591" y="460"/>
                  </a:lnTo>
                  <a:lnTo>
                    <a:pt x="619" y="447"/>
                  </a:lnTo>
                  <a:lnTo>
                    <a:pt x="643" y="426"/>
                  </a:lnTo>
                  <a:close/>
                </a:path>
              </a:pathLst>
            </a:custGeom>
            <a:gradFill rotWithShape="0">
              <a:gsLst>
                <a:gs pos="0">
                  <a:srgbClr val="FFFF99">
                    <a:alpha val="100000"/>
                  </a:srgbClr>
                </a:gs>
                <a:gs pos="100000">
                  <a:srgbClr val="767647">
                    <a:alpha val="100000"/>
                  </a:srgbClr>
                </a:gs>
              </a:gsLst>
              <a:lin ang="5400000" scaled="1"/>
              <a:tileRect/>
            </a:gradFill>
            <a:ln w="7938" cap="flat" cmpd="sng">
              <a:solidFill>
                <a:srgbClr val="000000"/>
              </a:solidFill>
              <a:prstDash val="solid"/>
              <a:headEnd type="none" w="med" len="med"/>
              <a:tailEnd type="none" w="med" len="med"/>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黑体" charset="0"/>
                <a:ea typeface="黑体" charset="0"/>
                <a:sym typeface="+mn-ea"/>
              </a:rPr>
              <a:t>2.定性数据和定量数据</a:t>
            </a:r>
            <a:r>
              <a:rPr lang="zh-CN" altLang="en-US" dirty="0">
                <a:latin typeface="黑体" charset="0"/>
                <a:ea typeface="黑体" charset="0"/>
                <a:sym typeface="+mn-ea"/>
              </a:rPr>
              <a:t>（</a:t>
            </a:r>
            <a:r>
              <a:rPr lang="en-US" altLang="zh-CN" dirty="0">
                <a:latin typeface="黑体" charset="0"/>
                <a:ea typeface="黑体" charset="0"/>
                <a:sym typeface="+mn-ea"/>
              </a:rPr>
              <a:t>2</a:t>
            </a:r>
            <a:r>
              <a:rPr lang="zh-CN" altLang="en-US" dirty="0">
                <a:latin typeface="黑体" charset="0"/>
                <a:ea typeface="黑体" charset="0"/>
                <a:sym typeface="+mn-ea"/>
              </a:rPr>
              <a:t>）</a:t>
            </a:r>
            <a:endParaRPr lang="en-US" altLang="zh-CN" dirty="0"/>
          </a:p>
        </p:txBody>
      </p:sp>
      <p:sp>
        <p:nvSpPr>
          <p:cNvPr id="3" name="内容占位符 2"/>
          <p:cNvSpPr>
            <a:spLocks noGrp="1"/>
          </p:cNvSpPr>
          <p:nvPr>
            <p:ph sz="half" idx="1"/>
          </p:nvPr>
        </p:nvSpPr>
        <p:spPr/>
        <p:txBody>
          <a:bodyPr>
            <a:normAutofit lnSpcReduction="10000"/>
          </a:bodyPr>
          <a:lstStyle/>
          <a:p>
            <a:r>
              <a:rPr lang="zh-CN" altLang="en-US" sz="2500" dirty="0">
                <a:solidFill>
                  <a:srgbClr val="FFFF00"/>
                </a:solidFill>
                <a:latin typeface="Times New Roman" charset="0"/>
                <a:ea typeface="黑体" charset="0"/>
              </a:rPr>
              <a:t>定性数据</a:t>
            </a:r>
            <a:r>
              <a:rPr lang="zh-CN" altLang="en-US" sz="2500" dirty="0">
                <a:latin typeface="Times New Roman" charset="0"/>
                <a:ea typeface="黑体" charset="0"/>
              </a:rPr>
              <a:t>：用文字、符号、语言等描述的信息</a:t>
            </a:r>
          </a:p>
          <a:p>
            <a:pPr lvl="1"/>
            <a:r>
              <a:rPr lang="zh-CN" altLang="en-US" sz="2200" dirty="0">
                <a:solidFill>
                  <a:srgbClr val="FFFF00"/>
                </a:solidFill>
                <a:latin typeface="Times New Roman" charset="0"/>
                <a:ea typeface="黑体" charset="0"/>
                <a:sym typeface="+mn-ea"/>
              </a:rPr>
              <a:t>定类数据</a:t>
            </a:r>
            <a:r>
              <a:rPr lang="zh-CN" altLang="en-US" sz="2200" dirty="0">
                <a:latin typeface="Times New Roman" charset="0"/>
                <a:ea typeface="黑体" charset="0"/>
                <a:sym typeface="+mn-ea"/>
              </a:rPr>
              <a:t>（Nominal Data）</a:t>
            </a:r>
            <a:endParaRPr lang="zh-CN" altLang="en-US" sz="2200" dirty="0">
              <a:solidFill>
                <a:srgbClr val="FFFF00"/>
              </a:solidFill>
              <a:latin typeface="Times New Roman" charset="0"/>
              <a:ea typeface="黑体" charset="0"/>
              <a:sym typeface="+mn-ea"/>
            </a:endParaRPr>
          </a:p>
          <a:p>
            <a:pPr lvl="1"/>
            <a:r>
              <a:rPr lang="zh-CN" altLang="en-US" sz="2200" dirty="0">
                <a:solidFill>
                  <a:srgbClr val="FFFF00"/>
                </a:solidFill>
                <a:latin typeface="Times New Roman" charset="0"/>
                <a:ea typeface="黑体" charset="0"/>
                <a:sym typeface="+mn-ea"/>
              </a:rPr>
              <a:t>定序数据</a:t>
            </a:r>
            <a:r>
              <a:rPr lang="zh-CN" altLang="en-US" sz="2200" dirty="0">
                <a:latin typeface="Times New Roman" charset="0"/>
                <a:ea typeface="黑体" charset="0"/>
                <a:sym typeface="+mn-ea"/>
              </a:rPr>
              <a:t>（Ordinal Data）：</a:t>
            </a:r>
          </a:p>
          <a:p>
            <a:pPr lvl="2"/>
            <a:r>
              <a:rPr lang="zh-CN" altLang="en-US" dirty="0">
                <a:latin typeface="Times New Roman" charset="0"/>
                <a:ea typeface="黑体" charset="0"/>
              </a:rPr>
              <a:t>根据定序尺度（顺序尺度）得到的数据</a:t>
            </a:r>
          </a:p>
          <a:p>
            <a:pPr lvl="2"/>
            <a:r>
              <a:rPr lang="zh-CN" altLang="en-US" dirty="0">
                <a:latin typeface="Times New Roman" charset="0"/>
                <a:ea typeface="黑体" charset="0"/>
              </a:rPr>
              <a:t>对事物进行顺序上的定性描述</a:t>
            </a:r>
          </a:p>
          <a:p>
            <a:pPr lvl="2"/>
            <a:r>
              <a:rPr lang="zh-CN" altLang="en-US" dirty="0">
                <a:latin typeface="Times New Roman" charset="0"/>
                <a:ea typeface="黑体" charset="0"/>
              </a:rPr>
              <a:t>可对等级、大小等排序，未测量出类别之间的准确差值</a:t>
            </a:r>
          </a:p>
          <a:p>
            <a:pPr lvl="2"/>
            <a:r>
              <a:rPr lang="zh-CN" altLang="en-US" dirty="0">
                <a:latin typeface="Times New Roman" charset="0"/>
                <a:ea typeface="黑体" charset="0"/>
              </a:rPr>
              <a:t>如：满意程度的划分、学历的划分等</a:t>
            </a:r>
          </a:p>
        </p:txBody>
      </p:sp>
      <p:pic>
        <p:nvPicPr>
          <p:cNvPr id="5" name="图片 4"/>
          <p:cNvPicPr>
            <a:picLocks noChangeAspect="1"/>
          </p:cNvPicPr>
          <p:nvPr/>
        </p:nvPicPr>
        <p:blipFill>
          <a:blip r:embed="rId2"/>
          <a:stretch>
            <a:fillRect/>
          </a:stretch>
        </p:blipFill>
        <p:spPr>
          <a:xfrm>
            <a:off x="1524733" y="4649275"/>
            <a:ext cx="4290060" cy="70739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left)">
                                      <p:cBhvr>
                                        <p:cTn id="15" dur="500"/>
                                        <p:tgtEl>
                                          <p:spTgt spid="3">
                                            <p:txEl>
                                              <p:pRg st="5" end="5"/>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left)">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黑体" charset="0"/>
                <a:ea typeface="黑体" charset="0"/>
                <a:sym typeface="+mn-ea"/>
              </a:rPr>
              <a:t>2.定性数据和定量数据</a:t>
            </a:r>
            <a:r>
              <a:rPr lang="zh-CN" altLang="en-US">
                <a:latin typeface="黑体" charset="0"/>
                <a:ea typeface="黑体" charset="0"/>
                <a:sym typeface="+mn-ea"/>
              </a:rPr>
              <a:t>（</a:t>
            </a:r>
            <a:r>
              <a:rPr lang="en-US" altLang="zh-CN">
                <a:latin typeface="黑体" charset="0"/>
                <a:ea typeface="黑体" charset="0"/>
                <a:sym typeface="+mn-ea"/>
              </a:rPr>
              <a:t>3</a:t>
            </a:r>
            <a:r>
              <a:rPr lang="zh-CN" altLang="en-US">
                <a:latin typeface="黑体" charset="0"/>
                <a:ea typeface="黑体" charset="0"/>
                <a:sym typeface="+mn-ea"/>
              </a:rPr>
              <a:t>）</a:t>
            </a:r>
            <a:endParaRPr lang="zh-CN" altLang="en-US"/>
          </a:p>
        </p:txBody>
      </p:sp>
      <p:sp>
        <p:nvSpPr>
          <p:cNvPr id="3" name="内容占位符 2"/>
          <p:cNvSpPr>
            <a:spLocks noGrp="1"/>
          </p:cNvSpPr>
          <p:nvPr>
            <p:ph sz="half" idx="1"/>
          </p:nvPr>
        </p:nvSpPr>
        <p:spPr/>
        <p:txBody>
          <a:bodyPr>
            <a:normAutofit fontScale="97500" lnSpcReduction="10000"/>
          </a:bodyPr>
          <a:lstStyle/>
          <a:p>
            <a:r>
              <a:rPr lang="zh-CN" altLang="en-US">
                <a:solidFill>
                  <a:srgbClr val="FFFF00"/>
                </a:solidFill>
                <a:effectLst>
                  <a:outerShdw blurRad="38100" dist="19050" dir="2700000" algn="tl" rotWithShape="0">
                    <a:schemeClr val="dk1">
                      <a:alpha val="40000"/>
                    </a:schemeClr>
                  </a:outerShdw>
                </a:effectLst>
                <a:latin typeface="Times New Roman" charset="0"/>
                <a:ea typeface="黑体" charset="0"/>
              </a:rPr>
              <a:t>定量数据</a:t>
            </a:r>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rPr>
              <a:t>：事物某种特征的具体数量描述，可分为定距数据和定比数据</a:t>
            </a:r>
          </a:p>
          <a:p>
            <a:pPr lvl="1"/>
            <a:r>
              <a:rPr lang="zh-CN" altLang="en-US">
                <a:solidFill>
                  <a:srgbClr val="FFFF00"/>
                </a:solidFill>
                <a:effectLst>
                  <a:outerShdw blurRad="38100" dist="19050" dir="2700000" algn="tl" rotWithShape="0">
                    <a:schemeClr val="dk1">
                      <a:alpha val="40000"/>
                    </a:schemeClr>
                  </a:outerShdw>
                </a:effectLst>
                <a:latin typeface="Times New Roman" charset="0"/>
                <a:ea typeface="黑体" charset="0"/>
              </a:rPr>
              <a:t>定距数据</a:t>
            </a:r>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rPr>
              <a:t>（Interval Data）：</a:t>
            </a:r>
          </a:p>
          <a:p>
            <a:pPr lvl="2"/>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rPr>
              <a:t>根据定距尺度（间隔尺度）得到的数据</a:t>
            </a:r>
          </a:p>
          <a:p>
            <a:pPr lvl="2"/>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rPr>
              <a:t>两个数值之间可以计算差值，但比值没有意义</a:t>
            </a:r>
          </a:p>
          <a:p>
            <a:pPr lvl="2"/>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rPr>
              <a:t>“0”是只是尺度上的一个点，不代表“不存在”</a:t>
            </a:r>
          </a:p>
          <a:p>
            <a:pPr lvl="2"/>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rPr>
              <a:t>如温度、年份、海拔高度等</a:t>
            </a:r>
          </a:p>
        </p:txBody>
      </p:sp>
      <p:pic>
        <p:nvPicPr>
          <p:cNvPr id="33796" name="Picture 4"/>
          <p:cNvPicPr>
            <a:picLocks noChangeAspect="1"/>
          </p:cNvPicPr>
          <p:nvPr/>
        </p:nvPicPr>
        <p:blipFill>
          <a:blip r:embed="rId2">
            <a:clrChange>
              <a:clrFrom>
                <a:srgbClr val="000000"/>
              </a:clrFrom>
              <a:clrTo>
                <a:srgbClr val="808080"/>
              </a:clrTo>
            </a:clrChange>
            <a:clrChange>
              <a:clrFrom>
                <a:srgbClr val="F02424"/>
              </a:clrFrom>
              <a:clrTo>
                <a:srgbClr val="F3540D"/>
              </a:clrTo>
            </a:clrChange>
            <a:lum contrast="54000"/>
          </a:blip>
          <a:stretch>
            <a:fillRect/>
          </a:stretch>
        </p:blipFill>
        <p:spPr>
          <a:xfrm>
            <a:off x="861695" y="2616200"/>
            <a:ext cx="302895" cy="2313940"/>
          </a:xfrm>
          <a:prstGeom prst="rect">
            <a:avLst/>
          </a:prstGeom>
          <a:noFill/>
          <a:ln w="9525">
            <a:noFill/>
            <a:miter/>
          </a:ln>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3796"/>
                                        </p:tgtEl>
                                        <p:attrNameLst>
                                          <p:attrName>style.visibility</p:attrName>
                                        </p:attrNameLst>
                                      </p:cBhvr>
                                      <p:to>
                                        <p:strVal val="visible"/>
                                      </p:to>
                                    </p:set>
                                    <p:animEffect transition="in" filter="wipe(up)">
                                      <p:cBhvr>
                                        <p:cTn id="13" dur="500"/>
                                        <p:tgtEl>
                                          <p:spTgt spid="3379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黑体" charset="0"/>
                <a:ea typeface="黑体" charset="0"/>
                <a:sym typeface="+mn-ea"/>
              </a:rPr>
              <a:t>2.定性数据和定量数据</a:t>
            </a:r>
            <a:r>
              <a:rPr lang="zh-CN" altLang="en-US">
                <a:latin typeface="黑体" charset="0"/>
                <a:ea typeface="黑体" charset="0"/>
                <a:sym typeface="+mn-ea"/>
              </a:rPr>
              <a:t>（</a:t>
            </a:r>
            <a:r>
              <a:rPr lang="en-US" altLang="zh-CN">
                <a:latin typeface="黑体" charset="0"/>
                <a:ea typeface="黑体" charset="0"/>
                <a:sym typeface="+mn-ea"/>
              </a:rPr>
              <a:t>4</a:t>
            </a:r>
            <a:r>
              <a:rPr lang="zh-CN" altLang="en-US">
                <a:latin typeface="黑体" charset="0"/>
                <a:ea typeface="黑体" charset="0"/>
                <a:sym typeface="+mn-ea"/>
              </a:rPr>
              <a:t>）</a:t>
            </a:r>
            <a:endParaRPr lang="zh-CN" altLang="en-US"/>
          </a:p>
        </p:txBody>
      </p:sp>
      <p:sp>
        <p:nvSpPr>
          <p:cNvPr id="3" name="内容占位符 2"/>
          <p:cNvSpPr>
            <a:spLocks noGrp="1"/>
          </p:cNvSpPr>
          <p:nvPr>
            <p:ph sz="half" idx="1"/>
          </p:nvPr>
        </p:nvSpPr>
        <p:spPr/>
        <p:txBody>
          <a:bodyPr>
            <a:normAutofit fontScale="90000" lnSpcReduction="20000"/>
          </a:bodyPr>
          <a:lstStyle/>
          <a:p>
            <a:r>
              <a:rPr lang="zh-CN" altLang="en-US">
                <a:solidFill>
                  <a:srgbClr val="FFFF00"/>
                </a:solidFill>
                <a:effectLst>
                  <a:outerShdw blurRad="38100" dist="19050" dir="2700000" algn="tl" rotWithShape="0">
                    <a:schemeClr val="dk1">
                      <a:alpha val="40000"/>
                    </a:schemeClr>
                  </a:outerShdw>
                </a:effectLst>
                <a:latin typeface="Times New Roman" charset="0"/>
                <a:ea typeface="黑体" charset="0"/>
              </a:rPr>
              <a:t>定量数据</a:t>
            </a:r>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rPr>
              <a:t>：事物某种特征的具体数量描述</a:t>
            </a:r>
          </a:p>
          <a:p>
            <a:pPr lvl="1"/>
            <a:r>
              <a:rPr lang="zh-CN" altLang="en-US">
                <a:solidFill>
                  <a:srgbClr val="FFFF00"/>
                </a:solidFill>
                <a:effectLst>
                  <a:outerShdw blurRad="38100" dist="19050" dir="2700000" algn="tl" rotWithShape="0">
                    <a:schemeClr val="dk1">
                      <a:alpha val="40000"/>
                    </a:schemeClr>
                  </a:outerShdw>
                </a:effectLst>
                <a:latin typeface="Times New Roman" charset="0"/>
                <a:ea typeface="黑体" charset="0"/>
              </a:rPr>
              <a:t>定距数据</a:t>
            </a:r>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rPr>
              <a:t>（Interval Data）：</a:t>
            </a:r>
          </a:p>
          <a:p>
            <a:pPr lvl="1"/>
            <a:r>
              <a:rPr lang="zh-CN" altLang="en-US">
                <a:solidFill>
                  <a:srgbClr val="FFFF00"/>
                </a:solidFill>
                <a:effectLst>
                  <a:outerShdw blurRad="38100" dist="19050" dir="2700000" algn="tl" rotWithShape="0">
                    <a:schemeClr val="dk1">
                      <a:alpha val="40000"/>
                    </a:schemeClr>
                  </a:outerShdw>
                </a:effectLst>
                <a:latin typeface="Times New Roman" charset="0"/>
                <a:ea typeface="黑体" charset="0"/>
              </a:rPr>
              <a:t>定比数据</a:t>
            </a:r>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rPr>
              <a:t>（Ratio  Data）：</a:t>
            </a:r>
          </a:p>
          <a:p>
            <a:pPr lvl="2"/>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rPr>
              <a:t>根据定比尺度（比率尺度）得到的数据</a:t>
            </a:r>
          </a:p>
          <a:p>
            <a:pPr lvl="2"/>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rPr>
              <a:t>有绝对的零点，并且两个数字间的比值具有实际意义，可以进行加减、乘除运算</a:t>
            </a:r>
          </a:p>
          <a:p>
            <a:pPr lvl="2"/>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rPr>
              <a:t>“0”表示“没有”或“不存在”</a:t>
            </a:r>
          </a:p>
          <a:p>
            <a:pPr lvl="2"/>
            <a:r>
              <a:rPr lang="zh-CN" altLang="en-US">
                <a:solidFill>
                  <a:schemeClr val="tx1"/>
                </a:solidFill>
                <a:effectLst>
                  <a:outerShdw blurRad="38100" dist="19050" dir="2700000" algn="tl" rotWithShape="0">
                    <a:schemeClr val="dk1">
                      <a:alpha val="40000"/>
                    </a:schemeClr>
                  </a:outerShdw>
                </a:effectLst>
                <a:latin typeface="Times New Roman" charset="0"/>
                <a:ea typeface="黑体" charset="0"/>
              </a:rPr>
              <a:t>如身高、体重等</a:t>
            </a:r>
          </a:p>
        </p:txBody>
      </p:sp>
      <p:pic>
        <p:nvPicPr>
          <p:cNvPr id="34818" name="Picture 4"/>
          <p:cNvPicPr>
            <a:picLocks noChangeAspect="1"/>
          </p:cNvPicPr>
          <p:nvPr/>
        </p:nvPicPr>
        <p:blipFill>
          <a:blip r:embed="rId2">
            <a:clrChange>
              <a:clrFrom>
                <a:srgbClr val="70B3B5"/>
              </a:clrFrom>
              <a:clrTo>
                <a:srgbClr val="7E9CE8"/>
              </a:clrTo>
            </a:clrChange>
            <a:clrChange>
              <a:clrFrom>
                <a:srgbClr val="FFCC8C"/>
              </a:clrFrom>
              <a:clrTo>
                <a:srgbClr val="6699FF"/>
              </a:clrTo>
            </a:clrChange>
            <a:clrChange>
              <a:clrFrom>
                <a:srgbClr val="2E8AA1"/>
              </a:clrFrom>
              <a:clrTo>
                <a:srgbClr val="7E9CE8"/>
              </a:clrTo>
            </a:clrChange>
            <a:clrChange>
              <a:clrFrom>
                <a:srgbClr val="9ED6D1"/>
              </a:clrFrom>
              <a:clrTo>
                <a:srgbClr val="7E9CE8"/>
              </a:clrTo>
            </a:clrChange>
          </a:blip>
          <a:stretch>
            <a:fillRect/>
          </a:stretch>
        </p:blipFill>
        <p:spPr>
          <a:xfrm>
            <a:off x="83185" y="3619500"/>
            <a:ext cx="1240790" cy="1347470"/>
          </a:xfrm>
          <a:prstGeom prst="rect">
            <a:avLst/>
          </a:prstGeom>
          <a:solidFill>
            <a:srgbClr val="DDDDDD"/>
          </a:solidFill>
          <a:ln w="9525">
            <a:noFill/>
            <a:miter/>
          </a:ln>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left)">
                                      <p:cBhvr>
                                        <p:cTn id="18" dur="500"/>
                                        <p:tgtEl>
                                          <p:spTgt spid="3">
                                            <p:txEl>
                                              <p:pRg st="5" end="5"/>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left)">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黑体" charset="0"/>
                <a:ea typeface="黑体" charset="0"/>
                <a:sym typeface="+mn-ea"/>
              </a:rPr>
              <a:t>定距数据与定比数据的区别</a:t>
            </a:r>
            <a:endParaRPr lang="zh-CN" altLang="en-US">
              <a:latin typeface="黑体" charset="0"/>
              <a:ea typeface="黑体" charset="0"/>
            </a:endParaRPr>
          </a:p>
        </p:txBody>
      </p:sp>
      <p:sp>
        <p:nvSpPr>
          <p:cNvPr id="3" name="内容占位符 2"/>
          <p:cNvSpPr>
            <a:spLocks noGrp="1"/>
          </p:cNvSpPr>
          <p:nvPr>
            <p:ph sz="half" idx="1"/>
          </p:nvPr>
        </p:nvSpPr>
        <p:spPr/>
        <p:txBody>
          <a:bodyPr/>
          <a:lstStyle/>
          <a:p>
            <a:r>
              <a:rPr lang="zh-CN" altLang="en-US" sz="2500" dirty="0">
                <a:solidFill>
                  <a:srgbClr val="FFFF00"/>
                </a:solidFill>
                <a:latin typeface="Times New Roman" charset="0"/>
                <a:ea typeface="黑体" charset="0"/>
                <a:sym typeface="+mn-ea"/>
              </a:rPr>
              <a:t>定距尺度</a:t>
            </a:r>
            <a:r>
              <a:rPr lang="zh-CN" altLang="en-US" sz="2500" dirty="0">
                <a:latin typeface="Times New Roman" charset="0"/>
                <a:ea typeface="黑体" charset="0"/>
                <a:sym typeface="+mn-ea"/>
              </a:rPr>
              <a:t>中“0”表示一个具体数值，不表示“没有”或“不存在”</a:t>
            </a:r>
            <a:endParaRPr lang="zh-CN" altLang="en-US" sz="2500" dirty="0">
              <a:latin typeface="Times New Roman" charset="0"/>
              <a:ea typeface="黑体" charset="0"/>
            </a:endParaRPr>
          </a:p>
          <a:p>
            <a:endParaRPr lang="zh-CN" altLang="en-US" sz="2500">
              <a:latin typeface="Times New Roman" charset="0"/>
              <a:ea typeface="黑体" charset="0"/>
            </a:endParaRPr>
          </a:p>
          <a:p>
            <a:pPr>
              <a:spcBef>
                <a:spcPts val="4000"/>
              </a:spcBef>
            </a:pPr>
            <a:r>
              <a:rPr lang="zh-CN" altLang="en-US" sz="2500" dirty="0">
                <a:solidFill>
                  <a:srgbClr val="FFFF00"/>
                </a:solidFill>
                <a:latin typeface="Times New Roman" charset="0"/>
                <a:ea typeface="黑体" charset="0"/>
                <a:sym typeface="+mn-ea"/>
              </a:rPr>
              <a:t>定比尺度</a:t>
            </a:r>
            <a:r>
              <a:rPr lang="zh-CN" altLang="en-US" sz="2500" dirty="0">
                <a:latin typeface="Times New Roman" charset="0"/>
                <a:ea typeface="黑体" charset="0"/>
                <a:sym typeface="+mn-ea"/>
              </a:rPr>
              <a:t>中“0”表示“没有”或“不存在” 。</a:t>
            </a:r>
            <a:endParaRPr lang="zh-CN" altLang="en-US" sz="2500">
              <a:latin typeface="Times New Roman" charset="0"/>
              <a:ea typeface="黑体" charset="0"/>
            </a:endParaRPr>
          </a:p>
        </p:txBody>
      </p:sp>
      <p:grpSp>
        <p:nvGrpSpPr>
          <p:cNvPr id="20" name="组合 19"/>
          <p:cNvGrpSpPr/>
          <p:nvPr/>
        </p:nvGrpSpPr>
        <p:grpSpPr>
          <a:xfrm>
            <a:off x="1303020" y="1906270"/>
            <a:ext cx="5856605" cy="894080"/>
            <a:chOff x="2052" y="3002"/>
            <a:chExt cx="9223" cy="1408"/>
          </a:xfrm>
        </p:grpSpPr>
        <p:grpSp>
          <p:nvGrpSpPr>
            <p:cNvPr id="36868" name="组合 36867"/>
            <p:cNvGrpSpPr/>
            <p:nvPr/>
          </p:nvGrpSpPr>
          <p:grpSpPr>
            <a:xfrm>
              <a:off x="2947" y="3578"/>
              <a:ext cx="8328" cy="228"/>
              <a:chOff x="0" y="0"/>
              <a:chExt cx="4127" cy="91"/>
            </a:xfrm>
          </p:grpSpPr>
          <p:sp>
            <p:nvSpPr>
              <p:cNvPr id="36869" name="Line 10"/>
              <p:cNvSpPr/>
              <p:nvPr/>
            </p:nvSpPr>
            <p:spPr>
              <a:xfrm>
                <a:off x="0" y="90"/>
                <a:ext cx="4127" cy="0"/>
              </a:xfrm>
              <a:prstGeom prst="line">
                <a:avLst/>
              </a:prstGeom>
              <a:ln w="57150" cap="flat" cmpd="sng">
                <a:solidFill>
                  <a:srgbClr val="FFC000"/>
                </a:solidFill>
                <a:prstDash val="solid"/>
                <a:headEnd type="none" w="med" len="med"/>
                <a:tailEnd type="none" w="med" len="med"/>
              </a:ln>
            </p:spPr>
            <p:txBody>
              <a:bodyPr/>
              <a:lstStyle/>
              <a:p>
                <a:endParaRPr lang="zh-CN" altLang="en-US"/>
              </a:p>
            </p:txBody>
          </p:sp>
          <p:sp>
            <p:nvSpPr>
              <p:cNvPr id="36870" name="Line 11"/>
              <p:cNvSpPr/>
              <p:nvPr/>
            </p:nvSpPr>
            <p:spPr>
              <a:xfrm>
                <a:off x="1951" y="0"/>
                <a:ext cx="0" cy="91"/>
              </a:xfrm>
              <a:prstGeom prst="line">
                <a:avLst/>
              </a:prstGeom>
              <a:ln w="57150" cap="flat" cmpd="sng">
                <a:solidFill>
                  <a:srgbClr val="FFC000"/>
                </a:solidFill>
                <a:prstDash val="solid"/>
                <a:headEnd type="none" w="med" len="med"/>
                <a:tailEnd type="none" w="med" len="med"/>
              </a:ln>
            </p:spPr>
            <p:txBody>
              <a:bodyPr/>
              <a:lstStyle/>
              <a:p>
                <a:endParaRPr lang="zh-CN" altLang="en-US"/>
              </a:p>
            </p:txBody>
          </p:sp>
          <p:sp>
            <p:nvSpPr>
              <p:cNvPr id="36871" name="Line 12"/>
              <p:cNvSpPr/>
              <p:nvPr/>
            </p:nvSpPr>
            <p:spPr>
              <a:xfrm>
                <a:off x="3675" y="0"/>
                <a:ext cx="0" cy="91"/>
              </a:xfrm>
              <a:prstGeom prst="line">
                <a:avLst/>
              </a:prstGeom>
              <a:ln w="57150" cap="flat" cmpd="sng">
                <a:solidFill>
                  <a:srgbClr val="FFC000"/>
                </a:solidFill>
                <a:prstDash val="solid"/>
                <a:headEnd type="none" w="med" len="med"/>
                <a:tailEnd type="none" w="med" len="med"/>
              </a:ln>
            </p:spPr>
            <p:txBody>
              <a:bodyPr/>
              <a:lstStyle/>
              <a:p>
                <a:endParaRPr lang="zh-CN" altLang="en-US"/>
              </a:p>
            </p:txBody>
          </p:sp>
          <p:sp>
            <p:nvSpPr>
              <p:cNvPr id="36872" name="Line 13"/>
              <p:cNvSpPr/>
              <p:nvPr/>
            </p:nvSpPr>
            <p:spPr>
              <a:xfrm>
                <a:off x="0" y="0"/>
                <a:ext cx="0" cy="90"/>
              </a:xfrm>
              <a:prstGeom prst="line">
                <a:avLst/>
              </a:prstGeom>
              <a:ln w="57150" cap="flat" cmpd="sng">
                <a:solidFill>
                  <a:srgbClr val="FFC000"/>
                </a:solidFill>
                <a:prstDash val="solid"/>
                <a:headEnd type="none" w="med" len="med"/>
                <a:tailEnd type="none" w="med" len="med"/>
              </a:ln>
            </p:spPr>
            <p:txBody>
              <a:bodyPr/>
              <a:lstStyle/>
              <a:p>
                <a:endParaRPr lang="zh-CN" altLang="en-US"/>
              </a:p>
            </p:txBody>
          </p:sp>
          <p:sp>
            <p:nvSpPr>
              <p:cNvPr id="36873" name="Line 14"/>
              <p:cNvSpPr/>
              <p:nvPr/>
            </p:nvSpPr>
            <p:spPr>
              <a:xfrm>
                <a:off x="3312" y="0"/>
                <a:ext cx="0" cy="90"/>
              </a:xfrm>
              <a:prstGeom prst="line">
                <a:avLst/>
              </a:prstGeom>
              <a:ln w="57150" cap="flat" cmpd="sng">
                <a:solidFill>
                  <a:srgbClr val="FFC000"/>
                </a:solidFill>
                <a:prstDash val="solid"/>
                <a:headEnd type="none" w="med" len="med"/>
                <a:tailEnd type="none" w="med" len="med"/>
              </a:ln>
            </p:spPr>
            <p:txBody>
              <a:bodyPr/>
              <a:lstStyle/>
              <a:p>
                <a:endParaRPr lang="zh-CN" altLang="en-US"/>
              </a:p>
            </p:txBody>
          </p:sp>
        </p:grpSp>
        <p:grpSp>
          <p:nvGrpSpPr>
            <p:cNvPr id="19" name="组合 18"/>
            <p:cNvGrpSpPr/>
            <p:nvPr/>
          </p:nvGrpSpPr>
          <p:grpSpPr>
            <a:xfrm>
              <a:off x="2052" y="3820"/>
              <a:ext cx="9143" cy="590"/>
              <a:chOff x="2052" y="3820"/>
              <a:chExt cx="9143" cy="590"/>
            </a:xfrm>
          </p:grpSpPr>
          <p:sp>
            <p:nvSpPr>
              <p:cNvPr id="4" name="文本框 3"/>
              <p:cNvSpPr txBox="1"/>
              <p:nvPr/>
            </p:nvSpPr>
            <p:spPr>
              <a:xfrm>
                <a:off x="5997" y="3820"/>
                <a:ext cx="2100" cy="580"/>
              </a:xfrm>
              <a:prstGeom prst="rect">
                <a:avLst/>
              </a:prstGeom>
              <a:noFill/>
            </p:spPr>
            <p:txBody>
              <a:bodyPr wrap="none" rtlCol="0" anchor="t">
                <a:spAutoFit/>
              </a:bodyPr>
              <a:lstStyle/>
              <a:p>
                <a:pPr algn="l"/>
                <a:r>
                  <a:rPr lang="zh-CN" altLang="en-US" dirty="0">
                    <a:sym typeface="+mn-ea"/>
                  </a:rPr>
                  <a:t> </a:t>
                </a:r>
                <a:r>
                  <a:rPr lang="zh-CN" altLang="en-US" b="1" dirty="0">
                    <a:latin typeface="Times New Roman" charset="0"/>
                    <a:sym typeface="+mn-ea"/>
                  </a:rPr>
                  <a:t>-123.15 ℃ </a:t>
                </a:r>
                <a:r>
                  <a:rPr lang="zh-CN" altLang="en-US" dirty="0">
                    <a:sym typeface="+mn-ea"/>
                  </a:rPr>
                  <a:t> </a:t>
                </a:r>
                <a:endParaRPr lang="zh-CN" altLang="en-US"/>
              </a:p>
            </p:txBody>
          </p:sp>
          <p:sp>
            <p:nvSpPr>
              <p:cNvPr id="5" name="文本框 4"/>
              <p:cNvSpPr txBox="1"/>
              <p:nvPr/>
            </p:nvSpPr>
            <p:spPr>
              <a:xfrm>
                <a:off x="2052" y="3834"/>
                <a:ext cx="1848" cy="576"/>
              </a:xfrm>
              <a:prstGeom prst="rect">
                <a:avLst/>
              </a:prstGeom>
              <a:noFill/>
            </p:spPr>
            <p:txBody>
              <a:bodyPr wrap="none" rtlCol="0" anchor="t">
                <a:spAutoFit/>
              </a:bodyPr>
              <a:lstStyle/>
              <a:p>
                <a:r>
                  <a:rPr lang="zh-CN" altLang="en-US" b="1" dirty="0">
                    <a:latin typeface="Times New Roman" charset="0"/>
                    <a:ea typeface="黑体" charset="0"/>
                    <a:sym typeface="+mn-ea"/>
                  </a:rPr>
                  <a:t>- 273.15℃</a:t>
                </a:r>
                <a:endParaRPr lang="zh-CN" altLang="en-US" b="1">
                  <a:latin typeface="Times New Roman" charset="0"/>
                  <a:ea typeface="黑体" charset="0"/>
                </a:endParaRPr>
              </a:p>
            </p:txBody>
          </p:sp>
          <p:sp>
            <p:nvSpPr>
              <p:cNvPr id="6" name="文本框 5"/>
              <p:cNvSpPr txBox="1"/>
              <p:nvPr/>
            </p:nvSpPr>
            <p:spPr>
              <a:xfrm>
                <a:off x="9737" y="3820"/>
                <a:ext cx="1458" cy="576"/>
              </a:xfrm>
              <a:prstGeom prst="rect">
                <a:avLst/>
              </a:prstGeom>
              <a:noFill/>
            </p:spPr>
            <p:txBody>
              <a:bodyPr wrap="none" rtlCol="0" anchor="t">
                <a:spAutoFit/>
              </a:bodyPr>
              <a:lstStyle/>
              <a:p>
                <a:pPr>
                  <a:spcBef>
                    <a:spcPct val="0"/>
                  </a:spcBef>
                  <a:buNone/>
                </a:pPr>
                <a:r>
                  <a:rPr lang="zh-CN" altLang="en-US" b="1" dirty="0">
                    <a:latin typeface="Times New Roman" charset="0"/>
                    <a:sym typeface="+mn-ea"/>
                  </a:rPr>
                  <a:t>26.85℃</a:t>
                </a:r>
              </a:p>
            </p:txBody>
          </p:sp>
        </p:grpSp>
        <p:sp>
          <p:nvSpPr>
            <p:cNvPr id="7" name="文本框 6"/>
            <p:cNvSpPr txBox="1"/>
            <p:nvPr/>
          </p:nvSpPr>
          <p:spPr>
            <a:xfrm>
              <a:off x="9323" y="3002"/>
              <a:ext cx="828" cy="576"/>
            </a:xfrm>
            <a:prstGeom prst="rect">
              <a:avLst/>
            </a:prstGeom>
            <a:noFill/>
          </p:spPr>
          <p:txBody>
            <a:bodyPr wrap="none" rtlCol="0" anchor="t">
              <a:spAutoFit/>
            </a:bodyPr>
            <a:lstStyle/>
            <a:p>
              <a:pPr lvl="0" eaLnBrk="1" latinLnBrk="0" hangingPunct="1"/>
              <a:r>
                <a:rPr lang="en-US" altLang="zh-CN" b="1">
                  <a:solidFill>
                    <a:srgbClr val="FF0000"/>
                  </a:solidFill>
                  <a:latin typeface="Times New Roman" pitchFamily="2" charset="0"/>
                  <a:ea typeface="Times New Roman" pitchFamily="2" charset="0"/>
                  <a:sym typeface="+mn-ea"/>
                </a:rPr>
                <a:t>0℃</a:t>
              </a:r>
              <a:endParaRPr lang="zh-CN" altLang="en-US"/>
            </a:p>
          </p:txBody>
        </p:sp>
      </p:grpSp>
      <p:grpSp>
        <p:nvGrpSpPr>
          <p:cNvPr id="46" name="组合 45"/>
          <p:cNvGrpSpPr/>
          <p:nvPr/>
        </p:nvGrpSpPr>
        <p:grpSpPr>
          <a:xfrm>
            <a:off x="1763395" y="3906520"/>
            <a:ext cx="5177155" cy="510540"/>
            <a:chOff x="2776" y="6032"/>
            <a:chExt cx="8153" cy="804"/>
          </a:xfrm>
        </p:grpSpPr>
        <p:sp>
          <p:nvSpPr>
            <p:cNvPr id="8" name="文本框 7"/>
            <p:cNvSpPr txBox="1"/>
            <p:nvPr/>
          </p:nvSpPr>
          <p:spPr>
            <a:xfrm>
              <a:off x="2776" y="6260"/>
              <a:ext cx="838" cy="576"/>
            </a:xfrm>
            <a:prstGeom prst="rect">
              <a:avLst/>
            </a:prstGeom>
            <a:noFill/>
          </p:spPr>
          <p:txBody>
            <a:bodyPr wrap="none" rtlCol="0" anchor="t">
              <a:spAutoFit/>
            </a:bodyPr>
            <a:lstStyle/>
            <a:p>
              <a:pPr algn="l"/>
              <a:r>
                <a:rPr lang="zh-CN" altLang="en-US" b="1" dirty="0">
                  <a:effectLst>
                    <a:outerShdw blurRad="38100" dist="19050" dir="2700000" algn="tl" rotWithShape="0">
                      <a:schemeClr val="dk1">
                        <a:alpha val="40000"/>
                      </a:schemeClr>
                    </a:outerShdw>
                  </a:effectLst>
                  <a:latin typeface="Times New Roman" charset="0"/>
                  <a:ea typeface="黑体" charset="0"/>
                  <a:sym typeface="+mn-ea"/>
                </a:rPr>
                <a:t>0 K</a:t>
              </a:r>
              <a:endParaRPr lang="zh-CN" altLang="en-US"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p:txBody>
        </p:sp>
        <p:sp>
          <p:nvSpPr>
            <p:cNvPr id="9" name="文本框 8"/>
            <p:cNvSpPr txBox="1"/>
            <p:nvPr/>
          </p:nvSpPr>
          <p:spPr>
            <a:xfrm>
              <a:off x="6244" y="6260"/>
              <a:ext cx="1198" cy="576"/>
            </a:xfrm>
            <a:prstGeom prst="rect">
              <a:avLst/>
            </a:prstGeom>
            <a:noFill/>
          </p:spPr>
          <p:txBody>
            <a:bodyPr wrap="none" rtlCol="0" anchor="t">
              <a:spAutoFit/>
            </a:bodyPr>
            <a:lstStyle/>
            <a:p>
              <a:pPr algn="l"/>
              <a:r>
                <a:rPr lang="en-US" altLang="zh-CN" b="1" dirty="0">
                  <a:effectLst>
                    <a:outerShdw blurRad="38100" dist="19050" dir="2700000" algn="tl" rotWithShape="0">
                      <a:schemeClr val="dk1">
                        <a:alpha val="40000"/>
                      </a:schemeClr>
                    </a:outerShdw>
                  </a:effectLst>
                  <a:latin typeface="Times New Roman" charset="0"/>
                  <a:ea typeface="黑体" charset="0"/>
                  <a:sym typeface="+mn-ea"/>
                </a:rPr>
                <a:t>15</a:t>
              </a:r>
              <a:r>
                <a:rPr lang="zh-CN" altLang="en-US" b="1" dirty="0">
                  <a:effectLst>
                    <a:outerShdw blurRad="38100" dist="19050" dir="2700000" algn="tl" rotWithShape="0">
                      <a:schemeClr val="dk1">
                        <a:alpha val="40000"/>
                      </a:schemeClr>
                    </a:outerShdw>
                  </a:effectLst>
                  <a:latin typeface="Times New Roman" charset="0"/>
                  <a:ea typeface="黑体" charset="0"/>
                  <a:sym typeface="+mn-ea"/>
                </a:rPr>
                <a:t>0 K</a:t>
              </a:r>
              <a:endParaRPr lang="zh-CN" altLang="en-US"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p:txBody>
        </p:sp>
        <p:grpSp>
          <p:nvGrpSpPr>
            <p:cNvPr id="36" name="组合 35"/>
            <p:cNvGrpSpPr/>
            <p:nvPr/>
          </p:nvGrpSpPr>
          <p:grpSpPr>
            <a:xfrm>
              <a:off x="3135" y="6032"/>
              <a:ext cx="7795" cy="804"/>
              <a:chOff x="3135" y="6032"/>
              <a:chExt cx="7795" cy="804"/>
            </a:xfrm>
          </p:grpSpPr>
          <p:sp>
            <p:nvSpPr>
              <p:cNvPr id="10" name="文本框 9"/>
              <p:cNvSpPr txBox="1"/>
              <p:nvPr/>
            </p:nvSpPr>
            <p:spPr>
              <a:xfrm>
                <a:off x="9732" y="6260"/>
                <a:ext cx="1198" cy="576"/>
              </a:xfrm>
              <a:prstGeom prst="rect">
                <a:avLst/>
              </a:prstGeom>
              <a:noFill/>
            </p:spPr>
            <p:txBody>
              <a:bodyPr wrap="none" rtlCol="0" anchor="t">
                <a:spAutoFit/>
              </a:bodyPr>
              <a:lstStyle/>
              <a:p>
                <a:pPr algn="l"/>
                <a:r>
                  <a:rPr lang="en-US" altLang="zh-CN" b="1" dirty="0">
                    <a:effectLst>
                      <a:outerShdw blurRad="38100" dist="19050" dir="2700000" algn="tl" rotWithShape="0">
                        <a:schemeClr val="dk1">
                          <a:alpha val="40000"/>
                        </a:schemeClr>
                      </a:outerShdw>
                    </a:effectLst>
                    <a:latin typeface="Times New Roman" charset="0"/>
                    <a:ea typeface="黑体" charset="0"/>
                    <a:sym typeface="+mn-ea"/>
                  </a:rPr>
                  <a:t>30</a:t>
                </a:r>
                <a:r>
                  <a:rPr lang="zh-CN" altLang="en-US" b="1" dirty="0">
                    <a:effectLst>
                      <a:outerShdw blurRad="38100" dist="19050" dir="2700000" algn="tl" rotWithShape="0">
                        <a:schemeClr val="dk1">
                          <a:alpha val="40000"/>
                        </a:schemeClr>
                      </a:outerShdw>
                    </a:effectLst>
                    <a:latin typeface="Times New Roman" charset="0"/>
                    <a:ea typeface="黑体" charset="0"/>
                    <a:sym typeface="+mn-ea"/>
                  </a:rPr>
                  <a:t>0 K</a:t>
                </a:r>
                <a:endParaRPr lang="zh-CN" altLang="en-US" b="1" dirty="0">
                  <a:solidFill>
                    <a:schemeClr val="tx1"/>
                  </a:solidFill>
                  <a:effectLst>
                    <a:outerShdw blurRad="38100" dist="19050" dir="2700000" algn="tl" rotWithShape="0">
                      <a:schemeClr val="dk1">
                        <a:alpha val="40000"/>
                      </a:schemeClr>
                    </a:outerShdw>
                  </a:effectLst>
                  <a:latin typeface="Times New Roman" charset="0"/>
                  <a:ea typeface="黑体" charset="0"/>
                  <a:sym typeface="+mn-ea"/>
                </a:endParaRPr>
              </a:p>
            </p:txBody>
          </p:sp>
          <p:grpSp>
            <p:nvGrpSpPr>
              <p:cNvPr id="21" name="组合 20"/>
              <p:cNvGrpSpPr/>
              <p:nvPr/>
            </p:nvGrpSpPr>
            <p:grpSpPr>
              <a:xfrm>
                <a:off x="3135" y="6032"/>
                <a:ext cx="7738" cy="195"/>
                <a:chOff x="0" y="97"/>
                <a:chExt cx="4127" cy="104"/>
              </a:xfrm>
            </p:grpSpPr>
            <p:sp>
              <p:nvSpPr>
                <p:cNvPr id="22" name="Line 5"/>
                <p:cNvSpPr/>
                <p:nvPr/>
              </p:nvSpPr>
              <p:spPr>
                <a:xfrm>
                  <a:off x="0" y="196"/>
                  <a:ext cx="4127" cy="0"/>
                </a:xfrm>
                <a:prstGeom prst="line">
                  <a:avLst/>
                </a:prstGeom>
                <a:ln w="57150" cap="flat" cmpd="sng">
                  <a:solidFill>
                    <a:schemeClr val="accent6">
                      <a:lumMod val="75000"/>
                    </a:schemeClr>
                  </a:solidFill>
                  <a:prstDash val="solid"/>
                  <a:headEnd type="none" w="med" len="med"/>
                  <a:tailEnd type="none" w="med" len="med"/>
                </a:ln>
              </p:spPr>
              <p:txBody>
                <a:bodyPr/>
                <a:lstStyle/>
                <a:p>
                  <a:endParaRPr lang="zh-CN" altLang="en-US" sz="1350"/>
                </a:p>
              </p:txBody>
            </p:sp>
            <p:sp>
              <p:nvSpPr>
                <p:cNvPr id="23" name="Line 6"/>
                <p:cNvSpPr/>
                <p:nvPr/>
              </p:nvSpPr>
              <p:spPr>
                <a:xfrm>
                  <a:off x="0" y="97"/>
                  <a:ext cx="0" cy="90"/>
                </a:xfrm>
                <a:prstGeom prst="line">
                  <a:avLst/>
                </a:prstGeom>
                <a:ln w="57150" cap="flat" cmpd="sng">
                  <a:solidFill>
                    <a:schemeClr val="accent6">
                      <a:lumMod val="75000"/>
                    </a:schemeClr>
                  </a:solidFill>
                  <a:prstDash val="solid"/>
                  <a:headEnd type="none" w="med" len="med"/>
                  <a:tailEnd type="none" w="med" len="med"/>
                </a:ln>
              </p:spPr>
              <p:txBody>
                <a:bodyPr/>
                <a:lstStyle/>
                <a:p>
                  <a:endParaRPr lang="zh-CN" altLang="en-US" sz="1350"/>
                </a:p>
              </p:txBody>
            </p:sp>
            <p:sp>
              <p:nvSpPr>
                <p:cNvPr id="24" name="Line 7"/>
                <p:cNvSpPr/>
                <p:nvPr/>
              </p:nvSpPr>
              <p:spPr>
                <a:xfrm flipH="1">
                  <a:off x="1905" y="110"/>
                  <a:ext cx="0" cy="91"/>
                </a:xfrm>
                <a:prstGeom prst="line">
                  <a:avLst/>
                </a:prstGeom>
                <a:ln w="57150" cap="flat" cmpd="sng">
                  <a:solidFill>
                    <a:schemeClr val="accent6">
                      <a:lumMod val="75000"/>
                    </a:schemeClr>
                  </a:solidFill>
                  <a:prstDash val="solid"/>
                  <a:headEnd type="none" w="med" len="med"/>
                  <a:tailEnd type="none" w="med" len="med"/>
                </a:ln>
              </p:spPr>
              <p:txBody>
                <a:bodyPr/>
                <a:lstStyle/>
                <a:p>
                  <a:endParaRPr lang="zh-CN" altLang="en-US" sz="1350"/>
                </a:p>
              </p:txBody>
            </p:sp>
            <p:sp>
              <p:nvSpPr>
                <p:cNvPr id="25" name="Line 8"/>
                <p:cNvSpPr/>
                <p:nvPr/>
              </p:nvSpPr>
              <p:spPr>
                <a:xfrm>
                  <a:off x="3674" y="108"/>
                  <a:ext cx="0" cy="91"/>
                </a:xfrm>
                <a:prstGeom prst="line">
                  <a:avLst/>
                </a:prstGeom>
                <a:ln w="57150" cap="flat" cmpd="sng">
                  <a:solidFill>
                    <a:schemeClr val="accent6">
                      <a:lumMod val="75000"/>
                    </a:schemeClr>
                  </a:solidFill>
                  <a:prstDash val="solid"/>
                  <a:headEnd type="none" w="med" len="med"/>
                  <a:tailEnd type="none" w="med" len="med"/>
                </a:ln>
              </p:spPr>
              <p:txBody>
                <a:bodyPr/>
                <a:lstStyle/>
                <a:p>
                  <a:endParaRPr lang="zh-CN" altLang="en-US" sz="1350"/>
                </a:p>
              </p:txBody>
            </p:sp>
          </p:grpSp>
        </p:gr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left)">
                                      <p:cBhvr>
                                        <p:cTn id="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 </a:t>
            </a:r>
            <a:r>
              <a:rPr lang="zh-CN" altLang="en-US" dirty="0"/>
              <a:t>什么是统计学</a:t>
            </a:r>
          </a:p>
        </p:txBody>
      </p:sp>
      <p:sp>
        <p:nvSpPr>
          <p:cNvPr id="10" name="矩形: 圆角 9">
            <a:extLst>
              <a:ext uri="{FF2B5EF4-FFF2-40B4-BE49-F238E27FC236}">
                <a16:creationId xmlns:a16="http://schemas.microsoft.com/office/drawing/2014/main" id="{B833C1C7-09DD-45F3-B5CA-870C245527C4}"/>
              </a:ext>
            </a:extLst>
          </p:cNvPr>
          <p:cNvSpPr/>
          <p:nvPr/>
        </p:nvSpPr>
        <p:spPr>
          <a:xfrm>
            <a:off x="5868894" y="1030427"/>
            <a:ext cx="2522070" cy="324923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67F6E5D4-1883-47BC-9320-6F6D41AE70B8}"/>
              </a:ext>
            </a:extLst>
          </p:cNvPr>
          <p:cNvSpPr txBox="1"/>
          <p:nvPr/>
        </p:nvSpPr>
        <p:spPr>
          <a:xfrm>
            <a:off x="5928658" y="1044800"/>
            <a:ext cx="2402541" cy="3165675"/>
          </a:xfrm>
          <a:prstGeom prst="rect">
            <a:avLst/>
          </a:prstGeom>
          <a:noFill/>
        </p:spPr>
        <p:txBody>
          <a:bodyPr wrap="square" rtlCol="0">
            <a:spAutoFit/>
          </a:bodyPr>
          <a:lstStyle/>
          <a:p>
            <a:pPr algn="just">
              <a:lnSpc>
                <a:spcPct val="110000"/>
              </a:lnSpc>
              <a:spcBef>
                <a:spcPts val="600"/>
              </a:spcBef>
              <a:spcAft>
                <a:spcPts val="600"/>
              </a:spcAft>
            </a:pPr>
            <a:r>
              <a:rPr lang="zh-CN" altLang="en-US" sz="2400" dirty="0">
                <a:solidFill>
                  <a:schemeClr val="bg1"/>
                </a:solidFill>
                <a:latin typeface="黑体" panose="02010609060101010101" pitchFamily="49" charset="-122"/>
                <a:ea typeface="黑体" panose="02010609060101010101" pitchFamily="49" charset="-122"/>
              </a:rPr>
              <a:t>  </a:t>
            </a:r>
            <a:r>
              <a:rPr lang="zh-CN" altLang="en-US" sz="2400" dirty="0">
                <a:solidFill>
                  <a:schemeClr val="bg2">
                    <a:lumMod val="75000"/>
                  </a:schemeClr>
                </a:solidFill>
                <a:latin typeface="黑体" panose="02010609060101010101" pitchFamily="49" charset="-122"/>
                <a:ea typeface="黑体" panose="02010609060101010101" pitchFamily="49" charset="-122"/>
              </a:rPr>
              <a:t> </a:t>
            </a:r>
            <a:r>
              <a:rPr lang="zh-CN" altLang="en-US" sz="2000" dirty="0">
                <a:solidFill>
                  <a:schemeClr val="bg2">
                    <a:lumMod val="75000"/>
                  </a:schemeClr>
                </a:solidFill>
                <a:latin typeface="黑体" panose="02010609060101010101" pitchFamily="49" charset="-122"/>
                <a:ea typeface="黑体" panose="02010609060101010101" pitchFamily="49" charset="-122"/>
              </a:rPr>
              <a:t>当你站在一个路口观察，每过去</a:t>
            </a:r>
            <a:r>
              <a:rPr lang="en-US" altLang="zh-CN" sz="2000" dirty="0">
                <a:solidFill>
                  <a:schemeClr val="bg2">
                    <a:lumMod val="75000"/>
                  </a:schemeClr>
                </a:solidFill>
                <a:latin typeface="黑体" panose="02010609060101010101" pitchFamily="49" charset="-122"/>
                <a:ea typeface="黑体" panose="02010609060101010101" pitchFamily="49" charset="-122"/>
              </a:rPr>
              <a:t>20</a:t>
            </a:r>
            <a:r>
              <a:rPr lang="zh-CN" altLang="en-US" sz="2000" dirty="0">
                <a:solidFill>
                  <a:schemeClr val="bg2">
                    <a:lumMod val="75000"/>
                  </a:schemeClr>
                </a:solidFill>
                <a:latin typeface="黑体" panose="02010609060101010101" pitchFamily="49" charset="-122"/>
                <a:ea typeface="黑体" panose="02010609060101010101" pitchFamily="49" charset="-122"/>
              </a:rPr>
              <a:t>辆小轿车，有</a:t>
            </a:r>
            <a:r>
              <a:rPr lang="en-US" altLang="zh-CN" sz="2000" dirty="0">
                <a:solidFill>
                  <a:schemeClr val="bg2">
                    <a:lumMod val="75000"/>
                  </a:schemeClr>
                </a:solidFill>
                <a:latin typeface="黑体" panose="02010609060101010101" pitchFamily="49" charset="-122"/>
                <a:ea typeface="黑体" panose="02010609060101010101" pitchFamily="49" charset="-122"/>
              </a:rPr>
              <a:t>100</a:t>
            </a:r>
            <a:r>
              <a:rPr lang="zh-CN" altLang="en-US" sz="2000" dirty="0">
                <a:solidFill>
                  <a:schemeClr val="bg2">
                    <a:lumMod val="75000"/>
                  </a:schemeClr>
                </a:solidFill>
                <a:latin typeface="黑体" panose="02010609060101010101" pitchFamily="49" charset="-122"/>
                <a:ea typeface="黑体" panose="02010609060101010101" pitchFamily="49" charset="-122"/>
              </a:rPr>
              <a:t>辆自行车通过，平均每</a:t>
            </a:r>
            <a:r>
              <a:rPr lang="en-US" altLang="zh-CN" sz="2000" dirty="0">
                <a:solidFill>
                  <a:schemeClr val="bg2">
                    <a:lumMod val="75000"/>
                  </a:schemeClr>
                </a:solidFill>
                <a:latin typeface="黑体" panose="02010609060101010101" pitchFamily="49" charset="-122"/>
                <a:ea typeface="黑体" panose="02010609060101010101" pitchFamily="49" charset="-122"/>
              </a:rPr>
              <a:t>10</a:t>
            </a:r>
            <a:r>
              <a:rPr lang="zh-CN" altLang="en-US" sz="2000" dirty="0">
                <a:solidFill>
                  <a:schemeClr val="bg2">
                    <a:lumMod val="75000"/>
                  </a:schemeClr>
                </a:solidFill>
                <a:latin typeface="黑体" panose="02010609060101010101" pitchFamily="49" charset="-122"/>
                <a:ea typeface="黑体" panose="02010609060101010101" pitchFamily="49" charset="-122"/>
              </a:rPr>
              <a:t>辆小轿车载有</a:t>
            </a:r>
            <a:r>
              <a:rPr lang="en-US" altLang="zh-CN" sz="2000" dirty="0">
                <a:solidFill>
                  <a:schemeClr val="bg2">
                    <a:lumMod val="75000"/>
                  </a:schemeClr>
                </a:solidFill>
                <a:latin typeface="黑体" panose="02010609060101010101" pitchFamily="49" charset="-122"/>
                <a:ea typeface="黑体" panose="02010609060101010101" pitchFamily="49" charset="-122"/>
              </a:rPr>
              <a:t>12</a:t>
            </a:r>
            <a:r>
              <a:rPr lang="zh-CN" altLang="en-US" sz="2000" dirty="0">
                <a:solidFill>
                  <a:schemeClr val="bg2">
                    <a:lumMod val="75000"/>
                  </a:schemeClr>
                </a:solidFill>
                <a:latin typeface="黑体" panose="02010609060101010101" pitchFamily="49" charset="-122"/>
                <a:ea typeface="黑体" panose="02010609060101010101" pitchFamily="49" charset="-122"/>
              </a:rPr>
              <a:t>人，于是你认为小轿车和自行车在这个路口的运载能力是</a:t>
            </a:r>
            <a:r>
              <a:rPr lang="en-US" altLang="zh-CN" sz="2000" dirty="0">
                <a:solidFill>
                  <a:schemeClr val="bg2">
                    <a:lumMod val="75000"/>
                  </a:schemeClr>
                </a:solidFill>
                <a:latin typeface="黑体" panose="02010609060101010101" pitchFamily="49" charset="-122"/>
                <a:ea typeface="黑体" panose="02010609060101010101" pitchFamily="49" charset="-122"/>
              </a:rPr>
              <a:t>24:100</a:t>
            </a:r>
            <a:r>
              <a:rPr lang="zh-CN" altLang="en-US" sz="2000" dirty="0">
                <a:solidFill>
                  <a:schemeClr val="bg2">
                    <a:lumMod val="75000"/>
                  </a:schemeClr>
                </a:solidFill>
                <a:latin typeface="黑体" panose="02010609060101010101" pitchFamily="49" charset="-122"/>
                <a:ea typeface="黑体" panose="02010609060101010101" pitchFamily="49" charset="-122"/>
              </a:rPr>
              <a:t>。</a:t>
            </a:r>
            <a:endParaRPr lang="zh-CN" altLang="en-US" sz="2400" dirty="0">
              <a:solidFill>
                <a:schemeClr val="bg2">
                  <a:lumMod val="75000"/>
                </a:schemeClr>
              </a:solidFill>
              <a:latin typeface="黑体" panose="02010609060101010101" pitchFamily="49" charset="-122"/>
              <a:ea typeface="黑体" panose="02010609060101010101" pitchFamily="49" charset="-122"/>
            </a:endParaRPr>
          </a:p>
        </p:txBody>
      </p:sp>
      <p:pic>
        <p:nvPicPr>
          <p:cNvPr id="9" name="内容占位符 8">
            <a:extLst>
              <a:ext uri="{FF2B5EF4-FFF2-40B4-BE49-F238E27FC236}">
                <a16:creationId xmlns:a16="http://schemas.microsoft.com/office/drawing/2014/main" id="{3DE33796-FF97-4689-B192-0FA780E2BB47}"/>
              </a:ext>
            </a:extLst>
          </p:cNvPr>
          <p:cNvPicPr>
            <a:picLocks noGrp="1" noChangeAspect="1"/>
          </p:cNvPicPr>
          <p:nvPr>
            <p:ph sz="half" idx="1"/>
          </p:nvPr>
        </p:nvPicPr>
        <p:blipFill>
          <a:blip r:embed="rId2"/>
          <a:stretch>
            <a:fillRect/>
          </a:stretch>
        </p:blipFill>
        <p:spPr>
          <a:xfrm>
            <a:off x="283125" y="1037011"/>
            <a:ext cx="5526004" cy="3154455"/>
          </a:xfrm>
          <a:prstGeom prst="rect">
            <a:avLst/>
          </a:prstGeom>
        </p:spPr>
      </p:pic>
    </p:spTree>
    <p:extLst>
      <p:ext uri="{BB962C8B-B14F-4D97-AF65-F5344CB8AC3E}">
        <p14:creationId xmlns:p14="http://schemas.microsoft.com/office/powerpoint/2010/main" val="42205102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384810" y="2402205"/>
            <a:ext cx="8229600" cy="2381250"/>
          </a:xfrm>
        </p:spPr>
        <p:txBody>
          <a:bodyPr>
            <a:normAutofit fontScale="97500"/>
          </a:bodyPr>
          <a:lstStyle/>
          <a:p>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四种数据类型的比较：</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四种尺度所包含的信息量是依次递增的，级别由低到高。</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根据较高层次的计量尺度可以获得较低层次的计量尺度。</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不同的尺度数据对应这不同数据显示方法和分析方法。</a:t>
            </a:r>
          </a:p>
        </p:txBody>
      </p:sp>
      <p:grpSp>
        <p:nvGrpSpPr>
          <p:cNvPr id="35843" name="组合 35842"/>
          <p:cNvGrpSpPr/>
          <p:nvPr/>
        </p:nvGrpSpPr>
        <p:grpSpPr>
          <a:xfrm>
            <a:off x="505460" y="205740"/>
            <a:ext cx="3810000" cy="1689100"/>
            <a:chOff x="0" y="0"/>
            <a:chExt cx="2400" cy="1064"/>
          </a:xfrm>
        </p:grpSpPr>
        <p:sp>
          <p:nvSpPr>
            <p:cNvPr id="35844" name="矩形 35843"/>
            <p:cNvSpPr/>
            <p:nvPr/>
          </p:nvSpPr>
          <p:spPr>
            <a:xfrm>
              <a:off x="728" y="0"/>
              <a:ext cx="1152" cy="336"/>
            </a:xfrm>
            <a:prstGeom prst="rect">
              <a:avLst/>
            </a:prstGeom>
            <a:solidFill>
              <a:schemeClr val="accent6">
                <a:lumMod val="60000"/>
                <a:lumOff val="40000"/>
              </a:schemeClr>
            </a:solidFill>
            <a:ln w="9525" cap="flat" cmpd="sng">
              <a:solidFill>
                <a:schemeClr val="tx1"/>
              </a:solidFill>
              <a:prstDash val="solid"/>
              <a:miter/>
              <a:headEnd type="none" w="med" len="med"/>
              <a:tailEnd type="none" w="med" len="med"/>
            </a:ln>
          </p:spPr>
          <p:txBody>
            <a:bodyPr wrap="none" anchor="ctr"/>
            <a:lstStyle/>
            <a:p>
              <a:pPr lvl="0" algn="ctr"/>
              <a:r>
                <a:rPr lang="zh-CN" altLang="en-US" sz="2800">
                  <a:latin typeface="Arial" charset="0"/>
                  <a:ea typeface="黑体" pitchFamily="2" charset="-122"/>
                </a:rPr>
                <a:t>定性数据</a:t>
              </a:r>
            </a:p>
          </p:txBody>
        </p:sp>
        <p:sp>
          <p:nvSpPr>
            <p:cNvPr id="35845" name="圆角矩形 35844"/>
            <p:cNvSpPr/>
            <p:nvPr/>
          </p:nvSpPr>
          <p:spPr>
            <a:xfrm>
              <a:off x="0" y="728"/>
              <a:ext cx="1152" cy="336"/>
            </a:xfrm>
            <a:prstGeom prst="roundRect">
              <a:avLst>
                <a:gd name="adj" fmla="val 16667"/>
              </a:avLst>
            </a:prstGeom>
            <a:solidFill>
              <a:schemeClr val="accent6">
                <a:lumMod val="60000"/>
                <a:lumOff val="40000"/>
              </a:schemeClr>
            </a:solidFill>
            <a:ln w="9525" cap="flat" cmpd="sng">
              <a:solidFill>
                <a:schemeClr val="tx1"/>
              </a:solidFill>
              <a:prstDash val="solid"/>
              <a:headEnd type="none" w="med" len="med"/>
              <a:tailEnd type="none" w="med" len="med"/>
            </a:ln>
          </p:spPr>
          <p:txBody>
            <a:bodyPr wrap="none" anchor="ctr"/>
            <a:lstStyle/>
            <a:p>
              <a:pPr lvl="0" algn="ctr"/>
              <a:r>
                <a:rPr lang="zh-CN" altLang="en-US" sz="2800">
                  <a:latin typeface="Arial" charset="0"/>
                  <a:ea typeface="黑体" pitchFamily="2" charset="-122"/>
                </a:rPr>
                <a:t>定类数据</a:t>
              </a:r>
            </a:p>
          </p:txBody>
        </p:sp>
        <p:sp>
          <p:nvSpPr>
            <p:cNvPr id="35846" name="圆角矩形 35845"/>
            <p:cNvSpPr/>
            <p:nvPr/>
          </p:nvSpPr>
          <p:spPr>
            <a:xfrm>
              <a:off x="1248" y="728"/>
              <a:ext cx="1152" cy="336"/>
            </a:xfrm>
            <a:prstGeom prst="roundRect">
              <a:avLst>
                <a:gd name="adj" fmla="val 16667"/>
              </a:avLst>
            </a:prstGeom>
            <a:solidFill>
              <a:schemeClr val="accent6">
                <a:lumMod val="60000"/>
                <a:lumOff val="40000"/>
              </a:schemeClr>
            </a:solidFill>
            <a:ln w="9525" cap="flat" cmpd="sng">
              <a:solidFill>
                <a:schemeClr val="tx1"/>
              </a:solidFill>
              <a:prstDash val="solid"/>
              <a:headEnd type="none" w="med" len="med"/>
              <a:tailEnd type="none" w="med" len="med"/>
            </a:ln>
          </p:spPr>
          <p:txBody>
            <a:bodyPr wrap="none" anchor="ctr"/>
            <a:lstStyle/>
            <a:p>
              <a:pPr lvl="0" algn="ctr"/>
              <a:r>
                <a:rPr lang="zh-CN" altLang="en-US" sz="2800">
                  <a:latin typeface="Arial" charset="0"/>
                  <a:ea typeface="黑体" pitchFamily="2" charset="-122"/>
                </a:rPr>
                <a:t>定序数据</a:t>
              </a:r>
            </a:p>
          </p:txBody>
        </p:sp>
        <p:sp>
          <p:nvSpPr>
            <p:cNvPr id="35847" name="直接连接符 35846"/>
            <p:cNvSpPr/>
            <p:nvPr/>
          </p:nvSpPr>
          <p:spPr>
            <a:xfrm>
              <a:off x="1304" y="336"/>
              <a:ext cx="0" cy="144"/>
            </a:xfrm>
            <a:prstGeom prst="line">
              <a:avLst/>
            </a:prstGeom>
            <a:ln w="25400" cap="flat" cmpd="sng">
              <a:solidFill>
                <a:schemeClr val="tx1"/>
              </a:solidFill>
              <a:prstDash val="solid"/>
              <a:headEnd type="none" w="med" len="med"/>
              <a:tailEnd type="none" w="med" len="med"/>
            </a:ln>
          </p:spPr>
          <p:txBody>
            <a:bodyPr/>
            <a:lstStyle/>
            <a:p>
              <a:endParaRPr lang="zh-CN" altLang="en-US"/>
            </a:p>
          </p:txBody>
        </p:sp>
        <p:sp>
          <p:nvSpPr>
            <p:cNvPr id="35848" name="直接连接符 35847"/>
            <p:cNvSpPr/>
            <p:nvPr/>
          </p:nvSpPr>
          <p:spPr>
            <a:xfrm>
              <a:off x="584" y="480"/>
              <a:ext cx="1440" cy="0"/>
            </a:xfrm>
            <a:prstGeom prst="line">
              <a:avLst/>
            </a:prstGeom>
            <a:ln w="25400" cap="flat" cmpd="sng">
              <a:solidFill>
                <a:schemeClr val="tx1"/>
              </a:solidFill>
              <a:prstDash val="solid"/>
              <a:headEnd type="none" w="med" len="med"/>
              <a:tailEnd type="none" w="med" len="med"/>
            </a:ln>
          </p:spPr>
          <p:txBody>
            <a:bodyPr/>
            <a:lstStyle/>
            <a:p>
              <a:endParaRPr lang="zh-CN" altLang="en-US"/>
            </a:p>
          </p:txBody>
        </p:sp>
        <p:sp>
          <p:nvSpPr>
            <p:cNvPr id="35849" name="直接连接符 35848"/>
            <p:cNvSpPr/>
            <p:nvPr/>
          </p:nvSpPr>
          <p:spPr>
            <a:xfrm>
              <a:off x="584" y="480"/>
              <a:ext cx="0" cy="240"/>
            </a:xfrm>
            <a:prstGeom prst="line">
              <a:avLst/>
            </a:prstGeom>
            <a:ln w="25400" cap="flat" cmpd="sng">
              <a:solidFill>
                <a:schemeClr val="tx1"/>
              </a:solidFill>
              <a:prstDash val="solid"/>
              <a:headEnd type="none" w="med" len="med"/>
              <a:tailEnd type="none" w="med" len="med"/>
            </a:ln>
          </p:spPr>
          <p:txBody>
            <a:bodyPr/>
            <a:lstStyle/>
            <a:p>
              <a:endParaRPr lang="zh-CN" altLang="en-US"/>
            </a:p>
          </p:txBody>
        </p:sp>
        <p:sp>
          <p:nvSpPr>
            <p:cNvPr id="35850" name="直接连接符 35849"/>
            <p:cNvSpPr/>
            <p:nvPr/>
          </p:nvSpPr>
          <p:spPr>
            <a:xfrm>
              <a:off x="2024" y="480"/>
              <a:ext cx="0" cy="240"/>
            </a:xfrm>
            <a:prstGeom prst="line">
              <a:avLst/>
            </a:prstGeom>
            <a:ln w="25400" cap="flat" cmpd="sng">
              <a:solidFill>
                <a:schemeClr val="tx1"/>
              </a:solidFill>
              <a:prstDash val="solid"/>
              <a:headEnd type="none" w="med" len="med"/>
              <a:tailEnd type="none" w="med" len="med"/>
            </a:ln>
          </p:spPr>
          <p:txBody>
            <a:bodyPr/>
            <a:lstStyle/>
            <a:p>
              <a:endParaRPr lang="zh-CN" altLang="en-US"/>
            </a:p>
          </p:txBody>
        </p:sp>
      </p:grpSp>
      <p:grpSp>
        <p:nvGrpSpPr>
          <p:cNvPr id="35851" name="组合 35850"/>
          <p:cNvGrpSpPr/>
          <p:nvPr/>
        </p:nvGrpSpPr>
        <p:grpSpPr>
          <a:xfrm>
            <a:off x="4480560" y="180340"/>
            <a:ext cx="3810000" cy="1689100"/>
            <a:chOff x="0" y="0"/>
            <a:chExt cx="2400" cy="1064"/>
          </a:xfrm>
        </p:grpSpPr>
        <p:sp>
          <p:nvSpPr>
            <p:cNvPr id="35852" name="矩形 35851"/>
            <p:cNvSpPr/>
            <p:nvPr/>
          </p:nvSpPr>
          <p:spPr>
            <a:xfrm>
              <a:off x="728" y="0"/>
              <a:ext cx="1152" cy="336"/>
            </a:xfrm>
            <a:prstGeom prst="rect">
              <a:avLst/>
            </a:prstGeom>
            <a:solidFill>
              <a:srgbClr val="FFCC00"/>
            </a:solidFill>
            <a:ln w="9525" cap="flat" cmpd="sng">
              <a:solidFill>
                <a:schemeClr val="tx1"/>
              </a:solidFill>
              <a:prstDash val="solid"/>
              <a:miter/>
              <a:headEnd type="none" w="med" len="med"/>
              <a:tailEnd type="none" w="med" len="med"/>
            </a:ln>
          </p:spPr>
          <p:txBody>
            <a:bodyPr wrap="none" anchor="ctr"/>
            <a:lstStyle/>
            <a:p>
              <a:pPr lvl="0" algn="ctr"/>
              <a:r>
                <a:rPr lang="zh-CN" altLang="en-US" sz="2800">
                  <a:latin typeface="Arial" charset="0"/>
                  <a:ea typeface="黑体" pitchFamily="2" charset="-122"/>
                </a:rPr>
                <a:t>定量数据</a:t>
              </a:r>
            </a:p>
          </p:txBody>
        </p:sp>
        <p:sp>
          <p:nvSpPr>
            <p:cNvPr id="35853" name="圆角矩形 35852"/>
            <p:cNvSpPr/>
            <p:nvPr/>
          </p:nvSpPr>
          <p:spPr>
            <a:xfrm>
              <a:off x="0" y="728"/>
              <a:ext cx="1152" cy="336"/>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lstStyle/>
            <a:p>
              <a:pPr lvl="0" algn="ctr"/>
              <a:r>
                <a:rPr lang="zh-CN" altLang="en-US" sz="2800">
                  <a:latin typeface="Arial" charset="0"/>
                  <a:ea typeface="黑体" pitchFamily="2" charset="-122"/>
                </a:rPr>
                <a:t>定距数据</a:t>
              </a:r>
            </a:p>
          </p:txBody>
        </p:sp>
        <p:sp>
          <p:nvSpPr>
            <p:cNvPr id="35854" name="圆角矩形 35853"/>
            <p:cNvSpPr/>
            <p:nvPr/>
          </p:nvSpPr>
          <p:spPr>
            <a:xfrm>
              <a:off x="1248" y="728"/>
              <a:ext cx="1152" cy="336"/>
            </a:xfrm>
            <a:prstGeom prst="roundRect">
              <a:avLst>
                <a:gd name="adj" fmla="val 16667"/>
              </a:avLst>
            </a:prstGeom>
            <a:solidFill>
              <a:srgbClr val="FFCC00"/>
            </a:solidFill>
            <a:ln w="9525" cap="flat" cmpd="sng">
              <a:solidFill>
                <a:schemeClr val="tx1"/>
              </a:solidFill>
              <a:prstDash val="solid"/>
              <a:headEnd type="none" w="med" len="med"/>
              <a:tailEnd type="none" w="med" len="med"/>
            </a:ln>
          </p:spPr>
          <p:txBody>
            <a:bodyPr wrap="none" anchor="ctr"/>
            <a:lstStyle/>
            <a:p>
              <a:pPr lvl="0" algn="ctr"/>
              <a:r>
                <a:rPr lang="zh-CN" altLang="en-US" sz="2800">
                  <a:latin typeface="Arial" charset="0"/>
                  <a:ea typeface="黑体" pitchFamily="2" charset="-122"/>
                </a:rPr>
                <a:t>定比数据</a:t>
              </a:r>
            </a:p>
          </p:txBody>
        </p:sp>
        <p:sp>
          <p:nvSpPr>
            <p:cNvPr id="35855" name="直接连接符 35854"/>
            <p:cNvSpPr/>
            <p:nvPr/>
          </p:nvSpPr>
          <p:spPr>
            <a:xfrm>
              <a:off x="1304" y="336"/>
              <a:ext cx="0" cy="144"/>
            </a:xfrm>
            <a:prstGeom prst="line">
              <a:avLst/>
            </a:prstGeom>
            <a:ln w="25400" cap="flat" cmpd="sng">
              <a:solidFill>
                <a:schemeClr val="tx1"/>
              </a:solidFill>
              <a:prstDash val="solid"/>
              <a:headEnd type="none" w="med" len="med"/>
              <a:tailEnd type="none" w="med" len="med"/>
            </a:ln>
          </p:spPr>
          <p:txBody>
            <a:bodyPr/>
            <a:lstStyle/>
            <a:p>
              <a:endParaRPr lang="zh-CN" altLang="en-US"/>
            </a:p>
          </p:txBody>
        </p:sp>
        <p:sp>
          <p:nvSpPr>
            <p:cNvPr id="35856" name="直接连接符 35855"/>
            <p:cNvSpPr/>
            <p:nvPr/>
          </p:nvSpPr>
          <p:spPr>
            <a:xfrm>
              <a:off x="584" y="480"/>
              <a:ext cx="1440" cy="0"/>
            </a:xfrm>
            <a:prstGeom prst="line">
              <a:avLst/>
            </a:prstGeom>
            <a:ln w="25400" cap="flat" cmpd="sng">
              <a:solidFill>
                <a:schemeClr val="tx1"/>
              </a:solidFill>
              <a:prstDash val="solid"/>
              <a:headEnd type="none" w="med" len="med"/>
              <a:tailEnd type="none" w="med" len="med"/>
            </a:ln>
          </p:spPr>
          <p:txBody>
            <a:bodyPr/>
            <a:lstStyle/>
            <a:p>
              <a:endParaRPr lang="zh-CN" altLang="en-US"/>
            </a:p>
          </p:txBody>
        </p:sp>
        <p:sp>
          <p:nvSpPr>
            <p:cNvPr id="35857" name="直接连接符 35856"/>
            <p:cNvSpPr/>
            <p:nvPr/>
          </p:nvSpPr>
          <p:spPr>
            <a:xfrm>
              <a:off x="584" y="480"/>
              <a:ext cx="0" cy="240"/>
            </a:xfrm>
            <a:prstGeom prst="line">
              <a:avLst/>
            </a:prstGeom>
            <a:ln w="25400" cap="flat" cmpd="sng">
              <a:solidFill>
                <a:schemeClr val="tx1"/>
              </a:solidFill>
              <a:prstDash val="solid"/>
              <a:headEnd type="none" w="med" len="med"/>
              <a:tailEnd type="none" w="med" len="med"/>
            </a:ln>
          </p:spPr>
          <p:txBody>
            <a:bodyPr/>
            <a:lstStyle/>
            <a:p>
              <a:endParaRPr lang="zh-CN" altLang="en-US"/>
            </a:p>
          </p:txBody>
        </p:sp>
        <p:sp>
          <p:nvSpPr>
            <p:cNvPr id="35858" name="直接连接符 35857"/>
            <p:cNvSpPr/>
            <p:nvPr/>
          </p:nvSpPr>
          <p:spPr>
            <a:xfrm>
              <a:off x="2024" y="480"/>
              <a:ext cx="0" cy="240"/>
            </a:xfrm>
            <a:prstGeom prst="line">
              <a:avLst/>
            </a:prstGeom>
            <a:ln w="25400" cap="flat" cmpd="sng">
              <a:solidFill>
                <a:schemeClr val="tx1"/>
              </a:solidFill>
              <a:prstDash val="solid"/>
              <a:headEnd type="none" w="med" len="med"/>
              <a:tailEnd type="none" w="med" len="med"/>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1223566" y="1041241"/>
          <a:ext cx="1944290" cy="3240881"/>
        </p:xfrm>
        <a:graphic>
          <a:graphicData uri="http://schemas.openxmlformats.org/presentationml/2006/ole">
            <mc:AlternateContent xmlns:mc="http://schemas.openxmlformats.org/markup-compatibility/2006">
              <mc:Choice xmlns:v="urn:schemas-microsoft-com:vml" Requires="v">
                <p:oleObj r:id="rId2" imgW="1914525" imgH="3400425" progId="Paint.Picture">
                  <p:embed/>
                </p:oleObj>
              </mc:Choice>
              <mc:Fallback>
                <p:oleObj r:id="rId2" imgW="1914525" imgH="3400425" progId="Paint.Picture">
                  <p:embed/>
                  <p:pic>
                    <p:nvPicPr>
                      <p:cNvPr id="0" name="图片 3075"/>
                      <p:cNvPicPr/>
                      <p:nvPr/>
                    </p:nvPicPr>
                    <p:blipFill>
                      <a:blip r:embed="rId3">
                        <a:clrChange>
                          <a:clrFrom>
                            <a:srgbClr val="0000CA"/>
                          </a:clrFrom>
                          <a:clrTo>
                            <a:srgbClr val="0000CA">
                              <a:alpha val="0"/>
                            </a:srgbClr>
                          </a:clrTo>
                        </a:clrChange>
                      </a:blip>
                      <a:stretch>
                        <a:fillRect/>
                      </a:stretch>
                    </p:blipFill>
                    <p:spPr>
                      <a:xfrm>
                        <a:off x="1223566" y="1041241"/>
                        <a:ext cx="1944290" cy="3240881"/>
                      </a:xfrm>
                      <a:prstGeom prst="rect">
                        <a:avLst/>
                      </a:prstGeom>
                      <a:noFill/>
                      <a:ln w="38100">
                        <a:noFill/>
                        <a:miter/>
                      </a:ln>
                    </p:spPr>
                  </p:pic>
                </p:oleObj>
              </mc:Fallback>
            </mc:AlternateContent>
          </a:graphicData>
        </a:graphic>
      </p:graphicFrame>
      <p:sp>
        <p:nvSpPr>
          <p:cNvPr id="38915" name="Text Box 4"/>
          <p:cNvSpPr txBox="1"/>
          <p:nvPr/>
        </p:nvSpPr>
        <p:spPr>
          <a:xfrm>
            <a:off x="5489972" y="1212056"/>
            <a:ext cx="1314450" cy="491729"/>
          </a:xfrm>
          <a:prstGeom prst="rect">
            <a:avLst/>
          </a:prstGeom>
          <a:noFill/>
          <a:ln w="9525" cap="flat" cmpd="sng">
            <a:solidFill>
              <a:schemeClr val="tx2"/>
            </a:solidFill>
            <a:prstDash val="solid"/>
            <a:miter/>
            <a:headEnd type="none" w="med" len="med"/>
            <a:tailEnd type="none" w="med" len="med"/>
          </a:ln>
        </p:spPr>
        <p:txBody>
          <a:bodyPr/>
          <a:lstStyle/>
          <a:p>
            <a:pPr lvl="0" algn="ctr"/>
            <a:r>
              <a:rPr lang="zh-CN" altLang="en-US" sz="2100" b="1">
                <a:solidFill>
                  <a:srgbClr val="FFFF00"/>
                </a:solidFill>
                <a:latin typeface="Times New Roman" pitchFamily="2" charset="0"/>
                <a:ea typeface="黑体" pitchFamily="2" charset="-122"/>
              </a:rPr>
              <a:t>定类数据</a:t>
            </a:r>
          </a:p>
        </p:txBody>
      </p:sp>
      <p:sp>
        <p:nvSpPr>
          <p:cNvPr id="38916" name="AutoShape 5"/>
          <p:cNvSpPr/>
          <p:nvPr/>
        </p:nvSpPr>
        <p:spPr>
          <a:xfrm rot="10800000">
            <a:off x="4895850" y="1428750"/>
            <a:ext cx="485775" cy="161925"/>
          </a:xfrm>
          <a:prstGeom prst="rightArrow">
            <a:avLst>
              <a:gd name="adj1" fmla="val 50000"/>
              <a:gd name="adj2" fmla="val 75000"/>
            </a:avLst>
          </a:prstGeom>
          <a:gradFill>
            <a:gsLst>
              <a:gs pos="0">
                <a:srgbClr val="FBFB11"/>
              </a:gs>
              <a:gs pos="100000">
                <a:srgbClr val="838309"/>
              </a:gs>
            </a:gsLst>
            <a:lin ang="6600000" scaled="0"/>
          </a:gradFill>
          <a:ln w="9525" cap="flat" cmpd="sng">
            <a:solidFill>
              <a:schemeClr val="tx1"/>
            </a:solidFill>
            <a:prstDash val="solid"/>
            <a:miter/>
            <a:headEnd type="none" w="med" len="med"/>
            <a:tailEnd type="none" w="med" len="med"/>
          </a:ln>
        </p:spPr>
        <p:txBody>
          <a:bodyPr rot="10800000" wrap="none" anchor="ctr"/>
          <a:lstStyle/>
          <a:p>
            <a:pPr lvl="0"/>
            <a:endParaRPr sz="1350">
              <a:latin typeface="Arial" charset="0"/>
              <a:ea typeface="宋体" charset="-122"/>
            </a:endParaRPr>
          </a:p>
        </p:txBody>
      </p:sp>
      <p:sp>
        <p:nvSpPr>
          <p:cNvPr id="38917" name="Text Box 6"/>
          <p:cNvSpPr txBox="1"/>
          <p:nvPr/>
        </p:nvSpPr>
        <p:spPr>
          <a:xfrm>
            <a:off x="5489972" y="1968104"/>
            <a:ext cx="1314450" cy="514350"/>
          </a:xfrm>
          <a:prstGeom prst="rect">
            <a:avLst/>
          </a:prstGeom>
          <a:noFill/>
          <a:ln w="9525" cap="flat" cmpd="sng">
            <a:solidFill>
              <a:schemeClr val="tx2"/>
            </a:solidFill>
            <a:prstDash val="solid"/>
            <a:miter/>
            <a:headEnd type="none" w="med" len="med"/>
            <a:tailEnd type="none" w="med" len="med"/>
          </a:ln>
        </p:spPr>
        <p:txBody>
          <a:bodyPr/>
          <a:lstStyle/>
          <a:p>
            <a:pPr lvl="0" algn="ctr"/>
            <a:r>
              <a:rPr lang="zh-CN" altLang="en-US" sz="2100" b="1">
                <a:solidFill>
                  <a:srgbClr val="FFFF00"/>
                </a:solidFill>
                <a:latin typeface="Times New Roman" pitchFamily="2" charset="0"/>
                <a:ea typeface="黑体" pitchFamily="2" charset="-122"/>
              </a:rPr>
              <a:t>定序数据</a:t>
            </a:r>
          </a:p>
        </p:txBody>
      </p:sp>
      <p:sp>
        <p:nvSpPr>
          <p:cNvPr id="38918" name="Text Box 7"/>
          <p:cNvSpPr txBox="1"/>
          <p:nvPr/>
        </p:nvSpPr>
        <p:spPr>
          <a:xfrm>
            <a:off x="5489972" y="2886075"/>
            <a:ext cx="1314450" cy="514350"/>
          </a:xfrm>
          <a:prstGeom prst="rect">
            <a:avLst/>
          </a:prstGeom>
          <a:noFill/>
          <a:ln w="9525" cap="flat" cmpd="sng">
            <a:solidFill>
              <a:schemeClr val="tx2"/>
            </a:solidFill>
            <a:prstDash val="solid"/>
            <a:miter/>
            <a:headEnd type="none" w="med" len="med"/>
            <a:tailEnd type="none" w="med" len="med"/>
          </a:ln>
        </p:spPr>
        <p:txBody>
          <a:bodyPr/>
          <a:lstStyle/>
          <a:p>
            <a:pPr lvl="0" algn="ctr"/>
            <a:r>
              <a:rPr lang="zh-CN" altLang="en-US" sz="2100" b="1">
                <a:solidFill>
                  <a:srgbClr val="FFFF00"/>
                </a:solidFill>
                <a:latin typeface="Times New Roman" pitchFamily="2" charset="0"/>
                <a:ea typeface="黑体" pitchFamily="2" charset="-122"/>
              </a:rPr>
              <a:t>定距数据</a:t>
            </a:r>
          </a:p>
        </p:txBody>
      </p:sp>
      <p:sp>
        <p:nvSpPr>
          <p:cNvPr id="38919" name="Text Box 8"/>
          <p:cNvSpPr txBox="1"/>
          <p:nvPr/>
        </p:nvSpPr>
        <p:spPr>
          <a:xfrm>
            <a:off x="5489972" y="3642122"/>
            <a:ext cx="1314450" cy="514350"/>
          </a:xfrm>
          <a:prstGeom prst="rect">
            <a:avLst/>
          </a:prstGeom>
          <a:noFill/>
          <a:ln w="9525" cap="flat" cmpd="sng">
            <a:solidFill>
              <a:schemeClr val="tx2"/>
            </a:solidFill>
            <a:prstDash val="solid"/>
            <a:miter/>
            <a:headEnd type="none" w="med" len="med"/>
            <a:tailEnd type="none" w="med" len="med"/>
          </a:ln>
        </p:spPr>
        <p:txBody>
          <a:bodyPr/>
          <a:lstStyle/>
          <a:p>
            <a:pPr lvl="0" algn="ctr"/>
            <a:r>
              <a:rPr lang="zh-CN" altLang="en-US" sz="2100" b="1">
                <a:solidFill>
                  <a:srgbClr val="FFFF00"/>
                </a:solidFill>
                <a:latin typeface="Times New Roman" pitchFamily="2" charset="0"/>
                <a:ea typeface="黑体" pitchFamily="2" charset="-122"/>
              </a:rPr>
              <a:t>定比数据</a:t>
            </a:r>
          </a:p>
        </p:txBody>
      </p:sp>
      <p:sp>
        <p:nvSpPr>
          <p:cNvPr id="38920" name="AutoShape 9"/>
          <p:cNvSpPr/>
          <p:nvPr/>
        </p:nvSpPr>
        <p:spPr>
          <a:xfrm>
            <a:off x="6973491" y="1212056"/>
            <a:ext cx="270272" cy="2915841"/>
          </a:xfrm>
          <a:prstGeom prst="downArrow">
            <a:avLst>
              <a:gd name="adj1" fmla="val 33092"/>
              <a:gd name="adj2" fmla="val 80364"/>
            </a:avLst>
          </a:prstGeom>
          <a:gradFill>
            <a:gsLst>
              <a:gs pos="0">
                <a:srgbClr val="FBFB11"/>
              </a:gs>
              <a:gs pos="100000">
                <a:srgbClr val="838309"/>
              </a:gs>
            </a:gsLst>
            <a:lin ang="6600000" scaled="0"/>
          </a:gradFill>
          <a:ln w="9525" cap="flat" cmpd="sng">
            <a:solidFill>
              <a:schemeClr val="tx1"/>
            </a:solidFill>
            <a:prstDash val="solid"/>
            <a:miter/>
            <a:headEnd type="none" w="med" len="med"/>
            <a:tailEnd type="none" w="med" len="med"/>
          </a:ln>
        </p:spPr>
        <p:txBody>
          <a:bodyPr wrap="none" anchor="ctr"/>
          <a:lstStyle/>
          <a:p>
            <a:pPr lvl="0" algn="ctr"/>
            <a:endParaRPr lang="zh-CN" altLang="en-US" b="1" dirty="0">
              <a:solidFill>
                <a:schemeClr val="bg2"/>
              </a:solidFill>
              <a:latin typeface="Times New Roman" pitchFamily="2" charset="0"/>
              <a:ea typeface="宋体" charset="-122"/>
            </a:endParaRPr>
          </a:p>
        </p:txBody>
      </p:sp>
      <p:sp>
        <p:nvSpPr>
          <p:cNvPr id="38921" name="Rectangle 10"/>
          <p:cNvSpPr/>
          <p:nvPr/>
        </p:nvSpPr>
        <p:spPr>
          <a:xfrm>
            <a:off x="7145735" y="1265396"/>
            <a:ext cx="366713" cy="2331720"/>
          </a:xfrm>
          <a:prstGeom prst="rect">
            <a:avLst/>
          </a:prstGeom>
          <a:noFill/>
          <a:ln w="9525">
            <a:noFill/>
            <a:miter/>
          </a:ln>
        </p:spPr>
        <p:txBody>
          <a:bodyPr>
            <a:spAutoFit/>
          </a:bodyPr>
          <a:lstStyle/>
          <a:p>
            <a:pPr lvl="0"/>
            <a:r>
              <a:rPr lang="zh-CN" altLang="en-US" sz="2100" b="1">
                <a:latin typeface="Times New Roman" pitchFamily="2" charset="0"/>
                <a:ea typeface="宋体" charset="-122"/>
              </a:rPr>
              <a:t>精</a:t>
            </a:r>
          </a:p>
          <a:p>
            <a:pPr lvl="0"/>
            <a:endParaRPr lang="zh-CN" altLang="en-US" sz="2100" b="1">
              <a:latin typeface="Times New Roman" pitchFamily="2" charset="0"/>
              <a:ea typeface="宋体" charset="-122"/>
            </a:endParaRPr>
          </a:p>
          <a:p>
            <a:pPr lvl="0"/>
            <a:r>
              <a:rPr lang="zh-CN" altLang="en-US" sz="2100" b="1">
                <a:latin typeface="Times New Roman" pitchFamily="2" charset="0"/>
                <a:ea typeface="宋体" charset="-122"/>
              </a:rPr>
              <a:t>确</a:t>
            </a:r>
          </a:p>
          <a:p>
            <a:pPr lvl="0"/>
            <a:endParaRPr lang="zh-CN" altLang="en-US" sz="2100" b="1">
              <a:latin typeface="Times New Roman" pitchFamily="2" charset="0"/>
              <a:ea typeface="宋体" charset="-122"/>
            </a:endParaRPr>
          </a:p>
          <a:p>
            <a:pPr lvl="0"/>
            <a:r>
              <a:rPr lang="zh-CN" altLang="en-US" sz="2100" b="1">
                <a:latin typeface="Times New Roman" pitchFamily="2" charset="0"/>
                <a:ea typeface="宋体" charset="-122"/>
              </a:rPr>
              <a:t>程</a:t>
            </a:r>
          </a:p>
          <a:p>
            <a:pPr lvl="0"/>
            <a:endParaRPr lang="zh-CN" altLang="en-US" sz="2100" b="1">
              <a:latin typeface="Times New Roman" pitchFamily="2" charset="0"/>
              <a:ea typeface="宋体" charset="-122"/>
            </a:endParaRPr>
          </a:p>
          <a:p>
            <a:pPr lvl="0"/>
            <a:r>
              <a:rPr lang="zh-CN" altLang="en-US" sz="2100" b="1">
                <a:latin typeface="Times New Roman" pitchFamily="2" charset="0"/>
                <a:ea typeface="宋体" charset="-122"/>
              </a:rPr>
              <a:t>度</a:t>
            </a:r>
          </a:p>
        </p:txBody>
      </p:sp>
      <p:sp>
        <p:nvSpPr>
          <p:cNvPr id="38922" name="Rectangle 11"/>
          <p:cNvSpPr/>
          <p:nvPr/>
        </p:nvSpPr>
        <p:spPr>
          <a:xfrm>
            <a:off x="3869531" y="2022872"/>
            <a:ext cx="864394" cy="365760"/>
          </a:xfrm>
          <a:prstGeom prst="rect">
            <a:avLst/>
          </a:prstGeom>
          <a:noFill/>
          <a:ln w="9525">
            <a:noFill/>
            <a:miter/>
          </a:ln>
        </p:spPr>
        <p:txBody>
          <a:bodyPr>
            <a:spAutoFit/>
          </a:bodyPr>
          <a:lstStyle/>
          <a:p>
            <a:pPr lvl="0" algn="r"/>
            <a:r>
              <a:rPr lang="zh-CN" altLang="en-US" b="1">
                <a:latin typeface="黑体" pitchFamily="2" charset="-122"/>
                <a:ea typeface="黑体" pitchFamily="2" charset="-122"/>
              </a:rPr>
              <a:t>良好</a:t>
            </a:r>
          </a:p>
        </p:txBody>
      </p:sp>
      <p:sp>
        <p:nvSpPr>
          <p:cNvPr id="38923" name="AutoShape 12"/>
          <p:cNvSpPr/>
          <p:nvPr/>
        </p:nvSpPr>
        <p:spPr>
          <a:xfrm rot="10800000">
            <a:off x="4895850" y="2130029"/>
            <a:ext cx="485775" cy="161925"/>
          </a:xfrm>
          <a:prstGeom prst="rightArrow">
            <a:avLst>
              <a:gd name="adj1" fmla="val 50000"/>
              <a:gd name="adj2" fmla="val 75000"/>
            </a:avLst>
          </a:prstGeom>
          <a:gradFill>
            <a:gsLst>
              <a:gs pos="0">
                <a:srgbClr val="FBFB11"/>
              </a:gs>
              <a:gs pos="100000">
                <a:srgbClr val="838309"/>
              </a:gs>
            </a:gsLst>
            <a:lin ang="6600000" scaled="0"/>
          </a:gradFill>
          <a:ln w="9525" cap="flat" cmpd="sng">
            <a:solidFill>
              <a:schemeClr val="tx1"/>
            </a:solidFill>
            <a:prstDash val="solid"/>
            <a:miter/>
            <a:headEnd type="none" w="med" len="med"/>
            <a:tailEnd type="none" w="med" len="med"/>
          </a:ln>
        </p:spPr>
        <p:txBody>
          <a:bodyPr rot="10800000" wrap="none" anchor="ctr"/>
          <a:lstStyle/>
          <a:p>
            <a:pPr lvl="0"/>
            <a:endParaRPr sz="1350">
              <a:latin typeface="Arial" charset="0"/>
              <a:ea typeface="宋体" charset="-122"/>
            </a:endParaRPr>
          </a:p>
        </p:txBody>
      </p:sp>
      <p:sp>
        <p:nvSpPr>
          <p:cNvPr id="38924" name="AutoShape 13"/>
          <p:cNvSpPr/>
          <p:nvPr/>
        </p:nvSpPr>
        <p:spPr>
          <a:xfrm rot="10800000">
            <a:off x="4895850" y="3048000"/>
            <a:ext cx="485775" cy="161925"/>
          </a:xfrm>
          <a:prstGeom prst="rightArrow">
            <a:avLst>
              <a:gd name="adj1" fmla="val 50000"/>
              <a:gd name="adj2" fmla="val 75000"/>
            </a:avLst>
          </a:prstGeom>
          <a:gradFill>
            <a:gsLst>
              <a:gs pos="0">
                <a:srgbClr val="FBFB11"/>
              </a:gs>
              <a:gs pos="100000">
                <a:srgbClr val="838309"/>
              </a:gs>
            </a:gsLst>
            <a:lin ang="6600000" scaled="0"/>
          </a:gradFill>
          <a:ln w="9525" cap="flat" cmpd="sng">
            <a:solidFill>
              <a:schemeClr val="tx1"/>
            </a:solidFill>
            <a:prstDash val="solid"/>
            <a:miter/>
            <a:headEnd type="none" w="med" len="med"/>
            <a:tailEnd type="none" w="med" len="med"/>
          </a:ln>
        </p:spPr>
        <p:txBody>
          <a:bodyPr rot="10800000" wrap="none" anchor="ctr"/>
          <a:lstStyle/>
          <a:p>
            <a:pPr lvl="0"/>
            <a:endParaRPr sz="1350">
              <a:latin typeface="Arial" charset="0"/>
              <a:ea typeface="宋体" charset="-122"/>
            </a:endParaRPr>
          </a:p>
        </p:txBody>
      </p:sp>
      <p:sp>
        <p:nvSpPr>
          <p:cNvPr id="38925" name="AutoShape 14"/>
          <p:cNvSpPr/>
          <p:nvPr/>
        </p:nvSpPr>
        <p:spPr>
          <a:xfrm rot="10800000">
            <a:off x="4895850" y="3858816"/>
            <a:ext cx="485775" cy="161925"/>
          </a:xfrm>
          <a:prstGeom prst="rightArrow">
            <a:avLst>
              <a:gd name="adj1" fmla="val 50000"/>
              <a:gd name="adj2" fmla="val 75000"/>
            </a:avLst>
          </a:prstGeom>
          <a:gradFill>
            <a:gsLst>
              <a:gs pos="0">
                <a:srgbClr val="FBFB11"/>
              </a:gs>
              <a:gs pos="100000">
                <a:srgbClr val="838309"/>
              </a:gs>
            </a:gsLst>
            <a:lin ang="6600000" scaled="0"/>
          </a:gradFill>
          <a:ln w="9525" cap="flat" cmpd="sng">
            <a:solidFill>
              <a:schemeClr val="tx1"/>
            </a:solidFill>
            <a:prstDash val="solid"/>
            <a:miter/>
            <a:headEnd type="none" w="med" len="med"/>
            <a:tailEnd type="none" w="med" len="med"/>
          </a:ln>
        </p:spPr>
        <p:txBody>
          <a:bodyPr rot="10800000" wrap="none" anchor="ctr"/>
          <a:lstStyle/>
          <a:p>
            <a:pPr lvl="0"/>
            <a:endParaRPr sz="1350">
              <a:latin typeface="Arial" charset="0"/>
              <a:ea typeface="宋体" charset="-122"/>
            </a:endParaRPr>
          </a:p>
        </p:txBody>
      </p:sp>
      <p:sp>
        <p:nvSpPr>
          <p:cNvPr id="38926" name="Rectangle 15"/>
          <p:cNvSpPr/>
          <p:nvPr/>
        </p:nvSpPr>
        <p:spPr>
          <a:xfrm>
            <a:off x="3707606" y="2940844"/>
            <a:ext cx="972741" cy="365760"/>
          </a:xfrm>
          <a:prstGeom prst="rect">
            <a:avLst/>
          </a:prstGeom>
          <a:noFill/>
          <a:ln w="9525">
            <a:noFill/>
            <a:miter/>
          </a:ln>
        </p:spPr>
        <p:txBody>
          <a:bodyPr>
            <a:spAutoFit/>
          </a:bodyPr>
          <a:lstStyle/>
          <a:p>
            <a:pPr lvl="0" algn="r"/>
            <a:r>
              <a:rPr lang="en-US" altLang="zh-CN" b="1">
                <a:latin typeface="黑体" pitchFamily="2" charset="-122"/>
                <a:ea typeface="黑体" pitchFamily="2" charset="-122"/>
              </a:rPr>
              <a:t>1980</a:t>
            </a:r>
          </a:p>
        </p:txBody>
      </p:sp>
      <p:sp>
        <p:nvSpPr>
          <p:cNvPr id="38927" name="Rectangle 16"/>
          <p:cNvSpPr/>
          <p:nvPr/>
        </p:nvSpPr>
        <p:spPr>
          <a:xfrm>
            <a:off x="3707606" y="3750469"/>
            <a:ext cx="1026319" cy="365760"/>
          </a:xfrm>
          <a:prstGeom prst="rect">
            <a:avLst/>
          </a:prstGeom>
          <a:noFill/>
          <a:ln w="9525">
            <a:noFill/>
            <a:miter/>
          </a:ln>
        </p:spPr>
        <p:txBody>
          <a:bodyPr>
            <a:spAutoFit/>
          </a:bodyPr>
          <a:lstStyle/>
          <a:p>
            <a:pPr lvl="0" algn="r"/>
            <a:r>
              <a:rPr lang="en-US" altLang="zh-CN" b="1">
                <a:latin typeface="黑体" pitchFamily="2" charset="-122"/>
                <a:ea typeface="黑体" pitchFamily="2" charset="-122"/>
              </a:rPr>
              <a:t>134</a:t>
            </a:r>
            <a:r>
              <a:rPr lang="zh-CN" altLang="en-US" b="1">
                <a:latin typeface="黑体" pitchFamily="2" charset="-122"/>
                <a:ea typeface="黑体" pitchFamily="2" charset="-122"/>
              </a:rPr>
              <a:t>公斤</a:t>
            </a:r>
          </a:p>
        </p:txBody>
      </p:sp>
      <p:sp>
        <p:nvSpPr>
          <p:cNvPr id="38928" name="Text Box 17"/>
          <p:cNvSpPr txBox="1"/>
          <p:nvPr/>
        </p:nvSpPr>
        <p:spPr>
          <a:xfrm>
            <a:off x="4086225" y="1320404"/>
            <a:ext cx="756047" cy="365760"/>
          </a:xfrm>
          <a:prstGeom prst="rect">
            <a:avLst/>
          </a:prstGeom>
          <a:noFill/>
          <a:ln w="9525">
            <a:noFill/>
            <a:miter/>
          </a:ln>
        </p:spPr>
        <p:txBody>
          <a:bodyPr>
            <a:spAutoFit/>
          </a:bodyPr>
          <a:lstStyle/>
          <a:p>
            <a:pPr lvl="0">
              <a:spcBef>
                <a:spcPct val="50000"/>
              </a:spcBef>
            </a:pPr>
            <a:r>
              <a:rPr lang="zh-CN" altLang="en-US" b="1">
                <a:latin typeface="黑体" pitchFamily="2" charset="-122"/>
                <a:ea typeface="黑体" pitchFamily="2" charset="-122"/>
              </a:rPr>
              <a:t>中国</a:t>
            </a:r>
            <a:endParaRPr lang="zh-CN" altLang="en-US" sz="1500">
              <a:latin typeface="黑体" pitchFamily="2" charset="-122"/>
              <a:ea typeface="黑体" pitchFamily="2" charset="-122"/>
            </a:endParaRPr>
          </a:p>
        </p:txBody>
      </p:sp>
      <p:sp>
        <p:nvSpPr>
          <p:cNvPr id="38929" name="Rectangle 18"/>
          <p:cNvSpPr/>
          <p:nvPr/>
        </p:nvSpPr>
        <p:spPr>
          <a:xfrm>
            <a:off x="3275410" y="1320404"/>
            <a:ext cx="809625" cy="365760"/>
          </a:xfrm>
          <a:prstGeom prst="rect">
            <a:avLst/>
          </a:prstGeom>
          <a:noFill/>
          <a:ln w="9525">
            <a:noFill/>
            <a:miter/>
          </a:ln>
        </p:spPr>
        <p:txBody>
          <a:bodyPr>
            <a:spAutoFit/>
          </a:bodyPr>
          <a:lstStyle/>
          <a:p>
            <a:pPr lvl="0"/>
            <a:r>
              <a:rPr lang="zh-CN" altLang="en-US">
                <a:solidFill>
                  <a:schemeClr val="tx1"/>
                </a:solidFill>
                <a:effectLst>
                  <a:outerShdw blurRad="38100" dist="19050" dir="2700000" algn="tl" rotWithShape="0">
                    <a:schemeClr val="dk1">
                      <a:alpha val="40000"/>
                    </a:schemeClr>
                  </a:outerShdw>
                </a:effectLst>
                <a:latin typeface="黑体" pitchFamily="2" charset="-122"/>
                <a:ea typeface="黑体" pitchFamily="2" charset="-122"/>
              </a:rPr>
              <a:t>国籍：</a:t>
            </a:r>
          </a:p>
        </p:txBody>
      </p:sp>
      <p:sp>
        <p:nvSpPr>
          <p:cNvPr id="38930" name="Rectangle 19"/>
          <p:cNvSpPr/>
          <p:nvPr/>
        </p:nvSpPr>
        <p:spPr>
          <a:xfrm>
            <a:off x="2897981" y="2022872"/>
            <a:ext cx="1350169" cy="365760"/>
          </a:xfrm>
          <a:prstGeom prst="rect">
            <a:avLst/>
          </a:prstGeom>
          <a:noFill/>
          <a:ln w="9525">
            <a:noFill/>
            <a:miter/>
          </a:ln>
        </p:spPr>
        <p:txBody>
          <a:bodyPr>
            <a:spAutoFit/>
          </a:bodyPr>
          <a:lstStyle/>
          <a:p>
            <a:pPr lvl="0"/>
            <a:r>
              <a:rPr lang="zh-CN" altLang="en-US">
                <a:solidFill>
                  <a:schemeClr val="tx1"/>
                </a:solidFill>
                <a:effectLst>
                  <a:outerShdw blurRad="38100" dist="19050" dir="2700000" algn="tl" rotWithShape="0">
                    <a:schemeClr val="dk1">
                      <a:alpha val="40000"/>
                    </a:schemeClr>
                  </a:outerShdw>
                </a:effectLst>
                <a:latin typeface="黑体" pitchFamily="2" charset="-122"/>
                <a:ea typeface="黑体" pitchFamily="2" charset="-122"/>
              </a:rPr>
              <a:t>健康状况：</a:t>
            </a:r>
          </a:p>
        </p:txBody>
      </p:sp>
      <p:sp>
        <p:nvSpPr>
          <p:cNvPr id="38931" name="Rectangle 20"/>
          <p:cNvSpPr/>
          <p:nvPr/>
        </p:nvSpPr>
        <p:spPr>
          <a:xfrm>
            <a:off x="3006328" y="2925366"/>
            <a:ext cx="1211580" cy="365760"/>
          </a:xfrm>
          <a:prstGeom prst="rect">
            <a:avLst/>
          </a:prstGeom>
          <a:noFill/>
          <a:ln w="9525">
            <a:noFill/>
            <a:miter/>
          </a:ln>
        </p:spPr>
        <p:txBody>
          <a:bodyPr wrap="none">
            <a:spAutoFit/>
            <a:scene3d>
              <a:camera prst="orthographicFront"/>
              <a:lightRig rig="threePt" dir="t"/>
            </a:scene3d>
          </a:bodyPr>
          <a:lstStyle/>
          <a:p>
            <a:pPr lvl="0"/>
            <a:r>
              <a:rPr lang="zh-CN" altLang="en-US">
                <a:solidFill>
                  <a:schemeClr val="tx1"/>
                </a:solidFill>
                <a:effectLst>
                  <a:outerShdw blurRad="38100" dist="19050" dir="2700000" algn="tl" rotWithShape="0">
                    <a:schemeClr val="dk1">
                      <a:alpha val="40000"/>
                    </a:schemeClr>
                  </a:outerShdw>
                </a:effectLst>
                <a:latin typeface="黑体" pitchFamily="2" charset="-122"/>
                <a:ea typeface="黑体" pitchFamily="2" charset="-122"/>
              </a:rPr>
              <a:t>出生年份</a:t>
            </a:r>
            <a:r>
              <a:rPr lang="en-US" altLang="zh-CN">
                <a:solidFill>
                  <a:schemeClr val="tx1"/>
                </a:solidFill>
                <a:effectLst>
                  <a:outerShdw blurRad="38100" dist="19050" dir="2700000" algn="tl" rotWithShape="0">
                    <a:schemeClr val="dk1">
                      <a:alpha val="40000"/>
                    </a:schemeClr>
                  </a:outerShdw>
                </a:effectLst>
                <a:latin typeface="黑体" pitchFamily="2" charset="-122"/>
                <a:ea typeface="黑体" pitchFamily="2" charset="-122"/>
              </a:rPr>
              <a:t>:</a:t>
            </a:r>
          </a:p>
        </p:txBody>
      </p:sp>
      <p:sp>
        <p:nvSpPr>
          <p:cNvPr id="38932" name="Rectangle 21"/>
          <p:cNvSpPr/>
          <p:nvPr/>
        </p:nvSpPr>
        <p:spPr>
          <a:xfrm>
            <a:off x="3150473" y="3731419"/>
            <a:ext cx="971550" cy="365760"/>
          </a:xfrm>
          <a:prstGeom prst="rect">
            <a:avLst/>
          </a:prstGeom>
          <a:noFill/>
          <a:ln w="9525">
            <a:noFill/>
            <a:miter/>
          </a:ln>
        </p:spPr>
        <p:txBody>
          <a:bodyPr>
            <a:spAutoFit/>
            <a:scene3d>
              <a:camera prst="orthographicFront"/>
              <a:lightRig rig="threePt" dir="t"/>
            </a:scene3d>
          </a:bodyPr>
          <a:lstStyle/>
          <a:p>
            <a:pPr lvl="0"/>
            <a:r>
              <a:rPr lang="zh-CN" altLang="en-US">
                <a:solidFill>
                  <a:schemeClr val="tx1"/>
                </a:solidFill>
                <a:effectLst>
                  <a:outerShdw blurRad="38100" dist="19050" dir="2700000" algn="tl" rotWithShape="0">
                    <a:schemeClr val="dk1">
                      <a:alpha val="40000"/>
                    </a:schemeClr>
                  </a:outerShdw>
                </a:effectLst>
                <a:latin typeface="黑体" pitchFamily="2" charset="-122"/>
                <a:ea typeface="黑体" pitchFamily="2" charset="-122"/>
              </a:rPr>
              <a:t>体重：</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wipe(right)">
                                      <p:cBhvr>
                                        <p:cTn id="7" dur="500"/>
                                        <p:tgtEl>
                                          <p:spTgt spid="3891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8916"/>
                                        </p:tgtEl>
                                        <p:attrNameLst>
                                          <p:attrName>style.visibility</p:attrName>
                                        </p:attrNameLst>
                                      </p:cBhvr>
                                      <p:to>
                                        <p:strVal val="visible"/>
                                      </p:to>
                                    </p:set>
                                    <p:animEffect transition="in" filter="wipe(right)">
                                      <p:cBhvr>
                                        <p:cTn id="11" dur="500"/>
                                        <p:tgtEl>
                                          <p:spTgt spid="389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38917"/>
                                        </p:tgtEl>
                                        <p:attrNameLst>
                                          <p:attrName>style.visibility</p:attrName>
                                        </p:attrNameLst>
                                      </p:cBhvr>
                                      <p:to>
                                        <p:strVal val="visible"/>
                                      </p:to>
                                    </p:set>
                                    <p:animEffect transition="in" filter="wipe(right)">
                                      <p:cBhvr>
                                        <p:cTn id="16" dur="500"/>
                                        <p:tgtEl>
                                          <p:spTgt spid="38917"/>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38923"/>
                                        </p:tgtEl>
                                        <p:attrNameLst>
                                          <p:attrName>style.visibility</p:attrName>
                                        </p:attrNameLst>
                                      </p:cBhvr>
                                      <p:to>
                                        <p:strVal val="visible"/>
                                      </p:to>
                                    </p:set>
                                    <p:animEffect transition="in" filter="wipe(right)">
                                      <p:cBhvr>
                                        <p:cTn id="20" dur="500"/>
                                        <p:tgtEl>
                                          <p:spTgt spid="389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8918"/>
                                        </p:tgtEl>
                                        <p:attrNameLst>
                                          <p:attrName>style.visibility</p:attrName>
                                        </p:attrNameLst>
                                      </p:cBhvr>
                                      <p:to>
                                        <p:strVal val="visible"/>
                                      </p:to>
                                    </p:set>
                                    <p:animEffect transition="in" filter="wipe(right)">
                                      <p:cBhvr>
                                        <p:cTn id="25" dur="500"/>
                                        <p:tgtEl>
                                          <p:spTgt spid="38918"/>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38924"/>
                                        </p:tgtEl>
                                        <p:attrNameLst>
                                          <p:attrName>style.visibility</p:attrName>
                                        </p:attrNameLst>
                                      </p:cBhvr>
                                      <p:to>
                                        <p:strVal val="visible"/>
                                      </p:to>
                                    </p:set>
                                    <p:animEffect transition="in" filter="wipe(right)">
                                      <p:cBhvr>
                                        <p:cTn id="29" dur="500"/>
                                        <p:tgtEl>
                                          <p:spTgt spid="389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38919"/>
                                        </p:tgtEl>
                                        <p:attrNameLst>
                                          <p:attrName>style.visibility</p:attrName>
                                        </p:attrNameLst>
                                      </p:cBhvr>
                                      <p:to>
                                        <p:strVal val="visible"/>
                                      </p:to>
                                    </p:set>
                                    <p:animEffect transition="in" filter="wipe(right)">
                                      <p:cBhvr>
                                        <p:cTn id="34" dur="500"/>
                                        <p:tgtEl>
                                          <p:spTgt spid="38919"/>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38925"/>
                                        </p:tgtEl>
                                        <p:attrNameLst>
                                          <p:attrName>style.visibility</p:attrName>
                                        </p:attrNameLst>
                                      </p:cBhvr>
                                      <p:to>
                                        <p:strVal val="visible"/>
                                      </p:to>
                                    </p:set>
                                    <p:animEffect transition="in" filter="wipe(right)">
                                      <p:cBhvr>
                                        <p:cTn id="38" dur="500"/>
                                        <p:tgtEl>
                                          <p:spTgt spid="389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8920"/>
                                        </p:tgtEl>
                                        <p:attrNameLst>
                                          <p:attrName>style.visibility</p:attrName>
                                        </p:attrNameLst>
                                      </p:cBhvr>
                                      <p:to>
                                        <p:strVal val="visible"/>
                                      </p:to>
                                    </p:set>
                                    <p:animEffect transition="in" filter="wipe(up)">
                                      <p:cBhvr>
                                        <p:cTn id="43" dur="1000"/>
                                        <p:tgtEl>
                                          <p:spTgt spid="38920"/>
                                        </p:tgtEl>
                                      </p:cBhvr>
                                    </p:animEffect>
                                  </p:childTnLst>
                                </p:cTn>
                              </p:par>
                            </p:childTnLst>
                          </p:cTn>
                        </p:par>
                        <p:par>
                          <p:cTn id="44" fill="hold">
                            <p:stCondLst>
                              <p:cond delay="1000"/>
                            </p:stCondLst>
                            <p:childTnLst>
                              <p:par>
                                <p:cTn id="45" presetID="22" presetClass="entr" presetSubtype="1" fill="hold" grpId="0" nodeType="afterEffect">
                                  <p:stCondLst>
                                    <p:cond delay="0"/>
                                  </p:stCondLst>
                                  <p:childTnLst>
                                    <p:set>
                                      <p:cBhvr>
                                        <p:cTn id="46" dur="1" fill="hold">
                                          <p:stCondLst>
                                            <p:cond delay="0"/>
                                          </p:stCondLst>
                                        </p:cTn>
                                        <p:tgtEl>
                                          <p:spTgt spid="38921"/>
                                        </p:tgtEl>
                                        <p:attrNameLst>
                                          <p:attrName>style.visibility</p:attrName>
                                        </p:attrNameLst>
                                      </p:cBhvr>
                                      <p:to>
                                        <p:strVal val="visible"/>
                                      </p:to>
                                    </p:set>
                                    <p:animEffect transition="in" filter="wipe(up)">
                                      <p:cBhvr>
                                        <p:cTn id="47" dur="10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ldLvl="0" animBg="1"/>
      <p:bldP spid="38916" grpId="0" bldLvl="0" animBg="1"/>
      <p:bldP spid="38917" grpId="0" bldLvl="0" animBg="1"/>
      <p:bldP spid="38918" grpId="0" bldLvl="0" animBg="1"/>
      <p:bldP spid="38919" grpId="0" bldLvl="0" animBg="1"/>
      <p:bldP spid="38920" grpId="0" bldLvl="0" animBg="1"/>
      <p:bldP spid="38921" grpId="0"/>
      <p:bldP spid="38923" grpId="0" bldLvl="0" animBg="1"/>
      <p:bldP spid="38924" grpId="0" bldLvl="0" animBg="1"/>
      <p:bldP spid="38925"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黑体" charset="0"/>
                <a:ea typeface="黑体" charset="0"/>
                <a:sym typeface="+mn-ea"/>
              </a:rPr>
              <a:t>3.</a:t>
            </a:r>
            <a:r>
              <a:rPr>
                <a:latin typeface="黑体" charset="0"/>
                <a:ea typeface="黑体" charset="0"/>
                <a:sym typeface="+mn-ea"/>
              </a:rPr>
              <a:t>截面数据、时序数据和面板数据</a:t>
            </a:r>
            <a:r>
              <a:rPr lang="zh-CN">
                <a:latin typeface="黑体" charset="0"/>
                <a:ea typeface="黑体" charset="0"/>
                <a:sym typeface="+mn-ea"/>
              </a:rPr>
              <a:t>（</a:t>
            </a:r>
            <a:r>
              <a:rPr lang="en-US" altLang="zh-CN">
                <a:latin typeface="黑体" charset="0"/>
                <a:ea typeface="黑体" charset="0"/>
                <a:sym typeface="+mn-ea"/>
              </a:rPr>
              <a:t>1</a:t>
            </a:r>
            <a:r>
              <a:rPr lang="zh-CN">
                <a:latin typeface="黑体" charset="0"/>
                <a:ea typeface="黑体" charset="0"/>
                <a:sym typeface="+mn-ea"/>
              </a:rPr>
              <a:t>）</a:t>
            </a:r>
          </a:p>
        </p:txBody>
      </p:sp>
      <p:sp>
        <p:nvSpPr>
          <p:cNvPr id="3" name="内容占位符 2"/>
          <p:cNvSpPr>
            <a:spLocks noGrp="1"/>
          </p:cNvSpPr>
          <p:nvPr>
            <p:ph sz="half" idx="1"/>
          </p:nvPr>
        </p:nvSpPr>
        <p:spPr>
          <a:xfrm>
            <a:off x="384623" y="1034582"/>
            <a:ext cx="8229599" cy="3748738"/>
          </a:xfrm>
        </p:spPr>
        <p:txBody>
          <a:bodyPr/>
          <a:lstStyle/>
          <a:p>
            <a:r>
              <a:rPr lang="zh-CN" altLang="en-US">
                <a:solidFill>
                  <a:srgbClr val="FFFF00"/>
                </a:solidFill>
                <a:effectLst/>
                <a:latin typeface="Times New Roman" charset="0"/>
                <a:ea typeface="黑体" charset="0"/>
              </a:rPr>
              <a:t>截面数据</a:t>
            </a:r>
            <a:r>
              <a:rPr lang="zh-CN" altLang="en-US">
                <a:solidFill>
                  <a:schemeClr val="tx1"/>
                </a:solidFill>
                <a:effectLst/>
                <a:latin typeface="Times New Roman" charset="0"/>
                <a:ea typeface="黑体" charset="0"/>
              </a:rPr>
              <a:t>（Cross-sectional data）：</a:t>
            </a:r>
          </a:p>
          <a:p>
            <a:pPr lvl="1"/>
            <a:r>
              <a:rPr lang="zh-CN" altLang="en-US">
                <a:solidFill>
                  <a:schemeClr val="tx1"/>
                </a:solidFill>
                <a:effectLst/>
                <a:latin typeface="Times New Roman" charset="0"/>
                <a:ea typeface="黑体" charset="0"/>
              </a:rPr>
              <a:t>对多个事物在同一时期或时点上进行测量得到的数据，反映事物在相同时间或时点上的表现</a:t>
            </a:r>
          </a:p>
        </p:txBody>
      </p:sp>
      <p:pic>
        <p:nvPicPr>
          <p:cNvPr id="40964" name="图片 40963"/>
          <p:cNvPicPr>
            <a:picLocks noChangeAspect="1"/>
          </p:cNvPicPr>
          <p:nvPr/>
        </p:nvPicPr>
        <p:blipFill>
          <a:blip r:embed="rId2"/>
          <a:stretch>
            <a:fillRect/>
          </a:stretch>
        </p:blipFill>
        <p:spPr>
          <a:xfrm>
            <a:off x="384810" y="3156585"/>
            <a:ext cx="8791575" cy="1123950"/>
          </a:xfrm>
          <a:prstGeom prst="rect">
            <a:avLst/>
          </a:prstGeom>
          <a:noFill/>
          <a:ln w="9525">
            <a:noFill/>
            <a:miter/>
          </a:ln>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wipe(left)">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黑体" charset="0"/>
                <a:ea typeface="黑体" charset="0"/>
                <a:sym typeface="+mn-ea"/>
              </a:rPr>
              <a:t>3.</a:t>
            </a:r>
            <a:r>
              <a:rPr>
                <a:latin typeface="黑体" charset="0"/>
                <a:ea typeface="黑体" charset="0"/>
                <a:sym typeface="+mn-ea"/>
              </a:rPr>
              <a:t>截面数据、时序数据和面板数据</a:t>
            </a:r>
            <a:r>
              <a:rPr lang="zh-CN">
                <a:latin typeface="黑体" charset="0"/>
                <a:ea typeface="黑体" charset="0"/>
                <a:sym typeface="+mn-ea"/>
              </a:rPr>
              <a:t>（</a:t>
            </a:r>
            <a:r>
              <a:rPr lang="en-US" altLang="zh-CN">
                <a:latin typeface="黑体" charset="0"/>
                <a:ea typeface="黑体" charset="0"/>
                <a:sym typeface="+mn-ea"/>
              </a:rPr>
              <a:t>2</a:t>
            </a:r>
            <a:r>
              <a:rPr lang="zh-CN">
                <a:latin typeface="黑体" charset="0"/>
                <a:ea typeface="黑体" charset="0"/>
                <a:sym typeface="+mn-ea"/>
              </a:rPr>
              <a:t>）</a:t>
            </a:r>
          </a:p>
        </p:txBody>
      </p:sp>
      <p:sp>
        <p:nvSpPr>
          <p:cNvPr id="3" name="内容占位符 2"/>
          <p:cNvSpPr>
            <a:spLocks noGrp="1"/>
          </p:cNvSpPr>
          <p:nvPr>
            <p:ph sz="half" idx="1"/>
          </p:nvPr>
        </p:nvSpPr>
        <p:spPr>
          <a:xfrm>
            <a:off x="384623" y="1034582"/>
            <a:ext cx="8229599" cy="3748738"/>
          </a:xfrm>
        </p:spPr>
        <p:txBody>
          <a:bodyPr/>
          <a:lstStyle/>
          <a:p>
            <a:r>
              <a:rPr lang="zh-CN" altLang="en-US">
                <a:solidFill>
                  <a:srgbClr val="FFFF00"/>
                </a:solidFill>
                <a:effectLst/>
                <a:latin typeface="Times New Roman" charset="0"/>
                <a:ea typeface="黑体" charset="0"/>
              </a:rPr>
              <a:t>时序数据</a:t>
            </a:r>
            <a:r>
              <a:rPr lang="zh-CN" altLang="en-US">
                <a:solidFill>
                  <a:schemeClr val="tx1"/>
                </a:solidFill>
                <a:effectLst/>
                <a:latin typeface="Times New Roman" charset="0"/>
                <a:ea typeface="黑体" charset="0"/>
              </a:rPr>
              <a:t>（Time series data）：</a:t>
            </a:r>
          </a:p>
          <a:p>
            <a:pPr lvl="1"/>
            <a:r>
              <a:rPr lang="zh-CN" altLang="en-US">
                <a:solidFill>
                  <a:schemeClr val="tx1"/>
                </a:solidFill>
                <a:effectLst/>
                <a:latin typeface="Times New Roman" charset="0"/>
                <a:ea typeface="黑体" charset="0"/>
              </a:rPr>
              <a:t>对某个事物在不同时期或时点上进行测量得到的数据，反映该事物随时间变化的情况</a:t>
            </a:r>
          </a:p>
        </p:txBody>
      </p:sp>
      <p:pic>
        <p:nvPicPr>
          <p:cNvPr id="41988" name="图片 41987"/>
          <p:cNvPicPr>
            <a:picLocks noChangeAspect="1"/>
          </p:cNvPicPr>
          <p:nvPr/>
        </p:nvPicPr>
        <p:blipFill>
          <a:blip r:embed="rId2"/>
          <a:stretch>
            <a:fillRect/>
          </a:stretch>
        </p:blipFill>
        <p:spPr>
          <a:xfrm>
            <a:off x="6864985" y="2265045"/>
            <a:ext cx="1943100" cy="2943225"/>
          </a:xfrm>
          <a:prstGeom prst="rect">
            <a:avLst/>
          </a:prstGeom>
          <a:noFill/>
          <a:ln w="9525">
            <a:noFill/>
            <a:miter/>
          </a:ln>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ipe(up)">
                                      <p:cBhvr>
                                        <p:cTn id="7"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黑体" charset="0"/>
                <a:ea typeface="黑体" charset="0"/>
                <a:sym typeface="+mn-ea"/>
              </a:rPr>
              <a:t>3.</a:t>
            </a:r>
            <a:r>
              <a:rPr>
                <a:latin typeface="黑体" charset="0"/>
                <a:ea typeface="黑体" charset="0"/>
                <a:sym typeface="+mn-ea"/>
              </a:rPr>
              <a:t>截面数据、时序数据和面板数据</a:t>
            </a:r>
            <a:r>
              <a:rPr lang="zh-CN">
                <a:latin typeface="黑体" charset="0"/>
                <a:ea typeface="黑体" charset="0"/>
                <a:sym typeface="+mn-ea"/>
              </a:rPr>
              <a:t>（</a:t>
            </a:r>
            <a:r>
              <a:rPr lang="en-US" altLang="zh-CN">
                <a:latin typeface="黑体" charset="0"/>
                <a:ea typeface="黑体" charset="0"/>
                <a:sym typeface="+mn-ea"/>
              </a:rPr>
              <a:t>3</a:t>
            </a:r>
            <a:r>
              <a:rPr lang="zh-CN">
                <a:latin typeface="黑体" charset="0"/>
                <a:ea typeface="黑体" charset="0"/>
                <a:sym typeface="+mn-ea"/>
              </a:rPr>
              <a:t>）</a:t>
            </a:r>
          </a:p>
        </p:txBody>
      </p:sp>
      <p:sp>
        <p:nvSpPr>
          <p:cNvPr id="3" name="内容占位符 2"/>
          <p:cNvSpPr>
            <a:spLocks noGrp="1"/>
          </p:cNvSpPr>
          <p:nvPr>
            <p:ph sz="half" idx="1"/>
          </p:nvPr>
        </p:nvSpPr>
        <p:spPr>
          <a:xfrm>
            <a:off x="384623" y="1034582"/>
            <a:ext cx="8229599" cy="3748738"/>
          </a:xfrm>
        </p:spPr>
        <p:txBody>
          <a:bodyPr/>
          <a:lstStyle/>
          <a:p>
            <a:r>
              <a:rPr lang="zh-CN" altLang="en-US">
                <a:solidFill>
                  <a:srgbClr val="FFFF00"/>
                </a:solidFill>
                <a:effectLst/>
                <a:latin typeface="Times New Roman" charset="0"/>
                <a:ea typeface="黑体" charset="0"/>
              </a:rPr>
              <a:t>面板数据</a:t>
            </a:r>
            <a:r>
              <a:rPr lang="zh-CN" altLang="en-US">
                <a:solidFill>
                  <a:schemeClr val="tx1"/>
                </a:solidFill>
                <a:effectLst/>
                <a:latin typeface="Times New Roman" charset="0"/>
                <a:ea typeface="黑体" charset="0"/>
              </a:rPr>
              <a:t>（Panel Data）：</a:t>
            </a:r>
          </a:p>
          <a:p>
            <a:pPr lvl="1"/>
            <a:r>
              <a:rPr lang="zh-CN" altLang="en-US">
                <a:solidFill>
                  <a:schemeClr val="tx1"/>
                </a:solidFill>
                <a:effectLst/>
                <a:latin typeface="Times New Roman" charset="0"/>
                <a:ea typeface="黑体" charset="0"/>
              </a:rPr>
              <a:t>对多个事物在不同时期或时点上进行测量的数据，反映多个事物随时间变化的情况。</a:t>
            </a:r>
          </a:p>
        </p:txBody>
      </p:sp>
      <p:pic>
        <p:nvPicPr>
          <p:cNvPr id="43012" name="图片 43011"/>
          <p:cNvPicPr>
            <a:picLocks noChangeAspect="1"/>
          </p:cNvPicPr>
          <p:nvPr/>
        </p:nvPicPr>
        <p:blipFill>
          <a:blip r:embed="rId2"/>
          <a:stretch>
            <a:fillRect/>
          </a:stretch>
        </p:blipFill>
        <p:spPr>
          <a:xfrm>
            <a:off x="1503045" y="2698115"/>
            <a:ext cx="7111365" cy="2395855"/>
          </a:xfrm>
          <a:prstGeom prst="rect">
            <a:avLst/>
          </a:prstGeom>
          <a:noFill/>
          <a:ln w="9525">
            <a:noFill/>
            <a:miter/>
          </a:ln>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wipe(left)">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normAutofit fontScale="67500" lnSpcReduction="10000"/>
          </a:bodyPr>
          <a:lstStyle/>
          <a:p>
            <a:r>
              <a:rPr lang="zh-CN" altLang="en-US" dirty="0">
                <a:solidFill>
                  <a:schemeClr val="tx1"/>
                </a:solidFill>
                <a:effectLst/>
                <a:latin typeface="黑体" charset="0"/>
                <a:ea typeface="黑体" charset="0"/>
                <a:sym typeface="+mn-ea"/>
              </a:rPr>
              <a:t>人类是孤独的。</a:t>
            </a:r>
          </a:p>
          <a:p>
            <a:r>
              <a:rPr lang="zh-CN" altLang="en-US" dirty="0">
                <a:solidFill>
                  <a:schemeClr val="tx1"/>
                </a:solidFill>
                <a:effectLst/>
                <a:latin typeface="黑体" charset="0"/>
                <a:ea typeface="黑体" charset="0"/>
                <a:sym typeface="+mn-ea"/>
              </a:rPr>
              <a:t>从</a:t>
            </a:r>
            <a:r>
              <a:rPr lang="zh-CN" altLang="en-US" dirty="0">
                <a:solidFill>
                  <a:srgbClr val="FFFF00"/>
                </a:solidFill>
                <a:effectLst/>
                <a:latin typeface="黑体" charset="0"/>
                <a:ea typeface="黑体" charset="0"/>
                <a:sym typeface="+mn-ea"/>
              </a:rPr>
              <a:t>时间序列</a:t>
            </a:r>
            <a:r>
              <a:rPr lang="zh-CN" altLang="en-US" dirty="0">
                <a:solidFill>
                  <a:schemeClr val="tx1"/>
                </a:solidFill>
                <a:effectLst/>
                <a:latin typeface="黑体" charset="0"/>
                <a:ea typeface="黑体" charset="0"/>
                <a:sym typeface="+mn-ea"/>
              </a:rPr>
              <a:t>来看，据考证，人类发源于上一个冰川期之后，结束于地球消失之前。虽然时间很漫长，却是收敛的、有限的。</a:t>
            </a:r>
          </a:p>
          <a:p>
            <a:r>
              <a:rPr lang="zh-CN" altLang="en-US" dirty="0">
                <a:solidFill>
                  <a:schemeClr val="tx1"/>
                </a:solidFill>
                <a:effectLst/>
                <a:latin typeface="黑体" charset="0"/>
                <a:ea typeface="黑体" charset="0"/>
                <a:sym typeface="+mn-ea"/>
              </a:rPr>
              <a:t>从</a:t>
            </a:r>
            <a:r>
              <a:rPr lang="zh-CN" altLang="en-US" dirty="0">
                <a:solidFill>
                  <a:srgbClr val="FFFF00"/>
                </a:solidFill>
                <a:effectLst/>
                <a:latin typeface="黑体" charset="0"/>
                <a:ea typeface="黑体" charset="0"/>
                <a:sym typeface="+mn-ea"/>
              </a:rPr>
              <a:t>截面数据</a:t>
            </a:r>
            <a:r>
              <a:rPr lang="zh-CN" altLang="en-US" dirty="0">
                <a:solidFill>
                  <a:schemeClr val="tx1"/>
                </a:solidFill>
                <a:effectLst/>
                <a:latin typeface="黑体" charset="0"/>
                <a:ea typeface="黑体" charset="0"/>
                <a:sym typeface="+mn-ea"/>
              </a:rPr>
              <a:t>来看，我们是茫茫宇宙的孤儿，因为至今尚未发现外星文明。我们紧紧依靠地球为我们提供水、食物等生存所需要的条件。</a:t>
            </a:r>
          </a:p>
          <a:p>
            <a:r>
              <a:rPr lang="zh-CN" altLang="en-US" dirty="0">
                <a:solidFill>
                  <a:schemeClr val="tx1"/>
                </a:solidFill>
                <a:effectLst/>
                <a:latin typeface="黑体" charset="0"/>
                <a:ea typeface="黑体" charset="0"/>
                <a:sym typeface="+mn-ea"/>
              </a:rPr>
              <a:t>从</a:t>
            </a:r>
            <a:r>
              <a:rPr lang="zh-CN" altLang="en-US" dirty="0">
                <a:solidFill>
                  <a:srgbClr val="FFFF00"/>
                </a:solidFill>
                <a:effectLst/>
                <a:latin typeface="黑体" charset="0"/>
                <a:ea typeface="黑体" charset="0"/>
                <a:sym typeface="+mn-ea"/>
              </a:rPr>
              <a:t>面板数据</a:t>
            </a:r>
            <a:r>
              <a:rPr lang="zh-CN" altLang="en-US" dirty="0">
                <a:solidFill>
                  <a:schemeClr val="tx1"/>
                </a:solidFill>
                <a:effectLst/>
                <a:latin typeface="黑体" charset="0"/>
                <a:ea typeface="黑体" charset="0"/>
                <a:sym typeface="+mn-ea"/>
              </a:rPr>
              <a:t>来看，我们只是时空中的一个点。为了解决生命的寂寞、贫困、艰辛和短暂，人类开始探索自身和自然，寻求真理和秩序，建立可以帮助我们获取有关生存奥妙的知识体系和结构模型，而我们辉煌成就之一就是统计学。</a:t>
            </a:r>
          </a:p>
          <a:p>
            <a:pPr algn="r">
              <a:buNone/>
            </a:pPr>
            <a:r>
              <a:rPr lang="zh-CN" altLang="en-US" dirty="0">
                <a:solidFill>
                  <a:schemeClr val="tx1"/>
                </a:solidFill>
                <a:effectLst/>
                <a:latin typeface="黑体" charset="0"/>
                <a:ea typeface="黑体" charset="0"/>
                <a:sym typeface="+mn-ea"/>
              </a:rPr>
              <a:t>——《纪宏：统计改变您的人生》</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第一章 绪论</a:t>
            </a:r>
          </a:p>
        </p:txBody>
      </p:sp>
      <p:sp>
        <p:nvSpPr>
          <p:cNvPr id="3" name="内容占位符 2"/>
          <p:cNvSpPr>
            <a:spLocks noGrp="1"/>
          </p:cNvSpPr>
          <p:nvPr>
            <p:ph sz="half" idx="1"/>
          </p:nvPr>
        </p:nvSpPr>
        <p:spPr/>
        <p:txBody>
          <a:bodyPr>
            <a:noAutofit/>
          </a:bodyPr>
          <a:lstStyle/>
          <a:p>
            <a:r>
              <a:rPr lang="zh-CN" altLang="en-US" sz="2400">
                <a:solidFill>
                  <a:schemeClr val="tx1"/>
                </a:solidFill>
                <a:effectLst>
                  <a:outerShdw blurRad="38100" dist="19050" dir="2700000" algn="tl" rotWithShape="0">
                    <a:schemeClr val="dk1">
                      <a:alpha val="40000"/>
                    </a:schemeClr>
                  </a:outerShdw>
                </a:effectLst>
                <a:latin typeface="黑体" charset="0"/>
                <a:ea typeface="黑体" charset="0"/>
              </a:rPr>
              <a:t>数据</a:t>
            </a:r>
          </a:p>
          <a:p>
            <a:pPr lvl="1"/>
            <a:r>
              <a:rPr lang="zh-CN" altLang="en-US" sz="1600">
                <a:solidFill>
                  <a:schemeClr val="tx1"/>
                </a:solidFill>
                <a:latin typeface="黑体" charset="0"/>
                <a:ea typeface="黑体" charset="0"/>
                <a:sym typeface="+mn-ea"/>
              </a:rPr>
              <a:t>观测数据和试验数据</a:t>
            </a:r>
            <a:endParaRPr lang="zh-CN" altLang="en-US" sz="1600">
              <a:solidFill>
                <a:schemeClr val="tx1"/>
              </a:solidFill>
              <a:effectLst/>
              <a:latin typeface="黑体" charset="0"/>
              <a:ea typeface="黑体" charset="0"/>
              <a:sym typeface="+mn-ea"/>
            </a:endParaRPr>
          </a:p>
          <a:p>
            <a:pPr lvl="1"/>
            <a:r>
              <a:rPr lang="zh-CN" altLang="en-US" sz="1600">
                <a:solidFill>
                  <a:schemeClr val="tx1"/>
                </a:solidFill>
                <a:latin typeface="黑体" charset="0"/>
                <a:ea typeface="黑体" charset="0"/>
                <a:sym typeface="+mn-ea"/>
              </a:rPr>
              <a:t>定性数据和定量数据</a:t>
            </a:r>
            <a:endParaRPr lang="zh-CN" altLang="en-US" sz="1600">
              <a:solidFill>
                <a:schemeClr val="tx1"/>
              </a:solidFill>
              <a:effectLst/>
              <a:latin typeface="黑体" charset="0"/>
              <a:ea typeface="黑体" charset="0"/>
              <a:sym typeface="+mn-ea"/>
            </a:endParaRPr>
          </a:p>
          <a:p>
            <a:pPr lvl="2"/>
            <a:r>
              <a:rPr lang="zh-CN" altLang="en-US" sz="1600">
                <a:solidFill>
                  <a:schemeClr val="tx1"/>
                </a:solidFill>
                <a:latin typeface="黑体" charset="0"/>
                <a:ea typeface="黑体" charset="0"/>
                <a:sym typeface="+mn-ea"/>
              </a:rPr>
              <a:t>定类数据和定序数据</a:t>
            </a:r>
            <a:endParaRPr lang="zh-CN" altLang="en-US" sz="1600">
              <a:solidFill>
                <a:schemeClr val="tx1"/>
              </a:solidFill>
              <a:effectLst/>
              <a:latin typeface="黑体" charset="0"/>
              <a:ea typeface="黑体" charset="0"/>
              <a:sym typeface="+mn-ea"/>
            </a:endParaRPr>
          </a:p>
          <a:p>
            <a:pPr lvl="2"/>
            <a:r>
              <a:rPr lang="zh-CN" altLang="en-US" sz="1600">
                <a:solidFill>
                  <a:schemeClr val="tx1"/>
                </a:solidFill>
                <a:latin typeface="黑体" charset="0"/>
                <a:ea typeface="黑体" charset="0"/>
                <a:sym typeface="+mn-ea"/>
              </a:rPr>
              <a:t>定距数据和定比数据</a:t>
            </a:r>
            <a:endParaRPr lang="zh-CN" altLang="en-US" sz="1600">
              <a:solidFill>
                <a:schemeClr val="tx1"/>
              </a:solidFill>
              <a:effectLst/>
              <a:latin typeface="黑体" charset="0"/>
              <a:ea typeface="黑体" charset="0"/>
              <a:sym typeface="+mn-ea"/>
            </a:endParaRPr>
          </a:p>
          <a:p>
            <a:pPr lvl="1"/>
            <a:r>
              <a:rPr lang="zh-CN" altLang="en-US" sz="1600">
                <a:solidFill>
                  <a:schemeClr val="tx1"/>
                </a:solidFill>
                <a:latin typeface="黑体" charset="0"/>
                <a:ea typeface="黑体" charset="0"/>
                <a:sym typeface="+mn-ea"/>
              </a:rPr>
              <a:t>截面数据、时序数据和面板数据</a:t>
            </a:r>
            <a:endParaRPr lang="zh-CN" altLang="en-US" sz="2400">
              <a:solidFill>
                <a:schemeClr val="tx1"/>
              </a:solidFill>
              <a:effectLst>
                <a:outerShdw blurRad="38100" dist="19050" dir="2700000" algn="tl" rotWithShape="0">
                  <a:schemeClr val="dk1">
                    <a:alpha val="40000"/>
                  </a:schemeClr>
                </a:outerShdw>
              </a:effectLst>
              <a:latin typeface="黑体" charset="0"/>
              <a:ea typeface="黑体" charset="0"/>
            </a:endParaRPr>
          </a:p>
          <a:p>
            <a:r>
              <a:rPr lang="zh-CN" altLang="en-US" sz="2400">
                <a:solidFill>
                  <a:schemeClr val="tx1"/>
                </a:solidFill>
                <a:effectLst>
                  <a:outerShdw blurRad="38100" dist="19050" dir="2700000" algn="tl" rotWithShape="0">
                    <a:schemeClr val="dk1">
                      <a:alpha val="40000"/>
                    </a:schemeClr>
                  </a:outerShdw>
                </a:effectLst>
                <a:latin typeface="黑体" charset="0"/>
                <a:ea typeface="黑体" charset="0"/>
              </a:rPr>
              <a:t>统计学基本概念</a:t>
            </a:r>
          </a:p>
          <a:p>
            <a:r>
              <a:rPr lang="zh-CN" altLang="en-US" sz="2400">
                <a:solidFill>
                  <a:schemeClr val="tx1"/>
                </a:solidFill>
                <a:effectLst>
                  <a:outerShdw blurRad="38100" dist="19050" dir="2700000" algn="tl" rotWithShape="0">
                    <a:schemeClr val="dk1">
                      <a:alpha val="40000"/>
                    </a:schemeClr>
                  </a:outerShdw>
                </a:effectLst>
                <a:latin typeface="黑体" charset="0"/>
                <a:ea typeface="黑体" charset="0"/>
                <a:sym typeface="+mn-ea"/>
              </a:rPr>
              <a:t>常用统计软件简介</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a:t>
            </a:r>
            <a:r>
              <a:rPr lang="zh-CN" altLang="en-US">
                <a:sym typeface="+mn-ea"/>
              </a:rPr>
              <a:t>统计学的基本概念（</a:t>
            </a:r>
            <a:r>
              <a:rPr lang="en-US" altLang="zh-CN">
                <a:sym typeface="+mn-ea"/>
              </a:rPr>
              <a:t>1</a:t>
            </a:r>
            <a:r>
              <a:rPr lang="zh-CN" altLang="en-US">
                <a:sym typeface="+mn-ea"/>
              </a:rPr>
              <a:t>）</a:t>
            </a:r>
            <a:endParaRPr lang="zh-CN" altLang="en-US"/>
          </a:p>
        </p:txBody>
      </p:sp>
      <p:sp>
        <p:nvSpPr>
          <p:cNvPr id="3" name="内容占位符 2"/>
          <p:cNvSpPr>
            <a:spLocks noGrp="1"/>
          </p:cNvSpPr>
          <p:nvPr>
            <p:ph sz="half" idx="1"/>
          </p:nvPr>
        </p:nvSpPr>
        <p:spPr/>
        <p:txBody>
          <a:bodyPr>
            <a:normAutofit/>
          </a:bodyPr>
          <a:lstStyle/>
          <a:p>
            <a:r>
              <a:rPr lang="en-US" altLang="zh-CN">
                <a:solidFill>
                  <a:schemeClr val="tx1"/>
                </a:solidFill>
                <a:effectLst/>
                <a:latin typeface="Times New Roman" charset="0"/>
                <a:ea typeface="黑体" charset="0"/>
              </a:rPr>
              <a:t>1. </a:t>
            </a:r>
            <a:r>
              <a:rPr lang="zh-CN" altLang="en-US">
                <a:solidFill>
                  <a:schemeClr val="tx1"/>
                </a:solidFill>
                <a:effectLst/>
                <a:latin typeface="Times New Roman" charset="0"/>
                <a:ea typeface="黑体" charset="0"/>
              </a:rPr>
              <a:t>统计学基本分类</a:t>
            </a:r>
          </a:p>
          <a:p>
            <a:pPr lvl="1"/>
            <a:r>
              <a:rPr lang="zh-CN" altLang="en-US">
                <a:solidFill>
                  <a:srgbClr val="FFFF00"/>
                </a:solidFill>
                <a:effectLst/>
                <a:latin typeface="Times New Roman" charset="0"/>
                <a:ea typeface="黑体" charset="0"/>
              </a:rPr>
              <a:t>描述统计</a:t>
            </a:r>
            <a:r>
              <a:rPr lang="zh-CN" altLang="en-US">
                <a:solidFill>
                  <a:schemeClr val="tx1"/>
                </a:solidFill>
                <a:effectLst/>
                <a:latin typeface="Times New Roman" charset="0"/>
                <a:ea typeface="黑体" charset="0"/>
              </a:rPr>
              <a:t>（Descriptive Statistics）</a:t>
            </a:r>
          </a:p>
          <a:p>
            <a:pPr lvl="2"/>
            <a:r>
              <a:rPr lang="zh-CN" altLang="en-US">
                <a:solidFill>
                  <a:schemeClr val="tx1"/>
                </a:solidFill>
                <a:effectLst/>
                <a:latin typeface="Times New Roman" charset="0"/>
                <a:ea typeface="黑体" charset="0"/>
              </a:rPr>
              <a:t>利用表格、图形和数字来概括、显示数据特征的统计方法</a:t>
            </a:r>
          </a:p>
          <a:p>
            <a:pPr lvl="1"/>
            <a:r>
              <a:rPr lang="zh-CN" altLang="en-US">
                <a:solidFill>
                  <a:srgbClr val="FFFF00"/>
                </a:solidFill>
                <a:effectLst/>
                <a:latin typeface="Times New Roman" charset="0"/>
                <a:ea typeface="黑体" charset="0"/>
              </a:rPr>
              <a:t>推断统计</a:t>
            </a:r>
            <a:r>
              <a:rPr lang="zh-CN" altLang="en-US">
                <a:solidFill>
                  <a:schemeClr val="tx1"/>
                </a:solidFill>
                <a:effectLst/>
                <a:latin typeface="Times New Roman" charset="0"/>
                <a:ea typeface="黑体" charset="0"/>
              </a:rPr>
              <a:t>（Inferential Statistics）</a:t>
            </a:r>
          </a:p>
          <a:p>
            <a:pPr lvl="2"/>
            <a:r>
              <a:rPr lang="zh-CN" altLang="en-US">
                <a:solidFill>
                  <a:schemeClr val="tx1"/>
                </a:solidFill>
                <a:effectLst/>
                <a:latin typeface="Times New Roman" charset="0"/>
                <a:ea typeface="黑体" charset="0"/>
              </a:rPr>
              <a:t>从总体中抽取样本，并利用样本数据来推断总体特征的统计方法</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a:t>
            </a:r>
            <a:r>
              <a:rPr lang="zh-CN" altLang="en-US">
                <a:sym typeface="+mn-ea"/>
              </a:rPr>
              <a:t>统计学的基本概念（</a:t>
            </a:r>
            <a:r>
              <a:rPr lang="en-US" altLang="zh-CN">
                <a:sym typeface="+mn-ea"/>
              </a:rPr>
              <a:t>2</a:t>
            </a:r>
            <a:r>
              <a:rPr lang="zh-CN" altLang="en-US">
                <a:sym typeface="+mn-ea"/>
              </a:rPr>
              <a:t>）</a:t>
            </a:r>
            <a:endParaRPr lang="zh-CN" altLang="en-US"/>
          </a:p>
        </p:txBody>
      </p:sp>
      <p:sp>
        <p:nvSpPr>
          <p:cNvPr id="3" name="内容占位符 2"/>
          <p:cNvSpPr>
            <a:spLocks noGrp="1"/>
          </p:cNvSpPr>
          <p:nvPr>
            <p:ph sz="half" idx="1"/>
          </p:nvPr>
        </p:nvSpPr>
        <p:spPr/>
        <p:txBody>
          <a:bodyPr>
            <a:normAutofit/>
          </a:bodyPr>
          <a:lstStyle/>
          <a:p>
            <a:r>
              <a:rPr lang="en-US" altLang="zh-CN" sz="2500">
                <a:solidFill>
                  <a:schemeClr val="tx1"/>
                </a:solidFill>
                <a:effectLst/>
                <a:latin typeface="Times New Roman" charset="0"/>
                <a:ea typeface="黑体" charset="0"/>
              </a:rPr>
              <a:t>2. </a:t>
            </a:r>
            <a:r>
              <a:rPr lang="zh-CN" altLang="en-US" sz="2500">
                <a:solidFill>
                  <a:schemeClr val="tx1"/>
                </a:solidFill>
                <a:effectLst/>
                <a:latin typeface="Times New Roman" charset="0"/>
                <a:ea typeface="黑体" charset="0"/>
              </a:rPr>
              <a:t>确定性和随机性</a:t>
            </a:r>
          </a:p>
          <a:p>
            <a:pPr lvl="1"/>
            <a:r>
              <a:rPr lang="zh-CN" altLang="en-US" sz="2200">
                <a:solidFill>
                  <a:srgbClr val="FFFF00"/>
                </a:solidFill>
                <a:latin typeface="Times New Roman" charset="0"/>
                <a:ea typeface="黑体" charset="0"/>
                <a:sym typeface="+mn-ea"/>
              </a:rPr>
              <a:t>确定现象：</a:t>
            </a:r>
            <a:r>
              <a:rPr lang="zh-CN" altLang="en-US" sz="2200">
                <a:solidFill>
                  <a:schemeClr val="tx1"/>
                </a:solidFill>
                <a:effectLst>
                  <a:outerShdw blurRad="38100" dist="19050" dir="2700000" algn="tl" rotWithShape="0">
                    <a:schemeClr val="dk1">
                      <a:alpha val="40000"/>
                    </a:schemeClr>
                  </a:outerShdw>
                </a:effectLst>
                <a:latin typeface="Times New Roman" charset="0"/>
                <a:ea typeface="黑体" charset="0"/>
                <a:sym typeface="+mn-ea"/>
              </a:rPr>
              <a:t>在一定条件下必然发生</a:t>
            </a:r>
            <a:endParaRPr lang="zh-CN" altLang="en-US" sz="2200">
              <a:solidFill>
                <a:schemeClr val="tx1"/>
              </a:solidFill>
              <a:effectLst>
                <a:outerShdw blurRad="38100" dist="19050" dir="2700000" algn="tl" rotWithShape="0">
                  <a:schemeClr val="dk1">
                    <a:alpha val="40000"/>
                  </a:schemeClr>
                </a:outerShdw>
              </a:effectLst>
              <a:latin typeface="Times New Roman" charset="0"/>
              <a:ea typeface="黑体" charset="0"/>
            </a:endParaRPr>
          </a:p>
          <a:p>
            <a:pPr lvl="1"/>
            <a:r>
              <a:rPr lang="zh-CN" altLang="en-US" sz="2200">
                <a:solidFill>
                  <a:srgbClr val="FFFF00"/>
                </a:solidFill>
                <a:effectLst>
                  <a:outerShdw blurRad="38100" dist="19050" dir="2700000" algn="tl" rotWithShape="0">
                    <a:schemeClr val="dk1">
                      <a:alpha val="40000"/>
                    </a:schemeClr>
                  </a:outerShdw>
                </a:effectLst>
                <a:latin typeface="Times New Roman" charset="0"/>
                <a:ea typeface="黑体" charset="0"/>
                <a:sym typeface="+mn-ea"/>
              </a:rPr>
              <a:t>随机现象：</a:t>
            </a:r>
            <a:r>
              <a:rPr lang="zh-CN" altLang="en-US" sz="2200">
                <a:solidFill>
                  <a:schemeClr val="tx1"/>
                </a:solidFill>
                <a:effectLst>
                  <a:outerShdw blurRad="38100" dist="19050" dir="2700000" algn="tl" rotWithShape="0">
                    <a:schemeClr val="dk1">
                      <a:alpha val="40000"/>
                    </a:schemeClr>
                  </a:outerShdw>
                </a:effectLst>
                <a:latin typeface="Times New Roman" charset="0"/>
                <a:ea typeface="黑体" charset="0"/>
                <a:sym typeface="+mn-ea"/>
              </a:rPr>
              <a:t>在一定条件下有可能发生，也有可能不发生</a:t>
            </a:r>
            <a:endParaRPr lang="zh-CN" altLang="en-US" sz="2200">
              <a:solidFill>
                <a:schemeClr val="tx1"/>
              </a:solidFill>
              <a:effectLst/>
              <a:latin typeface="Times New Roman" charset="0"/>
              <a:ea typeface="黑体" charset="0"/>
            </a:endParaRPr>
          </a:p>
          <a:p>
            <a:r>
              <a:rPr lang="zh-CN" altLang="en-US" sz="2500">
                <a:solidFill>
                  <a:schemeClr val="tx1"/>
                </a:solidFill>
                <a:effectLst/>
                <a:latin typeface="Times New Roman" charset="0"/>
                <a:ea typeface="黑体" charset="0"/>
              </a:rPr>
              <a:t>统计分析就是研究</a:t>
            </a:r>
            <a:r>
              <a:rPr lang="zh-CN" altLang="en-US" sz="2500">
                <a:solidFill>
                  <a:srgbClr val="FFFF00"/>
                </a:solidFill>
                <a:effectLst/>
                <a:latin typeface="Times New Roman" charset="0"/>
                <a:ea typeface="黑体" charset="0"/>
              </a:rPr>
              <a:t>随机性</a:t>
            </a:r>
            <a:r>
              <a:rPr lang="zh-CN" altLang="en-US" sz="2500">
                <a:solidFill>
                  <a:schemeClr val="tx1"/>
                </a:solidFill>
                <a:effectLst/>
                <a:latin typeface="Times New Roman" charset="0"/>
                <a:ea typeface="黑体" charset="0"/>
              </a:rPr>
              <a:t>中的</a:t>
            </a:r>
            <a:r>
              <a:rPr lang="zh-CN" altLang="en-US" sz="2500">
                <a:solidFill>
                  <a:srgbClr val="FFFF00"/>
                </a:solidFill>
                <a:effectLst/>
                <a:latin typeface="Times New Roman" charset="0"/>
                <a:ea typeface="黑体" charset="0"/>
              </a:rPr>
              <a:t>规律性</a:t>
            </a:r>
            <a:endParaRPr lang="zh-CN" altLang="en-US" sz="2500">
              <a:solidFill>
                <a:schemeClr val="tx1"/>
              </a:solidFill>
              <a:effectLst/>
              <a:latin typeface="Times New Roman" charset="0"/>
              <a:ea typeface="黑体" charset="0"/>
            </a:endParaRPr>
          </a:p>
          <a:p>
            <a:pPr lvl="1"/>
            <a:endParaRPr lang="zh-CN" altLang="en-US">
              <a:solidFill>
                <a:schemeClr val="tx1"/>
              </a:solidFill>
              <a:effectLst/>
              <a:latin typeface="Times New Roman" charset="0"/>
              <a:ea typeface="黑体" charset="0"/>
            </a:endParaRPr>
          </a:p>
        </p:txBody>
      </p:sp>
      <p:pic>
        <p:nvPicPr>
          <p:cNvPr id="4" name="图片 3" descr="14082444829788"/>
          <p:cNvPicPr>
            <a:picLocks noChangeAspect="1"/>
          </p:cNvPicPr>
          <p:nvPr/>
        </p:nvPicPr>
        <p:blipFill>
          <a:blip r:embed="rId2"/>
          <a:stretch>
            <a:fillRect/>
          </a:stretch>
        </p:blipFill>
        <p:spPr>
          <a:xfrm>
            <a:off x="6064885" y="2908300"/>
            <a:ext cx="1440815" cy="2217420"/>
          </a:xfrm>
          <a:prstGeom prst="rect">
            <a:avLst/>
          </a:prstGeom>
        </p:spPr>
      </p:pic>
      <p:pic>
        <p:nvPicPr>
          <p:cNvPr id="5" name="图片 4"/>
          <p:cNvPicPr>
            <a:picLocks noChangeAspect="1"/>
          </p:cNvPicPr>
          <p:nvPr/>
        </p:nvPicPr>
        <p:blipFill>
          <a:blip r:embed="rId3"/>
          <a:stretch>
            <a:fillRect/>
          </a:stretch>
        </p:blipFill>
        <p:spPr>
          <a:xfrm>
            <a:off x="7577455" y="2915920"/>
            <a:ext cx="1421765" cy="2209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a:t>
            </a:r>
            <a:r>
              <a:rPr lang="zh-CN" altLang="en-US">
                <a:sym typeface="+mn-ea"/>
              </a:rPr>
              <a:t>统计学的基本概念（</a:t>
            </a:r>
            <a:r>
              <a:rPr lang="en-US" altLang="zh-CN">
                <a:sym typeface="+mn-ea"/>
              </a:rPr>
              <a:t>3</a:t>
            </a:r>
            <a:r>
              <a:rPr lang="zh-CN" altLang="en-US">
                <a:sym typeface="+mn-ea"/>
              </a:rPr>
              <a:t>）</a:t>
            </a:r>
            <a:endParaRPr lang="zh-CN" altLang="en-US"/>
          </a:p>
        </p:txBody>
      </p:sp>
      <p:sp>
        <p:nvSpPr>
          <p:cNvPr id="3" name="内容占位符 2"/>
          <p:cNvSpPr>
            <a:spLocks noGrp="1"/>
          </p:cNvSpPr>
          <p:nvPr>
            <p:ph sz="half" idx="1"/>
          </p:nvPr>
        </p:nvSpPr>
        <p:spPr/>
        <p:txBody>
          <a:bodyPr>
            <a:normAutofit/>
          </a:bodyPr>
          <a:lstStyle/>
          <a:p>
            <a:r>
              <a:rPr lang="en-US" altLang="zh-CN" sz="2500">
                <a:solidFill>
                  <a:schemeClr val="tx1"/>
                </a:solidFill>
                <a:effectLst/>
                <a:latin typeface="Times New Roman" charset="0"/>
                <a:ea typeface="黑体" charset="0"/>
              </a:rPr>
              <a:t>3. </a:t>
            </a:r>
            <a:r>
              <a:rPr lang="zh-CN" altLang="en-US" sz="2500">
                <a:solidFill>
                  <a:schemeClr val="tx1"/>
                </a:solidFill>
                <a:effectLst/>
                <a:latin typeface="Times New Roman" charset="0"/>
                <a:ea typeface="黑体" charset="0"/>
              </a:rPr>
              <a:t>总体与样本</a:t>
            </a:r>
          </a:p>
          <a:p>
            <a:pPr lvl="1"/>
            <a:r>
              <a:rPr lang="zh-CN" altLang="en-US" sz="2200">
                <a:solidFill>
                  <a:srgbClr val="FFFF00"/>
                </a:solidFill>
                <a:effectLst/>
                <a:latin typeface="Times New Roman" charset="0"/>
                <a:ea typeface="黑体" charset="0"/>
              </a:rPr>
              <a:t>总体</a:t>
            </a:r>
            <a:r>
              <a:rPr lang="zh-CN" altLang="en-US" sz="2200">
                <a:solidFill>
                  <a:schemeClr val="tx1"/>
                </a:solidFill>
                <a:effectLst>
                  <a:outerShdw blurRad="38100" dist="19050" dir="2700000" algn="tl" rotWithShape="0">
                    <a:schemeClr val="dk1">
                      <a:alpha val="40000"/>
                    </a:schemeClr>
                  </a:outerShdw>
                </a:effectLst>
                <a:latin typeface="Times New Roman" charset="0"/>
                <a:ea typeface="黑体" charset="0"/>
              </a:rPr>
              <a:t>（population）：由统计研究所涉及的那些同质个体（也称单位）所形成的集合</a:t>
            </a:r>
          </a:p>
          <a:p>
            <a:pPr lvl="1"/>
            <a:r>
              <a:rPr lang="zh-CN" altLang="en-US" sz="2200">
                <a:solidFill>
                  <a:srgbClr val="FFFF00"/>
                </a:solidFill>
                <a:effectLst>
                  <a:outerShdw blurRad="38100" dist="19050" dir="2700000" algn="tl" rotWithShape="0">
                    <a:schemeClr val="dk1">
                      <a:alpha val="40000"/>
                    </a:schemeClr>
                  </a:outerShdw>
                </a:effectLst>
                <a:latin typeface="Times New Roman" charset="0"/>
                <a:ea typeface="黑体" charset="0"/>
              </a:rPr>
              <a:t>样本</a:t>
            </a:r>
            <a:r>
              <a:rPr lang="zh-CN" altLang="en-US" sz="2200">
                <a:solidFill>
                  <a:schemeClr val="tx1"/>
                </a:solidFill>
                <a:effectLst>
                  <a:outerShdw blurRad="38100" dist="19050" dir="2700000" algn="tl" rotWithShape="0">
                    <a:schemeClr val="dk1">
                      <a:alpha val="40000"/>
                    </a:schemeClr>
                  </a:outerShdw>
                </a:effectLst>
                <a:latin typeface="Times New Roman" charset="0"/>
                <a:ea typeface="黑体" charset="0"/>
              </a:rPr>
              <a:t>（sample）：所研究的全部同类对象中部分对象组成的集合，所研究总体的一部分。</a:t>
            </a:r>
          </a:p>
        </p:txBody>
      </p:sp>
      <p:grpSp>
        <p:nvGrpSpPr>
          <p:cNvPr id="5" name="组合 4"/>
          <p:cNvGrpSpPr/>
          <p:nvPr/>
        </p:nvGrpSpPr>
        <p:grpSpPr>
          <a:xfrm>
            <a:off x="874182" y="3364865"/>
            <a:ext cx="2989580" cy="1630680"/>
            <a:chOff x="8880" y="7200"/>
            <a:chExt cx="4708" cy="2568"/>
          </a:xfrm>
        </p:grpSpPr>
        <p:grpSp>
          <p:nvGrpSpPr>
            <p:cNvPr id="51224" name="组合 51223"/>
            <p:cNvGrpSpPr/>
            <p:nvPr/>
          </p:nvGrpSpPr>
          <p:grpSpPr>
            <a:xfrm>
              <a:off x="9138" y="7945"/>
              <a:ext cx="4157" cy="1728"/>
              <a:chOff x="0" y="0"/>
              <a:chExt cx="2415" cy="1436"/>
            </a:xfrm>
          </p:grpSpPr>
          <p:grpSp>
            <p:nvGrpSpPr>
              <p:cNvPr id="51225" name="组合 51224"/>
              <p:cNvGrpSpPr/>
              <p:nvPr/>
            </p:nvGrpSpPr>
            <p:grpSpPr>
              <a:xfrm>
                <a:off x="150" y="0"/>
                <a:ext cx="1976" cy="327"/>
                <a:chOff x="0" y="0"/>
                <a:chExt cx="1976" cy="327"/>
              </a:xfrm>
            </p:grpSpPr>
            <p:sp>
              <p:nvSpPr>
                <p:cNvPr id="51226" name="Freeform 7"/>
                <p:cNvSpPr/>
                <p:nvPr/>
              </p:nvSpPr>
              <p:spPr>
                <a:xfrm>
                  <a:off x="179" y="69"/>
                  <a:ext cx="38" cy="210"/>
                </a:xfrm>
                <a:custGeom>
                  <a:avLst/>
                  <a:gdLst/>
                  <a:ahLst/>
                  <a:cxnLst>
                    <a:cxn ang="0">
                      <a:pos x="24" y="2"/>
                    </a:cxn>
                    <a:cxn ang="0">
                      <a:pos x="16" y="0"/>
                    </a:cxn>
                    <a:cxn ang="0">
                      <a:pos x="8" y="0"/>
                    </a:cxn>
                    <a:cxn ang="0">
                      <a:pos x="2" y="1"/>
                    </a:cxn>
                    <a:cxn ang="0">
                      <a:pos x="1" y="9"/>
                    </a:cxn>
                    <a:cxn ang="0">
                      <a:pos x="1" y="14"/>
                    </a:cxn>
                    <a:cxn ang="0">
                      <a:pos x="4" y="22"/>
                    </a:cxn>
                    <a:cxn ang="0">
                      <a:pos x="7" y="22"/>
                    </a:cxn>
                    <a:cxn ang="0">
                      <a:pos x="2" y="31"/>
                    </a:cxn>
                    <a:cxn ang="0">
                      <a:pos x="0" y="44"/>
                    </a:cxn>
                    <a:cxn ang="0">
                      <a:pos x="0" y="57"/>
                    </a:cxn>
                    <a:cxn ang="0">
                      <a:pos x="1" y="72"/>
                    </a:cxn>
                    <a:cxn ang="0">
                      <a:pos x="2" y="87"/>
                    </a:cxn>
                    <a:cxn ang="0">
                      <a:pos x="7" y="88"/>
                    </a:cxn>
                    <a:cxn ang="0">
                      <a:pos x="7" y="92"/>
                    </a:cxn>
                    <a:cxn ang="0">
                      <a:pos x="10" y="94"/>
                    </a:cxn>
                    <a:cxn ang="0">
                      <a:pos x="10" y="110"/>
                    </a:cxn>
                    <a:cxn ang="0">
                      <a:pos x="12" y="112"/>
                    </a:cxn>
                    <a:cxn ang="0">
                      <a:pos x="12" y="141"/>
                    </a:cxn>
                    <a:cxn ang="0">
                      <a:pos x="12" y="158"/>
                    </a:cxn>
                    <a:cxn ang="0">
                      <a:pos x="8" y="178"/>
                    </a:cxn>
                    <a:cxn ang="0">
                      <a:pos x="7" y="204"/>
                    </a:cxn>
                    <a:cxn ang="0">
                      <a:pos x="11" y="206"/>
                    </a:cxn>
                    <a:cxn ang="0">
                      <a:pos x="11" y="209"/>
                    </a:cxn>
                    <a:cxn ang="0">
                      <a:pos x="17" y="209"/>
                    </a:cxn>
                    <a:cxn ang="0">
                      <a:pos x="18" y="208"/>
                    </a:cxn>
                    <a:cxn ang="0">
                      <a:pos x="21" y="208"/>
                    </a:cxn>
                    <a:cxn ang="0">
                      <a:pos x="21" y="209"/>
                    </a:cxn>
                    <a:cxn ang="0">
                      <a:pos x="25" y="209"/>
                    </a:cxn>
                    <a:cxn ang="0">
                      <a:pos x="35" y="208"/>
                    </a:cxn>
                    <a:cxn ang="0">
                      <a:pos x="35" y="206"/>
                    </a:cxn>
                    <a:cxn ang="0">
                      <a:pos x="26" y="202"/>
                    </a:cxn>
                    <a:cxn ang="0">
                      <a:pos x="26" y="198"/>
                    </a:cxn>
                    <a:cxn ang="0">
                      <a:pos x="35" y="196"/>
                    </a:cxn>
                    <a:cxn ang="0">
                      <a:pos x="35" y="194"/>
                    </a:cxn>
                    <a:cxn ang="0">
                      <a:pos x="29" y="190"/>
                    </a:cxn>
                    <a:cxn ang="0">
                      <a:pos x="29" y="161"/>
                    </a:cxn>
                    <a:cxn ang="0">
                      <a:pos x="30" y="135"/>
                    </a:cxn>
                    <a:cxn ang="0">
                      <a:pos x="30" y="109"/>
                    </a:cxn>
                    <a:cxn ang="0">
                      <a:pos x="30" y="94"/>
                    </a:cxn>
                    <a:cxn ang="0">
                      <a:pos x="30" y="90"/>
                    </a:cxn>
                    <a:cxn ang="0">
                      <a:pos x="30" y="69"/>
                    </a:cxn>
                    <a:cxn ang="0">
                      <a:pos x="37" y="64"/>
                    </a:cxn>
                    <a:cxn ang="0">
                      <a:pos x="37" y="62"/>
                    </a:cxn>
                    <a:cxn ang="0">
                      <a:pos x="23" y="33"/>
                    </a:cxn>
                    <a:cxn ang="0">
                      <a:pos x="16" y="30"/>
                    </a:cxn>
                    <a:cxn ang="0">
                      <a:pos x="17" y="28"/>
                    </a:cxn>
                    <a:cxn ang="0">
                      <a:pos x="21" y="26"/>
                    </a:cxn>
                    <a:cxn ang="0">
                      <a:pos x="21" y="25"/>
                    </a:cxn>
                    <a:cxn ang="0">
                      <a:pos x="23" y="24"/>
                    </a:cxn>
                    <a:cxn ang="0">
                      <a:pos x="23" y="22"/>
                    </a:cxn>
                    <a:cxn ang="0">
                      <a:pos x="24" y="21"/>
                    </a:cxn>
                    <a:cxn ang="0">
                      <a:pos x="23" y="20"/>
                    </a:cxn>
                    <a:cxn ang="0">
                      <a:pos x="24" y="19"/>
                    </a:cxn>
                    <a:cxn ang="0">
                      <a:pos x="21" y="14"/>
                    </a:cxn>
                    <a:cxn ang="0">
                      <a:pos x="23" y="12"/>
                    </a:cxn>
                    <a:cxn ang="0">
                      <a:pos x="21" y="9"/>
                    </a:cxn>
                    <a:cxn ang="0">
                      <a:pos x="24" y="7"/>
                    </a:cxn>
                    <a:cxn ang="0">
                      <a:pos x="24" y="2"/>
                    </a:cxn>
                  </a:cxnLst>
                  <a:rect l="0" t="0" r="0" b="0"/>
                  <a:pathLst>
                    <a:path w="38" h="210">
                      <a:moveTo>
                        <a:pt x="24" y="2"/>
                      </a:moveTo>
                      <a:lnTo>
                        <a:pt x="16" y="0"/>
                      </a:lnTo>
                      <a:lnTo>
                        <a:pt x="8" y="0"/>
                      </a:lnTo>
                      <a:lnTo>
                        <a:pt x="2" y="1"/>
                      </a:lnTo>
                      <a:lnTo>
                        <a:pt x="1" y="9"/>
                      </a:lnTo>
                      <a:lnTo>
                        <a:pt x="1" y="14"/>
                      </a:lnTo>
                      <a:lnTo>
                        <a:pt x="4" y="22"/>
                      </a:lnTo>
                      <a:lnTo>
                        <a:pt x="7" y="22"/>
                      </a:lnTo>
                      <a:lnTo>
                        <a:pt x="2" y="31"/>
                      </a:lnTo>
                      <a:lnTo>
                        <a:pt x="0" y="44"/>
                      </a:lnTo>
                      <a:lnTo>
                        <a:pt x="0" y="57"/>
                      </a:lnTo>
                      <a:lnTo>
                        <a:pt x="1" y="72"/>
                      </a:lnTo>
                      <a:lnTo>
                        <a:pt x="2" y="87"/>
                      </a:lnTo>
                      <a:lnTo>
                        <a:pt x="7" y="88"/>
                      </a:lnTo>
                      <a:lnTo>
                        <a:pt x="7" y="92"/>
                      </a:lnTo>
                      <a:lnTo>
                        <a:pt x="10" y="94"/>
                      </a:lnTo>
                      <a:lnTo>
                        <a:pt x="10" y="110"/>
                      </a:lnTo>
                      <a:lnTo>
                        <a:pt x="12" y="112"/>
                      </a:lnTo>
                      <a:lnTo>
                        <a:pt x="12" y="141"/>
                      </a:lnTo>
                      <a:lnTo>
                        <a:pt x="12" y="158"/>
                      </a:lnTo>
                      <a:lnTo>
                        <a:pt x="8" y="178"/>
                      </a:lnTo>
                      <a:lnTo>
                        <a:pt x="7" y="204"/>
                      </a:lnTo>
                      <a:lnTo>
                        <a:pt x="11" y="206"/>
                      </a:lnTo>
                      <a:lnTo>
                        <a:pt x="11" y="209"/>
                      </a:lnTo>
                      <a:lnTo>
                        <a:pt x="17" y="209"/>
                      </a:lnTo>
                      <a:lnTo>
                        <a:pt x="18" y="208"/>
                      </a:lnTo>
                      <a:lnTo>
                        <a:pt x="21" y="208"/>
                      </a:lnTo>
                      <a:lnTo>
                        <a:pt x="21" y="209"/>
                      </a:lnTo>
                      <a:lnTo>
                        <a:pt x="25" y="209"/>
                      </a:lnTo>
                      <a:lnTo>
                        <a:pt x="35" y="208"/>
                      </a:lnTo>
                      <a:lnTo>
                        <a:pt x="35" y="206"/>
                      </a:lnTo>
                      <a:lnTo>
                        <a:pt x="26" y="202"/>
                      </a:lnTo>
                      <a:lnTo>
                        <a:pt x="26" y="198"/>
                      </a:lnTo>
                      <a:lnTo>
                        <a:pt x="35" y="196"/>
                      </a:lnTo>
                      <a:lnTo>
                        <a:pt x="35" y="194"/>
                      </a:lnTo>
                      <a:lnTo>
                        <a:pt x="29" y="190"/>
                      </a:lnTo>
                      <a:lnTo>
                        <a:pt x="29" y="161"/>
                      </a:lnTo>
                      <a:lnTo>
                        <a:pt x="30" y="135"/>
                      </a:lnTo>
                      <a:lnTo>
                        <a:pt x="30" y="109"/>
                      </a:lnTo>
                      <a:lnTo>
                        <a:pt x="30" y="94"/>
                      </a:lnTo>
                      <a:lnTo>
                        <a:pt x="30" y="90"/>
                      </a:lnTo>
                      <a:lnTo>
                        <a:pt x="30" y="69"/>
                      </a:lnTo>
                      <a:lnTo>
                        <a:pt x="37" y="64"/>
                      </a:lnTo>
                      <a:lnTo>
                        <a:pt x="37" y="62"/>
                      </a:lnTo>
                      <a:lnTo>
                        <a:pt x="23" y="33"/>
                      </a:lnTo>
                      <a:lnTo>
                        <a:pt x="16" y="30"/>
                      </a:lnTo>
                      <a:lnTo>
                        <a:pt x="17" y="28"/>
                      </a:lnTo>
                      <a:lnTo>
                        <a:pt x="21" y="26"/>
                      </a:lnTo>
                      <a:lnTo>
                        <a:pt x="21" y="25"/>
                      </a:lnTo>
                      <a:lnTo>
                        <a:pt x="23" y="24"/>
                      </a:lnTo>
                      <a:lnTo>
                        <a:pt x="23" y="22"/>
                      </a:lnTo>
                      <a:lnTo>
                        <a:pt x="24" y="21"/>
                      </a:lnTo>
                      <a:lnTo>
                        <a:pt x="23" y="20"/>
                      </a:lnTo>
                      <a:lnTo>
                        <a:pt x="24" y="19"/>
                      </a:lnTo>
                      <a:lnTo>
                        <a:pt x="21" y="14"/>
                      </a:lnTo>
                      <a:lnTo>
                        <a:pt x="23" y="12"/>
                      </a:lnTo>
                      <a:lnTo>
                        <a:pt x="21" y="9"/>
                      </a:lnTo>
                      <a:lnTo>
                        <a:pt x="24" y="7"/>
                      </a:lnTo>
                      <a:lnTo>
                        <a:pt x="24" y="2"/>
                      </a:lnTo>
                    </a:path>
                  </a:pathLst>
                </a:custGeom>
                <a:solidFill>
                  <a:schemeClr val="hlink">
                    <a:alpha val="100000"/>
                  </a:schemeClr>
                </a:solidFill>
                <a:ln w="9525">
                  <a:noFill/>
                </a:ln>
              </p:spPr>
              <p:txBody>
                <a:bodyPr/>
                <a:lstStyle/>
                <a:p>
                  <a:endParaRPr lang="zh-CN" altLang="en-US"/>
                </a:p>
              </p:txBody>
            </p:sp>
            <p:sp>
              <p:nvSpPr>
                <p:cNvPr id="51227" name="Freeform 8"/>
                <p:cNvSpPr/>
                <p:nvPr/>
              </p:nvSpPr>
              <p:spPr>
                <a:xfrm>
                  <a:off x="0" y="75"/>
                  <a:ext cx="68" cy="241"/>
                </a:xfrm>
                <a:custGeom>
                  <a:avLst/>
                  <a:gdLst/>
                  <a:ahLst/>
                  <a:cxnLst>
                    <a:cxn ang="0">
                      <a:pos x="40" y="3"/>
                    </a:cxn>
                    <a:cxn ang="0">
                      <a:pos x="54" y="0"/>
                    </a:cxn>
                    <a:cxn ang="0">
                      <a:pos x="59" y="5"/>
                    </a:cxn>
                    <a:cxn ang="0">
                      <a:pos x="61" y="3"/>
                    </a:cxn>
                    <a:cxn ang="0">
                      <a:pos x="64" y="14"/>
                    </a:cxn>
                    <a:cxn ang="0">
                      <a:pos x="57" y="20"/>
                    </a:cxn>
                    <a:cxn ang="0">
                      <a:pos x="56" y="26"/>
                    </a:cxn>
                    <a:cxn ang="0">
                      <a:pos x="55" y="27"/>
                    </a:cxn>
                    <a:cxn ang="0">
                      <a:pos x="54" y="32"/>
                    </a:cxn>
                    <a:cxn ang="0">
                      <a:pos x="48" y="34"/>
                    </a:cxn>
                    <a:cxn ang="0">
                      <a:pos x="48" y="36"/>
                    </a:cxn>
                    <a:cxn ang="0">
                      <a:pos x="57" y="43"/>
                    </a:cxn>
                    <a:cxn ang="0">
                      <a:pos x="64" y="77"/>
                    </a:cxn>
                    <a:cxn ang="0">
                      <a:pos x="59" y="86"/>
                    </a:cxn>
                    <a:cxn ang="0">
                      <a:pos x="59" y="149"/>
                    </a:cxn>
                    <a:cxn ang="0">
                      <a:pos x="52" y="151"/>
                    </a:cxn>
                    <a:cxn ang="0">
                      <a:pos x="50" y="162"/>
                    </a:cxn>
                    <a:cxn ang="0">
                      <a:pos x="48" y="189"/>
                    </a:cxn>
                    <a:cxn ang="0">
                      <a:pos x="48" y="202"/>
                    </a:cxn>
                    <a:cxn ang="0">
                      <a:pos x="59" y="211"/>
                    </a:cxn>
                    <a:cxn ang="0">
                      <a:pos x="67" y="216"/>
                    </a:cxn>
                    <a:cxn ang="0">
                      <a:pos x="67" y="219"/>
                    </a:cxn>
                    <a:cxn ang="0">
                      <a:pos x="50" y="215"/>
                    </a:cxn>
                    <a:cxn ang="0">
                      <a:pos x="48" y="212"/>
                    </a:cxn>
                    <a:cxn ang="0">
                      <a:pos x="46" y="215"/>
                    </a:cxn>
                    <a:cxn ang="0">
                      <a:pos x="44" y="215"/>
                    </a:cxn>
                    <a:cxn ang="0">
                      <a:pos x="42" y="204"/>
                    </a:cxn>
                    <a:cxn ang="0">
                      <a:pos x="40" y="159"/>
                    </a:cxn>
                    <a:cxn ang="0">
                      <a:pos x="37" y="159"/>
                    </a:cxn>
                    <a:cxn ang="0">
                      <a:pos x="28" y="199"/>
                    </a:cxn>
                    <a:cxn ang="0">
                      <a:pos x="28" y="225"/>
                    </a:cxn>
                    <a:cxn ang="0">
                      <a:pos x="24" y="237"/>
                    </a:cxn>
                    <a:cxn ang="0">
                      <a:pos x="20" y="240"/>
                    </a:cxn>
                    <a:cxn ang="0">
                      <a:pos x="18" y="233"/>
                    </a:cxn>
                    <a:cxn ang="0">
                      <a:pos x="21" y="226"/>
                    </a:cxn>
                    <a:cxn ang="0">
                      <a:pos x="24" y="210"/>
                    </a:cxn>
                    <a:cxn ang="0">
                      <a:pos x="24" y="152"/>
                    </a:cxn>
                    <a:cxn ang="0">
                      <a:pos x="28" y="96"/>
                    </a:cxn>
                    <a:cxn ang="0">
                      <a:pos x="21" y="91"/>
                    </a:cxn>
                    <a:cxn ang="0">
                      <a:pos x="21" y="83"/>
                    </a:cxn>
                    <a:cxn ang="0">
                      <a:pos x="21" y="68"/>
                    </a:cxn>
                    <a:cxn ang="0">
                      <a:pos x="14" y="72"/>
                    </a:cxn>
                    <a:cxn ang="0">
                      <a:pos x="21" y="81"/>
                    </a:cxn>
                    <a:cxn ang="0">
                      <a:pos x="21" y="90"/>
                    </a:cxn>
                    <a:cxn ang="0">
                      <a:pos x="14" y="85"/>
                    </a:cxn>
                    <a:cxn ang="0">
                      <a:pos x="11" y="79"/>
                    </a:cxn>
                    <a:cxn ang="0">
                      <a:pos x="7" y="80"/>
                    </a:cxn>
                    <a:cxn ang="0">
                      <a:pos x="0" y="72"/>
                    </a:cxn>
                    <a:cxn ang="0">
                      <a:pos x="0" y="68"/>
                    </a:cxn>
                    <a:cxn ang="0">
                      <a:pos x="4" y="67"/>
                    </a:cxn>
                    <a:cxn ang="0">
                      <a:pos x="12" y="56"/>
                    </a:cxn>
                    <a:cxn ang="0">
                      <a:pos x="21" y="47"/>
                    </a:cxn>
                    <a:cxn ang="0">
                      <a:pos x="32" y="36"/>
                    </a:cxn>
                    <a:cxn ang="0">
                      <a:pos x="40" y="32"/>
                    </a:cxn>
                    <a:cxn ang="0">
                      <a:pos x="40" y="25"/>
                    </a:cxn>
                    <a:cxn ang="0">
                      <a:pos x="37" y="21"/>
                    </a:cxn>
                    <a:cxn ang="0">
                      <a:pos x="37" y="12"/>
                    </a:cxn>
                    <a:cxn ang="0">
                      <a:pos x="35" y="10"/>
                    </a:cxn>
                    <a:cxn ang="0">
                      <a:pos x="40" y="3"/>
                    </a:cxn>
                  </a:cxnLst>
                  <a:rect l="0" t="0" r="0" b="0"/>
                  <a:pathLst>
                    <a:path w="68" h="241">
                      <a:moveTo>
                        <a:pt x="40" y="3"/>
                      </a:moveTo>
                      <a:lnTo>
                        <a:pt x="54" y="0"/>
                      </a:lnTo>
                      <a:lnTo>
                        <a:pt x="59" y="5"/>
                      </a:lnTo>
                      <a:lnTo>
                        <a:pt x="61" y="3"/>
                      </a:lnTo>
                      <a:lnTo>
                        <a:pt x="64" y="14"/>
                      </a:lnTo>
                      <a:lnTo>
                        <a:pt x="57" y="20"/>
                      </a:lnTo>
                      <a:lnTo>
                        <a:pt x="56" y="26"/>
                      </a:lnTo>
                      <a:lnTo>
                        <a:pt x="55" y="27"/>
                      </a:lnTo>
                      <a:lnTo>
                        <a:pt x="54" y="32"/>
                      </a:lnTo>
                      <a:lnTo>
                        <a:pt x="48" y="34"/>
                      </a:lnTo>
                      <a:lnTo>
                        <a:pt x="48" y="36"/>
                      </a:lnTo>
                      <a:lnTo>
                        <a:pt x="57" y="43"/>
                      </a:lnTo>
                      <a:lnTo>
                        <a:pt x="64" y="77"/>
                      </a:lnTo>
                      <a:lnTo>
                        <a:pt x="59" y="86"/>
                      </a:lnTo>
                      <a:lnTo>
                        <a:pt x="59" y="149"/>
                      </a:lnTo>
                      <a:lnTo>
                        <a:pt x="52" y="151"/>
                      </a:lnTo>
                      <a:lnTo>
                        <a:pt x="50" y="162"/>
                      </a:lnTo>
                      <a:lnTo>
                        <a:pt x="48" y="189"/>
                      </a:lnTo>
                      <a:lnTo>
                        <a:pt x="48" y="202"/>
                      </a:lnTo>
                      <a:lnTo>
                        <a:pt x="59" y="211"/>
                      </a:lnTo>
                      <a:lnTo>
                        <a:pt x="67" y="216"/>
                      </a:lnTo>
                      <a:lnTo>
                        <a:pt x="67" y="219"/>
                      </a:lnTo>
                      <a:lnTo>
                        <a:pt x="50" y="215"/>
                      </a:lnTo>
                      <a:lnTo>
                        <a:pt x="48" y="212"/>
                      </a:lnTo>
                      <a:lnTo>
                        <a:pt x="46" y="215"/>
                      </a:lnTo>
                      <a:lnTo>
                        <a:pt x="44" y="215"/>
                      </a:lnTo>
                      <a:lnTo>
                        <a:pt x="42" y="204"/>
                      </a:lnTo>
                      <a:lnTo>
                        <a:pt x="40" y="159"/>
                      </a:lnTo>
                      <a:lnTo>
                        <a:pt x="37" y="159"/>
                      </a:lnTo>
                      <a:lnTo>
                        <a:pt x="28" y="199"/>
                      </a:lnTo>
                      <a:lnTo>
                        <a:pt x="28" y="225"/>
                      </a:lnTo>
                      <a:lnTo>
                        <a:pt x="24" y="237"/>
                      </a:lnTo>
                      <a:lnTo>
                        <a:pt x="20" y="240"/>
                      </a:lnTo>
                      <a:lnTo>
                        <a:pt x="18" y="233"/>
                      </a:lnTo>
                      <a:lnTo>
                        <a:pt x="21" y="226"/>
                      </a:lnTo>
                      <a:lnTo>
                        <a:pt x="24" y="210"/>
                      </a:lnTo>
                      <a:lnTo>
                        <a:pt x="24" y="152"/>
                      </a:lnTo>
                      <a:lnTo>
                        <a:pt x="28" y="96"/>
                      </a:lnTo>
                      <a:lnTo>
                        <a:pt x="21" y="91"/>
                      </a:lnTo>
                      <a:lnTo>
                        <a:pt x="21" y="83"/>
                      </a:lnTo>
                      <a:lnTo>
                        <a:pt x="21" y="68"/>
                      </a:lnTo>
                      <a:lnTo>
                        <a:pt x="14" y="72"/>
                      </a:lnTo>
                      <a:lnTo>
                        <a:pt x="21" y="81"/>
                      </a:lnTo>
                      <a:lnTo>
                        <a:pt x="21" y="90"/>
                      </a:lnTo>
                      <a:lnTo>
                        <a:pt x="14" y="85"/>
                      </a:lnTo>
                      <a:lnTo>
                        <a:pt x="11" y="79"/>
                      </a:lnTo>
                      <a:lnTo>
                        <a:pt x="7" y="80"/>
                      </a:lnTo>
                      <a:lnTo>
                        <a:pt x="0" y="72"/>
                      </a:lnTo>
                      <a:lnTo>
                        <a:pt x="0" y="68"/>
                      </a:lnTo>
                      <a:lnTo>
                        <a:pt x="4" y="67"/>
                      </a:lnTo>
                      <a:lnTo>
                        <a:pt x="12" y="56"/>
                      </a:lnTo>
                      <a:lnTo>
                        <a:pt x="21" y="47"/>
                      </a:lnTo>
                      <a:lnTo>
                        <a:pt x="32" y="36"/>
                      </a:lnTo>
                      <a:lnTo>
                        <a:pt x="40" y="32"/>
                      </a:lnTo>
                      <a:lnTo>
                        <a:pt x="40" y="25"/>
                      </a:lnTo>
                      <a:lnTo>
                        <a:pt x="37" y="21"/>
                      </a:lnTo>
                      <a:lnTo>
                        <a:pt x="37" y="12"/>
                      </a:lnTo>
                      <a:lnTo>
                        <a:pt x="35" y="10"/>
                      </a:lnTo>
                      <a:lnTo>
                        <a:pt x="40" y="3"/>
                      </a:lnTo>
                    </a:path>
                  </a:pathLst>
                </a:custGeom>
                <a:solidFill>
                  <a:schemeClr val="hlink">
                    <a:alpha val="100000"/>
                  </a:schemeClr>
                </a:solidFill>
                <a:ln w="9525">
                  <a:noFill/>
                </a:ln>
              </p:spPr>
              <p:txBody>
                <a:bodyPr/>
                <a:lstStyle/>
                <a:p>
                  <a:endParaRPr lang="zh-CN" altLang="en-US"/>
                </a:p>
              </p:txBody>
            </p:sp>
            <p:sp>
              <p:nvSpPr>
                <p:cNvPr id="51228" name="Freeform 9"/>
                <p:cNvSpPr/>
                <p:nvPr/>
              </p:nvSpPr>
              <p:spPr>
                <a:xfrm>
                  <a:off x="296" y="83"/>
                  <a:ext cx="46" cy="173"/>
                </a:xfrm>
                <a:custGeom>
                  <a:avLst/>
                  <a:gdLst/>
                  <a:ahLst/>
                  <a:cxnLst>
                    <a:cxn ang="0">
                      <a:pos x="27" y="2"/>
                    </a:cxn>
                    <a:cxn ang="0">
                      <a:pos x="37" y="0"/>
                    </a:cxn>
                    <a:cxn ang="0">
                      <a:pos x="41" y="4"/>
                    </a:cxn>
                    <a:cxn ang="0">
                      <a:pos x="42" y="2"/>
                    </a:cxn>
                    <a:cxn ang="0">
                      <a:pos x="44" y="11"/>
                    </a:cxn>
                    <a:cxn ang="0">
                      <a:pos x="39" y="14"/>
                    </a:cxn>
                    <a:cxn ang="0">
                      <a:pos x="39" y="19"/>
                    </a:cxn>
                    <a:cxn ang="0">
                      <a:pos x="38" y="19"/>
                    </a:cxn>
                    <a:cxn ang="0">
                      <a:pos x="37" y="24"/>
                    </a:cxn>
                    <a:cxn ang="0">
                      <a:pos x="33" y="24"/>
                    </a:cxn>
                    <a:cxn ang="0">
                      <a:pos x="33" y="26"/>
                    </a:cxn>
                    <a:cxn ang="0">
                      <a:pos x="39" y="31"/>
                    </a:cxn>
                    <a:cxn ang="0">
                      <a:pos x="44" y="55"/>
                    </a:cxn>
                    <a:cxn ang="0">
                      <a:pos x="41" y="62"/>
                    </a:cxn>
                    <a:cxn ang="0">
                      <a:pos x="41" y="107"/>
                    </a:cxn>
                    <a:cxn ang="0">
                      <a:pos x="36" y="109"/>
                    </a:cxn>
                    <a:cxn ang="0">
                      <a:pos x="35" y="117"/>
                    </a:cxn>
                    <a:cxn ang="0">
                      <a:pos x="33" y="136"/>
                    </a:cxn>
                    <a:cxn ang="0">
                      <a:pos x="33" y="146"/>
                    </a:cxn>
                    <a:cxn ang="0">
                      <a:pos x="41" y="153"/>
                    </a:cxn>
                    <a:cxn ang="0">
                      <a:pos x="45" y="156"/>
                    </a:cxn>
                    <a:cxn ang="0">
                      <a:pos x="45" y="158"/>
                    </a:cxn>
                    <a:cxn ang="0">
                      <a:pos x="34" y="155"/>
                    </a:cxn>
                    <a:cxn ang="0">
                      <a:pos x="33" y="153"/>
                    </a:cxn>
                    <a:cxn ang="0">
                      <a:pos x="31" y="155"/>
                    </a:cxn>
                    <a:cxn ang="0">
                      <a:pos x="31" y="155"/>
                    </a:cxn>
                    <a:cxn ang="0">
                      <a:pos x="29" y="147"/>
                    </a:cxn>
                    <a:cxn ang="0">
                      <a:pos x="27" y="115"/>
                    </a:cxn>
                    <a:cxn ang="0">
                      <a:pos x="25" y="115"/>
                    </a:cxn>
                    <a:cxn ang="0">
                      <a:pos x="19" y="143"/>
                    </a:cxn>
                    <a:cxn ang="0">
                      <a:pos x="19" y="161"/>
                    </a:cxn>
                    <a:cxn ang="0">
                      <a:pos x="16" y="171"/>
                    </a:cxn>
                    <a:cxn ang="0">
                      <a:pos x="14" y="172"/>
                    </a:cxn>
                    <a:cxn ang="0">
                      <a:pos x="12" y="168"/>
                    </a:cxn>
                    <a:cxn ang="0">
                      <a:pos x="14" y="163"/>
                    </a:cxn>
                    <a:cxn ang="0">
                      <a:pos x="16" y="151"/>
                    </a:cxn>
                    <a:cxn ang="0">
                      <a:pos x="17" y="110"/>
                    </a:cxn>
                    <a:cxn ang="0">
                      <a:pos x="19" y="70"/>
                    </a:cxn>
                    <a:cxn ang="0">
                      <a:pos x="15" y="66"/>
                    </a:cxn>
                    <a:cxn ang="0">
                      <a:pos x="15" y="60"/>
                    </a:cxn>
                    <a:cxn ang="0">
                      <a:pos x="15" y="49"/>
                    </a:cxn>
                    <a:cxn ang="0">
                      <a:pos x="10" y="52"/>
                    </a:cxn>
                    <a:cxn ang="0">
                      <a:pos x="14" y="58"/>
                    </a:cxn>
                    <a:cxn ang="0">
                      <a:pos x="14" y="65"/>
                    </a:cxn>
                    <a:cxn ang="0">
                      <a:pos x="10" y="61"/>
                    </a:cxn>
                    <a:cxn ang="0">
                      <a:pos x="8" y="57"/>
                    </a:cxn>
                    <a:cxn ang="0">
                      <a:pos x="4" y="58"/>
                    </a:cxn>
                    <a:cxn ang="0">
                      <a:pos x="0" y="52"/>
                    </a:cxn>
                    <a:cxn ang="0">
                      <a:pos x="0" y="49"/>
                    </a:cxn>
                    <a:cxn ang="0">
                      <a:pos x="3" y="48"/>
                    </a:cxn>
                    <a:cxn ang="0">
                      <a:pos x="8" y="40"/>
                    </a:cxn>
                    <a:cxn ang="0">
                      <a:pos x="14" y="34"/>
                    </a:cxn>
                    <a:cxn ang="0">
                      <a:pos x="22" y="26"/>
                    </a:cxn>
                    <a:cxn ang="0">
                      <a:pos x="27" y="24"/>
                    </a:cxn>
                    <a:cxn ang="0">
                      <a:pos x="27" y="18"/>
                    </a:cxn>
                    <a:cxn ang="0">
                      <a:pos x="25" y="15"/>
                    </a:cxn>
                    <a:cxn ang="0">
                      <a:pos x="25" y="9"/>
                    </a:cxn>
                    <a:cxn ang="0">
                      <a:pos x="24" y="7"/>
                    </a:cxn>
                    <a:cxn ang="0">
                      <a:pos x="27" y="2"/>
                    </a:cxn>
                  </a:cxnLst>
                  <a:rect l="0" t="0" r="0" b="0"/>
                  <a:pathLst>
                    <a:path w="46" h="173">
                      <a:moveTo>
                        <a:pt x="27" y="2"/>
                      </a:moveTo>
                      <a:lnTo>
                        <a:pt x="37" y="0"/>
                      </a:lnTo>
                      <a:lnTo>
                        <a:pt x="41" y="4"/>
                      </a:lnTo>
                      <a:lnTo>
                        <a:pt x="42" y="2"/>
                      </a:lnTo>
                      <a:lnTo>
                        <a:pt x="44" y="11"/>
                      </a:lnTo>
                      <a:lnTo>
                        <a:pt x="39" y="14"/>
                      </a:lnTo>
                      <a:lnTo>
                        <a:pt x="39" y="19"/>
                      </a:lnTo>
                      <a:lnTo>
                        <a:pt x="38" y="19"/>
                      </a:lnTo>
                      <a:lnTo>
                        <a:pt x="37" y="24"/>
                      </a:lnTo>
                      <a:lnTo>
                        <a:pt x="33" y="24"/>
                      </a:lnTo>
                      <a:lnTo>
                        <a:pt x="33" y="26"/>
                      </a:lnTo>
                      <a:lnTo>
                        <a:pt x="39" y="31"/>
                      </a:lnTo>
                      <a:lnTo>
                        <a:pt x="44" y="55"/>
                      </a:lnTo>
                      <a:lnTo>
                        <a:pt x="41" y="62"/>
                      </a:lnTo>
                      <a:lnTo>
                        <a:pt x="41" y="107"/>
                      </a:lnTo>
                      <a:lnTo>
                        <a:pt x="36" y="109"/>
                      </a:lnTo>
                      <a:lnTo>
                        <a:pt x="35" y="117"/>
                      </a:lnTo>
                      <a:lnTo>
                        <a:pt x="33" y="136"/>
                      </a:lnTo>
                      <a:lnTo>
                        <a:pt x="33" y="146"/>
                      </a:lnTo>
                      <a:lnTo>
                        <a:pt x="41" y="153"/>
                      </a:lnTo>
                      <a:lnTo>
                        <a:pt x="45" y="156"/>
                      </a:lnTo>
                      <a:lnTo>
                        <a:pt x="45" y="158"/>
                      </a:lnTo>
                      <a:lnTo>
                        <a:pt x="34" y="155"/>
                      </a:lnTo>
                      <a:lnTo>
                        <a:pt x="33" y="153"/>
                      </a:lnTo>
                      <a:lnTo>
                        <a:pt x="31" y="155"/>
                      </a:lnTo>
                      <a:lnTo>
                        <a:pt x="31" y="155"/>
                      </a:lnTo>
                      <a:lnTo>
                        <a:pt x="29" y="147"/>
                      </a:lnTo>
                      <a:lnTo>
                        <a:pt x="27" y="115"/>
                      </a:lnTo>
                      <a:lnTo>
                        <a:pt x="25" y="115"/>
                      </a:lnTo>
                      <a:lnTo>
                        <a:pt x="19" y="143"/>
                      </a:lnTo>
                      <a:lnTo>
                        <a:pt x="19" y="161"/>
                      </a:lnTo>
                      <a:lnTo>
                        <a:pt x="16" y="171"/>
                      </a:lnTo>
                      <a:lnTo>
                        <a:pt x="14" y="172"/>
                      </a:lnTo>
                      <a:lnTo>
                        <a:pt x="12" y="168"/>
                      </a:lnTo>
                      <a:lnTo>
                        <a:pt x="14" y="163"/>
                      </a:lnTo>
                      <a:lnTo>
                        <a:pt x="16" y="151"/>
                      </a:lnTo>
                      <a:lnTo>
                        <a:pt x="17" y="110"/>
                      </a:lnTo>
                      <a:lnTo>
                        <a:pt x="19" y="70"/>
                      </a:lnTo>
                      <a:lnTo>
                        <a:pt x="15" y="66"/>
                      </a:lnTo>
                      <a:lnTo>
                        <a:pt x="15" y="60"/>
                      </a:lnTo>
                      <a:lnTo>
                        <a:pt x="15" y="49"/>
                      </a:lnTo>
                      <a:lnTo>
                        <a:pt x="10" y="52"/>
                      </a:lnTo>
                      <a:lnTo>
                        <a:pt x="14" y="58"/>
                      </a:lnTo>
                      <a:lnTo>
                        <a:pt x="14" y="65"/>
                      </a:lnTo>
                      <a:lnTo>
                        <a:pt x="10" y="61"/>
                      </a:lnTo>
                      <a:lnTo>
                        <a:pt x="8" y="57"/>
                      </a:lnTo>
                      <a:lnTo>
                        <a:pt x="4" y="58"/>
                      </a:lnTo>
                      <a:lnTo>
                        <a:pt x="0" y="52"/>
                      </a:lnTo>
                      <a:lnTo>
                        <a:pt x="0" y="49"/>
                      </a:lnTo>
                      <a:lnTo>
                        <a:pt x="3" y="48"/>
                      </a:lnTo>
                      <a:lnTo>
                        <a:pt x="8" y="40"/>
                      </a:lnTo>
                      <a:lnTo>
                        <a:pt x="14" y="34"/>
                      </a:lnTo>
                      <a:lnTo>
                        <a:pt x="22" y="26"/>
                      </a:lnTo>
                      <a:lnTo>
                        <a:pt x="27" y="24"/>
                      </a:lnTo>
                      <a:lnTo>
                        <a:pt x="27" y="18"/>
                      </a:lnTo>
                      <a:lnTo>
                        <a:pt x="25" y="15"/>
                      </a:lnTo>
                      <a:lnTo>
                        <a:pt x="25" y="9"/>
                      </a:lnTo>
                      <a:lnTo>
                        <a:pt x="24" y="7"/>
                      </a:lnTo>
                      <a:lnTo>
                        <a:pt x="27" y="2"/>
                      </a:lnTo>
                    </a:path>
                  </a:pathLst>
                </a:custGeom>
                <a:solidFill>
                  <a:schemeClr val="hlink">
                    <a:alpha val="100000"/>
                  </a:schemeClr>
                </a:solidFill>
                <a:ln w="9525">
                  <a:noFill/>
                </a:ln>
              </p:spPr>
              <p:txBody>
                <a:bodyPr/>
                <a:lstStyle/>
                <a:p>
                  <a:endParaRPr lang="zh-CN" altLang="en-US"/>
                </a:p>
              </p:txBody>
            </p:sp>
            <p:sp>
              <p:nvSpPr>
                <p:cNvPr id="51229" name="Freeform 10"/>
                <p:cNvSpPr/>
                <p:nvPr/>
              </p:nvSpPr>
              <p:spPr>
                <a:xfrm>
                  <a:off x="387" y="69"/>
                  <a:ext cx="38" cy="212"/>
                </a:xfrm>
                <a:custGeom>
                  <a:avLst/>
                  <a:gdLst/>
                  <a:ahLst/>
                  <a:cxnLst>
                    <a:cxn ang="0">
                      <a:pos x="25" y="2"/>
                    </a:cxn>
                    <a:cxn ang="0">
                      <a:pos x="16" y="0"/>
                    </a:cxn>
                    <a:cxn ang="0">
                      <a:pos x="8" y="0"/>
                    </a:cxn>
                    <a:cxn ang="0">
                      <a:pos x="2" y="1"/>
                    </a:cxn>
                    <a:cxn ang="0">
                      <a:pos x="1" y="9"/>
                    </a:cxn>
                    <a:cxn ang="0">
                      <a:pos x="1" y="15"/>
                    </a:cxn>
                    <a:cxn ang="0">
                      <a:pos x="4" y="22"/>
                    </a:cxn>
                    <a:cxn ang="0">
                      <a:pos x="7" y="22"/>
                    </a:cxn>
                    <a:cxn ang="0">
                      <a:pos x="2" y="31"/>
                    </a:cxn>
                    <a:cxn ang="0">
                      <a:pos x="0" y="44"/>
                    </a:cxn>
                    <a:cxn ang="0">
                      <a:pos x="0" y="57"/>
                    </a:cxn>
                    <a:cxn ang="0">
                      <a:pos x="1" y="72"/>
                    </a:cxn>
                    <a:cxn ang="0">
                      <a:pos x="2" y="88"/>
                    </a:cxn>
                    <a:cxn ang="0">
                      <a:pos x="7" y="88"/>
                    </a:cxn>
                    <a:cxn ang="0">
                      <a:pos x="7" y="92"/>
                    </a:cxn>
                    <a:cxn ang="0">
                      <a:pos x="10" y="94"/>
                    </a:cxn>
                    <a:cxn ang="0">
                      <a:pos x="10" y="110"/>
                    </a:cxn>
                    <a:cxn ang="0">
                      <a:pos x="12" y="114"/>
                    </a:cxn>
                    <a:cxn ang="0">
                      <a:pos x="12" y="142"/>
                    </a:cxn>
                    <a:cxn ang="0">
                      <a:pos x="12" y="160"/>
                    </a:cxn>
                    <a:cxn ang="0">
                      <a:pos x="8" y="180"/>
                    </a:cxn>
                    <a:cxn ang="0">
                      <a:pos x="7" y="206"/>
                    </a:cxn>
                    <a:cxn ang="0">
                      <a:pos x="11" y="208"/>
                    </a:cxn>
                    <a:cxn ang="0">
                      <a:pos x="11" y="211"/>
                    </a:cxn>
                    <a:cxn ang="0">
                      <a:pos x="17" y="211"/>
                    </a:cxn>
                    <a:cxn ang="0">
                      <a:pos x="18" y="210"/>
                    </a:cxn>
                    <a:cxn ang="0">
                      <a:pos x="21" y="210"/>
                    </a:cxn>
                    <a:cxn ang="0">
                      <a:pos x="21" y="211"/>
                    </a:cxn>
                    <a:cxn ang="0">
                      <a:pos x="25" y="211"/>
                    </a:cxn>
                    <a:cxn ang="0">
                      <a:pos x="35" y="210"/>
                    </a:cxn>
                    <a:cxn ang="0">
                      <a:pos x="35" y="208"/>
                    </a:cxn>
                    <a:cxn ang="0">
                      <a:pos x="27" y="204"/>
                    </a:cxn>
                    <a:cxn ang="0">
                      <a:pos x="27" y="200"/>
                    </a:cxn>
                    <a:cxn ang="0">
                      <a:pos x="35" y="198"/>
                    </a:cxn>
                    <a:cxn ang="0">
                      <a:pos x="35" y="196"/>
                    </a:cxn>
                    <a:cxn ang="0">
                      <a:pos x="29" y="192"/>
                    </a:cxn>
                    <a:cxn ang="0">
                      <a:pos x="29" y="163"/>
                    </a:cxn>
                    <a:cxn ang="0">
                      <a:pos x="30" y="137"/>
                    </a:cxn>
                    <a:cxn ang="0">
                      <a:pos x="30" y="110"/>
                    </a:cxn>
                    <a:cxn ang="0">
                      <a:pos x="30" y="94"/>
                    </a:cxn>
                    <a:cxn ang="0">
                      <a:pos x="30" y="91"/>
                    </a:cxn>
                    <a:cxn ang="0">
                      <a:pos x="30" y="69"/>
                    </a:cxn>
                    <a:cxn ang="0">
                      <a:pos x="37" y="65"/>
                    </a:cxn>
                    <a:cxn ang="0">
                      <a:pos x="37" y="62"/>
                    </a:cxn>
                    <a:cxn ang="0">
                      <a:pos x="23" y="34"/>
                    </a:cxn>
                    <a:cxn ang="0">
                      <a:pos x="16" y="30"/>
                    </a:cxn>
                    <a:cxn ang="0">
                      <a:pos x="17" y="28"/>
                    </a:cxn>
                    <a:cxn ang="0">
                      <a:pos x="22" y="26"/>
                    </a:cxn>
                    <a:cxn ang="0">
                      <a:pos x="22" y="25"/>
                    </a:cxn>
                    <a:cxn ang="0">
                      <a:pos x="23" y="24"/>
                    </a:cxn>
                    <a:cxn ang="0">
                      <a:pos x="23" y="22"/>
                    </a:cxn>
                    <a:cxn ang="0">
                      <a:pos x="25" y="21"/>
                    </a:cxn>
                    <a:cxn ang="0">
                      <a:pos x="23" y="20"/>
                    </a:cxn>
                    <a:cxn ang="0">
                      <a:pos x="24" y="19"/>
                    </a:cxn>
                    <a:cxn ang="0">
                      <a:pos x="22" y="15"/>
                    </a:cxn>
                    <a:cxn ang="0">
                      <a:pos x="23" y="12"/>
                    </a:cxn>
                    <a:cxn ang="0">
                      <a:pos x="22" y="9"/>
                    </a:cxn>
                    <a:cxn ang="0">
                      <a:pos x="24" y="7"/>
                    </a:cxn>
                    <a:cxn ang="0">
                      <a:pos x="25" y="2"/>
                    </a:cxn>
                  </a:cxnLst>
                  <a:rect l="0" t="0" r="0" b="0"/>
                  <a:pathLst>
                    <a:path w="38" h="212">
                      <a:moveTo>
                        <a:pt x="25" y="2"/>
                      </a:moveTo>
                      <a:lnTo>
                        <a:pt x="16" y="0"/>
                      </a:lnTo>
                      <a:lnTo>
                        <a:pt x="8" y="0"/>
                      </a:lnTo>
                      <a:lnTo>
                        <a:pt x="2" y="1"/>
                      </a:lnTo>
                      <a:lnTo>
                        <a:pt x="1" y="9"/>
                      </a:lnTo>
                      <a:lnTo>
                        <a:pt x="1" y="15"/>
                      </a:lnTo>
                      <a:lnTo>
                        <a:pt x="4" y="22"/>
                      </a:lnTo>
                      <a:lnTo>
                        <a:pt x="7" y="22"/>
                      </a:lnTo>
                      <a:lnTo>
                        <a:pt x="2" y="31"/>
                      </a:lnTo>
                      <a:lnTo>
                        <a:pt x="0" y="44"/>
                      </a:lnTo>
                      <a:lnTo>
                        <a:pt x="0" y="57"/>
                      </a:lnTo>
                      <a:lnTo>
                        <a:pt x="1" y="72"/>
                      </a:lnTo>
                      <a:lnTo>
                        <a:pt x="2" y="88"/>
                      </a:lnTo>
                      <a:lnTo>
                        <a:pt x="7" y="88"/>
                      </a:lnTo>
                      <a:lnTo>
                        <a:pt x="7" y="92"/>
                      </a:lnTo>
                      <a:lnTo>
                        <a:pt x="10" y="94"/>
                      </a:lnTo>
                      <a:lnTo>
                        <a:pt x="10" y="110"/>
                      </a:lnTo>
                      <a:lnTo>
                        <a:pt x="12" y="114"/>
                      </a:lnTo>
                      <a:lnTo>
                        <a:pt x="12" y="142"/>
                      </a:lnTo>
                      <a:lnTo>
                        <a:pt x="12" y="160"/>
                      </a:lnTo>
                      <a:lnTo>
                        <a:pt x="8" y="180"/>
                      </a:lnTo>
                      <a:lnTo>
                        <a:pt x="7" y="206"/>
                      </a:lnTo>
                      <a:lnTo>
                        <a:pt x="11" y="208"/>
                      </a:lnTo>
                      <a:lnTo>
                        <a:pt x="11" y="211"/>
                      </a:lnTo>
                      <a:lnTo>
                        <a:pt x="17" y="211"/>
                      </a:lnTo>
                      <a:lnTo>
                        <a:pt x="18" y="210"/>
                      </a:lnTo>
                      <a:lnTo>
                        <a:pt x="21" y="210"/>
                      </a:lnTo>
                      <a:lnTo>
                        <a:pt x="21" y="211"/>
                      </a:lnTo>
                      <a:lnTo>
                        <a:pt x="25" y="211"/>
                      </a:lnTo>
                      <a:lnTo>
                        <a:pt x="35" y="210"/>
                      </a:lnTo>
                      <a:lnTo>
                        <a:pt x="35" y="208"/>
                      </a:lnTo>
                      <a:lnTo>
                        <a:pt x="27" y="204"/>
                      </a:lnTo>
                      <a:lnTo>
                        <a:pt x="27" y="200"/>
                      </a:lnTo>
                      <a:lnTo>
                        <a:pt x="35" y="198"/>
                      </a:lnTo>
                      <a:lnTo>
                        <a:pt x="35" y="196"/>
                      </a:lnTo>
                      <a:lnTo>
                        <a:pt x="29" y="192"/>
                      </a:lnTo>
                      <a:lnTo>
                        <a:pt x="29" y="163"/>
                      </a:lnTo>
                      <a:lnTo>
                        <a:pt x="30" y="137"/>
                      </a:lnTo>
                      <a:lnTo>
                        <a:pt x="30" y="110"/>
                      </a:lnTo>
                      <a:lnTo>
                        <a:pt x="30" y="94"/>
                      </a:lnTo>
                      <a:lnTo>
                        <a:pt x="30" y="91"/>
                      </a:lnTo>
                      <a:lnTo>
                        <a:pt x="30" y="69"/>
                      </a:lnTo>
                      <a:lnTo>
                        <a:pt x="37" y="65"/>
                      </a:lnTo>
                      <a:lnTo>
                        <a:pt x="37" y="62"/>
                      </a:lnTo>
                      <a:lnTo>
                        <a:pt x="23" y="34"/>
                      </a:lnTo>
                      <a:lnTo>
                        <a:pt x="16" y="30"/>
                      </a:lnTo>
                      <a:lnTo>
                        <a:pt x="17" y="28"/>
                      </a:lnTo>
                      <a:lnTo>
                        <a:pt x="22" y="26"/>
                      </a:lnTo>
                      <a:lnTo>
                        <a:pt x="22" y="25"/>
                      </a:lnTo>
                      <a:lnTo>
                        <a:pt x="23" y="24"/>
                      </a:lnTo>
                      <a:lnTo>
                        <a:pt x="23" y="22"/>
                      </a:lnTo>
                      <a:lnTo>
                        <a:pt x="25" y="21"/>
                      </a:lnTo>
                      <a:lnTo>
                        <a:pt x="23" y="20"/>
                      </a:lnTo>
                      <a:lnTo>
                        <a:pt x="24" y="19"/>
                      </a:lnTo>
                      <a:lnTo>
                        <a:pt x="22" y="15"/>
                      </a:lnTo>
                      <a:lnTo>
                        <a:pt x="23" y="12"/>
                      </a:lnTo>
                      <a:lnTo>
                        <a:pt x="22" y="9"/>
                      </a:lnTo>
                      <a:lnTo>
                        <a:pt x="24" y="7"/>
                      </a:lnTo>
                      <a:lnTo>
                        <a:pt x="25" y="2"/>
                      </a:lnTo>
                    </a:path>
                  </a:pathLst>
                </a:custGeom>
                <a:solidFill>
                  <a:schemeClr val="hlink">
                    <a:alpha val="100000"/>
                  </a:schemeClr>
                </a:solidFill>
                <a:ln w="9525">
                  <a:noFill/>
                </a:ln>
              </p:spPr>
              <p:txBody>
                <a:bodyPr/>
                <a:lstStyle/>
                <a:p>
                  <a:endParaRPr lang="zh-CN" altLang="en-US"/>
                </a:p>
              </p:txBody>
            </p:sp>
            <p:grpSp>
              <p:nvGrpSpPr>
                <p:cNvPr id="51230" name="组合 51229"/>
                <p:cNvGrpSpPr/>
                <p:nvPr/>
              </p:nvGrpSpPr>
              <p:grpSpPr>
                <a:xfrm>
                  <a:off x="1178" y="39"/>
                  <a:ext cx="124" cy="275"/>
                  <a:chOff x="0" y="0"/>
                  <a:chExt cx="124" cy="275"/>
                </a:xfrm>
              </p:grpSpPr>
              <p:sp>
                <p:nvSpPr>
                  <p:cNvPr id="51231" name="Freeform 12"/>
                  <p:cNvSpPr/>
                  <p:nvPr/>
                </p:nvSpPr>
                <p:spPr>
                  <a:xfrm>
                    <a:off x="47" y="0"/>
                    <a:ext cx="77" cy="275"/>
                  </a:xfrm>
                  <a:custGeom>
                    <a:avLst/>
                    <a:gdLst/>
                    <a:ahLst/>
                    <a:cxnLst>
                      <a:cxn ang="0">
                        <a:pos x="30" y="3"/>
                      </a:cxn>
                      <a:cxn ang="0">
                        <a:pos x="14" y="0"/>
                      </a:cxn>
                      <a:cxn ang="0">
                        <a:pos x="9" y="7"/>
                      </a:cxn>
                      <a:cxn ang="0">
                        <a:pos x="6" y="4"/>
                      </a:cxn>
                      <a:cxn ang="0">
                        <a:pos x="2" y="16"/>
                      </a:cxn>
                      <a:cxn ang="0">
                        <a:pos x="10" y="24"/>
                      </a:cxn>
                      <a:cxn ang="0">
                        <a:pos x="11" y="30"/>
                      </a:cxn>
                      <a:cxn ang="0">
                        <a:pos x="13" y="31"/>
                      </a:cxn>
                      <a:cxn ang="0">
                        <a:pos x="14" y="37"/>
                      </a:cxn>
                      <a:cxn ang="0">
                        <a:pos x="21" y="38"/>
                      </a:cxn>
                      <a:cxn ang="0">
                        <a:pos x="21" y="40"/>
                      </a:cxn>
                      <a:cxn ang="0">
                        <a:pos x="10" y="49"/>
                      </a:cxn>
                      <a:cxn ang="0">
                        <a:pos x="2" y="88"/>
                      </a:cxn>
                      <a:cxn ang="0">
                        <a:pos x="9" y="98"/>
                      </a:cxn>
                      <a:cxn ang="0">
                        <a:pos x="9" y="171"/>
                      </a:cxn>
                      <a:cxn ang="0">
                        <a:pos x="16" y="173"/>
                      </a:cxn>
                      <a:cxn ang="0">
                        <a:pos x="18" y="185"/>
                      </a:cxn>
                      <a:cxn ang="0">
                        <a:pos x="22" y="216"/>
                      </a:cxn>
                      <a:cxn ang="0">
                        <a:pos x="22" y="232"/>
                      </a:cxn>
                      <a:cxn ang="0">
                        <a:pos x="9" y="242"/>
                      </a:cxn>
                      <a:cxn ang="0">
                        <a:pos x="0" y="247"/>
                      </a:cxn>
                      <a:cxn ang="0">
                        <a:pos x="0" y="251"/>
                      </a:cxn>
                      <a:cxn ang="0">
                        <a:pos x="19" y="246"/>
                      </a:cxn>
                      <a:cxn ang="0">
                        <a:pos x="22" y="242"/>
                      </a:cxn>
                      <a:cxn ang="0">
                        <a:pos x="24" y="246"/>
                      </a:cxn>
                      <a:cxn ang="0">
                        <a:pos x="25" y="246"/>
                      </a:cxn>
                      <a:cxn ang="0">
                        <a:pos x="28" y="234"/>
                      </a:cxn>
                      <a:cxn ang="0">
                        <a:pos x="30" y="182"/>
                      </a:cxn>
                      <a:cxn ang="0">
                        <a:pos x="33" y="182"/>
                      </a:cxn>
                      <a:cxn ang="0">
                        <a:pos x="44" y="228"/>
                      </a:cxn>
                      <a:cxn ang="0">
                        <a:pos x="44" y="257"/>
                      </a:cxn>
                      <a:cxn ang="0">
                        <a:pos x="49" y="271"/>
                      </a:cxn>
                      <a:cxn ang="0">
                        <a:pos x="53" y="274"/>
                      </a:cxn>
                      <a:cxn ang="0">
                        <a:pos x="55" y="266"/>
                      </a:cxn>
                      <a:cxn ang="0">
                        <a:pos x="52" y="258"/>
                      </a:cxn>
                      <a:cxn ang="0">
                        <a:pos x="49" y="240"/>
                      </a:cxn>
                      <a:cxn ang="0">
                        <a:pos x="48" y="175"/>
                      </a:cxn>
                      <a:cxn ang="0">
                        <a:pos x="45" y="110"/>
                      </a:cxn>
                      <a:cxn ang="0">
                        <a:pos x="52" y="105"/>
                      </a:cxn>
                      <a:cxn ang="0">
                        <a:pos x="52" y="95"/>
                      </a:cxn>
                      <a:cxn ang="0">
                        <a:pos x="52" y="78"/>
                      </a:cxn>
                      <a:cxn ang="0">
                        <a:pos x="60" y="83"/>
                      </a:cxn>
                      <a:cxn ang="0">
                        <a:pos x="52" y="93"/>
                      </a:cxn>
                      <a:cxn ang="0">
                        <a:pos x="52" y="103"/>
                      </a:cxn>
                      <a:cxn ang="0">
                        <a:pos x="60" y="97"/>
                      </a:cxn>
                      <a:cxn ang="0">
                        <a:pos x="64" y="90"/>
                      </a:cxn>
                      <a:cxn ang="0">
                        <a:pos x="68" y="92"/>
                      </a:cxn>
                      <a:cxn ang="0">
                        <a:pos x="76" y="81"/>
                      </a:cxn>
                      <a:cxn ang="0">
                        <a:pos x="76" y="78"/>
                      </a:cxn>
                      <a:cxn ang="0">
                        <a:pos x="72" y="76"/>
                      </a:cxn>
                      <a:cxn ang="0">
                        <a:pos x="62" y="64"/>
                      </a:cxn>
                      <a:cxn ang="0">
                        <a:pos x="52" y="53"/>
                      </a:cxn>
                      <a:cxn ang="0">
                        <a:pos x="39" y="41"/>
                      </a:cxn>
                      <a:cxn ang="0">
                        <a:pos x="30" y="37"/>
                      </a:cxn>
                      <a:cxn ang="0">
                        <a:pos x="30" y="29"/>
                      </a:cxn>
                      <a:cxn ang="0">
                        <a:pos x="33" y="24"/>
                      </a:cxn>
                      <a:cxn ang="0">
                        <a:pos x="33" y="14"/>
                      </a:cxn>
                      <a:cxn ang="0">
                        <a:pos x="36" y="11"/>
                      </a:cxn>
                      <a:cxn ang="0">
                        <a:pos x="30" y="3"/>
                      </a:cxn>
                    </a:cxnLst>
                    <a:rect l="0" t="0" r="0" b="0"/>
                    <a:pathLst>
                      <a:path w="77" h="275">
                        <a:moveTo>
                          <a:pt x="30" y="3"/>
                        </a:moveTo>
                        <a:lnTo>
                          <a:pt x="14" y="0"/>
                        </a:lnTo>
                        <a:lnTo>
                          <a:pt x="9" y="7"/>
                        </a:lnTo>
                        <a:lnTo>
                          <a:pt x="6" y="4"/>
                        </a:lnTo>
                        <a:lnTo>
                          <a:pt x="2" y="16"/>
                        </a:lnTo>
                        <a:lnTo>
                          <a:pt x="10" y="24"/>
                        </a:lnTo>
                        <a:lnTo>
                          <a:pt x="11" y="30"/>
                        </a:lnTo>
                        <a:lnTo>
                          <a:pt x="13" y="31"/>
                        </a:lnTo>
                        <a:lnTo>
                          <a:pt x="14" y="37"/>
                        </a:lnTo>
                        <a:lnTo>
                          <a:pt x="21" y="38"/>
                        </a:lnTo>
                        <a:lnTo>
                          <a:pt x="21" y="40"/>
                        </a:lnTo>
                        <a:lnTo>
                          <a:pt x="10" y="49"/>
                        </a:lnTo>
                        <a:lnTo>
                          <a:pt x="2" y="88"/>
                        </a:lnTo>
                        <a:lnTo>
                          <a:pt x="9" y="98"/>
                        </a:lnTo>
                        <a:lnTo>
                          <a:pt x="9" y="171"/>
                        </a:lnTo>
                        <a:lnTo>
                          <a:pt x="16" y="173"/>
                        </a:lnTo>
                        <a:lnTo>
                          <a:pt x="18" y="185"/>
                        </a:lnTo>
                        <a:lnTo>
                          <a:pt x="22" y="216"/>
                        </a:lnTo>
                        <a:lnTo>
                          <a:pt x="22" y="232"/>
                        </a:lnTo>
                        <a:lnTo>
                          <a:pt x="9" y="242"/>
                        </a:lnTo>
                        <a:lnTo>
                          <a:pt x="0" y="247"/>
                        </a:lnTo>
                        <a:lnTo>
                          <a:pt x="0" y="251"/>
                        </a:lnTo>
                        <a:lnTo>
                          <a:pt x="19" y="246"/>
                        </a:lnTo>
                        <a:lnTo>
                          <a:pt x="22" y="242"/>
                        </a:lnTo>
                        <a:lnTo>
                          <a:pt x="24" y="246"/>
                        </a:lnTo>
                        <a:lnTo>
                          <a:pt x="25" y="246"/>
                        </a:lnTo>
                        <a:lnTo>
                          <a:pt x="28" y="234"/>
                        </a:lnTo>
                        <a:lnTo>
                          <a:pt x="30" y="182"/>
                        </a:lnTo>
                        <a:lnTo>
                          <a:pt x="33" y="182"/>
                        </a:lnTo>
                        <a:lnTo>
                          <a:pt x="44" y="228"/>
                        </a:lnTo>
                        <a:lnTo>
                          <a:pt x="44" y="257"/>
                        </a:lnTo>
                        <a:lnTo>
                          <a:pt x="49" y="271"/>
                        </a:lnTo>
                        <a:lnTo>
                          <a:pt x="53" y="274"/>
                        </a:lnTo>
                        <a:lnTo>
                          <a:pt x="55" y="266"/>
                        </a:lnTo>
                        <a:lnTo>
                          <a:pt x="52" y="258"/>
                        </a:lnTo>
                        <a:lnTo>
                          <a:pt x="49" y="240"/>
                        </a:lnTo>
                        <a:lnTo>
                          <a:pt x="48" y="175"/>
                        </a:lnTo>
                        <a:lnTo>
                          <a:pt x="45" y="110"/>
                        </a:lnTo>
                        <a:lnTo>
                          <a:pt x="52" y="105"/>
                        </a:lnTo>
                        <a:lnTo>
                          <a:pt x="52" y="95"/>
                        </a:lnTo>
                        <a:lnTo>
                          <a:pt x="52" y="78"/>
                        </a:lnTo>
                        <a:lnTo>
                          <a:pt x="60" y="83"/>
                        </a:lnTo>
                        <a:lnTo>
                          <a:pt x="52" y="93"/>
                        </a:lnTo>
                        <a:lnTo>
                          <a:pt x="52" y="103"/>
                        </a:lnTo>
                        <a:lnTo>
                          <a:pt x="60" y="97"/>
                        </a:lnTo>
                        <a:lnTo>
                          <a:pt x="64" y="90"/>
                        </a:lnTo>
                        <a:lnTo>
                          <a:pt x="68" y="92"/>
                        </a:lnTo>
                        <a:lnTo>
                          <a:pt x="76" y="81"/>
                        </a:lnTo>
                        <a:lnTo>
                          <a:pt x="76" y="78"/>
                        </a:lnTo>
                        <a:lnTo>
                          <a:pt x="72" y="76"/>
                        </a:lnTo>
                        <a:lnTo>
                          <a:pt x="62" y="64"/>
                        </a:lnTo>
                        <a:lnTo>
                          <a:pt x="52" y="53"/>
                        </a:lnTo>
                        <a:lnTo>
                          <a:pt x="39" y="41"/>
                        </a:lnTo>
                        <a:lnTo>
                          <a:pt x="30" y="37"/>
                        </a:lnTo>
                        <a:lnTo>
                          <a:pt x="30" y="29"/>
                        </a:lnTo>
                        <a:lnTo>
                          <a:pt x="33" y="24"/>
                        </a:lnTo>
                        <a:lnTo>
                          <a:pt x="33" y="14"/>
                        </a:lnTo>
                        <a:lnTo>
                          <a:pt x="36" y="11"/>
                        </a:lnTo>
                        <a:lnTo>
                          <a:pt x="30" y="3"/>
                        </a:lnTo>
                      </a:path>
                    </a:pathLst>
                  </a:custGeom>
                  <a:solidFill>
                    <a:schemeClr val="hlink">
                      <a:alpha val="100000"/>
                    </a:schemeClr>
                  </a:solidFill>
                  <a:ln w="9525">
                    <a:noFill/>
                  </a:ln>
                </p:spPr>
                <p:txBody>
                  <a:bodyPr/>
                  <a:lstStyle/>
                  <a:p>
                    <a:endParaRPr lang="zh-CN" altLang="en-US"/>
                  </a:p>
                </p:txBody>
              </p:sp>
              <p:sp>
                <p:nvSpPr>
                  <p:cNvPr id="51232" name="Freeform 13"/>
                  <p:cNvSpPr/>
                  <p:nvPr/>
                </p:nvSpPr>
                <p:spPr>
                  <a:xfrm>
                    <a:off x="0" y="1"/>
                    <a:ext cx="54" cy="264"/>
                  </a:xfrm>
                  <a:custGeom>
                    <a:avLst/>
                    <a:gdLst/>
                    <a:ahLst/>
                    <a:cxnLst>
                      <a:cxn ang="0">
                        <a:pos x="41" y="5"/>
                      </a:cxn>
                      <a:cxn ang="0">
                        <a:pos x="41" y="12"/>
                      </a:cxn>
                      <a:cxn ang="0">
                        <a:pos x="40" y="14"/>
                      </a:cxn>
                      <a:cxn ang="0">
                        <a:pos x="43" y="19"/>
                      </a:cxn>
                      <a:cxn ang="0">
                        <a:pos x="41" y="20"/>
                      </a:cxn>
                      <a:cxn ang="0">
                        <a:pos x="41" y="22"/>
                      </a:cxn>
                      <a:cxn ang="0">
                        <a:pos x="40" y="30"/>
                      </a:cxn>
                      <a:cxn ang="0">
                        <a:pos x="49" y="38"/>
                      </a:cxn>
                      <a:cxn ang="0">
                        <a:pos x="53" y="92"/>
                      </a:cxn>
                      <a:cxn ang="0">
                        <a:pos x="48" y="102"/>
                      </a:cxn>
                      <a:cxn ang="0">
                        <a:pos x="50" y="131"/>
                      </a:cxn>
                      <a:cxn ang="0">
                        <a:pos x="47" y="135"/>
                      </a:cxn>
                      <a:cxn ang="0">
                        <a:pos x="44" y="181"/>
                      </a:cxn>
                      <a:cxn ang="0">
                        <a:pos x="42" y="228"/>
                      </a:cxn>
                      <a:cxn ang="0">
                        <a:pos x="43" y="230"/>
                      </a:cxn>
                      <a:cxn ang="0">
                        <a:pos x="53" y="239"/>
                      </a:cxn>
                      <a:cxn ang="0">
                        <a:pos x="51" y="241"/>
                      </a:cxn>
                      <a:cxn ang="0">
                        <a:pos x="48" y="242"/>
                      </a:cxn>
                      <a:cxn ang="0">
                        <a:pos x="43" y="241"/>
                      </a:cxn>
                      <a:cxn ang="0">
                        <a:pos x="36" y="237"/>
                      </a:cxn>
                      <a:cxn ang="0">
                        <a:pos x="32" y="235"/>
                      </a:cxn>
                      <a:cxn ang="0">
                        <a:pos x="32" y="244"/>
                      </a:cxn>
                      <a:cxn ang="0">
                        <a:pos x="30" y="244"/>
                      </a:cxn>
                      <a:cxn ang="0">
                        <a:pos x="34" y="250"/>
                      </a:cxn>
                      <a:cxn ang="0">
                        <a:pos x="32" y="261"/>
                      </a:cxn>
                      <a:cxn ang="0">
                        <a:pos x="29" y="263"/>
                      </a:cxn>
                      <a:cxn ang="0">
                        <a:pos x="23" y="254"/>
                      </a:cxn>
                      <a:cxn ang="0">
                        <a:pos x="23" y="247"/>
                      </a:cxn>
                      <a:cxn ang="0">
                        <a:pos x="21" y="246"/>
                      </a:cxn>
                      <a:cxn ang="0">
                        <a:pos x="19" y="186"/>
                      </a:cxn>
                      <a:cxn ang="0">
                        <a:pos x="21" y="181"/>
                      </a:cxn>
                      <a:cxn ang="0">
                        <a:pos x="15" y="140"/>
                      </a:cxn>
                      <a:cxn ang="0">
                        <a:pos x="10" y="139"/>
                      </a:cxn>
                      <a:cxn ang="0">
                        <a:pos x="10" y="97"/>
                      </a:cxn>
                      <a:cxn ang="0">
                        <a:pos x="0" y="92"/>
                      </a:cxn>
                      <a:cxn ang="0">
                        <a:pos x="3" y="47"/>
                      </a:cxn>
                      <a:cxn ang="0">
                        <a:pos x="19" y="35"/>
                      </a:cxn>
                      <a:cxn ang="0">
                        <a:pos x="23" y="30"/>
                      </a:cxn>
                      <a:cxn ang="0">
                        <a:pos x="23" y="26"/>
                      </a:cxn>
                      <a:cxn ang="0">
                        <a:pos x="22" y="23"/>
                      </a:cxn>
                      <a:cxn ang="0">
                        <a:pos x="20" y="21"/>
                      </a:cxn>
                      <a:cxn ang="0">
                        <a:pos x="18" y="17"/>
                      </a:cxn>
                      <a:cxn ang="0">
                        <a:pos x="17" y="15"/>
                      </a:cxn>
                      <a:cxn ang="0">
                        <a:pos x="17" y="12"/>
                      </a:cxn>
                      <a:cxn ang="0">
                        <a:pos x="18" y="8"/>
                      </a:cxn>
                      <a:cxn ang="0">
                        <a:pos x="21" y="4"/>
                      </a:cxn>
                      <a:cxn ang="0">
                        <a:pos x="23" y="1"/>
                      </a:cxn>
                      <a:cxn ang="0">
                        <a:pos x="27" y="0"/>
                      </a:cxn>
                      <a:cxn ang="0">
                        <a:pos x="30" y="0"/>
                      </a:cxn>
                      <a:cxn ang="0">
                        <a:pos x="34" y="0"/>
                      </a:cxn>
                      <a:cxn ang="0">
                        <a:pos x="36" y="1"/>
                      </a:cxn>
                      <a:cxn ang="0">
                        <a:pos x="41" y="5"/>
                      </a:cxn>
                    </a:cxnLst>
                    <a:rect l="0" t="0" r="0" b="0"/>
                    <a:pathLst>
                      <a:path w="54" h="264">
                        <a:moveTo>
                          <a:pt x="41" y="5"/>
                        </a:moveTo>
                        <a:lnTo>
                          <a:pt x="41" y="12"/>
                        </a:lnTo>
                        <a:lnTo>
                          <a:pt x="40" y="14"/>
                        </a:lnTo>
                        <a:lnTo>
                          <a:pt x="43" y="19"/>
                        </a:lnTo>
                        <a:lnTo>
                          <a:pt x="41" y="20"/>
                        </a:lnTo>
                        <a:lnTo>
                          <a:pt x="41" y="22"/>
                        </a:lnTo>
                        <a:lnTo>
                          <a:pt x="40" y="30"/>
                        </a:lnTo>
                        <a:lnTo>
                          <a:pt x="49" y="38"/>
                        </a:lnTo>
                        <a:lnTo>
                          <a:pt x="53" y="92"/>
                        </a:lnTo>
                        <a:lnTo>
                          <a:pt x="48" y="102"/>
                        </a:lnTo>
                        <a:lnTo>
                          <a:pt x="50" y="131"/>
                        </a:lnTo>
                        <a:lnTo>
                          <a:pt x="47" y="135"/>
                        </a:lnTo>
                        <a:lnTo>
                          <a:pt x="44" y="181"/>
                        </a:lnTo>
                        <a:lnTo>
                          <a:pt x="42" y="228"/>
                        </a:lnTo>
                        <a:lnTo>
                          <a:pt x="43" y="230"/>
                        </a:lnTo>
                        <a:lnTo>
                          <a:pt x="53" y="239"/>
                        </a:lnTo>
                        <a:lnTo>
                          <a:pt x="51" y="241"/>
                        </a:lnTo>
                        <a:lnTo>
                          <a:pt x="48" y="242"/>
                        </a:lnTo>
                        <a:lnTo>
                          <a:pt x="43" y="241"/>
                        </a:lnTo>
                        <a:lnTo>
                          <a:pt x="36" y="237"/>
                        </a:lnTo>
                        <a:lnTo>
                          <a:pt x="32" y="235"/>
                        </a:lnTo>
                        <a:lnTo>
                          <a:pt x="32" y="244"/>
                        </a:lnTo>
                        <a:lnTo>
                          <a:pt x="30" y="244"/>
                        </a:lnTo>
                        <a:lnTo>
                          <a:pt x="34" y="250"/>
                        </a:lnTo>
                        <a:lnTo>
                          <a:pt x="32" y="261"/>
                        </a:lnTo>
                        <a:lnTo>
                          <a:pt x="29" y="263"/>
                        </a:lnTo>
                        <a:lnTo>
                          <a:pt x="23" y="254"/>
                        </a:lnTo>
                        <a:lnTo>
                          <a:pt x="23" y="247"/>
                        </a:lnTo>
                        <a:lnTo>
                          <a:pt x="21" y="246"/>
                        </a:lnTo>
                        <a:lnTo>
                          <a:pt x="19" y="186"/>
                        </a:lnTo>
                        <a:lnTo>
                          <a:pt x="21" y="181"/>
                        </a:lnTo>
                        <a:lnTo>
                          <a:pt x="15" y="140"/>
                        </a:lnTo>
                        <a:lnTo>
                          <a:pt x="10" y="139"/>
                        </a:lnTo>
                        <a:lnTo>
                          <a:pt x="10" y="97"/>
                        </a:lnTo>
                        <a:lnTo>
                          <a:pt x="0" y="92"/>
                        </a:lnTo>
                        <a:lnTo>
                          <a:pt x="3" y="47"/>
                        </a:lnTo>
                        <a:lnTo>
                          <a:pt x="19" y="35"/>
                        </a:lnTo>
                        <a:lnTo>
                          <a:pt x="23" y="30"/>
                        </a:lnTo>
                        <a:lnTo>
                          <a:pt x="23" y="26"/>
                        </a:lnTo>
                        <a:lnTo>
                          <a:pt x="22" y="23"/>
                        </a:lnTo>
                        <a:lnTo>
                          <a:pt x="20" y="21"/>
                        </a:lnTo>
                        <a:lnTo>
                          <a:pt x="18" y="17"/>
                        </a:lnTo>
                        <a:lnTo>
                          <a:pt x="17" y="15"/>
                        </a:lnTo>
                        <a:lnTo>
                          <a:pt x="17" y="12"/>
                        </a:lnTo>
                        <a:lnTo>
                          <a:pt x="18" y="8"/>
                        </a:lnTo>
                        <a:lnTo>
                          <a:pt x="21" y="4"/>
                        </a:lnTo>
                        <a:lnTo>
                          <a:pt x="23" y="1"/>
                        </a:lnTo>
                        <a:lnTo>
                          <a:pt x="27" y="0"/>
                        </a:lnTo>
                        <a:lnTo>
                          <a:pt x="30" y="0"/>
                        </a:lnTo>
                        <a:lnTo>
                          <a:pt x="34" y="0"/>
                        </a:lnTo>
                        <a:lnTo>
                          <a:pt x="36" y="1"/>
                        </a:lnTo>
                        <a:lnTo>
                          <a:pt x="41" y="5"/>
                        </a:lnTo>
                      </a:path>
                    </a:pathLst>
                  </a:custGeom>
                  <a:solidFill>
                    <a:schemeClr val="hlink">
                      <a:alpha val="100000"/>
                    </a:schemeClr>
                  </a:solidFill>
                  <a:ln w="9525">
                    <a:noFill/>
                  </a:ln>
                </p:spPr>
                <p:txBody>
                  <a:bodyPr/>
                  <a:lstStyle/>
                  <a:p>
                    <a:endParaRPr lang="zh-CN" altLang="en-US"/>
                  </a:p>
                </p:txBody>
              </p:sp>
            </p:grpSp>
            <p:sp>
              <p:nvSpPr>
                <p:cNvPr id="51233" name="Freeform 14"/>
                <p:cNvSpPr/>
                <p:nvPr/>
              </p:nvSpPr>
              <p:spPr>
                <a:xfrm>
                  <a:off x="1742" y="58"/>
                  <a:ext cx="68" cy="241"/>
                </a:xfrm>
                <a:custGeom>
                  <a:avLst/>
                  <a:gdLst/>
                  <a:ahLst/>
                  <a:cxnLst>
                    <a:cxn ang="0">
                      <a:pos x="40" y="3"/>
                    </a:cxn>
                    <a:cxn ang="0">
                      <a:pos x="54" y="0"/>
                    </a:cxn>
                    <a:cxn ang="0">
                      <a:pos x="59" y="6"/>
                    </a:cxn>
                    <a:cxn ang="0">
                      <a:pos x="61" y="4"/>
                    </a:cxn>
                    <a:cxn ang="0">
                      <a:pos x="65" y="15"/>
                    </a:cxn>
                    <a:cxn ang="0">
                      <a:pos x="57" y="21"/>
                    </a:cxn>
                    <a:cxn ang="0">
                      <a:pos x="57" y="26"/>
                    </a:cxn>
                    <a:cxn ang="0">
                      <a:pos x="55" y="27"/>
                    </a:cxn>
                    <a:cxn ang="0">
                      <a:pos x="54" y="33"/>
                    </a:cxn>
                    <a:cxn ang="0">
                      <a:pos x="48" y="34"/>
                    </a:cxn>
                    <a:cxn ang="0">
                      <a:pos x="48" y="36"/>
                    </a:cxn>
                    <a:cxn ang="0">
                      <a:pos x="57" y="43"/>
                    </a:cxn>
                    <a:cxn ang="0">
                      <a:pos x="65" y="77"/>
                    </a:cxn>
                    <a:cxn ang="0">
                      <a:pos x="59" y="86"/>
                    </a:cxn>
                    <a:cxn ang="0">
                      <a:pos x="59" y="149"/>
                    </a:cxn>
                    <a:cxn ang="0">
                      <a:pos x="52" y="152"/>
                    </a:cxn>
                    <a:cxn ang="0">
                      <a:pos x="51" y="162"/>
                    </a:cxn>
                    <a:cxn ang="0">
                      <a:pos x="48" y="189"/>
                    </a:cxn>
                    <a:cxn ang="0">
                      <a:pos x="48" y="203"/>
                    </a:cxn>
                    <a:cxn ang="0">
                      <a:pos x="59" y="212"/>
                    </a:cxn>
                    <a:cxn ang="0">
                      <a:pos x="67" y="216"/>
                    </a:cxn>
                    <a:cxn ang="0">
                      <a:pos x="67" y="219"/>
                    </a:cxn>
                    <a:cxn ang="0">
                      <a:pos x="50" y="215"/>
                    </a:cxn>
                    <a:cxn ang="0">
                      <a:pos x="48" y="212"/>
                    </a:cxn>
                    <a:cxn ang="0">
                      <a:pos x="46" y="215"/>
                    </a:cxn>
                    <a:cxn ang="0">
                      <a:pos x="45" y="215"/>
                    </a:cxn>
                    <a:cxn ang="0">
                      <a:pos x="43" y="205"/>
                    </a:cxn>
                    <a:cxn ang="0">
                      <a:pos x="40" y="159"/>
                    </a:cxn>
                    <a:cxn ang="0">
                      <a:pos x="37" y="159"/>
                    </a:cxn>
                    <a:cxn ang="0">
                      <a:pos x="28" y="199"/>
                    </a:cxn>
                    <a:cxn ang="0">
                      <a:pos x="28" y="225"/>
                    </a:cxn>
                    <a:cxn ang="0">
                      <a:pos x="24" y="237"/>
                    </a:cxn>
                    <a:cxn ang="0">
                      <a:pos x="20" y="240"/>
                    </a:cxn>
                    <a:cxn ang="0">
                      <a:pos x="18" y="233"/>
                    </a:cxn>
                    <a:cxn ang="0">
                      <a:pos x="21" y="226"/>
                    </a:cxn>
                    <a:cxn ang="0">
                      <a:pos x="24" y="210"/>
                    </a:cxn>
                    <a:cxn ang="0">
                      <a:pos x="24" y="152"/>
                    </a:cxn>
                    <a:cxn ang="0">
                      <a:pos x="28" y="97"/>
                    </a:cxn>
                    <a:cxn ang="0">
                      <a:pos x="22" y="92"/>
                    </a:cxn>
                    <a:cxn ang="0">
                      <a:pos x="22" y="83"/>
                    </a:cxn>
                    <a:cxn ang="0">
                      <a:pos x="22" y="68"/>
                    </a:cxn>
                    <a:cxn ang="0">
                      <a:pos x="14" y="73"/>
                    </a:cxn>
                    <a:cxn ang="0">
                      <a:pos x="21" y="81"/>
                    </a:cxn>
                    <a:cxn ang="0">
                      <a:pos x="21" y="90"/>
                    </a:cxn>
                    <a:cxn ang="0">
                      <a:pos x="14" y="85"/>
                    </a:cxn>
                    <a:cxn ang="0">
                      <a:pos x="11" y="79"/>
                    </a:cxn>
                    <a:cxn ang="0">
                      <a:pos x="7" y="81"/>
                    </a:cxn>
                    <a:cxn ang="0">
                      <a:pos x="0" y="72"/>
                    </a:cxn>
                    <a:cxn ang="0">
                      <a:pos x="0" y="68"/>
                    </a:cxn>
                    <a:cxn ang="0">
                      <a:pos x="4" y="67"/>
                    </a:cxn>
                    <a:cxn ang="0">
                      <a:pos x="12" y="56"/>
                    </a:cxn>
                    <a:cxn ang="0">
                      <a:pos x="21" y="47"/>
                    </a:cxn>
                    <a:cxn ang="0">
                      <a:pos x="32" y="37"/>
                    </a:cxn>
                    <a:cxn ang="0">
                      <a:pos x="40" y="33"/>
                    </a:cxn>
                    <a:cxn ang="0">
                      <a:pos x="40" y="25"/>
                    </a:cxn>
                    <a:cxn ang="0">
                      <a:pos x="37" y="21"/>
                    </a:cxn>
                    <a:cxn ang="0">
                      <a:pos x="37" y="12"/>
                    </a:cxn>
                    <a:cxn ang="0">
                      <a:pos x="35" y="10"/>
                    </a:cxn>
                    <a:cxn ang="0">
                      <a:pos x="40" y="3"/>
                    </a:cxn>
                  </a:cxnLst>
                  <a:rect l="0" t="0" r="0" b="0"/>
                  <a:pathLst>
                    <a:path w="68" h="241">
                      <a:moveTo>
                        <a:pt x="40" y="3"/>
                      </a:moveTo>
                      <a:lnTo>
                        <a:pt x="54" y="0"/>
                      </a:lnTo>
                      <a:lnTo>
                        <a:pt x="59" y="6"/>
                      </a:lnTo>
                      <a:lnTo>
                        <a:pt x="61" y="4"/>
                      </a:lnTo>
                      <a:lnTo>
                        <a:pt x="65" y="15"/>
                      </a:lnTo>
                      <a:lnTo>
                        <a:pt x="57" y="21"/>
                      </a:lnTo>
                      <a:lnTo>
                        <a:pt x="57" y="26"/>
                      </a:lnTo>
                      <a:lnTo>
                        <a:pt x="55" y="27"/>
                      </a:lnTo>
                      <a:lnTo>
                        <a:pt x="54" y="33"/>
                      </a:lnTo>
                      <a:lnTo>
                        <a:pt x="48" y="34"/>
                      </a:lnTo>
                      <a:lnTo>
                        <a:pt x="48" y="36"/>
                      </a:lnTo>
                      <a:lnTo>
                        <a:pt x="57" y="43"/>
                      </a:lnTo>
                      <a:lnTo>
                        <a:pt x="65" y="77"/>
                      </a:lnTo>
                      <a:lnTo>
                        <a:pt x="59" y="86"/>
                      </a:lnTo>
                      <a:lnTo>
                        <a:pt x="59" y="149"/>
                      </a:lnTo>
                      <a:lnTo>
                        <a:pt x="52" y="152"/>
                      </a:lnTo>
                      <a:lnTo>
                        <a:pt x="51" y="162"/>
                      </a:lnTo>
                      <a:lnTo>
                        <a:pt x="48" y="189"/>
                      </a:lnTo>
                      <a:lnTo>
                        <a:pt x="48" y="203"/>
                      </a:lnTo>
                      <a:lnTo>
                        <a:pt x="59" y="212"/>
                      </a:lnTo>
                      <a:lnTo>
                        <a:pt x="67" y="216"/>
                      </a:lnTo>
                      <a:lnTo>
                        <a:pt x="67" y="219"/>
                      </a:lnTo>
                      <a:lnTo>
                        <a:pt x="50" y="215"/>
                      </a:lnTo>
                      <a:lnTo>
                        <a:pt x="48" y="212"/>
                      </a:lnTo>
                      <a:lnTo>
                        <a:pt x="46" y="215"/>
                      </a:lnTo>
                      <a:lnTo>
                        <a:pt x="45" y="215"/>
                      </a:lnTo>
                      <a:lnTo>
                        <a:pt x="43" y="205"/>
                      </a:lnTo>
                      <a:lnTo>
                        <a:pt x="40" y="159"/>
                      </a:lnTo>
                      <a:lnTo>
                        <a:pt x="37" y="159"/>
                      </a:lnTo>
                      <a:lnTo>
                        <a:pt x="28" y="199"/>
                      </a:lnTo>
                      <a:lnTo>
                        <a:pt x="28" y="225"/>
                      </a:lnTo>
                      <a:lnTo>
                        <a:pt x="24" y="237"/>
                      </a:lnTo>
                      <a:lnTo>
                        <a:pt x="20" y="240"/>
                      </a:lnTo>
                      <a:lnTo>
                        <a:pt x="18" y="233"/>
                      </a:lnTo>
                      <a:lnTo>
                        <a:pt x="21" y="226"/>
                      </a:lnTo>
                      <a:lnTo>
                        <a:pt x="24" y="210"/>
                      </a:lnTo>
                      <a:lnTo>
                        <a:pt x="24" y="152"/>
                      </a:lnTo>
                      <a:lnTo>
                        <a:pt x="28" y="97"/>
                      </a:lnTo>
                      <a:lnTo>
                        <a:pt x="22" y="92"/>
                      </a:lnTo>
                      <a:lnTo>
                        <a:pt x="22" y="83"/>
                      </a:lnTo>
                      <a:lnTo>
                        <a:pt x="22" y="68"/>
                      </a:lnTo>
                      <a:lnTo>
                        <a:pt x="14" y="73"/>
                      </a:lnTo>
                      <a:lnTo>
                        <a:pt x="21" y="81"/>
                      </a:lnTo>
                      <a:lnTo>
                        <a:pt x="21" y="90"/>
                      </a:lnTo>
                      <a:lnTo>
                        <a:pt x="14" y="85"/>
                      </a:lnTo>
                      <a:lnTo>
                        <a:pt x="11" y="79"/>
                      </a:lnTo>
                      <a:lnTo>
                        <a:pt x="7" y="81"/>
                      </a:lnTo>
                      <a:lnTo>
                        <a:pt x="0" y="72"/>
                      </a:lnTo>
                      <a:lnTo>
                        <a:pt x="0" y="68"/>
                      </a:lnTo>
                      <a:lnTo>
                        <a:pt x="4" y="67"/>
                      </a:lnTo>
                      <a:lnTo>
                        <a:pt x="12" y="56"/>
                      </a:lnTo>
                      <a:lnTo>
                        <a:pt x="21" y="47"/>
                      </a:lnTo>
                      <a:lnTo>
                        <a:pt x="32" y="37"/>
                      </a:lnTo>
                      <a:lnTo>
                        <a:pt x="40" y="33"/>
                      </a:lnTo>
                      <a:lnTo>
                        <a:pt x="40" y="25"/>
                      </a:lnTo>
                      <a:lnTo>
                        <a:pt x="37" y="21"/>
                      </a:lnTo>
                      <a:lnTo>
                        <a:pt x="37" y="12"/>
                      </a:lnTo>
                      <a:lnTo>
                        <a:pt x="35" y="10"/>
                      </a:lnTo>
                      <a:lnTo>
                        <a:pt x="40" y="3"/>
                      </a:lnTo>
                    </a:path>
                  </a:pathLst>
                </a:custGeom>
                <a:solidFill>
                  <a:schemeClr val="hlink">
                    <a:alpha val="100000"/>
                  </a:schemeClr>
                </a:solidFill>
                <a:ln w="9525">
                  <a:noFill/>
                </a:ln>
              </p:spPr>
              <p:txBody>
                <a:bodyPr/>
                <a:lstStyle/>
                <a:p>
                  <a:endParaRPr lang="zh-CN" altLang="en-US"/>
                </a:p>
              </p:txBody>
            </p:sp>
            <p:sp>
              <p:nvSpPr>
                <p:cNvPr id="51234" name="Freeform 15"/>
                <p:cNvSpPr/>
                <p:nvPr/>
              </p:nvSpPr>
              <p:spPr>
                <a:xfrm>
                  <a:off x="1938" y="2"/>
                  <a:ext cx="38" cy="211"/>
                </a:xfrm>
                <a:custGeom>
                  <a:avLst/>
                  <a:gdLst/>
                  <a:ahLst/>
                  <a:cxnLst>
                    <a:cxn ang="0">
                      <a:pos x="24" y="3"/>
                    </a:cxn>
                    <a:cxn ang="0">
                      <a:pos x="16" y="0"/>
                    </a:cxn>
                    <a:cxn ang="0">
                      <a:pos x="8" y="0"/>
                    </a:cxn>
                    <a:cxn ang="0">
                      <a:pos x="2" y="1"/>
                    </a:cxn>
                    <a:cxn ang="0">
                      <a:pos x="0" y="9"/>
                    </a:cxn>
                    <a:cxn ang="0">
                      <a:pos x="0" y="14"/>
                    </a:cxn>
                    <a:cxn ang="0">
                      <a:pos x="4" y="22"/>
                    </a:cxn>
                    <a:cxn ang="0">
                      <a:pos x="6" y="22"/>
                    </a:cxn>
                    <a:cxn ang="0">
                      <a:pos x="2" y="31"/>
                    </a:cxn>
                    <a:cxn ang="0">
                      <a:pos x="0" y="44"/>
                    </a:cxn>
                    <a:cxn ang="0">
                      <a:pos x="0" y="57"/>
                    </a:cxn>
                    <a:cxn ang="0">
                      <a:pos x="0" y="72"/>
                    </a:cxn>
                    <a:cxn ang="0">
                      <a:pos x="2" y="87"/>
                    </a:cxn>
                    <a:cxn ang="0">
                      <a:pos x="7" y="88"/>
                    </a:cxn>
                    <a:cxn ang="0">
                      <a:pos x="7" y="92"/>
                    </a:cxn>
                    <a:cxn ang="0">
                      <a:pos x="10" y="94"/>
                    </a:cxn>
                    <a:cxn ang="0">
                      <a:pos x="10" y="110"/>
                    </a:cxn>
                    <a:cxn ang="0">
                      <a:pos x="12" y="113"/>
                    </a:cxn>
                    <a:cxn ang="0">
                      <a:pos x="12" y="141"/>
                    </a:cxn>
                    <a:cxn ang="0">
                      <a:pos x="12" y="159"/>
                    </a:cxn>
                    <a:cxn ang="0">
                      <a:pos x="8" y="179"/>
                    </a:cxn>
                    <a:cxn ang="0">
                      <a:pos x="7" y="204"/>
                    </a:cxn>
                    <a:cxn ang="0">
                      <a:pos x="11" y="206"/>
                    </a:cxn>
                    <a:cxn ang="0">
                      <a:pos x="11" y="209"/>
                    </a:cxn>
                    <a:cxn ang="0">
                      <a:pos x="17" y="209"/>
                    </a:cxn>
                    <a:cxn ang="0">
                      <a:pos x="18" y="208"/>
                    </a:cxn>
                    <a:cxn ang="0">
                      <a:pos x="21" y="208"/>
                    </a:cxn>
                    <a:cxn ang="0">
                      <a:pos x="21" y="210"/>
                    </a:cxn>
                    <a:cxn ang="0">
                      <a:pos x="25" y="209"/>
                    </a:cxn>
                    <a:cxn ang="0">
                      <a:pos x="35" y="208"/>
                    </a:cxn>
                    <a:cxn ang="0">
                      <a:pos x="35" y="206"/>
                    </a:cxn>
                    <a:cxn ang="0">
                      <a:pos x="26" y="202"/>
                    </a:cxn>
                    <a:cxn ang="0">
                      <a:pos x="26" y="198"/>
                    </a:cxn>
                    <a:cxn ang="0">
                      <a:pos x="34" y="197"/>
                    </a:cxn>
                    <a:cxn ang="0">
                      <a:pos x="34" y="195"/>
                    </a:cxn>
                    <a:cxn ang="0">
                      <a:pos x="29" y="190"/>
                    </a:cxn>
                    <a:cxn ang="0">
                      <a:pos x="29" y="161"/>
                    </a:cxn>
                    <a:cxn ang="0">
                      <a:pos x="30" y="135"/>
                    </a:cxn>
                    <a:cxn ang="0">
                      <a:pos x="30" y="109"/>
                    </a:cxn>
                    <a:cxn ang="0">
                      <a:pos x="30" y="94"/>
                    </a:cxn>
                    <a:cxn ang="0">
                      <a:pos x="30" y="90"/>
                    </a:cxn>
                    <a:cxn ang="0">
                      <a:pos x="30" y="69"/>
                    </a:cxn>
                    <a:cxn ang="0">
                      <a:pos x="37" y="65"/>
                    </a:cxn>
                    <a:cxn ang="0">
                      <a:pos x="37" y="62"/>
                    </a:cxn>
                    <a:cxn ang="0">
                      <a:pos x="23" y="34"/>
                    </a:cxn>
                    <a:cxn ang="0">
                      <a:pos x="16" y="30"/>
                    </a:cxn>
                    <a:cxn ang="0">
                      <a:pos x="17" y="28"/>
                    </a:cxn>
                    <a:cxn ang="0">
                      <a:pos x="21" y="27"/>
                    </a:cxn>
                    <a:cxn ang="0">
                      <a:pos x="21" y="25"/>
                    </a:cxn>
                    <a:cxn ang="0">
                      <a:pos x="23" y="24"/>
                    </a:cxn>
                    <a:cxn ang="0">
                      <a:pos x="23" y="22"/>
                    </a:cxn>
                    <a:cxn ang="0">
                      <a:pos x="24" y="21"/>
                    </a:cxn>
                    <a:cxn ang="0">
                      <a:pos x="23" y="20"/>
                    </a:cxn>
                    <a:cxn ang="0">
                      <a:pos x="24" y="19"/>
                    </a:cxn>
                    <a:cxn ang="0">
                      <a:pos x="21" y="14"/>
                    </a:cxn>
                    <a:cxn ang="0">
                      <a:pos x="23" y="12"/>
                    </a:cxn>
                    <a:cxn ang="0">
                      <a:pos x="21" y="10"/>
                    </a:cxn>
                    <a:cxn ang="0">
                      <a:pos x="24" y="7"/>
                    </a:cxn>
                    <a:cxn ang="0">
                      <a:pos x="24" y="3"/>
                    </a:cxn>
                  </a:cxnLst>
                  <a:rect l="0" t="0" r="0" b="0"/>
                  <a:pathLst>
                    <a:path w="38" h="211">
                      <a:moveTo>
                        <a:pt x="24" y="3"/>
                      </a:moveTo>
                      <a:lnTo>
                        <a:pt x="16" y="0"/>
                      </a:lnTo>
                      <a:lnTo>
                        <a:pt x="8" y="0"/>
                      </a:lnTo>
                      <a:lnTo>
                        <a:pt x="2" y="1"/>
                      </a:lnTo>
                      <a:lnTo>
                        <a:pt x="0" y="9"/>
                      </a:lnTo>
                      <a:lnTo>
                        <a:pt x="0" y="14"/>
                      </a:lnTo>
                      <a:lnTo>
                        <a:pt x="4" y="22"/>
                      </a:lnTo>
                      <a:lnTo>
                        <a:pt x="6" y="22"/>
                      </a:lnTo>
                      <a:lnTo>
                        <a:pt x="2" y="31"/>
                      </a:lnTo>
                      <a:lnTo>
                        <a:pt x="0" y="44"/>
                      </a:lnTo>
                      <a:lnTo>
                        <a:pt x="0" y="57"/>
                      </a:lnTo>
                      <a:lnTo>
                        <a:pt x="0" y="72"/>
                      </a:lnTo>
                      <a:lnTo>
                        <a:pt x="2" y="87"/>
                      </a:lnTo>
                      <a:lnTo>
                        <a:pt x="7" y="88"/>
                      </a:lnTo>
                      <a:lnTo>
                        <a:pt x="7" y="92"/>
                      </a:lnTo>
                      <a:lnTo>
                        <a:pt x="10" y="94"/>
                      </a:lnTo>
                      <a:lnTo>
                        <a:pt x="10" y="110"/>
                      </a:lnTo>
                      <a:lnTo>
                        <a:pt x="12" y="113"/>
                      </a:lnTo>
                      <a:lnTo>
                        <a:pt x="12" y="141"/>
                      </a:lnTo>
                      <a:lnTo>
                        <a:pt x="12" y="159"/>
                      </a:lnTo>
                      <a:lnTo>
                        <a:pt x="8" y="179"/>
                      </a:lnTo>
                      <a:lnTo>
                        <a:pt x="7" y="204"/>
                      </a:lnTo>
                      <a:lnTo>
                        <a:pt x="11" y="206"/>
                      </a:lnTo>
                      <a:lnTo>
                        <a:pt x="11" y="209"/>
                      </a:lnTo>
                      <a:lnTo>
                        <a:pt x="17" y="209"/>
                      </a:lnTo>
                      <a:lnTo>
                        <a:pt x="18" y="208"/>
                      </a:lnTo>
                      <a:lnTo>
                        <a:pt x="21" y="208"/>
                      </a:lnTo>
                      <a:lnTo>
                        <a:pt x="21" y="210"/>
                      </a:lnTo>
                      <a:lnTo>
                        <a:pt x="25" y="209"/>
                      </a:lnTo>
                      <a:lnTo>
                        <a:pt x="35" y="208"/>
                      </a:lnTo>
                      <a:lnTo>
                        <a:pt x="35" y="206"/>
                      </a:lnTo>
                      <a:lnTo>
                        <a:pt x="26" y="202"/>
                      </a:lnTo>
                      <a:lnTo>
                        <a:pt x="26" y="198"/>
                      </a:lnTo>
                      <a:lnTo>
                        <a:pt x="34" y="197"/>
                      </a:lnTo>
                      <a:lnTo>
                        <a:pt x="34" y="195"/>
                      </a:lnTo>
                      <a:lnTo>
                        <a:pt x="29" y="190"/>
                      </a:lnTo>
                      <a:lnTo>
                        <a:pt x="29" y="161"/>
                      </a:lnTo>
                      <a:lnTo>
                        <a:pt x="30" y="135"/>
                      </a:lnTo>
                      <a:lnTo>
                        <a:pt x="30" y="109"/>
                      </a:lnTo>
                      <a:lnTo>
                        <a:pt x="30" y="94"/>
                      </a:lnTo>
                      <a:lnTo>
                        <a:pt x="30" y="90"/>
                      </a:lnTo>
                      <a:lnTo>
                        <a:pt x="30" y="69"/>
                      </a:lnTo>
                      <a:lnTo>
                        <a:pt x="37" y="65"/>
                      </a:lnTo>
                      <a:lnTo>
                        <a:pt x="37" y="62"/>
                      </a:lnTo>
                      <a:lnTo>
                        <a:pt x="23" y="34"/>
                      </a:lnTo>
                      <a:lnTo>
                        <a:pt x="16" y="30"/>
                      </a:lnTo>
                      <a:lnTo>
                        <a:pt x="17" y="28"/>
                      </a:lnTo>
                      <a:lnTo>
                        <a:pt x="21" y="27"/>
                      </a:lnTo>
                      <a:lnTo>
                        <a:pt x="21" y="25"/>
                      </a:lnTo>
                      <a:lnTo>
                        <a:pt x="23" y="24"/>
                      </a:lnTo>
                      <a:lnTo>
                        <a:pt x="23" y="22"/>
                      </a:lnTo>
                      <a:lnTo>
                        <a:pt x="24" y="21"/>
                      </a:lnTo>
                      <a:lnTo>
                        <a:pt x="23" y="20"/>
                      </a:lnTo>
                      <a:lnTo>
                        <a:pt x="24" y="19"/>
                      </a:lnTo>
                      <a:lnTo>
                        <a:pt x="21" y="14"/>
                      </a:lnTo>
                      <a:lnTo>
                        <a:pt x="23" y="12"/>
                      </a:lnTo>
                      <a:lnTo>
                        <a:pt x="21" y="10"/>
                      </a:lnTo>
                      <a:lnTo>
                        <a:pt x="24" y="7"/>
                      </a:lnTo>
                      <a:lnTo>
                        <a:pt x="24" y="3"/>
                      </a:lnTo>
                    </a:path>
                  </a:pathLst>
                </a:custGeom>
                <a:solidFill>
                  <a:schemeClr val="hlink">
                    <a:alpha val="100000"/>
                  </a:schemeClr>
                </a:solidFill>
                <a:ln w="9525">
                  <a:noFill/>
                </a:ln>
              </p:spPr>
              <p:txBody>
                <a:bodyPr/>
                <a:lstStyle/>
                <a:p>
                  <a:endParaRPr lang="zh-CN" altLang="en-US"/>
                </a:p>
              </p:txBody>
            </p:sp>
            <p:sp>
              <p:nvSpPr>
                <p:cNvPr id="51235" name="Freeform 16"/>
                <p:cNvSpPr/>
                <p:nvPr/>
              </p:nvSpPr>
              <p:spPr>
                <a:xfrm>
                  <a:off x="811" y="0"/>
                  <a:ext cx="51" cy="190"/>
                </a:xfrm>
                <a:custGeom>
                  <a:avLst/>
                  <a:gdLst/>
                  <a:ahLst/>
                  <a:cxnLst>
                    <a:cxn ang="0">
                      <a:pos x="30" y="2"/>
                    </a:cxn>
                    <a:cxn ang="0">
                      <a:pos x="41" y="0"/>
                    </a:cxn>
                    <a:cxn ang="0">
                      <a:pos x="45" y="4"/>
                    </a:cxn>
                    <a:cxn ang="0">
                      <a:pos x="46" y="2"/>
                    </a:cxn>
                    <a:cxn ang="0">
                      <a:pos x="49" y="11"/>
                    </a:cxn>
                    <a:cxn ang="0">
                      <a:pos x="43" y="15"/>
                    </a:cxn>
                    <a:cxn ang="0">
                      <a:pos x="43" y="20"/>
                    </a:cxn>
                    <a:cxn ang="0">
                      <a:pos x="41" y="20"/>
                    </a:cxn>
                    <a:cxn ang="0">
                      <a:pos x="41" y="25"/>
                    </a:cxn>
                    <a:cxn ang="0">
                      <a:pos x="36" y="26"/>
                    </a:cxn>
                    <a:cxn ang="0">
                      <a:pos x="36" y="28"/>
                    </a:cxn>
                    <a:cxn ang="0">
                      <a:pos x="43" y="33"/>
                    </a:cxn>
                    <a:cxn ang="0">
                      <a:pos x="49" y="60"/>
                    </a:cxn>
                    <a:cxn ang="0">
                      <a:pos x="45" y="68"/>
                    </a:cxn>
                    <a:cxn ang="0">
                      <a:pos x="45" y="117"/>
                    </a:cxn>
                    <a:cxn ang="0">
                      <a:pos x="39" y="119"/>
                    </a:cxn>
                    <a:cxn ang="0">
                      <a:pos x="38" y="128"/>
                    </a:cxn>
                    <a:cxn ang="0">
                      <a:pos x="36" y="149"/>
                    </a:cxn>
                    <a:cxn ang="0">
                      <a:pos x="36" y="160"/>
                    </a:cxn>
                    <a:cxn ang="0">
                      <a:pos x="45" y="167"/>
                    </a:cxn>
                    <a:cxn ang="0">
                      <a:pos x="50" y="171"/>
                    </a:cxn>
                    <a:cxn ang="0">
                      <a:pos x="50" y="173"/>
                    </a:cxn>
                    <a:cxn ang="0">
                      <a:pos x="37" y="169"/>
                    </a:cxn>
                    <a:cxn ang="0">
                      <a:pos x="36" y="167"/>
                    </a:cxn>
                    <a:cxn ang="0">
                      <a:pos x="34" y="169"/>
                    </a:cxn>
                    <a:cxn ang="0">
                      <a:pos x="34" y="169"/>
                    </a:cxn>
                    <a:cxn ang="0">
                      <a:pos x="32" y="161"/>
                    </a:cxn>
                    <a:cxn ang="0">
                      <a:pos x="30" y="125"/>
                    </a:cxn>
                    <a:cxn ang="0">
                      <a:pos x="28" y="125"/>
                    </a:cxn>
                    <a:cxn ang="0">
                      <a:pos x="20" y="157"/>
                    </a:cxn>
                    <a:cxn ang="0">
                      <a:pos x="20" y="177"/>
                    </a:cxn>
                    <a:cxn ang="0">
                      <a:pos x="17" y="187"/>
                    </a:cxn>
                    <a:cxn ang="0">
                      <a:pos x="15" y="189"/>
                    </a:cxn>
                    <a:cxn ang="0">
                      <a:pos x="14" y="184"/>
                    </a:cxn>
                    <a:cxn ang="0">
                      <a:pos x="16" y="178"/>
                    </a:cxn>
                    <a:cxn ang="0">
                      <a:pos x="17" y="165"/>
                    </a:cxn>
                    <a:cxn ang="0">
                      <a:pos x="17" y="120"/>
                    </a:cxn>
                    <a:cxn ang="0">
                      <a:pos x="20" y="76"/>
                    </a:cxn>
                    <a:cxn ang="0">
                      <a:pos x="16" y="72"/>
                    </a:cxn>
                    <a:cxn ang="0">
                      <a:pos x="16" y="65"/>
                    </a:cxn>
                    <a:cxn ang="0">
                      <a:pos x="16" y="53"/>
                    </a:cxn>
                    <a:cxn ang="0">
                      <a:pos x="10" y="57"/>
                    </a:cxn>
                    <a:cxn ang="0">
                      <a:pos x="16" y="63"/>
                    </a:cxn>
                    <a:cxn ang="0">
                      <a:pos x="16" y="70"/>
                    </a:cxn>
                    <a:cxn ang="0">
                      <a:pos x="10" y="66"/>
                    </a:cxn>
                    <a:cxn ang="0">
                      <a:pos x="8" y="62"/>
                    </a:cxn>
                    <a:cxn ang="0">
                      <a:pos x="4" y="63"/>
                    </a:cxn>
                    <a:cxn ang="0">
                      <a:pos x="0" y="56"/>
                    </a:cxn>
                    <a:cxn ang="0">
                      <a:pos x="0" y="53"/>
                    </a:cxn>
                    <a:cxn ang="0">
                      <a:pos x="2" y="52"/>
                    </a:cxn>
                    <a:cxn ang="0">
                      <a:pos x="9" y="44"/>
                    </a:cxn>
                    <a:cxn ang="0">
                      <a:pos x="16" y="36"/>
                    </a:cxn>
                    <a:cxn ang="0">
                      <a:pos x="24" y="29"/>
                    </a:cxn>
                    <a:cxn ang="0">
                      <a:pos x="30" y="25"/>
                    </a:cxn>
                    <a:cxn ang="0">
                      <a:pos x="30" y="19"/>
                    </a:cxn>
                    <a:cxn ang="0">
                      <a:pos x="28" y="16"/>
                    </a:cxn>
                    <a:cxn ang="0">
                      <a:pos x="28" y="9"/>
                    </a:cxn>
                    <a:cxn ang="0">
                      <a:pos x="26" y="7"/>
                    </a:cxn>
                    <a:cxn ang="0">
                      <a:pos x="30" y="2"/>
                    </a:cxn>
                  </a:cxnLst>
                  <a:rect l="0" t="0" r="0" b="0"/>
                  <a:pathLst>
                    <a:path w="51" h="190">
                      <a:moveTo>
                        <a:pt x="30" y="2"/>
                      </a:moveTo>
                      <a:lnTo>
                        <a:pt x="41" y="0"/>
                      </a:lnTo>
                      <a:lnTo>
                        <a:pt x="45" y="4"/>
                      </a:lnTo>
                      <a:lnTo>
                        <a:pt x="46" y="2"/>
                      </a:lnTo>
                      <a:lnTo>
                        <a:pt x="49" y="11"/>
                      </a:lnTo>
                      <a:lnTo>
                        <a:pt x="43" y="15"/>
                      </a:lnTo>
                      <a:lnTo>
                        <a:pt x="43" y="20"/>
                      </a:lnTo>
                      <a:lnTo>
                        <a:pt x="41" y="20"/>
                      </a:lnTo>
                      <a:lnTo>
                        <a:pt x="41" y="25"/>
                      </a:lnTo>
                      <a:lnTo>
                        <a:pt x="36" y="26"/>
                      </a:lnTo>
                      <a:lnTo>
                        <a:pt x="36" y="28"/>
                      </a:lnTo>
                      <a:lnTo>
                        <a:pt x="43" y="33"/>
                      </a:lnTo>
                      <a:lnTo>
                        <a:pt x="49" y="60"/>
                      </a:lnTo>
                      <a:lnTo>
                        <a:pt x="45" y="68"/>
                      </a:lnTo>
                      <a:lnTo>
                        <a:pt x="45" y="117"/>
                      </a:lnTo>
                      <a:lnTo>
                        <a:pt x="39" y="119"/>
                      </a:lnTo>
                      <a:lnTo>
                        <a:pt x="38" y="128"/>
                      </a:lnTo>
                      <a:lnTo>
                        <a:pt x="36" y="149"/>
                      </a:lnTo>
                      <a:lnTo>
                        <a:pt x="36" y="160"/>
                      </a:lnTo>
                      <a:lnTo>
                        <a:pt x="45" y="167"/>
                      </a:lnTo>
                      <a:lnTo>
                        <a:pt x="50" y="171"/>
                      </a:lnTo>
                      <a:lnTo>
                        <a:pt x="50" y="173"/>
                      </a:lnTo>
                      <a:lnTo>
                        <a:pt x="37" y="169"/>
                      </a:lnTo>
                      <a:lnTo>
                        <a:pt x="36" y="167"/>
                      </a:lnTo>
                      <a:lnTo>
                        <a:pt x="34" y="169"/>
                      </a:lnTo>
                      <a:lnTo>
                        <a:pt x="34" y="169"/>
                      </a:lnTo>
                      <a:lnTo>
                        <a:pt x="32" y="161"/>
                      </a:lnTo>
                      <a:lnTo>
                        <a:pt x="30" y="125"/>
                      </a:lnTo>
                      <a:lnTo>
                        <a:pt x="28" y="125"/>
                      </a:lnTo>
                      <a:lnTo>
                        <a:pt x="20" y="157"/>
                      </a:lnTo>
                      <a:lnTo>
                        <a:pt x="20" y="177"/>
                      </a:lnTo>
                      <a:lnTo>
                        <a:pt x="17" y="187"/>
                      </a:lnTo>
                      <a:lnTo>
                        <a:pt x="15" y="189"/>
                      </a:lnTo>
                      <a:lnTo>
                        <a:pt x="14" y="184"/>
                      </a:lnTo>
                      <a:lnTo>
                        <a:pt x="16" y="178"/>
                      </a:lnTo>
                      <a:lnTo>
                        <a:pt x="17" y="165"/>
                      </a:lnTo>
                      <a:lnTo>
                        <a:pt x="17" y="120"/>
                      </a:lnTo>
                      <a:lnTo>
                        <a:pt x="20" y="76"/>
                      </a:lnTo>
                      <a:lnTo>
                        <a:pt x="16" y="72"/>
                      </a:lnTo>
                      <a:lnTo>
                        <a:pt x="16" y="65"/>
                      </a:lnTo>
                      <a:lnTo>
                        <a:pt x="16" y="53"/>
                      </a:lnTo>
                      <a:lnTo>
                        <a:pt x="10" y="57"/>
                      </a:lnTo>
                      <a:lnTo>
                        <a:pt x="16" y="63"/>
                      </a:lnTo>
                      <a:lnTo>
                        <a:pt x="16" y="70"/>
                      </a:lnTo>
                      <a:lnTo>
                        <a:pt x="10" y="66"/>
                      </a:lnTo>
                      <a:lnTo>
                        <a:pt x="8" y="62"/>
                      </a:lnTo>
                      <a:lnTo>
                        <a:pt x="4" y="63"/>
                      </a:lnTo>
                      <a:lnTo>
                        <a:pt x="0" y="56"/>
                      </a:lnTo>
                      <a:lnTo>
                        <a:pt x="0" y="53"/>
                      </a:lnTo>
                      <a:lnTo>
                        <a:pt x="2" y="52"/>
                      </a:lnTo>
                      <a:lnTo>
                        <a:pt x="9" y="44"/>
                      </a:lnTo>
                      <a:lnTo>
                        <a:pt x="16" y="36"/>
                      </a:lnTo>
                      <a:lnTo>
                        <a:pt x="24" y="29"/>
                      </a:lnTo>
                      <a:lnTo>
                        <a:pt x="30" y="25"/>
                      </a:lnTo>
                      <a:lnTo>
                        <a:pt x="30" y="19"/>
                      </a:lnTo>
                      <a:lnTo>
                        <a:pt x="28" y="16"/>
                      </a:lnTo>
                      <a:lnTo>
                        <a:pt x="28" y="9"/>
                      </a:lnTo>
                      <a:lnTo>
                        <a:pt x="26" y="7"/>
                      </a:lnTo>
                      <a:lnTo>
                        <a:pt x="30" y="2"/>
                      </a:lnTo>
                    </a:path>
                  </a:pathLst>
                </a:custGeom>
                <a:solidFill>
                  <a:schemeClr val="hlink">
                    <a:alpha val="100000"/>
                  </a:schemeClr>
                </a:solidFill>
                <a:ln w="9525">
                  <a:noFill/>
                </a:ln>
              </p:spPr>
              <p:txBody>
                <a:bodyPr/>
                <a:lstStyle/>
                <a:p>
                  <a:endParaRPr lang="zh-CN" altLang="en-US"/>
                </a:p>
              </p:txBody>
            </p:sp>
            <p:sp>
              <p:nvSpPr>
                <p:cNvPr id="51236" name="Freeform 17"/>
                <p:cNvSpPr/>
                <p:nvPr/>
              </p:nvSpPr>
              <p:spPr>
                <a:xfrm>
                  <a:off x="644" y="53"/>
                  <a:ext cx="25" cy="134"/>
                </a:xfrm>
                <a:custGeom>
                  <a:avLst/>
                  <a:gdLst/>
                  <a:ahLst/>
                  <a:cxnLst>
                    <a:cxn ang="0">
                      <a:pos x="19" y="2"/>
                    </a:cxn>
                    <a:cxn ang="0">
                      <a:pos x="19" y="6"/>
                    </a:cxn>
                    <a:cxn ang="0">
                      <a:pos x="19" y="7"/>
                    </a:cxn>
                    <a:cxn ang="0">
                      <a:pos x="20" y="8"/>
                    </a:cxn>
                    <a:cxn ang="0">
                      <a:pos x="19" y="9"/>
                    </a:cxn>
                    <a:cxn ang="0">
                      <a:pos x="19" y="10"/>
                    </a:cxn>
                    <a:cxn ang="0">
                      <a:pos x="18" y="14"/>
                    </a:cxn>
                    <a:cxn ang="0">
                      <a:pos x="18" y="15"/>
                    </a:cxn>
                    <a:cxn ang="0">
                      <a:pos x="23" y="19"/>
                    </a:cxn>
                    <a:cxn ang="0">
                      <a:pos x="24" y="46"/>
                    </a:cxn>
                    <a:cxn ang="0">
                      <a:pos x="22" y="51"/>
                    </a:cxn>
                    <a:cxn ang="0">
                      <a:pos x="23" y="66"/>
                    </a:cxn>
                    <a:cxn ang="0">
                      <a:pos x="21" y="68"/>
                    </a:cxn>
                    <a:cxn ang="0">
                      <a:pos x="20" y="91"/>
                    </a:cxn>
                    <a:cxn ang="0">
                      <a:pos x="19" y="115"/>
                    </a:cxn>
                    <a:cxn ang="0">
                      <a:pos x="20" y="116"/>
                    </a:cxn>
                    <a:cxn ang="0">
                      <a:pos x="24" y="121"/>
                    </a:cxn>
                    <a:cxn ang="0">
                      <a:pos x="23" y="122"/>
                    </a:cxn>
                    <a:cxn ang="0">
                      <a:pos x="22" y="123"/>
                    </a:cxn>
                    <a:cxn ang="0">
                      <a:pos x="19" y="122"/>
                    </a:cxn>
                    <a:cxn ang="0">
                      <a:pos x="17" y="120"/>
                    </a:cxn>
                    <a:cxn ang="0">
                      <a:pos x="15" y="119"/>
                    </a:cxn>
                    <a:cxn ang="0">
                      <a:pos x="15" y="123"/>
                    </a:cxn>
                    <a:cxn ang="0">
                      <a:pos x="14" y="123"/>
                    </a:cxn>
                    <a:cxn ang="0">
                      <a:pos x="16" y="127"/>
                    </a:cxn>
                    <a:cxn ang="0">
                      <a:pos x="15" y="132"/>
                    </a:cxn>
                    <a:cxn ang="0">
                      <a:pos x="14" y="133"/>
                    </a:cxn>
                    <a:cxn ang="0">
                      <a:pos x="11" y="128"/>
                    </a:cxn>
                    <a:cxn ang="0">
                      <a:pos x="11" y="125"/>
                    </a:cxn>
                    <a:cxn ang="0">
                      <a:pos x="10" y="125"/>
                    </a:cxn>
                    <a:cxn ang="0">
                      <a:pos x="8" y="94"/>
                    </a:cxn>
                    <a:cxn ang="0">
                      <a:pos x="10" y="91"/>
                    </a:cxn>
                    <a:cxn ang="0">
                      <a:pos x="7" y="71"/>
                    </a:cxn>
                    <a:cxn ang="0">
                      <a:pos x="5" y="70"/>
                    </a:cxn>
                    <a:cxn ang="0">
                      <a:pos x="5" y="49"/>
                    </a:cxn>
                    <a:cxn ang="0">
                      <a:pos x="0" y="46"/>
                    </a:cxn>
                    <a:cxn ang="0">
                      <a:pos x="2" y="24"/>
                    </a:cxn>
                    <a:cxn ang="0">
                      <a:pos x="9" y="17"/>
                    </a:cxn>
                    <a:cxn ang="0">
                      <a:pos x="11" y="15"/>
                    </a:cxn>
                    <a:cxn ang="0">
                      <a:pos x="11" y="12"/>
                    </a:cxn>
                    <a:cxn ang="0">
                      <a:pos x="11" y="11"/>
                    </a:cxn>
                    <a:cxn ang="0">
                      <a:pos x="9" y="10"/>
                    </a:cxn>
                    <a:cxn ang="0">
                      <a:pos x="8" y="8"/>
                    </a:cxn>
                    <a:cxn ang="0">
                      <a:pos x="8" y="7"/>
                    </a:cxn>
                    <a:cxn ang="0">
                      <a:pos x="8" y="5"/>
                    </a:cxn>
                    <a:cxn ang="0">
                      <a:pos x="8" y="4"/>
                    </a:cxn>
                    <a:cxn ang="0">
                      <a:pos x="10" y="2"/>
                    </a:cxn>
                    <a:cxn ang="0">
                      <a:pos x="11" y="0"/>
                    </a:cxn>
                    <a:cxn ang="0">
                      <a:pos x="12" y="0"/>
                    </a:cxn>
                    <a:cxn ang="0">
                      <a:pos x="14" y="0"/>
                    </a:cxn>
                    <a:cxn ang="0">
                      <a:pos x="16" y="0"/>
                    </a:cxn>
                    <a:cxn ang="0">
                      <a:pos x="17" y="0"/>
                    </a:cxn>
                    <a:cxn ang="0">
                      <a:pos x="19" y="2"/>
                    </a:cxn>
                  </a:cxnLst>
                  <a:rect l="0" t="0" r="0" b="0"/>
                  <a:pathLst>
                    <a:path w="25" h="134">
                      <a:moveTo>
                        <a:pt x="19" y="2"/>
                      </a:moveTo>
                      <a:lnTo>
                        <a:pt x="19" y="6"/>
                      </a:lnTo>
                      <a:lnTo>
                        <a:pt x="19" y="7"/>
                      </a:lnTo>
                      <a:lnTo>
                        <a:pt x="20" y="8"/>
                      </a:lnTo>
                      <a:lnTo>
                        <a:pt x="19" y="9"/>
                      </a:lnTo>
                      <a:lnTo>
                        <a:pt x="19" y="10"/>
                      </a:lnTo>
                      <a:lnTo>
                        <a:pt x="18" y="14"/>
                      </a:lnTo>
                      <a:lnTo>
                        <a:pt x="18" y="15"/>
                      </a:lnTo>
                      <a:lnTo>
                        <a:pt x="23" y="19"/>
                      </a:lnTo>
                      <a:lnTo>
                        <a:pt x="24" y="46"/>
                      </a:lnTo>
                      <a:lnTo>
                        <a:pt x="22" y="51"/>
                      </a:lnTo>
                      <a:lnTo>
                        <a:pt x="23" y="66"/>
                      </a:lnTo>
                      <a:lnTo>
                        <a:pt x="21" y="68"/>
                      </a:lnTo>
                      <a:lnTo>
                        <a:pt x="20" y="91"/>
                      </a:lnTo>
                      <a:lnTo>
                        <a:pt x="19" y="115"/>
                      </a:lnTo>
                      <a:lnTo>
                        <a:pt x="20" y="116"/>
                      </a:lnTo>
                      <a:lnTo>
                        <a:pt x="24" y="121"/>
                      </a:lnTo>
                      <a:lnTo>
                        <a:pt x="23" y="122"/>
                      </a:lnTo>
                      <a:lnTo>
                        <a:pt x="22" y="123"/>
                      </a:lnTo>
                      <a:lnTo>
                        <a:pt x="19" y="122"/>
                      </a:lnTo>
                      <a:lnTo>
                        <a:pt x="17" y="120"/>
                      </a:lnTo>
                      <a:lnTo>
                        <a:pt x="15" y="119"/>
                      </a:lnTo>
                      <a:lnTo>
                        <a:pt x="15" y="123"/>
                      </a:lnTo>
                      <a:lnTo>
                        <a:pt x="14" y="123"/>
                      </a:lnTo>
                      <a:lnTo>
                        <a:pt x="16" y="127"/>
                      </a:lnTo>
                      <a:lnTo>
                        <a:pt x="15" y="132"/>
                      </a:lnTo>
                      <a:lnTo>
                        <a:pt x="14" y="133"/>
                      </a:lnTo>
                      <a:lnTo>
                        <a:pt x="11" y="128"/>
                      </a:lnTo>
                      <a:lnTo>
                        <a:pt x="11" y="125"/>
                      </a:lnTo>
                      <a:lnTo>
                        <a:pt x="10" y="125"/>
                      </a:lnTo>
                      <a:lnTo>
                        <a:pt x="8" y="94"/>
                      </a:lnTo>
                      <a:lnTo>
                        <a:pt x="10" y="91"/>
                      </a:lnTo>
                      <a:lnTo>
                        <a:pt x="7" y="71"/>
                      </a:lnTo>
                      <a:lnTo>
                        <a:pt x="5" y="70"/>
                      </a:lnTo>
                      <a:lnTo>
                        <a:pt x="5" y="49"/>
                      </a:lnTo>
                      <a:lnTo>
                        <a:pt x="0" y="46"/>
                      </a:lnTo>
                      <a:lnTo>
                        <a:pt x="2" y="24"/>
                      </a:lnTo>
                      <a:lnTo>
                        <a:pt x="9" y="17"/>
                      </a:lnTo>
                      <a:lnTo>
                        <a:pt x="11" y="15"/>
                      </a:lnTo>
                      <a:lnTo>
                        <a:pt x="11" y="12"/>
                      </a:lnTo>
                      <a:lnTo>
                        <a:pt x="11" y="11"/>
                      </a:lnTo>
                      <a:lnTo>
                        <a:pt x="9" y="10"/>
                      </a:lnTo>
                      <a:lnTo>
                        <a:pt x="8" y="8"/>
                      </a:lnTo>
                      <a:lnTo>
                        <a:pt x="8" y="7"/>
                      </a:lnTo>
                      <a:lnTo>
                        <a:pt x="8" y="5"/>
                      </a:lnTo>
                      <a:lnTo>
                        <a:pt x="8" y="4"/>
                      </a:lnTo>
                      <a:lnTo>
                        <a:pt x="10" y="2"/>
                      </a:lnTo>
                      <a:lnTo>
                        <a:pt x="11" y="0"/>
                      </a:lnTo>
                      <a:lnTo>
                        <a:pt x="12" y="0"/>
                      </a:lnTo>
                      <a:lnTo>
                        <a:pt x="14" y="0"/>
                      </a:lnTo>
                      <a:lnTo>
                        <a:pt x="16" y="0"/>
                      </a:lnTo>
                      <a:lnTo>
                        <a:pt x="17" y="0"/>
                      </a:lnTo>
                      <a:lnTo>
                        <a:pt x="19" y="2"/>
                      </a:lnTo>
                    </a:path>
                  </a:pathLst>
                </a:custGeom>
                <a:solidFill>
                  <a:schemeClr val="hlink">
                    <a:alpha val="100000"/>
                  </a:schemeClr>
                </a:solidFill>
                <a:ln w="9525">
                  <a:noFill/>
                </a:ln>
              </p:spPr>
              <p:txBody>
                <a:bodyPr/>
                <a:lstStyle/>
                <a:p>
                  <a:endParaRPr lang="zh-CN" altLang="en-US"/>
                </a:p>
              </p:txBody>
            </p:sp>
            <p:sp>
              <p:nvSpPr>
                <p:cNvPr id="51237" name="Freeform 18"/>
                <p:cNvSpPr/>
                <p:nvPr/>
              </p:nvSpPr>
              <p:spPr>
                <a:xfrm>
                  <a:off x="552" y="73"/>
                  <a:ext cx="53" cy="254"/>
                </a:xfrm>
                <a:custGeom>
                  <a:avLst/>
                  <a:gdLst/>
                  <a:ahLst/>
                  <a:cxnLst>
                    <a:cxn ang="0">
                      <a:pos x="40" y="5"/>
                    </a:cxn>
                    <a:cxn ang="0">
                      <a:pos x="40" y="12"/>
                    </a:cxn>
                    <a:cxn ang="0">
                      <a:pos x="40" y="14"/>
                    </a:cxn>
                    <a:cxn ang="0">
                      <a:pos x="42" y="18"/>
                    </a:cxn>
                    <a:cxn ang="0">
                      <a:pos x="40" y="20"/>
                    </a:cxn>
                    <a:cxn ang="0">
                      <a:pos x="41" y="22"/>
                    </a:cxn>
                    <a:cxn ang="0">
                      <a:pos x="39" y="29"/>
                    </a:cxn>
                    <a:cxn ang="0">
                      <a:pos x="39" y="30"/>
                    </a:cxn>
                    <a:cxn ang="0">
                      <a:pos x="48" y="37"/>
                    </a:cxn>
                    <a:cxn ang="0">
                      <a:pos x="52" y="89"/>
                    </a:cxn>
                    <a:cxn ang="0">
                      <a:pos x="47" y="98"/>
                    </a:cxn>
                    <a:cxn ang="0">
                      <a:pos x="49" y="127"/>
                    </a:cxn>
                    <a:cxn ang="0">
                      <a:pos x="46" y="129"/>
                    </a:cxn>
                    <a:cxn ang="0">
                      <a:pos x="44" y="174"/>
                    </a:cxn>
                    <a:cxn ang="0">
                      <a:pos x="42" y="219"/>
                    </a:cxn>
                    <a:cxn ang="0">
                      <a:pos x="42" y="221"/>
                    </a:cxn>
                    <a:cxn ang="0">
                      <a:pos x="52" y="230"/>
                    </a:cxn>
                    <a:cxn ang="0">
                      <a:pos x="50" y="231"/>
                    </a:cxn>
                    <a:cxn ang="0">
                      <a:pos x="47" y="233"/>
                    </a:cxn>
                    <a:cxn ang="0">
                      <a:pos x="42" y="231"/>
                    </a:cxn>
                    <a:cxn ang="0">
                      <a:pos x="36" y="228"/>
                    </a:cxn>
                    <a:cxn ang="0">
                      <a:pos x="32" y="227"/>
                    </a:cxn>
                    <a:cxn ang="0">
                      <a:pos x="32" y="234"/>
                    </a:cxn>
                    <a:cxn ang="0">
                      <a:pos x="30" y="234"/>
                    </a:cxn>
                    <a:cxn ang="0">
                      <a:pos x="33" y="240"/>
                    </a:cxn>
                    <a:cxn ang="0">
                      <a:pos x="32" y="251"/>
                    </a:cxn>
                    <a:cxn ang="0">
                      <a:pos x="28" y="253"/>
                    </a:cxn>
                    <a:cxn ang="0">
                      <a:pos x="23" y="244"/>
                    </a:cxn>
                    <a:cxn ang="0">
                      <a:pos x="23" y="237"/>
                    </a:cxn>
                    <a:cxn ang="0">
                      <a:pos x="21" y="237"/>
                    </a:cxn>
                    <a:cxn ang="0">
                      <a:pos x="19" y="179"/>
                    </a:cxn>
                    <a:cxn ang="0">
                      <a:pos x="21" y="174"/>
                    </a:cxn>
                    <a:cxn ang="0">
                      <a:pos x="15" y="135"/>
                    </a:cxn>
                    <a:cxn ang="0">
                      <a:pos x="11" y="134"/>
                    </a:cxn>
                    <a:cxn ang="0">
                      <a:pos x="10" y="93"/>
                    </a:cxn>
                    <a:cxn ang="0">
                      <a:pos x="0" y="89"/>
                    </a:cxn>
                    <a:cxn ang="0">
                      <a:pos x="4" y="46"/>
                    </a:cxn>
                    <a:cxn ang="0">
                      <a:pos x="19" y="34"/>
                    </a:cxn>
                    <a:cxn ang="0">
                      <a:pos x="23" y="30"/>
                    </a:cxn>
                    <a:cxn ang="0">
                      <a:pos x="23" y="25"/>
                    </a:cxn>
                    <a:cxn ang="0">
                      <a:pos x="22" y="22"/>
                    </a:cxn>
                    <a:cxn ang="0">
                      <a:pos x="20" y="20"/>
                    </a:cxn>
                    <a:cxn ang="0">
                      <a:pos x="18" y="17"/>
                    </a:cxn>
                    <a:cxn ang="0">
                      <a:pos x="17" y="14"/>
                    </a:cxn>
                    <a:cxn ang="0">
                      <a:pos x="17" y="12"/>
                    </a:cxn>
                    <a:cxn ang="0">
                      <a:pos x="18" y="8"/>
                    </a:cxn>
                    <a:cxn ang="0">
                      <a:pos x="20" y="5"/>
                    </a:cxn>
                    <a:cxn ang="0">
                      <a:pos x="23" y="2"/>
                    </a:cxn>
                    <a:cxn ang="0">
                      <a:pos x="26" y="0"/>
                    </a:cxn>
                    <a:cxn ang="0">
                      <a:pos x="30" y="0"/>
                    </a:cxn>
                    <a:cxn ang="0">
                      <a:pos x="33" y="1"/>
                    </a:cxn>
                    <a:cxn ang="0">
                      <a:pos x="36" y="2"/>
                    </a:cxn>
                    <a:cxn ang="0">
                      <a:pos x="40" y="5"/>
                    </a:cxn>
                  </a:cxnLst>
                  <a:rect l="0" t="0" r="0" b="0"/>
                  <a:pathLst>
                    <a:path w="53" h="254">
                      <a:moveTo>
                        <a:pt x="40" y="5"/>
                      </a:moveTo>
                      <a:lnTo>
                        <a:pt x="40" y="12"/>
                      </a:lnTo>
                      <a:lnTo>
                        <a:pt x="40" y="14"/>
                      </a:lnTo>
                      <a:lnTo>
                        <a:pt x="42" y="18"/>
                      </a:lnTo>
                      <a:lnTo>
                        <a:pt x="40" y="20"/>
                      </a:lnTo>
                      <a:lnTo>
                        <a:pt x="41" y="22"/>
                      </a:lnTo>
                      <a:lnTo>
                        <a:pt x="39" y="29"/>
                      </a:lnTo>
                      <a:lnTo>
                        <a:pt x="39" y="30"/>
                      </a:lnTo>
                      <a:lnTo>
                        <a:pt x="48" y="37"/>
                      </a:lnTo>
                      <a:lnTo>
                        <a:pt x="52" y="89"/>
                      </a:lnTo>
                      <a:lnTo>
                        <a:pt x="47" y="98"/>
                      </a:lnTo>
                      <a:lnTo>
                        <a:pt x="49" y="127"/>
                      </a:lnTo>
                      <a:lnTo>
                        <a:pt x="46" y="129"/>
                      </a:lnTo>
                      <a:lnTo>
                        <a:pt x="44" y="174"/>
                      </a:lnTo>
                      <a:lnTo>
                        <a:pt x="42" y="219"/>
                      </a:lnTo>
                      <a:lnTo>
                        <a:pt x="42" y="221"/>
                      </a:lnTo>
                      <a:lnTo>
                        <a:pt x="52" y="230"/>
                      </a:lnTo>
                      <a:lnTo>
                        <a:pt x="50" y="231"/>
                      </a:lnTo>
                      <a:lnTo>
                        <a:pt x="47" y="233"/>
                      </a:lnTo>
                      <a:lnTo>
                        <a:pt x="42" y="231"/>
                      </a:lnTo>
                      <a:lnTo>
                        <a:pt x="36" y="228"/>
                      </a:lnTo>
                      <a:lnTo>
                        <a:pt x="32" y="227"/>
                      </a:lnTo>
                      <a:lnTo>
                        <a:pt x="32" y="234"/>
                      </a:lnTo>
                      <a:lnTo>
                        <a:pt x="30" y="234"/>
                      </a:lnTo>
                      <a:lnTo>
                        <a:pt x="33" y="240"/>
                      </a:lnTo>
                      <a:lnTo>
                        <a:pt x="32" y="251"/>
                      </a:lnTo>
                      <a:lnTo>
                        <a:pt x="28" y="253"/>
                      </a:lnTo>
                      <a:lnTo>
                        <a:pt x="23" y="244"/>
                      </a:lnTo>
                      <a:lnTo>
                        <a:pt x="23" y="237"/>
                      </a:lnTo>
                      <a:lnTo>
                        <a:pt x="21" y="237"/>
                      </a:lnTo>
                      <a:lnTo>
                        <a:pt x="19" y="179"/>
                      </a:lnTo>
                      <a:lnTo>
                        <a:pt x="21" y="174"/>
                      </a:lnTo>
                      <a:lnTo>
                        <a:pt x="15" y="135"/>
                      </a:lnTo>
                      <a:lnTo>
                        <a:pt x="11" y="134"/>
                      </a:lnTo>
                      <a:lnTo>
                        <a:pt x="10" y="93"/>
                      </a:lnTo>
                      <a:lnTo>
                        <a:pt x="0" y="89"/>
                      </a:lnTo>
                      <a:lnTo>
                        <a:pt x="4" y="46"/>
                      </a:lnTo>
                      <a:lnTo>
                        <a:pt x="19" y="34"/>
                      </a:lnTo>
                      <a:lnTo>
                        <a:pt x="23" y="30"/>
                      </a:lnTo>
                      <a:lnTo>
                        <a:pt x="23" y="25"/>
                      </a:lnTo>
                      <a:lnTo>
                        <a:pt x="22" y="22"/>
                      </a:lnTo>
                      <a:lnTo>
                        <a:pt x="20" y="20"/>
                      </a:lnTo>
                      <a:lnTo>
                        <a:pt x="18" y="17"/>
                      </a:lnTo>
                      <a:lnTo>
                        <a:pt x="17" y="14"/>
                      </a:lnTo>
                      <a:lnTo>
                        <a:pt x="17" y="12"/>
                      </a:lnTo>
                      <a:lnTo>
                        <a:pt x="18" y="8"/>
                      </a:lnTo>
                      <a:lnTo>
                        <a:pt x="20" y="5"/>
                      </a:lnTo>
                      <a:lnTo>
                        <a:pt x="23" y="2"/>
                      </a:lnTo>
                      <a:lnTo>
                        <a:pt x="26" y="0"/>
                      </a:lnTo>
                      <a:lnTo>
                        <a:pt x="30" y="0"/>
                      </a:lnTo>
                      <a:lnTo>
                        <a:pt x="33" y="1"/>
                      </a:lnTo>
                      <a:lnTo>
                        <a:pt x="36" y="2"/>
                      </a:lnTo>
                      <a:lnTo>
                        <a:pt x="40" y="5"/>
                      </a:lnTo>
                    </a:path>
                  </a:pathLst>
                </a:custGeom>
                <a:solidFill>
                  <a:schemeClr val="hlink">
                    <a:alpha val="100000"/>
                  </a:schemeClr>
                </a:solidFill>
                <a:ln w="9525">
                  <a:noFill/>
                </a:ln>
              </p:spPr>
              <p:txBody>
                <a:bodyPr/>
                <a:lstStyle/>
                <a:p>
                  <a:endParaRPr lang="zh-CN" altLang="en-US"/>
                </a:p>
              </p:txBody>
            </p:sp>
          </p:grpSp>
          <p:grpSp>
            <p:nvGrpSpPr>
              <p:cNvPr id="51238" name="组合 51237"/>
              <p:cNvGrpSpPr/>
              <p:nvPr/>
            </p:nvGrpSpPr>
            <p:grpSpPr>
              <a:xfrm>
                <a:off x="453" y="68"/>
                <a:ext cx="1733" cy="849"/>
                <a:chOff x="0" y="0"/>
                <a:chExt cx="1733" cy="849"/>
              </a:xfrm>
            </p:grpSpPr>
            <p:grpSp>
              <p:nvGrpSpPr>
                <p:cNvPr id="51239" name="组合 51238"/>
                <p:cNvGrpSpPr/>
                <p:nvPr/>
              </p:nvGrpSpPr>
              <p:grpSpPr>
                <a:xfrm>
                  <a:off x="1025" y="35"/>
                  <a:ext cx="279" cy="603"/>
                  <a:chOff x="0" y="0"/>
                  <a:chExt cx="279" cy="603"/>
                </a:xfrm>
              </p:grpSpPr>
              <p:sp>
                <p:nvSpPr>
                  <p:cNvPr id="51240" name="Freeform 21"/>
                  <p:cNvSpPr/>
                  <p:nvPr/>
                </p:nvSpPr>
                <p:spPr>
                  <a:xfrm>
                    <a:off x="0" y="0"/>
                    <a:ext cx="176" cy="603"/>
                  </a:xfrm>
                  <a:custGeom>
                    <a:avLst/>
                    <a:gdLst/>
                    <a:ahLst/>
                    <a:cxnLst>
                      <a:cxn ang="0">
                        <a:pos x="107" y="8"/>
                      </a:cxn>
                      <a:cxn ang="0">
                        <a:pos x="141" y="0"/>
                      </a:cxn>
                      <a:cxn ang="0">
                        <a:pos x="154" y="16"/>
                      </a:cxn>
                      <a:cxn ang="0">
                        <a:pos x="160" y="11"/>
                      </a:cxn>
                      <a:cxn ang="0">
                        <a:pos x="169" y="37"/>
                      </a:cxn>
                      <a:cxn ang="0">
                        <a:pos x="150" y="54"/>
                      </a:cxn>
                      <a:cxn ang="0">
                        <a:pos x="149" y="67"/>
                      </a:cxn>
                      <a:cxn ang="0">
                        <a:pos x="144" y="68"/>
                      </a:cxn>
                      <a:cxn ang="0">
                        <a:pos x="141" y="82"/>
                      </a:cxn>
                      <a:cxn ang="0">
                        <a:pos x="127" y="85"/>
                      </a:cxn>
                      <a:cxn ang="0">
                        <a:pos x="127" y="91"/>
                      </a:cxn>
                      <a:cxn ang="0">
                        <a:pos x="150" y="109"/>
                      </a:cxn>
                      <a:cxn ang="0">
                        <a:pos x="169" y="194"/>
                      </a:cxn>
                      <a:cxn ang="0">
                        <a:pos x="154" y="217"/>
                      </a:cxn>
                      <a:cxn ang="0">
                        <a:pos x="154" y="375"/>
                      </a:cxn>
                      <a:cxn ang="0">
                        <a:pos x="136" y="382"/>
                      </a:cxn>
                      <a:cxn ang="0">
                        <a:pos x="133" y="407"/>
                      </a:cxn>
                      <a:cxn ang="0">
                        <a:pos x="125" y="473"/>
                      </a:cxn>
                      <a:cxn ang="0">
                        <a:pos x="125" y="509"/>
                      </a:cxn>
                      <a:cxn ang="0">
                        <a:pos x="154" y="531"/>
                      </a:cxn>
                      <a:cxn ang="0">
                        <a:pos x="175" y="542"/>
                      </a:cxn>
                      <a:cxn ang="0">
                        <a:pos x="175" y="550"/>
                      </a:cxn>
                      <a:cxn ang="0">
                        <a:pos x="131" y="539"/>
                      </a:cxn>
                      <a:cxn ang="0">
                        <a:pos x="125" y="532"/>
                      </a:cxn>
                      <a:cxn ang="0">
                        <a:pos x="121" y="539"/>
                      </a:cxn>
                      <a:cxn ang="0">
                        <a:pos x="116" y="539"/>
                      </a:cxn>
                      <a:cxn ang="0">
                        <a:pos x="111" y="514"/>
                      </a:cxn>
                      <a:cxn ang="0">
                        <a:pos x="107" y="400"/>
                      </a:cxn>
                      <a:cxn ang="0">
                        <a:pos x="98" y="400"/>
                      </a:cxn>
                      <a:cxn ang="0">
                        <a:pos x="73" y="501"/>
                      </a:cxn>
                      <a:cxn ang="0">
                        <a:pos x="73" y="564"/>
                      </a:cxn>
                      <a:cxn ang="0">
                        <a:pos x="63" y="595"/>
                      </a:cxn>
                      <a:cxn ang="0">
                        <a:pos x="54" y="602"/>
                      </a:cxn>
                      <a:cxn ang="0">
                        <a:pos x="48" y="585"/>
                      </a:cxn>
                      <a:cxn ang="0">
                        <a:pos x="55" y="567"/>
                      </a:cxn>
                      <a:cxn ang="0">
                        <a:pos x="63" y="528"/>
                      </a:cxn>
                      <a:cxn ang="0">
                        <a:pos x="64" y="384"/>
                      </a:cxn>
                      <a:cxn ang="0">
                        <a:pos x="72" y="242"/>
                      </a:cxn>
                      <a:cxn ang="0">
                        <a:pos x="57" y="230"/>
                      </a:cxn>
                      <a:cxn ang="0">
                        <a:pos x="57" y="210"/>
                      </a:cxn>
                      <a:cxn ang="0">
                        <a:pos x="57" y="172"/>
                      </a:cxn>
                      <a:cxn ang="0">
                        <a:pos x="38" y="181"/>
                      </a:cxn>
                      <a:cxn ang="0">
                        <a:pos x="55" y="205"/>
                      </a:cxn>
                      <a:cxn ang="0">
                        <a:pos x="55" y="227"/>
                      </a:cxn>
                      <a:cxn ang="0">
                        <a:pos x="37" y="213"/>
                      </a:cxn>
                      <a:cxn ang="0">
                        <a:pos x="28" y="199"/>
                      </a:cxn>
                      <a:cxn ang="0">
                        <a:pos x="19" y="203"/>
                      </a:cxn>
                      <a:cxn ang="0">
                        <a:pos x="0" y="179"/>
                      </a:cxn>
                      <a:cxn ang="0">
                        <a:pos x="0" y="172"/>
                      </a:cxn>
                      <a:cxn ang="0">
                        <a:pos x="10" y="167"/>
                      </a:cxn>
                      <a:cxn ang="0">
                        <a:pos x="32" y="142"/>
                      </a:cxn>
                      <a:cxn ang="0">
                        <a:pos x="55" y="119"/>
                      </a:cxn>
                      <a:cxn ang="0">
                        <a:pos x="84" y="92"/>
                      </a:cxn>
                      <a:cxn ang="0">
                        <a:pos x="107" y="83"/>
                      </a:cxn>
                      <a:cxn ang="0">
                        <a:pos x="107" y="64"/>
                      </a:cxn>
                      <a:cxn ang="0">
                        <a:pos x="98" y="54"/>
                      </a:cxn>
                      <a:cxn ang="0">
                        <a:pos x="98" y="30"/>
                      </a:cxn>
                      <a:cxn ang="0">
                        <a:pos x="92" y="26"/>
                      </a:cxn>
                      <a:cxn ang="0">
                        <a:pos x="107" y="8"/>
                      </a:cxn>
                    </a:cxnLst>
                    <a:rect l="0" t="0" r="0" b="0"/>
                    <a:pathLst>
                      <a:path w="176" h="603">
                        <a:moveTo>
                          <a:pt x="107" y="8"/>
                        </a:moveTo>
                        <a:lnTo>
                          <a:pt x="141" y="0"/>
                        </a:lnTo>
                        <a:lnTo>
                          <a:pt x="154" y="16"/>
                        </a:lnTo>
                        <a:lnTo>
                          <a:pt x="160" y="11"/>
                        </a:lnTo>
                        <a:lnTo>
                          <a:pt x="169" y="37"/>
                        </a:lnTo>
                        <a:lnTo>
                          <a:pt x="150" y="54"/>
                        </a:lnTo>
                        <a:lnTo>
                          <a:pt x="149" y="67"/>
                        </a:lnTo>
                        <a:lnTo>
                          <a:pt x="144" y="68"/>
                        </a:lnTo>
                        <a:lnTo>
                          <a:pt x="141" y="82"/>
                        </a:lnTo>
                        <a:lnTo>
                          <a:pt x="127" y="85"/>
                        </a:lnTo>
                        <a:lnTo>
                          <a:pt x="127" y="91"/>
                        </a:lnTo>
                        <a:lnTo>
                          <a:pt x="150" y="109"/>
                        </a:lnTo>
                        <a:lnTo>
                          <a:pt x="169" y="194"/>
                        </a:lnTo>
                        <a:lnTo>
                          <a:pt x="154" y="217"/>
                        </a:lnTo>
                        <a:lnTo>
                          <a:pt x="154" y="375"/>
                        </a:lnTo>
                        <a:lnTo>
                          <a:pt x="136" y="382"/>
                        </a:lnTo>
                        <a:lnTo>
                          <a:pt x="133" y="407"/>
                        </a:lnTo>
                        <a:lnTo>
                          <a:pt x="125" y="473"/>
                        </a:lnTo>
                        <a:lnTo>
                          <a:pt x="125" y="509"/>
                        </a:lnTo>
                        <a:lnTo>
                          <a:pt x="154" y="531"/>
                        </a:lnTo>
                        <a:lnTo>
                          <a:pt x="175" y="542"/>
                        </a:lnTo>
                        <a:lnTo>
                          <a:pt x="175" y="550"/>
                        </a:lnTo>
                        <a:lnTo>
                          <a:pt x="131" y="539"/>
                        </a:lnTo>
                        <a:lnTo>
                          <a:pt x="125" y="532"/>
                        </a:lnTo>
                        <a:lnTo>
                          <a:pt x="121" y="539"/>
                        </a:lnTo>
                        <a:lnTo>
                          <a:pt x="116" y="539"/>
                        </a:lnTo>
                        <a:lnTo>
                          <a:pt x="111" y="514"/>
                        </a:lnTo>
                        <a:lnTo>
                          <a:pt x="107" y="400"/>
                        </a:lnTo>
                        <a:lnTo>
                          <a:pt x="98" y="400"/>
                        </a:lnTo>
                        <a:lnTo>
                          <a:pt x="73" y="501"/>
                        </a:lnTo>
                        <a:lnTo>
                          <a:pt x="73" y="564"/>
                        </a:lnTo>
                        <a:lnTo>
                          <a:pt x="63" y="595"/>
                        </a:lnTo>
                        <a:lnTo>
                          <a:pt x="54" y="602"/>
                        </a:lnTo>
                        <a:lnTo>
                          <a:pt x="48" y="585"/>
                        </a:lnTo>
                        <a:lnTo>
                          <a:pt x="55" y="567"/>
                        </a:lnTo>
                        <a:lnTo>
                          <a:pt x="63" y="528"/>
                        </a:lnTo>
                        <a:lnTo>
                          <a:pt x="64" y="384"/>
                        </a:lnTo>
                        <a:lnTo>
                          <a:pt x="72" y="242"/>
                        </a:lnTo>
                        <a:lnTo>
                          <a:pt x="57" y="230"/>
                        </a:lnTo>
                        <a:lnTo>
                          <a:pt x="57" y="210"/>
                        </a:lnTo>
                        <a:lnTo>
                          <a:pt x="57" y="172"/>
                        </a:lnTo>
                        <a:lnTo>
                          <a:pt x="38" y="181"/>
                        </a:lnTo>
                        <a:lnTo>
                          <a:pt x="55" y="205"/>
                        </a:lnTo>
                        <a:lnTo>
                          <a:pt x="55" y="227"/>
                        </a:lnTo>
                        <a:lnTo>
                          <a:pt x="37" y="213"/>
                        </a:lnTo>
                        <a:lnTo>
                          <a:pt x="28" y="199"/>
                        </a:lnTo>
                        <a:lnTo>
                          <a:pt x="19" y="203"/>
                        </a:lnTo>
                        <a:lnTo>
                          <a:pt x="0" y="179"/>
                        </a:lnTo>
                        <a:lnTo>
                          <a:pt x="0" y="172"/>
                        </a:lnTo>
                        <a:lnTo>
                          <a:pt x="10" y="167"/>
                        </a:lnTo>
                        <a:lnTo>
                          <a:pt x="32" y="142"/>
                        </a:lnTo>
                        <a:lnTo>
                          <a:pt x="55" y="119"/>
                        </a:lnTo>
                        <a:lnTo>
                          <a:pt x="84" y="92"/>
                        </a:lnTo>
                        <a:lnTo>
                          <a:pt x="107" y="83"/>
                        </a:lnTo>
                        <a:lnTo>
                          <a:pt x="107" y="64"/>
                        </a:lnTo>
                        <a:lnTo>
                          <a:pt x="98" y="54"/>
                        </a:lnTo>
                        <a:lnTo>
                          <a:pt x="98" y="30"/>
                        </a:lnTo>
                        <a:lnTo>
                          <a:pt x="92" y="26"/>
                        </a:lnTo>
                        <a:lnTo>
                          <a:pt x="107" y="8"/>
                        </a:lnTo>
                      </a:path>
                    </a:pathLst>
                  </a:custGeom>
                  <a:solidFill>
                    <a:srgbClr val="EAEC5E">
                      <a:alpha val="100000"/>
                    </a:srgbClr>
                  </a:solidFill>
                  <a:ln w="9525">
                    <a:noFill/>
                  </a:ln>
                </p:spPr>
                <p:txBody>
                  <a:bodyPr/>
                  <a:lstStyle/>
                  <a:p>
                    <a:endParaRPr lang="zh-CN" altLang="en-US"/>
                  </a:p>
                </p:txBody>
              </p:sp>
              <p:sp>
                <p:nvSpPr>
                  <p:cNvPr id="51241" name="Freeform 22"/>
                  <p:cNvSpPr/>
                  <p:nvPr/>
                </p:nvSpPr>
                <p:spPr>
                  <a:xfrm>
                    <a:off x="151" y="4"/>
                    <a:ext cx="128" cy="576"/>
                  </a:xfrm>
                  <a:custGeom>
                    <a:avLst/>
                    <a:gdLst/>
                    <a:ahLst/>
                    <a:cxnLst>
                      <a:cxn ang="0">
                        <a:pos x="30" y="11"/>
                      </a:cxn>
                      <a:cxn ang="0">
                        <a:pos x="30" y="26"/>
                      </a:cxn>
                      <a:cxn ang="0">
                        <a:pos x="32" y="30"/>
                      </a:cxn>
                      <a:cxn ang="0">
                        <a:pos x="26" y="41"/>
                      </a:cxn>
                      <a:cxn ang="0">
                        <a:pos x="30" y="44"/>
                      </a:cxn>
                      <a:cxn ang="0">
                        <a:pos x="29" y="48"/>
                      </a:cxn>
                      <a:cxn ang="0">
                        <a:pos x="32" y="64"/>
                      </a:cxn>
                      <a:cxn ang="0">
                        <a:pos x="32" y="67"/>
                      </a:cxn>
                      <a:cxn ang="0">
                        <a:pos x="10" y="82"/>
                      </a:cxn>
                      <a:cxn ang="0">
                        <a:pos x="0" y="201"/>
                      </a:cxn>
                      <a:cxn ang="0">
                        <a:pos x="13" y="222"/>
                      </a:cxn>
                      <a:cxn ang="0">
                        <a:pos x="8" y="287"/>
                      </a:cxn>
                      <a:cxn ang="0">
                        <a:pos x="17" y="294"/>
                      </a:cxn>
                      <a:cxn ang="0">
                        <a:pos x="21" y="395"/>
                      </a:cxn>
                      <a:cxn ang="0">
                        <a:pos x="27" y="497"/>
                      </a:cxn>
                      <a:cxn ang="0">
                        <a:pos x="25" y="504"/>
                      </a:cxn>
                      <a:cxn ang="0">
                        <a:pos x="3" y="522"/>
                      </a:cxn>
                      <a:cxn ang="0">
                        <a:pos x="5" y="526"/>
                      </a:cxn>
                      <a:cxn ang="0">
                        <a:pos x="13" y="530"/>
                      </a:cxn>
                      <a:cxn ang="0">
                        <a:pos x="27" y="526"/>
                      </a:cxn>
                      <a:cxn ang="0">
                        <a:pos x="40" y="519"/>
                      </a:cxn>
                      <a:cxn ang="0">
                        <a:pos x="50" y="515"/>
                      </a:cxn>
                      <a:cxn ang="0">
                        <a:pos x="50" y="532"/>
                      </a:cxn>
                      <a:cxn ang="0">
                        <a:pos x="55" y="533"/>
                      </a:cxn>
                      <a:cxn ang="0">
                        <a:pos x="47" y="548"/>
                      </a:cxn>
                      <a:cxn ang="0">
                        <a:pos x="51" y="571"/>
                      </a:cxn>
                      <a:cxn ang="0">
                        <a:pos x="58" y="575"/>
                      </a:cxn>
                      <a:cxn ang="0">
                        <a:pos x="71" y="555"/>
                      </a:cxn>
                      <a:cxn ang="0">
                        <a:pos x="71" y="540"/>
                      </a:cxn>
                      <a:cxn ang="0">
                        <a:pos x="76" y="539"/>
                      </a:cxn>
                      <a:cxn ang="0">
                        <a:pos x="82" y="407"/>
                      </a:cxn>
                      <a:cxn ang="0">
                        <a:pos x="76" y="395"/>
                      </a:cxn>
                      <a:cxn ang="0">
                        <a:pos x="91" y="307"/>
                      </a:cxn>
                      <a:cxn ang="0">
                        <a:pos x="100" y="303"/>
                      </a:cxn>
                      <a:cxn ang="0">
                        <a:pos x="103" y="211"/>
                      </a:cxn>
                      <a:cxn ang="0">
                        <a:pos x="127" y="201"/>
                      </a:cxn>
                      <a:cxn ang="0">
                        <a:pos x="117" y="103"/>
                      </a:cxn>
                      <a:cxn ang="0">
                        <a:pos x="81" y="76"/>
                      </a:cxn>
                      <a:cxn ang="0">
                        <a:pos x="71" y="66"/>
                      </a:cxn>
                      <a:cxn ang="0">
                        <a:pos x="71" y="57"/>
                      </a:cxn>
                      <a:cxn ang="0">
                        <a:pos x="75" y="50"/>
                      </a:cxn>
                      <a:cxn ang="0">
                        <a:pos x="79" y="45"/>
                      </a:cxn>
                      <a:cxn ang="0">
                        <a:pos x="83" y="38"/>
                      </a:cxn>
                      <a:cxn ang="0">
                        <a:pos x="85" y="32"/>
                      </a:cxn>
                      <a:cxn ang="0">
                        <a:pos x="85" y="25"/>
                      </a:cxn>
                      <a:cxn ang="0">
                        <a:pos x="83" y="17"/>
                      </a:cxn>
                      <a:cxn ang="0">
                        <a:pos x="78" y="10"/>
                      </a:cxn>
                      <a:cxn ang="0">
                        <a:pos x="71" y="3"/>
                      </a:cxn>
                      <a:cxn ang="0">
                        <a:pos x="64" y="0"/>
                      </a:cxn>
                      <a:cxn ang="0">
                        <a:pos x="56" y="0"/>
                      </a:cxn>
                      <a:cxn ang="0">
                        <a:pos x="47" y="1"/>
                      </a:cxn>
                      <a:cxn ang="0">
                        <a:pos x="40" y="3"/>
                      </a:cxn>
                      <a:cxn ang="0">
                        <a:pos x="30" y="11"/>
                      </a:cxn>
                    </a:cxnLst>
                    <a:rect l="0" t="0" r="0" b="0"/>
                    <a:pathLst>
                      <a:path w="128" h="576">
                        <a:moveTo>
                          <a:pt x="30" y="11"/>
                        </a:moveTo>
                        <a:lnTo>
                          <a:pt x="30" y="26"/>
                        </a:lnTo>
                        <a:lnTo>
                          <a:pt x="32" y="30"/>
                        </a:lnTo>
                        <a:lnTo>
                          <a:pt x="26" y="41"/>
                        </a:lnTo>
                        <a:lnTo>
                          <a:pt x="30" y="44"/>
                        </a:lnTo>
                        <a:lnTo>
                          <a:pt x="29" y="48"/>
                        </a:lnTo>
                        <a:lnTo>
                          <a:pt x="32" y="64"/>
                        </a:lnTo>
                        <a:lnTo>
                          <a:pt x="32" y="67"/>
                        </a:lnTo>
                        <a:lnTo>
                          <a:pt x="10" y="82"/>
                        </a:lnTo>
                        <a:lnTo>
                          <a:pt x="0" y="201"/>
                        </a:lnTo>
                        <a:lnTo>
                          <a:pt x="13" y="222"/>
                        </a:lnTo>
                        <a:lnTo>
                          <a:pt x="8" y="287"/>
                        </a:lnTo>
                        <a:lnTo>
                          <a:pt x="17" y="294"/>
                        </a:lnTo>
                        <a:lnTo>
                          <a:pt x="21" y="395"/>
                        </a:lnTo>
                        <a:lnTo>
                          <a:pt x="27" y="497"/>
                        </a:lnTo>
                        <a:lnTo>
                          <a:pt x="25" y="504"/>
                        </a:lnTo>
                        <a:lnTo>
                          <a:pt x="3" y="522"/>
                        </a:lnTo>
                        <a:lnTo>
                          <a:pt x="5" y="526"/>
                        </a:lnTo>
                        <a:lnTo>
                          <a:pt x="13" y="530"/>
                        </a:lnTo>
                        <a:lnTo>
                          <a:pt x="27" y="526"/>
                        </a:lnTo>
                        <a:lnTo>
                          <a:pt x="40" y="519"/>
                        </a:lnTo>
                        <a:lnTo>
                          <a:pt x="50" y="515"/>
                        </a:lnTo>
                        <a:lnTo>
                          <a:pt x="50" y="532"/>
                        </a:lnTo>
                        <a:lnTo>
                          <a:pt x="55" y="533"/>
                        </a:lnTo>
                        <a:lnTo>
                          <a:pt x="47" y="548"/>
                        </a:lnTo>
                        <a:lnTo>
                          <a:pt x="51" y="571"/>
                        </a:lnTo>
                        <a:lnTo>
                          <a:pt x="58" y="575"/>
                        </a:lnTo>
                        <a:lnTo>
                          <a:pt x="71" y="555"/>
                        </a:lnTo>
                        <a:lnTo>
                          <a:pt x="71" y="540"/>
                        </a:lnTo>
                        <a:lnTo>
                          <a:pt x="76" y="539"/>
                        </a:lnTo>
                        <a:lnTo>
                          <a:pt x="82" y="407"/>
                        </a:lnTo>
                        <a:lnTo>
                          <a:pt x="76" y="395"/>
                        </a:lnTo>
                        <a:lnTo>
                          <a:pt x="91" y="307"/>
                        </a:lnTo>
                        <a:lnTo>
                          <a:pt x="100" y="303"/>
                        </a:lnTo>
                        <a:lnTo>
                          <a:pt x="103" y="211"/>
                        </a:lnTo>
                        <a:lnTo>
                          <a:pt x="127" y="201"/>
                        </a:lnTo>
                        <a:lnTo>
                          <a:pt x="117" y="103"/>
                        </a:lnTo>
                        <a:lnTo>
                          <a:pt x="81" y="76"/>
                        </a:lnTo>
                        <a:lnTo>
                          <a:pt x="71" y="66"/>
                        </a:lnTo>
                        <a:lnTo>
                          <a:pt x="71" y="57"/>
                        </a:lnTo>
                        <a:lnTo>
                          <a:pt x="75" y="50"/>
                        </a:lnTo>
                        <a:lnTo>
                          <a:pt x="79" y="45"/>
                        </a:lnTo>
                        <a:lnTo>
                          <a:pt x="83" y="38"/>
                        </a:lnTo>
                        <a:lnTo>
                          <a:pt x="85" y="32"/>
                        </a:lnTo>
                        <a:lnTo>
                          <a:pt x="85" y="25"/>
                        </a:lnTo>
                        <a:lnTo>
                          <a:pt x="83" y="17"/>
                        </a:lnTo>
                        <a:lnTo>
                          <a:pt x="78" y="10"/>
                        </a:lnTo>
                        <a:lnTo>
                          <a:pt x="71" y="3"/>
                        </a:lnTo>
                        <a:lnTo>
                          <a:pt x="64" y="0"/>
                        </a:lnTo>
                        <a:lnTo>
                          <a:pt x="56" y="0"/>
                        </a:lnTo>
                        <a:lnTo>
                          <a:pt x="47" y="1"/>
                        </a:lnTo>
                        <a:lnTo>
                          <a:pt x="40" y="3"/>
                        </a:lnTo>
                        <a:lnTo>
                          <a:pt x="30" y="11"/>
                        </a:lnTo>
                      </a:path>
                    </a:pathLst>
                  </a:custGeom>
                  <a:solidFill>
                    <a:srgbClr val="EAEC5E">
                      <a:alpha val="100000"/>
                    </a:srgbClr>
                  </a:solidFill>
                  <a:ln w="9525">
                    <a:noFill/>
                  </a:ln>
                </p:spPr>
                <p:txBody>
                  <a:bodyPr/>
                  <a:lstStyle/>
                  <a:p>
                    <a:endParaRPr lang="zh-CN" altLang="en-US"/>
                  </a:p>
                </p:txBody>
              </p:sp>
            </p:grpSp>
            <p:sp>
              <p:nvSpPr>
                <p:cNvPr id="51242" name="Freeform 23"/>
                <p:cNvSpPr/>
                <p:nvPr/>
              </p:nvSpPr>
              <p:spPr>
                <a:xfrm>
                  <a:off x="1588" y="134"/>
                  <a:ext cx="145" cy="715"/>
                </a:xfrm>
                <a:custGeom>
                  <a:avLst/>
                  <a:gdLst/>
                  <a:ahLst/>
                  <a:cxnLst>
                    <a:cxn ang="0">
                      <a:pos x="51" y="11"/>
                    </a:cxn>
                    <a:cxn ang="0">
                      <a:pos x="84" y="0"/>
                    </a:cxn>
                    <a:cxn ang="0">
                      <a:pos x="110" y="0"/>
                    </a:cxn>
                    <a:cxn ang="0">
                      <a:pos x="132" y="6"/>
                    </a:cxn>
                    <a:cxn ang="0">
                      <a:pos x="141" y="31"/>
                    </a:cxn>
                    <a:cxn ang="0">
                      <a:pos x="141" y="51"/>
                    </a:cxn>
                    <a:cxn ang="0">
                      <a:pos x="128" y="77"/>
                    </a:cxn>
                    <a:cxn ang="0">
                      <a:pos x="118" y="76"/>
                    </a:cxn>
                    <a:cxn ang="0">
                      <a:pos x="133" y="106"/>
                    </a:cxn>
                    <a:cxn ang="0">
                      <a:pos x="144" y="153"/>
                    </a:cxn>
                    <a:cxn ang="0">
                      <a:pos x="144" y="195"/>
                    </a:cxn>
                    <a:cxn ang="0">
                      <a:pos x="141" y="246"/>
                    </a:cxn>
                    <a:cxn ang="0">
                      <a:pos x="132" y="298"/>
                    </a:cxn>
                    <a:cxn ang="0">
                      <a:pos x="116" y="301"/>
                    </a:cxn>
                    <a:cxn ang="0">
                      <a:pos x="116" y="316"/>
                    </a:cxn>
                    <a:cxn ang="0">
                      <a:pos x="107" y="322"/>
                    </a:cxn>
                    <a:cxn ang="0">
                      <a:pos x="107" y="373"/>
                    </a:cxn>
                    <a:cxn ang="0">
                      <a:pos x="98" y="384"/>
                    </a:cxn>
                    <a:cxn ang="0">
                      <a:pos x="98" y="479"/>
                    </a:cxn>
                    <a:cxn ang="0">
                      <a:pos x="98" y="540"/>
                    </a:cxn>
                    <a:cxn ang="0">
                      <a:pos x="111" y="608"/>
                    </a:cxn>
                    <a:cxn ang="0">
                      <a:pos x="116" y="694"/>
                    </a:cxn>
                    <a:cxn ang="0">
                      <a:pos x="101" y="701"/>
                    </a:cxn>
                    <a:cxn ang="0">
                      <a:pos x="101" y="711"/>
                    </a:cxn>
                    <a:cxn ang="0">
                      <a:pos x="77" y="711"/>
                    </a:cxn>
                    <a:cxn ang="0">
                      <a:pos x="73" y="707"/>
                    </a:cxn>
                    <a:cxn ang="0">
                      <a:pos x="63" y="707"/>
                    </a:cxn>
                    <a:cxn ang="0">
                      <a:pos x="63" y="714"/>
                    </a:cxn>
                    <a:cxn ang="0">
                      <a:pos x="45" y="711"/>
                    </a:cxn>
                    <a:cxn ang="0">
                      <a:pos x="8" y="707"/>
                    </a:cxn>
                    <a:cxn ang="0">
                      <a:pos x="8" y="701"/>
                    </a:cxn>
                    <a:cxn ang="0">
                      <a:pos x="43" y="688"/>
                    </a:cxn>
                    <a:cxn ang="0">
                      <a:pos x="43" y="675"/>
                    </a:cxn>
                    <a:cxn ang="0">
                      <a:pos x="12" y="669"/>
                    </a:cxn>
                    <a:cxn ang="0">
                      <a:pos x="12" y="660"/>
                    </a:cxn>
                    <a:cxn ang="0">
                      <a:pos x="33" y="647"/>
                    </a:cxn>
                    <a:cxn ang="0">
                      <a:pos x="33" y="550"/>
                    </a:cxn>
                    <a:cxn ang="0">
                      <a:pos x="25" y="461"/>
                    </a:cxn>
                    <a:cxn ang="0">
                      <a:pos x="27" y="372"/>
                    </a:cxn>
                    <a:cxn ang="0">
                      <a:pos x="28" y="322"/>
                    </a:cxn>
                    <a:cxn ang="0">
                      <a:pos x="26" y="307"/>
                    </a:cxn>
                    <a:cxn ang="0">
                      <a:pos x="26" y="237"/>
                    </a:cxn>
                    <a:cxn ang="0">
                      <a:pos x="0" y="221"/>
                    </a:cxn>
                    <a:cxn ang="0">
                      <a:pos x="0" y="212"/>
                    </a:cxn>
                    <a:cxn ang="0">
                      <a:pos x="55" y="116"/>
                    </a:cxn>
                    <a:cxn ang="0">
                      <a:pos x="81" y="103"/>
                    </a:cxn>
                    <a:cxn ang="0">
                      <a:pos x="78" y="97"/>
                    </a:cxn>
                    <a:cxn ang="0">
                      <a:pos x="60" y="93"/>
                    </a:cxn>
                    <a:cxn ang="0">
                      <a:pos x="60" y="87"/>
                    </a:cxn>
                    <a:cxn ang="0">
                      <a:pos x="55" y="84"/>
                    </a:cxn>
                    <a:cxn ang="0">
                      <a:pos x="55" y="77"/>
                    </a:cxn>
                    <a:cxn ang="0">
                      <a:pos x="51" y="74"/>
                    </a:cxn>
                    <a:cxn ang="0">
                      <a:pos x="55" y="71"/>
                    </a:cxn>
                    <a:cxn ang="0">
                      <a:pos x="51" y="68"/>
                    </a:cxn>
                    <a:cxn ang="0">
                      <a:pos x="60" y="51"/>
                    </a:cxn>
                    <a:cxn ang="0">
                      <a:pos x="55" y="43"/>
                    </a:cxn>
                    <a:cxn ang="0">
                      <a:pos x="60" y="34"/>
                    </a:cxn>
                    <a:cxn ang="0">
                      <a:pos x="51" y="27"/>
                    </a:cxn>
                    <a:cxn ang="0">
                      <a:pos x="51" y="11"/>
                    </a:cxn>
                  </a:cxnLst>
                  <a:rect l="0" t="0" r="0" b="0"/>
                  <a:pathLst>
                    <a:path w="145" h="715">
                      <a:moveTo>
                        <a:pt x="51" y="11"/>
                      </a:moveTo>
                      <a:lnTo>
                        <a:pt x="84" y="0"/>
                      </a:lnTo>
                      <a:lnTo>
                        <a:pt x="110" y="0"/>
                      </a:lnTo>
                      <a:lnTo>
                        <a:pt x="132" y="6"/>
                      </a:lnTo>
                      <a:lnTo>
                        <a:pt x="141" y="31"/>
                      </a:lnTo>
                      <a:lnTo>
                        <a:pt x="141" y="51"/>
                      </a:lnTo>
                      <a:lnTo>
                        <a:pt x="128" y="77"/>
                      </a:lnTo>
                      <a:lnTo>
                        <a:pt x="118" y="76"/>
                      </a:lnTo>
                      <a:lnTo>
                        <a:pt x="133" y="106"/>
                      </a:lnTo>
                      <a:lnTo>
                        <a:pt x="144" y="153"/>
                      </a:lnTo>
                      <a:lnTo>
                        <a:pt x="144" y="195"/>
                      </a:lnTo>
                      <a:lnTo>
                        <a:pt x="141" y="246"/>
                      </a:lnTo>
                      <a:lnTo>
                        <a:pt x="132" y="298"/>
                      </a:lnTo>
                      <a:lnTo>
                        <a:pt x="116" y="301"/>
                      </a:lnTo>
                      <a:lnTo>
                        <a:pt x="116" y="316"/>
                      </a:lnTo>
                      <a:lnTo>
                        <a:pt x="107" y="322"/>
                      </a:lnTo>
                      <a:lnTo>
                        <a:pt x="107" y="373"/>
                      </a:lnTo>
                      <a:lnTo>
                        <a:pt x="98" y="384"/>
                      </a:lnTo>
                      <a:lnTo>
                        <a:pt x="98" y="479"/>
                      </a:lnTo>
                      <a:lnTo>
                        <a:pt x="98" y="540"/>
                      </a:lnTo>
                      <a:lnTo>
                        <a:pt x="111" y="608"/>
                      </a:lnTo>
                      <a:lnTo>
                        <a:pt x="116" y="694"/>
                      </a:lnTo>
                      <a:lnTo>
                        <a:pt x="101" y="701"/>
                      </a:lnTo>
                      <a:lnTo>
                        <a:pt x="101" y="711"/>
                      </a:lnTo>
                      <a:lnTo>
                        <a:pt x="77" y="711"/>
                      </a:lnTo>
                      <a:lnTo>
                        <a:pt x="73" y="707"/>
                      </a:lnTo>
                      <a:lnTo>
                        <a:pt x="63" y="707"/>
                      </a:lnTo>
                      <a:lnTo>
                        <a:pt x="63" y="714"/>
                      </a:lnTo>
                      <a:lnTo>
                        <a:pt x="45" y="711"/>
                      </a:lnTo>
                      <a:lnTo>
                        <a:pt x="8" y="707"/>
                      </a:lnTo>
                      <a:lnTo>
                        <a:pt x="8" y="701"/>
                      </a:lnTo>
                      <a:lnTo>
                        <a:pt x="43" y="688"/>
                      </a:lnTo>
                      <a:lnTo>
                        <a:pt x="43" y="675"/>
                      </a:lnTo>
                      <a:lnTo>
                        <a:pt x="12" y="669"/>
                      </a:lnTo>
                      <a:lnTo>
                        <a:pt x="12" y="660"/>
                      </a:lnTo>
                      <a:lnTo>
                        <a:pt x="33" y="647"/>
                      </a:lnTo>
                      <a:lnTo>
                        <a:pt x="33" y="550"/>
                      </a:lnTo>
                      <a:lnTo>
                        <a:pt x="25" y="461"/>
                      </a:lnTo>
                      <a:lnTo>
                        <a:pt x="27" y="372"/>
                      </a:lnTo>
                      <a:lnTo>
                        <a:pt x="28" y="322"/>
                      </a:lnTo>
                      <a:lnTo>
                        <a:pt x="26" y="307"/>
                      </a:lnTo>
                      <a:lnTo>
                        <a:pt x="26" y="237"/>
                      </a:lnTo>
                      <a:lnTo>
                        <a:pt x="0" y="221"/>
                      </a:lnTo>
                      <a:lnTo>
                        <a:pt x="0" y="212"/>
                      </a:lnTo>
                      <a:lnTo>
                        <a:pt x="55" y="116"/>
                      </a:lnTo>
                      <a:lnTo>
                        <a:pt x="81" y="103"/>
                      </a:lnTo>
                      <a:lnTo>
                        <a:pt x="78" y="97"/>
                      </a:lnTo>
                      <a:lnTo>
                        <a:pt x="60" y="93"/>
                      </a:lnTo>
                      <a:lnTo>
                        <a:pt x="60" y="87"/>
                      </a:lnTo>
                      <a:lnTo>
                        <a:pt x="55" y="84"/>
                      </a:lnTo>
                      <a:lnTo>
                        <a:pt x="55" y="77"/>
                      </a:lnTo>
                      <a:lnTo>
                        <a:pt x="51" y="74"/>
                      </a:lnTo>
                      <a:lnTo>
                        <a:pt x="55" y="71"/>
                      </a:lnTo>
                      <a:lnTo>
                        <a:pt x="51" y="68"/>
                      </a:lnTo>
                      <a:lnTo>
                        <a:pt x="60" y="51"/>
                      </a:lnTo>
                      <a:lnTo>
                        <a:pt x="55" y="43"/>
                      </a:lnTo>
                      <a:lnTo>
                        <a:pt x="60" y="34"/>
                      </a:lnTo>
                      <a:lnTo>
                        <a:pt x="51" y="27"/>
                      </a:lnTo>
                      <a:lnTo>
                        <a:pt x="51" y="11"/>
                      </a:lnTo>
                    </a:path>
                  </a:pathLst>
                </a:custGeom>
                <a:solidFill>
                  <a:srgbClr val="EAEC5E">
                    <a:alpha val="100000"/>
                  </a:srgbClr>
                </a:solidFill>
                <a:ln w="9525">
                  <a:noFill/>
                </a:ln>
              </p:spPr>
              <p:txBody>
                <a:bodyPr/>
                <a:lstStyle/>
                <a:p>
                  <a:endParaRPr lang="zh-CN" altLang="en-US"/>
                </a:p>
              </p:txBody>
            </p:sp>
            <p:sp>
              <p:nvSpPr>
                <p:cNvPr id="51243" name="Freeform 24"/>
                <p:cNvSpPr/>
                <p:nvPr/>
              </p:nvSpPr>
              <p:spPr>
                <a:xfrm>
                  <a:off x="0" y="129"/>
                  <a:ext cx="106" cy="379"/>
                </a:xfrm>
                <a:custGeom>
                  <a:avLst/>
                  <a:gdLst/>
                  <a:ahLst/>
                  <a:cxnLst>
                    <a:cxn ang="0">
                      <a:pos x="41" y="5"/>
                    </a:cxn>
                    <a:cxn ang="0">
                      <a:pos x="36" y="25"/>
                    </a:cxn>
                    <a:cxn ang="0">
                      <a:pos x="39" y="28"/>
                    </a:cxn>
                    <a:cxn ang="0">
                      <a:pos x="43" y="35"/>
                    </a:cxn>
                    <a:cxn ang="0">
                      <a:pos x="47" y="49"/>
                    </a:cxn>
                    <a:cxn ang="0">
                      <a:pos x="43" y="51"/>
                    </a:cxn>
                    <a:cxn ang="0">
                      <a:pos x="19" y="71"/>
                    </a:cxn>
                    <a:cxn ang="0">
                      <a:pos x="4" y="186"/>
                    </a:cxn>
                    <a:cxn ang="0">
                      <a:pos x="0" y="206"/>
                    </a:cxn>
                    <a:cxn ang="0">
                      <a:pos x="7" y="217"/>
                    </a:cxn>
                    <a:cxn ang="0">
                      <a:pos x="11" y="219"/>
                    </a:cxn>
                    <a:cxn ang="0">
                      <a:pos x="11" y="202"/>
                    </a:cxn>
                    <a:cxn ang="0">
                      <a:pos x="11" y="211"/>
                    </a:cxn>
                    <a:cxn ang="0">
                      <a:pos x="18" y="204"/>
                    </a:cxn>
                    <a:cxn ang="0">
                      <a:pos x="20" y="190"/>
                    </a:cxn>
                    <a:cxn ang="0">
                      <a:pos x="34" y="289"/>
                    </a:cxn>
                    <a:cxn ang="0">
                      <a:pos x="41" y="349"/>
                    </a:cxn>
                    <a:cxn ang="0">
                      <a:pos x="37" y="376"/>
                    </a:cxn>
                    <a:cxn ang="0">
                      <a:pos x="54" y="371"/>
                    </a:cxn>
                    <a:cxn ang="0">
                      <a:pos x="49" y="338"/>
                    </a:cxn>
                    <a:cxn ang="0">
                      <a:pos x="56" y="291"/>
                    </a:cxn>
                    <a:cxn ang="0">
                      <a:pos x="58" y="336"/>
                    </a:cxn>
                    <a:cxn ang="0">
                      <a:pos x="61" y="368"/>
                    </a:cxn>
                    <a:cxn ang="0">
                      <a:pos x="75" y="369"/>
                    </a:cxn>
                    <a:cxn ang="0">
                      <a:pos x="80" y="289"/>
                    </a:cxn>
                    <a:cxn ang="0">
                      <a:pos x="86" y="281"/>
                    </a:cxn>
                    <a:cxn ang="0">
                      <a:pos x="102" y="289"/>
                    </a:cxn>
                    <a:cxn ang="0">
                      <a:pos x="94" y="193"/>
                    </a:cxn>
                    <a:cxn ang="0">
                      <a:pos x="96" y="174"/>
                    </a:cxn>
                    <a:cxn ang="0">
                      <a:pos x="94" y="127"/>
                    </a:cxn>
                    <a:cxn ang="0">
                      <a:pos x="71" y="63"/>
                    </a:cxn>
                    <a:cxn ang="0">
                      <a:pos x="70" y="41"/>
                    </a:cxn>
                    <a:cxn ang="0">
                      <a:pos x="75" y="37"/>
                    </a:cxn>
                    <a:cxn ang="0">
                      <a:pos x="80" y="31"/>
                    </a:cxn>
                    <a:cxn ang="0">
                      <a:pos x="77" y="5"/>
                    </a:cxn>
                    <a:cxn ang="0">
                      <a:pos x="64" y="1"/>
                    </a:cxn>
                    <a:cxn ang="0">
                      <a:pos x="53" y="3"/>
                    </a:cxn>
                  </a:cxnLst>
                  <a:rect l="0" t="0" r="0" b="0"/>
                  <a:pathLst>
                    <a:path w="106" h="379">
                      <a:moveTo>
                        <a:pt x="53" y="3"/>
                      </a:moveTo>
                      <a:lnTo>
                        <a:pt x="41" y="5"/>
                      </a:lnTo>
                      <a:lnTo>
                        <a:pt x="36" y="19"/>
                      </a:lnTo>
                      <a:lnTo>
                        <a:pt x="36" y="25"/>
                      </a:lnTo>
                      <a:lnTo>
                        <a:pt x="41" y="25"/>
                      </a:lnTo>
                      <a:lnTo>
                        <a:pt x="39" y="28"/>
                      </a:lnTo>
                      <a:lnTo>
                        <a:pt x="41" y="29"/>
                      </a:lnTo>
                      <a:lnTo>
                        <a:pt x="43" y="35"/>
                      </a:lnTo>
                      <a:lnTo>
                        <a:pt x="44" y="37"/>
                      </a:lnTo>
                      <a:lnTo>
                        <a:pt x="47" y="49"/>
                      </a:lnTo>
                      <a:lnTo>
                        <a:pt x="47" y="51"/>
                      </a:lnTo>
                      <a:lnTo>
                        <a:pt x="43" y="51"/>
                      </a:lnTo>
                      <a:lnTo>
                        <a:pt x="34" y="66"/>
                      </a:lnTo>
                      <a:lnTo>
                        <a:pt x="19" y="71"/>
                      </a:lnTo>
                      <a:lnTo>
                        <a:pt x="11" y="82"/>
                      </a:lnTo>
                      <a:lnTo>
                        <a:pt x="4" y="186"/>
                      </a:lnTo>
                      <a:lnTo>
                        <a:pt x="7" y="187"/>
                      </a:lnTo>
                      <a:lnTo>
                        <a:pt x="0" y="206"/>
                      </a:lnTo>
                      <a:lnTo>
                        <a:pt x="4" y="217"/>
                      </a:lnTo>
                      <a:lnTo>
                        <a:pt x="7" y="217"/>
                      </a:lnTo>
                      <a:lnTo>
                        <a:pt x="8" y="219"/>
                      </a:lnTo>
                      <a:lnTo>
                        <a:pt x="11" y="219"/>
                      </a:lnTo>
                      <a:lnTo>
                        <a:pt x="10" y="208"/>
                      </a:lnTo>
                      <a:lnTo>
                        <a:pt x="11" y="202"/>
                      </a:lnTo>
                      <a:lnTo>
                        <a:pt x="13" y="207"/>
                      </a:lnTo>
                      <a:lnTo>
                        <a:pt x="11" y="211"/>
                      </a:lnTo>
                      <a:lnTo>
                        <a:pt x="13" y="213"/>
                      </a:lnTo>
                      <a:lnTo>
                        <a:pt x="18" y="204"/>
                      </a:lnTo>
                      <a:lnTo>
                        <a:pt x="15" y="189"/>
                      </a:lnTo>
                      <a:lnTo>
                        <a:pt x="20" y="190"/>
                      </a:lnTo>
                      <a:lnTo>
                        <a:pt x="18" y="283"/>
                      </a:lnTo>
                      <a:lnTo>
                        <a:pt x="34" y="289"/>
                      </a:lnTo>
                      <a:lnTo>
                        <a:pt x="43" y="343"/>
                      </a:lnTo>
                      <a:lnTo>
                        <a:pt x="41" y="349"/>
                      </a:lnTo>
                      <a:lnTo>
                        <a:pt x="37" y="371"/>
                      </a:lnTo>
                      <a:lnTo>
                        <a:pt x="37" y="376"/>
                      </a:lnTo>
                      <a:lnTo>
                        <a:pt x="49" y="378"/>
                      </a:lnTo>
                      <a:lnTo>
                        <a:pt x="54" y="371"/>
                      </a:lnTo>
                      <a:lnTo>
                        <a:pt x="51" y="352"/>
                      </a:lnTo>
                      <a:lnTo>
                        <a:pt x="49" y="338"/>
                      </a:lnTo>
                      <a:lnTo>
                        <a:pt x="55" y="291"/>
                      </a:lnTo>
                      <a:lnTo>
                        <a:pt x="56" y="291"/>
                      </a:lnTo>
                      <a:lnTo>
                        <a:pt x="61" y="308"/>
                      </a:lnTo>
                      <a:lnTo>
                        <a:pt x="58" y="336"/>
                      </a:lnTo>
                      <a:lnTo>
                        <a:pt x="54" y="339"/>
                      </a:lnTo>
                      <a:lnTo>
                        <a:pt x="61" y="368"/>
                      </a:lnTo>
                      <a:lnTo>
                        <a:pt x="72" y="371"/>
                      </a:lnTo>
                      <a:lnTo>
                        <a:pt x="75" y="369"/>
                      </a:lnTo>
                      <a:lnTo>
                        <a:pt x="66" y="339"/>
                      </a:lnTo>
                      <a:lnTo>
                        <a:pt x="80" y="289"/>
                      </a:lnTo>
                      <a:lnTo>
                        <a:pt x="86" y="284"/>
                      </a:lnTo>
                      <a:lnTo>
                        <a:pt x="86" y="281"/>
                      </a:lnTo>
                      <a:lnTo>
                        <a:pt x="98" y="282"/>
                      </a:lnTo>
                      <a:lnTo>
                        <a:pt x="102" y="289"/>
                      </a:lnTo>
                      <a:lnTo>
                        <a:pt x="105" y="284"/>
                      </a:lnTo>
                      <a:lnTo>
                        <a:pt x="94" y="193"/>
                      </a:lnTo>
                      <a:lnTo>
                        <a:pt x="96" y="193"/>
                      </a:lnTo>
                      <a:lnTo>
                        <a:pt x="96" y="174"/>
                      </a:lnTo>
                      <a:lnTo>
                        <a:pt x="97" y="172"/>
                      </a:lnTo>
                      <a:lnTo>
                        <a:pt x="94" y="127"/>
                      </a:lnTo>
                      <a:lnTo>
                        <a:pt x="90" y="73"/>
                      </a:lnTo>
                      <a:lnTo>
                        <a:pt x="71" y="63"/>
                      </a:lnTo>
                      <a:lnTo>
                        <a:pt x="64" y="51"/>
                      </a:lnTo>
                      <a:lnTo>
                        <a:pt x="70" y="41"/>
                      </a:lnTo>
                      <a:lnTo>
                        <a:pt x="72" y="42"/>
                      </a:lnTo>
                      <a:lnTo>
                        <a:pt x="75" y="37"/>
                      </a:lnTo>
                      <a:lnTo>
                        <a:pt x="75" y="31"/>
                      </a:lnTo>
                      <a:lnTo>
                        <a:pt x="80" y="31"/>
                      </a:lnTo>
                      <a:lnTo>
                        <a:pt x="82" y="16"/>
                      </a:lnTo>
                      <a:lnTo>
                        <a:pt x="77" y="5"/>
                      </a:lnTo>
                      <a:lnTo>
                        <a:pt x="72" y="1"/>
                      </a:lnTo>
                      <a:lnTo>
                        <a:pt x="64" y="1"/>
                      </a:lnTo>
                      <a:lnTo>
                        <a:pt x="59" y="0"/>
                      </a:lnTo>
                      <a:lnTo>
                        <a:pt x="53" y="3"/>
                      </a:lnTo>
                    </a:path>
                  </a:pathLst>
                </a:custGeom>
                <a:solidFill>
                  <a:srgbClr val="EAEC5E">
                    <a:alpha val="100000"/>
                  </a:srgbClr>
                </a:solidFill>
                <a:ln w="9525">
                  <a:noFill/>
                </a:ln>
              </p:spPr>
              <p:txBody>
                <a:bodyPr/>
                <a:lstStyle/>
                <a:p>
                  <a:endParaRPr lang="zh-CN" altLang="en-US"/>
                </a:p>
              </p:txBody>
            </p:sp>
            <p:sp>
              <p:nvSpPr>
                <p:cNvPr id="51244" name="Freeform 25"/>
                <p:cNvSpPr/>
                <p:nvPr/>
              </p:nvSpPr>
              <p:spPr>
                <a:xfrm>
                  <a:off x="798" y="38"/>
                  <a:ext cx="74" cy="377"/>
                </a:xfrm>
                <a:custGeom>
                  <a:avLst/>
                  <a:gdLst/>
                  <a:ahLst/>
                  <a:cxnLst>
                    <a:cxn ang="0">
                      <a:pos x="25" y="5"/>
                    </a:cxn>
                    <a:cxn ang="0">
                      <a:pos x="43" y="0"/>
                    </a:cxn>
                    <a:cxn ang="0">
                      <a:pos x="56" y="0"/>
                    </a:cxn>
                    <a:cxn ang="0">
                      <a:pos x="68" y="3"/>
                    </a:cxn>
                    <a:cxn ang="0">
                      <a:pos x="72" y="16"/>
                    </a:cxn>
                    <a:cxn ang="0">
                      <a:pos x="72" y="27"/>
                    </a:cxn>
                    <a:cxn ang="0">
                      <a:pos x="65" y="40"/>
                    </a:cxn>
                    <a:cxn ang="0">
                      <a:pos x="60" y="40"/>
                    </a:cxn>
                    <a:cxn ang="0">
                      <a:pos x="68" y="56"/>
                    </a:cxn>
                    <a:cxn ang="0">
                      <a:pos x="73" y="80"/>
                    </a:cxn>
                    <a:cxn ang="0">
                      <a:pos x="73" y="102"/>
                    </a:cxn>
                    <a:cxn ang="0">
                      <a:pos x="72" y="129"/>
                    </a:cxn>
                    <a:cxn ang="0">
                      <a:pos x="68" y="156"/>
                    </a:cxn>
                    <a:cxn ang="0">
                      <a:pos x="59" y="158"/>
                    </a:cxn>
                    <a:cxn ang="0">
                      <a:pos x="59" y="165"/>
                    </a:cxn>
                    <a:cxn ang="0">
                      <a:pos x="54" y="169"/>
                    </a:cxn>
                    <a:cxn ang="0">
                      <a:pos x="54" y="197"/>
                    </a:cxn>
                    <a:cxn ang="0">
                      <a:pos x="50" y="202"/>
                    </a:cxn>
                    <a:cxn ang="0">
                      <a:pos x="50" y="253"/>
                    </a:cxn>
                    <a:cxn ang="0">
                      <a:pos x="50" y="285"/>
                    </a:cxn>
                    <a:cxn ang="0">
                      <a:pos x="56" y="320"/>
                    </a:cxn>
                    <a:cxn ang="0">
                      <a:pos x="59" y="366"/>
                    </a:cxn>
                    <a:cxn ang="0">
                      <a:pos x="51" y="370"/>
                    </a:cxn>
                    <a:cxn ang="0">
                      <a:pos x="51" y="376"/>
                    </a:cxn>
                    <a:cxn ang="0">
                      <a:pos x="40" y="376"/>
                    </a:cxn>
                    <a:cxn ang="0">
                      <a:pos x="37" y="373"/>
                    </a:cxn>
                    <a:cxn ang="0">
                      <a:pos x="32" y="373"/>
                    </a:cxn>
                    <a:cxn ang="0">
                      <a:pos x="32" y="376"/>
                    </a:cxn>
                    <a:cxn ang="0">
                      <a:pos x="23" y="376"/>
                    </a:cxn>
                    <a:cxn ang="0">
                      <a:pos x="5" y="373"/>
                    </a:cxn>
                    <a:cxn ang="0">
                      <a:pos x="5" y="370"/>
                    </a:cxn>
                    <a:cxn ang="0">
                      <a:pos x="21" y="363"/>
                    </a:cxn>
                    <a:cxn ang="0">
                      <a:pos x="21" y="356"/>
                    </a:cxn>
                    <a:cxn ang="0">
                      <a:pos x="6" y="353"/>
                    </a:cxn>
                    <a:cxn ang="0">
                      <a:pos x="6" y="349"/>
                    </a:cxn>
                    <a:cxn ang="0">
                      <a:pos x="17" y="342"/>
                    </a:cxn>
                    <a:cxn ang="0">
                      <a:pos x="17" y="290"/>
                    </a:cxn>
                    <a:cxn ang="0">
                      <a:pos x="13" y="243"/>
                    </a:cxn>
                    <a:cxn ang="0">
                      <a:pos x="14" y="196"/>
                    </a:cxn>
                    <a:cxn ang="0">
                      <a:pos x="14" y="169"/>
                    </a:cxn>
                    <a:cxn ang="0">
                      <a:pos x="13" y="161"/>
                    </a:cxn>
                    <a:cxn ang="0">
                      <a:pos x="13" y="124"/>
                    </a:cxn>
                    <a:cxn ang="0">
                      <a:pos x="0" y="116"/>
                    </a:cxn>
                    <a:cxn ang="0">
                      <a:pos x="0" y="112"/>
                    </a:cxn>
                    <a:cxn ang="0">
                      <a:pos x="28" y="61"/>
                    </a:cxn>
                    <a:cxn ang="0">
                      <a:pos x="41" y="54"/>
                    </a:cxn>
                    <a:cxn ang="0">
                      <a:pos x="40" y="51"/>
                    </a:cxn>
                    <a:cxn ang="0">
                      <a:pos x="30" y="49"/>
                    </a:cxn>
                    <a:cxn ang="0">
                      <a:pos x="30" y="46"/>
                    </a:cxn>
                    <a:cxn ang="0">
                      <a:pos x="28" y="44"/>
                    </a:cxn>
                    <a:cxn ang="0">
                      <a:pos x="28" y="40"/>
                    </a:cxn>
                    <a:cxn ang="0">
                      <a:pos x="25" y="39"/>
                    </a:cxn>
                    <a:cxn ang="0">
                      <a:pos x="28" y="37"/>
                    </a:cxn>
                    <a:cxn ang="0">
                      <a:pos x="26" y="35"/>
                    </a:cxn>
                    <a:cxn ang="0">
                      <a:pos x="30" y="27"/>
                    </a:cxn>
                    <a:cxn ang="0">
                      <a:pos x="28" y="22"/>
                    </a:cxn>
                    <a:cxn ang="0">
                      <a:pos x="30" y="18"/>
                    </a:cxn>
                    <a:cxn ang="0">
                      <a:pos x="26" y="14"/>
                    </a:cxn>
                    <a:cxn ang="0">
                      <a:pos x="25" y="5"/>
                    </a:cxn>
                  </a:cxnLst>
                  <a:rect l="0" t="0" r="0" b="0"/>
                  <a:pathLst>
                    <a:path w="74" h="377">
                      <a:moveTo>
                        <a:pt x="25" y="5"/>
                      </a:moveTo>
                      <a:lnTo>
                        <a:pt x="43" y="0"/>
                      </a:lnTo>
                      <a:lnTo>
                        <a:pt x="56" y="0"/>
                      </a:lnTo>
                      <a:lnTo>
                        <a:pt x="68" y="3"/>
                      </a:lnTo>
                      <a:lnTo>
                        <a:pt x="72" y="16"/>
                      </a:lnTo>
                      <a:lnTo>
                        <a:pt x="72" y="27"/>
                      </a:lnTo>
                      <a:lnTo>
                        <a:pt x="65" y="40"/>
                      </a:lnTo>
                      <a:lnTo>
                        <a:pt x="60" y="40"/>
                      </a:lnTo>
                      <a:lnTo>
                        <a:pt x="68" y="56"/>
                      </a:lnTo>
                      <a:lnTo>
                        <a:pt x="73" y="80"/>
                      </a:lnTo>
                      <a:lnTo>
                        <a:pt x="73" y="102"/>
                      </a:lnTo>
                      <a:lnTo>
                        <a:pt x="72" y="129"/>
                      </a:lnTo>
                      <a:lnTo>
                        <a:pt x="68" y="156"/>
                      </a:lnTo>
                      <a:lnTo>
                        <a:pt x="59" y="158"/>
                      </a:lnTo>
                      <a:lnTo>
                        <a:pt x="59" y="165"/>
                      </a:lnTo>
                      <a:lnTo>
                        <a:pt x="54" y="169"/>
                      </a:lnTo>
                      <a:lnTo>
                        <a:pt x="54" y="197"/>
                      </a:lnTo>
                      <a:lnTo>
                        <a:pt x="50" y="202"/>
                      </a:lnTo>
                      <a:lnTo>
                        <a:pt x="50" y="253"/>
                      </a:lnTo>
                      <a:lnTo>
                        <a:pt x="50" y="285"/>
                      </a:lnTo>
                      <a:lnTo>
                        <a:pt x="56" y="320"/>
                      </a:lnTo>
                      <a:lnTo>
                        <a:pt x="59" y="366"/>
                      </a:lnTo>
                      <a:lnTo>
                        <a:pt x="51" y="370"/>
                      </a:lnTo>
                      <a:lnTo>
                        <a:pt x="51" y="376"/>
                      </a:lnTo>
                      <a:lnTo>
                        <a:pt x="40" y="376"/>
                      </a:lnTo>
                      <a:lnTo>
                        <a:pt x="37" y="373"/>
                      </a:lnTo>
                      <a:lnTo>
                        <a:pt x="32" y="373"/>
                      </a:lnTo>
                      <a:lnTo>
                        <a:pt x="32" y="376"/>
                      </a:lnTo>
                      <a:lnTo>
                        <a:pt x="23" y="376"/>
                      </a:lnTo>
                      <a:lnTo>
                        <a:pt x="5" y="373"/>
                      </a:lnTo>
                      <a:lnTo>
                        <a:pt x="5" y="370"/>
                      </a:lnTo>
                      <a:lnTo>
                        <a:pt x="21" y="363"/>
                      </a:lnTo>
                      <a:lnTo>
                        <a:pt x="21" y="356"/>
                      </a:lnTo>
                      <a:lnTo>
                        <a:pt x="6" y="353"/>
                      </a:lnTo>
                      <a:lnTo>
                        <a:pt x="6" y="349"/>
                      </a:lnTo>
                      <a:lnTo>
                        <a:pt x="17" y="342"/>
                      </a:lnTo>
                      <a:lnTo>
                        <a:pt x="17" y="290"/>
                      </a:lnTo>
                      <a:lnTo>
                        <a:pt x="13" y="243"/>
                      </a:lnTo>
                      <a:lnTo>
                        <a:pt x="14" y="196"/>
                      </a:lnTo>
                      <a:lnTo>
                        <a:pt x="14" y="169"/>
                      </a:lnTo>
                      <a:lnTo>
                        <a:pt x="13" y="161"/>
                      </a:lnTo>
                      <a:lnTo>
                        <a:pt x="13" y="124"/>
                      </a:lnTo>
                      <a:lnTo>
                        <a:pt x="0" y="116"/>
                      </a:lnTo>
                      <a:lnTo>
                        <a:pt x="0" y="112"/>
                      </a:lnTo>
                      <a:lnTo>
                        <a:pt x="28" y="61"/>
                      </a:lnTo>
                      <a:lnTo>
                        <a:pt x="41" y="54"/>
                      </a:lnTo>
                      <a:lnTo>
                        <a:pt x="40" y="51"/>
                      </a:lnTo>
                      <a:lnTo>
                        <a:pt x="30" y="49"/>
                      </a:lnTo>
                      <a:lnTo>
                        <a:pt x="30" y="46"/>
                      </a:lnTo>
                      <a:lnTo>
                        <a:pt x="28" y="44"/>
                      </a:lnTo>
                      <a:lnTo>
                        <a:pt x="28" y="40"/>
                      </a:lnTo>
                      <a:lnTo>
                        <a:pt x="25" y="39"/>
                      </a:lnTo>
                      <a:lnTo>
                        <a:pt x="28" y="37"/>
                      </a:lnTo>
                      <a:lnTo>
                        <a:pt x="26" y="35"/>
                      </a:lnTo>
                      <a:lnTo>
                        <a:pt x="30" y="27"/>
                      </a:lnTo>
                      <a:lnTo>
                        <a:pt x="28" y="22"/>
                      </a:lnTo>
                      <a:lnTo>
                        <a:pt x="30" y="18"/>
                      </a:lnTo>
                      <a:lnTo>
                        <a:pt x="26" y="14"/>
                      </a:lnTo>
                      <a:lnTo>
                        <a:pt x="25" y="5"/>
                      </a:lnTo>
                    </a:path>
                  </a:pathLst>
                </a:custGeom>
                <a:solidFill>
                  <a:srgbClr val="EAEC5E">
                    <a:alpha val="100000"/>
                  </a:srgbClr>
                </a:solidFill>
                <a:ln w="9525">
                  <a:noFill/>
                </a:ln>
              </p:spPr>
              <p:txBody>
                <a:bodyPr/>
                <a:lstStyle/>
                <a:p>
                  <a:endParaRPr lang="zh-CN" altLang="en-US"/>
                </a:p>
              </p:txBody>
            </p:sp>
            <p:sp>
              <p:nvSpPr>
                <p:cNvPr id="51245" name="Freeform 26"/>
                <p:cNvSpPr/>
                <p:nvPr/>
              </p:nvSpPr>
              <p:spPr>
                <a:xfrm>
                  <a:off x="682" y="0"/>
                  <a:ext cx="101" cy="337"/>
                </a:xfrm>
                <a:custGeom>
                  <a:avLst/>
                  <a:gdLst/>
                  <a:ahLst/>
                  <a:cxnLst>
                    <a:cxn ang="0">
                      <a:pos x="61" y="4"/>
                    </a:cxn>
                    <a:cxn ang="0">
                      <a:pos x="66" y="22"/>
                    </a:cxn>
                    <a:cxn ang="0">
                      <a:pos x="63" y="24"/>
                    </a:cxn>
                    <a:cxn ang="0">
                      <a:pos x="60" y="31"/>
                    </a:cxn>
                    <a:cxn ang="0">
                      <a:pos x="55" y="43"/>
                    </a:cxn>
                    <a:cxn ang="0">
                      <a:pos x="60" y="45"/>
                    </a:cxn>
                    <a:cxn ang="0">
                      <a:pos x="82" y="63"/>
                    </a:cxn>
                    <a:cxn ang="0">
                      <a:pos x="97" y="164"/>
                    </a:cxn>
                    <a:cxn ang="0">
                      <a:pos x="100" y="182"/>
                    </a:cxn>
                    <a:cxn ang="0">
                      <a:pos x="94" y="191"/>
                    </a:cxn>
                    <a:cxn ang="0">
                      <a:pos x="89" y="194"/>
                    </a:cxn>
                    <a:cxn ang="0">
                      <a:pos x="89" y="178"/>
                    </a:cxn>
                    <a:cxn ang="0">
                      <a:pos x="89" y="187"/>
                    </a:cxn>
                    <a:cxn ang="0">
                      <a:pos x="84" y="181"/>
                    </a:cxn>
                    <a:cxn ang="0">
                      <a:pos x="81" y="168"/>
                    </a:cxn>
                    <a:cxn ang="0">
                      <a:pos x="68" y="255"/>
                    </a:cxn>
                    <a:cxn ang="0">
                      <a:pos x="61" y="310"/>
                    </a:cxn>
                    <a:cxn ang="0">
                      <a:pos x="65" y="333"/>
                    </a:cxn>
                    <a:cxn ang="0">
                      <a:pos x="48" y="330"/>
                    </a:cxn>
                    <a:cxn ang="0">
                      <a:pos x="53" y="300"/>
                    </a:cxn>
                    <a:cxn ang="0">
                      <a:pos x="46" y="258"/>
                    </a:cxn>
                    <a:cxn ang="0">
                      <a:pos x="45" y="298"/>
                    </a:cxn>
                    <a:cxn ang="0">
                      <a:pos x="42" y="327"/>
                    </a:cxn>
                    <a:cxn ang="0">
                      <a:pos x="29" y="328"/>
                    </a:cxn>
                    <a:cxn ang="0">
                      <a:pos x="24" y="255"/>
                    </a:cxn>
                    <a:cxn ang="0">
                      <a:pos x="18" y="249"/>
                    </a:cxn>
                    <a:cxn ang="0">
                      <a:pos x="3" y="255"/>
                    </a:cxn>
                    <a:cxn ang="0">
                      <a:pos x="11" y="171"/>
                    </a:cxn>
                    <a:cxn ang="0">
                      <a:pos x="9" y="154"/>
                    </a:cxn>
                    <a:cxn ang="0">
                      <a:pos x="11" y="112"/>
                    </a:cxn>
                    <a:cxn ang="0">
                      <a:pos x="33" y="56"/>
                    </a:cxn>
                    <a:cxn ang="0">
                      <a:pos x="33" y="36"/>
                    </a:cxn>
                    <a:cxn ang="0">
                      <a:pos x="29" y="32"/>
                    </a:cxn>
                    <a:cxn ang="0">
                      <a:pos x="24" y="27"/>
                    </a:cxn>
                    <a:cxn ang="0">
                      <a:pos x="27" y="4"/>
                    </a:cxn>
                    <a:cxn ang="0">
                      <a:pos x="40" y="1"/>
                    </a:cxn>
                    <a:cxn ang="0">
                      <a:pos x="50" y="2"/>
                    </a:cxn>
                  </a:cxnLst>
                  <a:rect l="0" t="0" r="0" b="0"/>
                  <a:pathLst>
                    <a:path w="101" h="337">
                      <a:moveTo>
                        <a:pt x="50" y="2"/>
                      </a:moveTo>
                      <a:lnTo>
                        <a:pt x="61" y="4"/>
                      </a:lnTo>
                      <a:lnTo>
                        <a:pt x="66" y="17"/>
                      </a:lnTo>
                      <a:lnTo>
                        <a:pt x="66" y="22"/>
                      </a:lnTo>
                      <a:lnTo>
                        <a:pt x="61" y="22"/>
                      </a:lnTo>
                      <a:lnTo>
                        <a:pt x="63" y="24"/>
                      </a:lnTo>
                      <a:lnTo>
                        <a:pt x="61" y="25"/>
                      </a:lnTo>
                      <a:lnTo>
                        <a:pt x="60" y="31"/>
                      </a:lnTo>
                      <a:lnTo>
                        <a:pt x="58" y="32"/>
                      </a:lnTo>
                      <a:lnTo>
                        <a:pt x="55" y="43"/>
                      </a:lnTo>
                      <a:lnTo>
                        <a:pt x="55" y="45"/>
                      </a:lnTo>
                      <a:lnTo>
                        <a:pt x="60" y="45"/>
                      </a:lnTo>
                      <a:lnTo>
                        <a:pt x="68" y="58"/>
                      </a:lnTo>
                      <a:lnTo>
                        <a:pt x="82" y="63"/>
                      </a:lnTo>
                      <a:lnTo>
                        <a:pt x="89" y="72"/>
                      </a:lnTo>
                      <a:lnTo>
                        <a:pt x="97" y="164"/>
                      </a:lnTo>
                      <a:lnTo>
                        <a:pt x="94" y="166"/>
                      </a:lnTo>
                      <a:lnTo>
                        <a:pt x="100" y="182"/>
                      </a:lnTo>
                      <a:lnTo>
                        <a:pt x="97" y="191"/>
                      </a:lnTo>
                      <a:lnTo>
                        <a:pt x="94" y="191"/>
                      </a:lnTo>
                      <a:lnTo>
                        <a:pt x="93" y="194"/>
                      </a:lnTo>
                      <a:lnTo>
                        <a:pt x="89" y="194"/>
                      </a:lnTo>
                      <a:lnTo>
                        <a:pt x="91" y="184"/>
                      </a:lnTo>
                      <a:lnTo>
                        <a:pt x="89" y="178"/>
                      </a:lnTo>
                      <a:lnTo>
                        <a:pt x="88" y="183"/>
                      </a:lnTo>
                      <a:lnTo>
                        <a:pt x="89" y="187"/>
                      </a:lnTo>
                      <a:lnTo>
                        <a:pt x="87" y="189"/>
                      </a:lnTo>
                      <a:lnTo>
                        <a:pt x="84" y="181"/>
                      </a:lnTo>
                      <a:lnTo>
                        <a:pt x="86" y="167"/>
                      </a:lnTo>
                      <a:lnTo>
                        <a:pt x="81" y="168"/>
                      </a:lnTo>
                      <a:lnTo>
                        <a:pt x="84" y="251"/>
                      </a:lnTo>
                      <a:lnTo>
                        <a:pt x="68" y="255"/>
                      </a:lnTo>
                      <a:lnTo>
                        <a:pt x="60" y="305"/>
                      </a:lnTo>
                      <a:lnTo>
                        <a:pt x="61" y="310"/>
                      </a:lnTo>
                      <a:lnTo>
                        <a:pt x="65" y="330"/>
                      </a:lnTo>
                      <a:lnTo>
                        <a:pt x="65" y="333"/>
                      </a:lnTo>
                      <a:lnTo>
                        <a:pt x="53" y="336"/>
                      </a:lnTo>
                      <a:lnTo>
                        <a:pt x="48" y="330"/>
                      </a:lnTo>
                      <a:lnTo>
                        <a:pt x="51" y="313"/>
                      </a:lnTo>
                      <a:lnTo>
                        <a:pt x="53" y="300"/>
                      </a:lnTo>
                      <a:lnTo>
                        <a:pt x="48" y="258"/>
                      </a:lnTo>
                      <a:lnTo>
                        <a:pt x="46" y="258"/>
                      </a:lnTo>
                      <a:lnTo>
                        <a:pt x="42" y="273"/>
                      </a:lnTo>
                      <a:lnTo>
                        <a:pt x="45" y="298"/>
                      </a:lnTo>
                      <a:lnTo>
                        <a:pt x="48" y="301"/>
                      </a:lnTo>
                      <a:lnTo>
                        <a:pt x="42" y="327"/>
                      </a:lnTo>
                      <a:lnTo>
                        <a:pt x="31" y="330"/>
                      </a:lnTo>
                      <a:lnTo>
                        <a:pt x="29" y="328"/>
                      </a:lnTo>
                      <a:lnTo>
                        <a:pt x="37" y="302"/>
                      </a:lnTo>
                      <a:lnTo>
                        <a:pt x="24" y="255"/>
                      </a:lnTo>
                      <a:lnTo>
                        <a:pt x="18" y="252"/>
                      </a:lnTo>
                      <a:lnTo>
                        <a:pt x="18" y="249"/>
                      </a:lnTo>
                      <a:lnTo>
                        <a:pt x="6" y="250"/>
                      </a:lnTo>
                      <a:lnTo>
                        <a:pt x="3" y="255"/>
                      </a:lnTo>
                      <a:lnTo>
                        <a:pt x="0" y="252"/>
                      </a:lnTo>
                      <a:lnTo>
                        <a:pt x="11" y="171"/>
                      </a:lnTo>
                      <a:lnTo>
                        <a:pt x="9" y="171"/>
                      </a:lnTo>
                      <a:lnTo>
                        <a:pt x="9" y="154"/>
                      </a:lnTo>
                      <a:lnTo>
                        <a:pt x="8" y="152"/>
                      </a:lnTo>
                      <a:lnTo>
                        <a:pt x="11" y="112"/>
                      </a:lnTo>
                      <a:lnTo>
                        <a:pt x="15" y="65"/>
                      </a:lnTo>
                      <a:lnTo>
                        <a:pt x="33" y="56"/>
                      </a:lnTo>
                      <a:lnTo>
                        <a:pt x="39" y="45"/>
                      </a:lnTo>
                      <a:lnTo>
                        <a:pt x="33" y="36"/>
                      </a:lnTo>
                      <a:lnTo>
                        <a:pt x="31" y="37"/>
                      </a:lnTo>
                      <a:lnTo>
                        <a:pt x="29" y="32"/>
                      </a:lnTo>
                      <a:lnTo>
                        <a:pt x="29" y="27"/>
                      </a:lnTo>
                      <a:lnTo>
                        <a:pt x="24" y="27"/>
                      </a:lnTo>
                      <a:lnTo>
                        <a:pt x="23" y="14"/>
                      </a:lnTo>
                      <a:lnTo>
                        <a:pt x="27" y="4"/>
                      </a:lnTo>
                      <a:lnTo>
                        <a:pt x="32" y="1"/>
                      </a:lnTo>
                      <a:lnTo>
                        <a:pt x="40" y="1"/>
                      </a:lnTo>
                      <a:lnTo>
                        <a:pt x="44" y="0"/>
                      </a:lnTo>
                      <a:lnTo>
                        <a:pt x="50" y="2"/>
                      </a:lnTo>
                    </a:path>
                  </a:pathLst>
                </a:custGeom>
                <a:solidFill>
                  <a:srgbClr val="EAEC5E">
                    <a:alpha val="100000"/>
                  </a:srgbClr>
                </a:solidFill>
                <a:ln w="9525">
                  <a:noFill/>
                </a:ln>
              </p:spPr>
              <p:txBody>
                <a:bodyPr/>
                <a:lstStyle/>
                <a:p>
                  <a:endParaRPr lang="zh-CN" altLang="en-US"/>
                </a:p>
              </p:txBody>
            </p:sp>
            <p:sp>
              <p:nvSpPr>
                <p:cNvPr id="51246" name="Freeform 27"/>
                <p:cNvSpPr/>
                <p:nvPr/>
              </p:nvSpPr>
              <p:spPr>
                <a:xfrm>
                  <a:off x="134" y="29"/>
                  <a:ext cx="65" cy="237"/>
                </a:xfrm>
                <a:custGeom>
                  <a:avLst/>
                  <a:gdLst/>
                  <a:ahLst/>
                  <a:cxnLst>
                    <a:cxn ang="0">
                      <a:pos x="25" y="3"/>
                    </a:cxn>
                    <a:cxn ang="0">
                      <a:pos x="21" y="15"/>
                    </a:cxn>
                    <a:cxn ang="0">
                      <a:pos x="24" y="17"/>
                    </a:cxn>
                    <a:cxn ang="0">
                      <a:pos x="26" y="22"/>
                    </a:cxn>
                    <a:cxn ang="0">
                      <a:pos x="29" y="30"/>
                    </a:cxn>
                    <a:cxn ang="0">
                      <a:pos x="26" y="32"/>
                    </a:cxn>
                    <a:cxn ang="0">
                      <a:pos x="12" y="44"/>
                    </a:cxn>
                    <a:cxn ang="0">
                      <a:pos x="2" y="116"/>
                    </a:cxn>
                    <a:cxn ang="0">
                      <a:pos x="0" y="128"/>
                    </a:cxn>
                    <a:cxn ang="0">
                      <a:pos x="4" y="135"/>
                    </a:cxn>
                    <a:cxn ang="0">
                      <a:pos x="7" y="136"/>
                    </a:cxn>
                    <a:cxn ang="0">
                      <a:pos x="7" y="126"/>
                    </a:cxn>
                    <a:cxn ang="0">
                      <a:pos x="7" y="131"/>
                    </a:cxn>
                    <a:cxn ang="0">
                      <a:pos x="10" y="128"/>
                    </a:cxn>
                    <a:cxn ang="0">
                      <a:pos x="12" y="118"/>
                    </a:cxn>
                    <a:cxn ang="0">
                      <a:pos x="21" y="180"/>
                    </a:cxn>
                    <a:cxn ang="0">
                      <a:pos x="25" y="218"/>
                    </a:cxn>
                    <a:cxn ang="0">
                      <a:pos x="23" y="234"/>
                    </a:cxn>
                    <a:cxn ang="0">
                      <a:pos x="33" y="232"/>
                    </a:cxn>
                    <a:cxn ang="0">
                      <a:pos x="30" y="211"/>
                    </a:cxn>
                    <a:cxn ang="0">
                      <a:pos x="34" y="182"/>
                    </a:cxn>
                    <a:cxn ang="0">
                      <a:pos x="36" y="209"/>
                    </a:cxn>
                    <a:cxn ang="0">
                      <a:pos x="37" y="229"/>
                    </a:cxn>
                    <a:cxn ang="0">
                      <a:pos x="45" y="230"/>
                    </a:cxn>
                    <a:cxn ang="0">
                      <a:pos x="49" y="180"/>
                    </a:cxn>
                    <a:cxn ang="0">
                      <a:pos x="52" y="175"/>
                    </a:cxn>
                    <a:cxn ang="0">
                      <a:pos x="62" y="180"/>
                    </a:cxn>
                    <a:cxn ang="0">
                      <a:pos x="57" y="120"/>
                    </a:cxn>
                    <a:cxn ang="0">
                      <a:pos x="58" y="108"/>
                    </a:cxn>
                    <a:cxn ang="0">
                      <a:pos x="57" y="79"/>
                    </a:cxn>
                    <a:cxn ang="0">
                      <a:pos x="43" y="39"/>
                    </a:cxn>
                    <a:cxn ang="0">
                      <a:pos x="43" y="26"/>
                    </a:cxn>
                    <a:cxn ang="0">
                      <a:pos x="45" y="23"/>
                    </a:cxn>
                    <a:cxn ang="0">
                      <a:pos x="49" y="19"/>
                    </a:cxn>
                    <a:cxn ang="0">
                      <a:pos x="46" y="3"/>
                    </a:cxn>
                    <a:cxn ang="0">
                      <a:pos x="39" y="1"/>
                    </a:cxn>
                    <a:cxn ang="0">
                      <a:pos x="32" y="1"/>
                    </a:cxn>
                  </a:cxnLst>
                  <a:rect l="0" t="0" r="0" b="0"/>
                  <a:pathLst>
                    <a:path w="65" h="237">
                      <a:moveTo>
                        <a:pt x="32" y="1"/>
                      </a:moveTo>
                      <a:lnTo>
                        <a:pt x="25" y="3"/>
                      </a:lnTo>
                      <a:lnTo>
                        <a:pt x="21" y="12"/>
                      </a:lnTo>
                      <a:lnTo>
                        <a:pt x="21" y="15"/>
                      </a:lnTo>
                      <a:lnTo>
                        <a:pt x="25" y="15"/>
                      </a:lnTo>
                      <a:lnTo>
                        <a:pt x="24" y="17"/>
                      </a:lnTo>
                      <a:lnTo>
                        <a:pt x="25" y="18"/>
                      </a:lnTo>
                      <a:lnTo>
                        <a:pt x="26" y="22"/>
                      </a:lnTo>
                      <a:lnTo>
                        <a:pt x="27" y="23"/>
                      </a:lnTo>
                      <a:lnTo>
                        <a:pt x="29" y="30"/>
                      </a:lnTo>
                      <a:lnTo>
                        <a:pt x="29" y="32"/>
                      </a:lnTo>
                      <a:lnTo>
                        <a:pt x="26" y="32"/>
                      </a:lnTo>
                      <a:lnTo>
                        <a:pt x="21" y="41"/>
                      </a:lnTo>
                      <a:lnTo>
                        <a:pt x="12" y="44"/>
                      </a:lnTo>
                      <a:lnTo>
                        <a:pt x="7" y="51"/>
                      </a:lnTo>
                      <a:lnTo>
                        <a:pt x="2" y="116"/>
                      </a:lnTo>
                      <a:lnTo>
                        <a:pt x="4" y="116"/>
                      </a:lnTo>
                      <a:lnTo>
                        <a:pt x="0" y="128"/>
                      </a:lnTo>
                      <a:lnTo>
                        <a:pt x="2" y="135"/>
                      </a:lnTo>
                      <a:lnTo>
                        <a:pt x="4" y="135"/>
                      </a:lnTo>
                      <a:lnTo>
                        <a:pt x="5" y="136"/>
                      </a:lnTo>
                      <a:lnTo>
                        <a:pt x="7" y="136"/>
                      </a:lnTo>
                      <a:lnTo>
                        <a:pt x="5" y="130"/>
                      </a:lnTo>
                      <a:lnTo>
                        <a:pt x="7" y="126"/>
                      </a:lnTo>
                      <a:lnTo>
                        <a:pt x="7" y="129"/>
                      </a:lnTo>
                      <a:lnTo>
                        <a:pt x="7" y="131"/>
                      </a:lnTo>
                      <a:lnTo>
                        <a:pt x="8" y="133"/>
                      </a:lnTo>
                      <a:lnTo>
                        <a:pt x="10" y="128"/>
                      </a:lnTo>
                      <a:lnTo>
                        <a:pt x="9" y="118"/>
                      </a:lnTo>
                      <a:lnTo>
                        <a:pt x="12" y="118"/>
                      </a:lnTo>
                      <a:lnTo>
                        <a:pt x="10" y="176"/>
                      </a:lnTo>
                      <a:lnTo>
                        <a:pt x="21" y="180"/>
                      </a:lnTo>
                      <a:lnTo>
                        <a:pt x="26" y="214"/>
                      </a:lnTo>
                      <a:lnTo>
                        <a:pt x="25" y="218"/>
                      </a:lnTo>
                      <a:lnTo>
                        <a:pt x="23" y="231"/>
                      </a:lnTo>
                      <a:lnTo>
                        <a:pt x="23" y="234"/>
                      </a:lnTo>
                      <a:lnTo>
                        <a:pt x="30" y="236"/>
                      </a:lnTo>
                      <a:lnTo>
                        <a:pt x="33" y="232"/>
                      </a:lnTo>
                      <a:lnTo>
                        <a:pt x="31" y="220"/>
                      </a:lnTo>
                      <a:lnTo>
                        <a:pt x="30" y="211"/>
                      </a:lnTo>
                      <a:lnTo>
                        <a:pt x="34" y="181"/>
                      </a:lnTo>
                      <a:lnTo>
                        <a:pt x="34" y="182"/>
                      </a:lnTo>
                      <a:lnTo>
                        <a:pt x="37" y="192"/>
                      </a:lnTo>
                      <a:lnTo>
                        <a:pt x="36" y="209"/>
                      </a:lnTo>
                      <a:lnTo>
                        <a:pt x="33" y="212"/>
                      </a:lnTo>
                      <a:lnTo>
                        <a:pt x="37" y="229"/>
                      </a:lnTo>
                      <a:lnTo>
                        <a:pt x="44" y="231"/>
                      </a:lnTo>
                      <a:lnTo>
                        <a:pt x="45" y="230"/>
                      </a:lnTo>
                      <a:lnTo>
                        <a:pt x="40" y="212"/>
                      </a:lnTo>
                      <a:lnTo>
                        <a:pt x="49" y="180"/>
                      </a:lnTo>
                      <a:lnTo>
                        <a:pt x="52" y="178"/>
                      </a:lnTo>
                      <a:lnTo>
                        <a:pt x="52" y="175"/>
                      </a:lnTo>
                      <a:lnTo>
                        <a:pt x="60" y="176"/>
                      </a:lnTo>
                      <a:lnTo>
                        <a:pt x="62" y="180"/>
                      </a:lnTo>
                      <a:lnTo>
                        <a:pt x="64" y="178"/>
                      </a:lnTo>
                      <a:lnTo>
                        <a:pt x="57" y="120"/>
                      </a:lnTo>
                      <a:lnTo>
                        <a:pt x="58" y="121"/>
                      </a:lnTo>
                      <a:lnTo>
                        <a:pt x="58" y="108"/>
                      </a:lnTo>
                      <a:lnTo>
                        <a:pt x="59" y="107"/>
                      </a:lnTo>
                      <a:lnTo>
                        <a:pt x="57" y="79"/>
                      </a:lnTo>
                      <a:lnTo>
                        <a:pt x="55" y="45"/>
                      </a:lnTo>
                      <a:lnTo>
                        <a:pt x="43" y="39"/>
                      </a:lnTo>
                      <a:lnTo>
                        <a:pt x="39" y="32"/>
                      </a:lnTo>
                      <a:lnTo>
                        <a:pt x="43" y="26"/>
                      </a:lnTo>
                      <a:lnTo>
                        <a:pt x="44" y="26"/>
                      </a:lnTo>
                      <a:lnTo>
                        <a:pt x="45" y="23"/>
                      </a:lnTo>
                      <a:lnTo>
                        <a:pt x="45" y="19"/>
                      </a:lnTo>
                      <a:lnTo>
                        <a:pt x="49" y="19"/>
                      </a:lnTo>
                      <a:lnTo>
                        <a:pt x="50" y="10"/>
                      </a:lnTo>
                      <a:lnTo>
                        <a:pt x="46" y="3"/>
                      </a:lnTo>
                      <a:lnTo>
                        <a:pt x="44" y="1"/>
                      </a:lnTo>
                      <a:lnTo>
                        <a:pt x="39" y="1"/>
                      </a:lnTo>
                      <a:lnTo>
                        <a:pt x="36" y="0"/>
                      </a:lnTo>
                      <a:lnTo>
                        <a:pt x="32" y="1"/>
                      </a:lnTo>
                    </a:path>
                  </a:pathLst>
                </a:custGeom>
                <a:solidFill>
                  <a:srgbClr val="EAEC5E">
                    <a:alpha val="100000"/>
                  </a:srgbClr>
                </a:solidFill>
                <a:ln w="9525">
                  <a:noFill/>
                </a:ln>
              </p:spPr>
              <p:txBody>
                <a:bodyPr/>
                <a:lstStyle/>
                <a:p>
                  <a:endParaRPr lang="zh-CN" altLang="en-US"/>
                </a:p>
              </p:txBody>
            </p:sp>
          </p:grpSp>
          <p:grpSp>
            <p:nvGrpSpPr>
              <p:cNvPr id="51247" name="组合 51246"/>
              <p:cNvGrpSpPr/>
              <p:nvPr/>
            </p:nvGrpSpPr>
            <p:grpSpPr>
              <a:xfrm>
                <a:off x="0" y="119"/>
                <a:ext cx="2415" cy="1059"/>
                <a:chOff x="0" y="0"/>
                <a:chExt cx="2415" cy="1059"/>
              </a:xfrm>
            </p:grpSpPr>
            <p:sp>
              <p:nvSpPr>
                <p:cNvPr id="51248" name="Freeform 29"/>
                <p:cNvSpPr/>
                <p:nvPr/>
              </p:nvSpPr>
              <p:spPr>
                <a:xfrm>
                  <a:off x="1901" y="82"/>
                  <a:ext cx="210" cy="730"/>
                </a:xfrm>
                <a:custGeom>
                  <a:avLst/>
                  <a:gdLst/>
                  <a:ahLst/>
                  <a:cxnLst>
                    <a:cxn ang="0">
                      <a:pos x="81" y="10"/>
                    </a:cxn>
                    <a:cxn ang="0">
                      <a:pos x="70" y="50"/>
                    </a:cxn>
                    <a:cxn ang="0">
                      <a:pos x="77" y="54"/>
                    </a:cxn>
                    <a:cxn ang="0">
                      <a:pos x="84" y="70"/>
                    </a:cxn>
                    <a:cxn ang="0">
                      <a:pos x="94" y="95"/>
                    </a:cxn>
                    <a:cxn ang="0">
                      <a:pos x="84" y="100"/>
                    </a:cxn>
                    <a:cxn ang="0">
                      <a:pos x="37" y="137"/>
                    </a:cxn>
                    <a:cxn ang="0">
                      <a:pos x="7" y="359"/>
                    </a:cxn>
                    <a:cxn ang="0">
                      <a:pos x="0" y="397"/>
                    </a:cxn>
                    <a:cxn ang="0">
                      <a:pos x="13" y="418"/>
                    </a:cxn>
                    <a:cxn ang="0">
                      <a:pos x="22" y="423"/>
                    </a:cxn>
                    <a:cxn ang="0">
                      <a:pos x="22" y="390"/>
                    </a:cxn>
                    <a:cxn ang="0">
                      <a:pos x="22" y="406"/>
                    </a:cxn>
                    <a:cxn ang="0">
                      <a:pos x="33" y="394"/>
                    </a:cxn>
                    <a:cxn ang="0">
                      <a:pos x="40" y="366"/>
                    </a:cxn>
                    <a:cxn ang="0">
                      <a:pos x="68" y="557"/>
                    </a:cxn>
                    <a:cxn ang="0">
                      <a:pos x="81" y="673"/>
                    </a:cxn>
                    <a:cxn ang="0">
                      <a:pos x="74" y="724"/>
                    </a:cxn>
                    <a:cxn ang="0">
                      <a:pos x="108" y="717"/>
                    </a:cxn>
                    <a:cxn ang="0">
                      <a:pos x="98" y="651"/>
                    </a:cxn>
                    <a:cxn ang="0">
                      <a:pos x="111" y="562"/>
                    </a:cxn>
                    <a:cxn ang="0">
                      <a:pos x="115" y="648"/>
                    </a:cxn>
                    <a:cxn ang="0">
                      <a:pos x="121" y="710"/>
                    </a:cxn>
                    <a:cxn ang="0">
                      <a:pos x="149" y="713"/>
                    </a:cxn>
                    <a:cxn ang="0">
                      <a:pos x="159" y="557"/>
                    </a:cxn>
                    <a:cxn ang="0">
                      <a:pos x="171" y="542"/>
                    </a:cxn>
                    <a:cxn ang="0">
                      <a:pos x="203" y="557"/>
                    </a:cxn>
                    <a:cxn ang="0">
                      <a:pos x="186" y="373"/>
                    </a:cxn>
                    <a:cxn ang="0">
                      <a:pos x="189" y="337"/>
                    </a:cxn>
                    <a:cxn ang="0">
                      <a:pos x="186" y="246"/>
                    </a:cxn>
                    <a:cxn ang="0">
                      <a:pos x="139" y="123"/>
                    </a:cxn>
                    <a:cxn ang="0">
                      <a:pos x="139" y="79"/>
                    </a:cxn>
                    <a:cxn ang="0">
                      <a:pos x="149" y="72"/>
                    </a:cxn>
                    <a:cxn ang="0">
                      <a:pos x="159" y="59"/>
                    </a:cxn>
                    <a:cxn ang="0">
                      <a:pos x="152" y="10"/>
                    </a:cxn>
                    <a:cxn ang="0">
                      <a:pos x="126" y="3"/>
                    </a:cxn>
                    <a:cxn ang="0">
                      <a:pos x="106" y="5"/>
                    </a:cxn>
                  </a:cxnLst>
                  <a:rect l="0" t="0" r="0" b="0"/>
                  <a:pathLst>
                    <a:path w="210" h="730">
                      <a:moveTo>
                        <a:pt x="106" y="5"/>
                      </a:moveTo>
                      <a:lnTo>
                        <a:pt x="81" y="10"/>
                      </a:lnTo>
                      <a:lnTo>
                        <a:pt x="70" y="38"/>
                      </a:lnTo>
                      <a:lnTo>
                        <a:pt x="70" y="50"/>
                      </a:lnTo>
                      <a:lnTo>
                        <a:pt x="81" y="50"/>
                      </a:lnTo>
                      <a:lnTo>
                        <a:pt x="77" y="54"/>
                      </a:lnTo>
                      <a:lnTo>
                        <a:pt x="81" y="57"/>
                      </a:lnTo>
                      <a:lnTo>
                        <a:pt x="84" y="70"/>
                      </a:lnTo>
                      <a:lnTo>
                        <a:pt x="88" y="71"/>
                      </a:lnTo>
                      <a:lnTo>
                        <a:pt x="94" y="95"/>
                      </a:lnTo>
                      <a:lnTo>
                        <a:pt x="94" y="100"/>
                      </a:lnTo>
                      <a:lnTo>
                        <a:pt x="84" y="100"/>
                      </a:lnTo>
                      <a:lnTo>
                        <a:pt x="67" y="127"/>
                      </a:lnTo>
                      <a:lnTo>
                        <a:pt x="37" y="137"/>
                      </a:lnTo>
                      <a:lnTo>
                        <a:pt x="22" y="159"/>
                      </a:lnTo>
                      <a:lnTo>
                        <a:pt x="7" y="359"/>
                      </a:lnTo>
                      <a:lnTo>
                        <a:pt x="13" y="361"/>
                      </a:lnTo>
                      <a:lnTo>
                        <a:pt x="0" y="397"/>
                      </a:lnTo>
                      <a:lnTo>
                        <a:pt x="7" y="418"/>
                      </a:lnTo>
                      <a:lnTo>
                        <a:pt x="13" y="418"/>
                      </a:lnTo>
                      <a:lnTo>
                        <a:pt x="16" y="423"/>
                      </a:lnTo>
                      <a:lnTo>
                        <a:pt x="22" y="423"/>
                      </a:lnTo>
                      <a:lnTo>
                        <a:pt x="19" y="402"/>
                      </a:lnTo>
                      <a:lnTo>
                        <a:pt x="22" y="390"/>
                      </a:lnTo>
                      <a:lnTo>
                        <a:pt x="26" y="399"/>
                      </a:lnTo>
                      <a:lnTo>
                        <a:pt x="22" y="406"/>
                      </a:lnTo>
                      <a:lnTo>
                        <a:pt x="26" y="410"/>
                      </a:lnTo>
                      <a:lnTo>
                        <a:pt x="33" y="394"/>
                      </a:lnTo>
                      <a:lnTo>
                        <a:pt x="29" y="365"/>
                      </a:lnTo>
                      <a:lnTo>
                        <a:pt x="40" y="366"/>
                      </a:lnTo>
                      <a:lnTo>
                        <a:pt x="33" y="547"/>
                      </a:lnTo>
                      <a:lnTo>
                        <a:pt x="68" y="557"/>
                      </a:lnTo>
                      <a:lnTo>
                        <a:pt x="84" y="662"/>
                      </a:lnTo>
                      <a:lnTo>
                        <a:pt x="81" y="673"/>
                      </a:lnTo>
                      <a:lnTo>
                        <a:pt x="74" y="716"/>
                      </a:lnTo>
                      <a:lnTo>
                        <a:pt x="74" y="724"/>
                      </a:lnTo>
                      <a:lnTo>
                        <a:pt x="98" y="729"/>
                      </a:lnTo>
                      <a:lnTo>
                        <a:pt x="108" y="717"/>
                      </a:lnTo>
                      <a:lnTo>
                        <a:pt x="102" y="678"/>
                      </a:lnTo>
                      <a:lnTo>
                        <a:pt x="98" y="651"/>
                      </a:lnTo>
                      <a:lnTo>
                        <a:pt x="108" y="562"/>
                      </a:lnTo>
                      <a:lnTo>
                        <a:pt x="111" y="562"/>
                      </a:lnTo>
                      <a:lnTo>
                        <a:pt x="121" y="594"/>
                      </a:lnTo>
                      <a:lnTo>
                        <a:pt x="115" y="648"/>
                      </a:lnTo>
                      <a:lnTo>
                        <a:pt x="108" y="654"/>
                      </a:lnTo>
                      <a:lnTo>
                        <a:pt x="121" y="710"/>
                      </a:lnTo>
                      <a:lnTo>
                        <a:pt x="145" y="717"/>
                      </a:lnTo>
                      <a:lnTo>
                        <a:pt x="149" y="713"/>
                      </a:lnTo>
                      <a:lnTo>
                        <a:pt x="132" y="654"/>
                      </a:lnTo>
                      <a:lnTo>
                        <a:pt x="159" y="557"/>
                      </a:lnTo>
                      <a:lnTo>
                        <a:pt x="171" y="549"/>
                      </a:lnTo>
                      <a:lnTo>
                        <a:pt x="171" y="542"/>
                      </a:lnTo>
                      <a:lnTo>
                        <a:pt x="196" y="543"/>
                      </a:lnTo>
                      <a:lnTo>
                        <a:pt x="203" y="557"/>
                      </a:lnTo>
                      <a:lnTo>
                        <a:pt x="209" y="549"/>
                      </a:lnTo>
                      <a:lnTo>
                        <a:pt x="186" y="373"/>
                      </a:lnTo>
                      <a:lnTo>
                        <a:pt x="189" y="373"/>
                      </a:lnTo>
                      <a:lnTo>
                        <a:pt x="189" y="337"/>
                      </a:lnTo>
                      <a:lnTo>
                        <a:pt x="193" y="332"/>
                      </a:lnTo>
                      <a:lnTo>
                        <a:pt x="186" y="246"/>
                      </a:lnTo>
                      <a:lnTo>
                        <a:pt x="178" y="142"/>
                      </a:lnTo>
                      <a:lnTo>
                        <a:pt x="139" y="123"/>
                      </a:lnTo>
                      <a:lnTo>
                        <a:pt x="127" y="100"/>
                      </a:lnTo>
                      <a:lnTo>
                        <a:pt x="139" y="79"/>
                      </a:lnTo>
                      <a:lnTo>
                        <a:pt x="145" y="82"/>
                      </a:lnTo>
                      <a:lnTo>
                        <a:pt x="149" y="72"/>
                      </a:lnTo>
                      <a:lnTo>
                        <a:pt x="149" y="61"/>
                      </a:lnTo>
                      <a:lnTo>
                        <a:pt x="159" y="59"/>
                      </a:lnTo>
                      <a:lnTo>
                        <a:pt x="162" y="31"/>
                      </a:lnTo>
                      <a:lnTo>
                        <a:pt x="152" y="10"/>
                      </a:lnTo>
                      <a:lnTo>
                        <a:pt x="142" y="3"/>
                      </a:lnTo>
                      <a:lnTo>
                        <a:pt x="126" y="3"/>
                      </a:lnTo>
                      <a:lnTo>
                        <a:pt x="116" y="0"/>
                      </a:lnTo>
                      <a:lnTo>
                        <a:pt x="106" y="5"/>
                      </a:lnTo>
                    </a:path>
                  </a:pathLst>
                </a:custGeom>
                <a:solidFill>
                  <a:schemeClr val="folHlink">
                    <a:alpha val="100000"/>
                  </a:schemeClr>
                </a:solidFill>
                <a:ln w="9525">
                  <a:noFill/>
                </a:ln>
              </p:spPr>
              <p:txBody>
                <a:bodyPr/>
                <a:lstStyle/>
                <a:p>
                  <a:endParaRPr lang="zh-CN" altLang="en-US"/>
                </a:p>
              </p:txBody>
            </p:sp>
            <p:sp>
              <p:nvSpPr>
                <p:cNvPr id="51249" name="Freeform 30"/>
                <p:cNvSpPr/>
                <p:nvPr/>
              </p:nvSpPr>
              <p:spPr>
                <a:xfrm>
                  <a:off x="1340" y="126"/>
                  <a:ext cx="211" cy="724"/>
                </a:xfrm>
                <a:custGeom>
                  <a:avLst/>
                  <a:gdLst/>
                  <a:ahLst/>
                  <a:cxnLst>
                    <a:cxn ang="0">
                      <a:pos x="133" y="0"/>
                    </a:cxn>
                    <a:cxn ang="0">
                      <a:pos x="87" y="23"/>
                    </a:cxn>
                    <a:cxn ang="0">
                      <a:pos x="86" y="71"/>
                    </a:cxn>
                    <a:cxn ang="0">
                      <a:pos x="63" y="94"/>
                    </a:cxn>
                    <a:cxn ang="0">
                      <a:pos x="15" y="121"/>
                    </a:cxn>
                    <a:cxn ang="0">
                      <a:pos x="7" y="260"/>
                    </a:cxn>
                    <a:cxn ang="0">
                      <a:pos x="39" y="380"/>
                    </a:cxn>
                    <a:cxn ang="0">
                      <a:pos x="73" y="471"/>
                    </a:cxn>
                    <a:cxn ang="0">
                      <a:pos x="66" y="687"/>
                    </a:cxn>
                    <a:cxn ang="0">
                      <a:pos x="72" y="696"/>
                    </a:cxn>
                    <a:cxn ang="0">
                      <a:pos x="105" y="719"/>
                    </a:cxn>
                    <a:cxn ang="0">
                      <a:pos x="123" y="723"/>
                    </a:cxn>
                    <a:cxn ang="0">
                      <a:pos x="135" y="717"/>
                    </a:cxn>
                    <a:cxn ang="0">
                      <a:pos x="128" y="705"/>
                    </a:cxn>
                    <a:cxn ang="0">
                      <a:pos x="112" y="687"/>
                    </a:cxn>
                    <a:cxn ang="0">
                      <a:pos x="119" y="680"/>
                    </a:cxn>
                    <a:cxn ang="0">
                      <a:pos x="161" y="694"/>
                    </a:cxn>
                    <a:cxn ang="0">
                      <a:pos x="164" y="685"/>
                    </a:cxn>
                    <a:cxn ang="0">
                      <a:pos x="161" y="676"/>
                    </a:cxn>
                    <a:cxn ang="0">
                      <a:pos x="148" y="663"/>
                    </a:cxn>
                    <a:cxn ang="0">
                      <a:pos x="162" y="592"/>
                    </a:cxn>
                    <a:cxn ang="0">
                      <a:pos x="176" y="396"/>
                    </a:cxn>
                    <a:cxn ang="0">
                      <a:pos x="183" y="357"/>
                    </a:cxn>
                    <a:cxn ang="0">
                      <a:pos x="171" y="279"/>
                    </a:cxn>
                    <a:cxn ang="0">
                      <a:pos x="181" y="278"/>
                    </a:cxn>
                    <a:cxn ang="0">
                      <a:pos x="189" y="275"/>
                    </a:cxn>
                    <a:cxn ang="0">
                      <a:pos x="197" y="270"/>
                    </a:cxn>
                    <a:cxn ang="0">
                      <a:pos x="203" y="264"/>
                    </a:cxn>
                    <a:cxn ang="0">
                      <a:pos x="210" y="254"/>
                    </a:cxn>
                    <a:cxn ang="0">
                      <a:pos x="204" y="215"/>
                    </a:cxn>
                    <a:cxn ang="0">
                      <a:pos x="154" y="124"/>
                    </a:cxn>
                    <a:cxn ang="0">
                      <a:pos x="135" y="97"/>
                    </a:cxn>
                    <a:cxn ang="0">
                      <a:pos x="157" y="80"/>
                    </a:cxn>
                    <a:cxn ang="0">
                      <a:pos x="159" y="76"/>
                    </a:cxn>
                    <a:cxn ang="0">
                      <a:pos x="166" y="68"/>
                    </a:cxn>
                    <a:cxn ang="0">
                      <a:pos x="165" y="48"/>
                    </a:cxn>
                    <a:cxn ang="0">
                      <a:pos x="168" y="25"/>
                    </a:cxn>
                  </a:cxnLst>
                  <a:rect l="0" t="0" r="0" b="0"/>
                  <a:pathLst>
                    <a:path w="211" h="724">
                      <a:moveTo>
                        <a:pt x="158" y="9"/>
                      </a:moveTo>
                      <a:lnTo>
                        <a:pt x="133" y="0"/>
                      </a:lnTo>
                      <a:lnTo>
                        <a:pt x="105" y="4"/>
                      </a:lnTo>
                      <a:lnTo>
                        <a:pt x="87" y="23"/>
                      </a:lnTo>
                      <a:lnTo>
                        <a:pt x="80" y="45"/>
                      </a:lnTo>
                      <a:lnTo>
                        <a:pt x="86" y="71"/>
                      </a:lnTo>
                      <a:lnTo>
                        <a:pt x="76" y="87"/>
                      </a:lnTo>
                      <a:lnTo>
                        <a:pt x="63" y="94"/>
                      </a:lnTo>
                      <a:lnTo>
                        <a:pt x="26" y="110"/>
                      </a:lnTo>
                      <a:lnTo>
                        <a:pt x="15" y="121"/>
                      </a:lnTo>
                      <a:lnTo>
                        <a:pt x="0" y="236"/>
                      </a:lnTo>
                      <a:lnTo>
                        <a:pt x="7" y="260"/>
                      </a:lnTo>
                      <a:lnTo>
                        <a:pt x="45" y="270"/>
                      </a:lnTo>
                      <a:lnTo>
                        <a:pt x="39" y="380"/>
                      </a:lnTo>
                      <a:lnTo>
                        <a:pt x="66" y="390"/>
                      </a:lnTo>
                      <a:lnTo>
                        <a:pt x="73" y="471"/>
                      </a:lnTo>
                      <a:lnTo>
                        <a:pt x="67" y="610"/>
                      </a:lnTo>
                      <a:lnTo>
                        <a:pt x="66" y="687"/>
                      </a:lnTo>
                      <a:lnTo>
                        <a:pt x="72" y="689"/>
                      </a:lnTo>
                      <a:lnTo>
                        <a:pt x="72" y="696"/>
                      </a:lnTo>
                      <a:lnTo>
                        <a:pt x="93" y="710"/>
                      </a:lnTo>
                      <a:lnTo>
                        <a:pt x="105" y="719"/>
                      </a:lnTo>
                      <a:lnTo>
                        <a:pt x="113" y="723"/>
                      </a:lnTo>
                      <a:lnTo>
                        <a:pt x="123" y="723"/>
                      </a:lnTo>
                      <a:lnTo>
                        <a:pt x="133" y="720"/>
                      </a:lnTo>
                      <a:lnTo>
                        <a:pt x="135" y="717"/>
                      </a:lnTo>
                      <a:lnTo>
                        <a:pt x="133" y="711"/>
                      </a:lnTo>
                      <a:lnTo>
                        <a:pt x="128" y="705"/>
                      </a:lnTo>
                      <a:lnTo>
                        <a:pt x="121" y="695"/>
                      </a:lnTo>
                      <a:lnTo>
                        <a:pt x="112" y="687"/>
                      </a:lnTo>
                      <a:lnTo>
                        <a:pt x="119" y="689"/>
                      </a:lnTo>
                      <a:lnTo>
                        <a:pt x="119" y="680"/>
                      </a:lnTo>
                      <a:lnTo>
                        <a:pt x="148" y="694"/>
                      </a:lnTo>
                      <a:lnTo>
                        <a:pt x="161" y="694"/>
                      </a:lnTo>
                      <a:lnTo>
                        <a:pt x="164" y="689"/>
                      </a:lnTo>
                      <a:lnTo>
                        <a:pt x="164" y="685"/>
                      </a:lnTo>
                      <a:lnTo>
                        <a:pt x="163" y="680"/>
                      </a:lnTo>
                      <a:lnTo>
                        <a:pt x="161" y="676"/>
                      </a:lnTo>
                      <a:lnTo>
                        <a:pt x="153" y="669"/>
                      </a:lnTo>
                      <a:lnTo>
                        <a:pt x="148" y="663"/>
                      </a:lnTo>
                      <a:lnTo>
                        <a:pt x="155" y="661"/>
                      </a:lnTo>
                      <a:lnTo>
                        <a:pt x="162" y="592"/>
                      </a:lnTo>
                      <a:lnTo>
                        <a:pt x="165" y="484"/>
                      </a:lnTo>
                      <a:lnTo>
                        <a:pt x="176" y="396"/>
                      </a:lnTo>
                      <a:lnTo>
                        <a:pt x="180" y="371"/>
                      </a:lnTo>
                      <a:lnTo>
                        <a:pt x="183" y="357"/>
                      </a:lnTo>
                      <a:lnTo>
                        <a:pt x="174" y="303"/>
                      </a:lnTo>
                      <a:lnTo>
                        <a:pt x="171" y="279"/>
                      </a:lnTo>
                      <a:lnTo>
                        <a:pt x="177" y="282"/>
                      </a:lnTo>
                      <a:lnTo>
                        <a:pt x="181" y="278"/>
                      </a:lnTo>
                      <a:lnTo>
                        <a:pt x="183" y="278"/>
                      </a:lnTo>
                      <a:lnTo>
                        <a:pt x="189" y="275"/>
                      </a:lnTo>
                      <a:lnTo>
                        <a:pt x="195" y="276"/>
                      </a:lnTo>
                      <a:lnTo>
                        <a:pt x="197" y="270"/>
                      </a:lnTo>
                      <a:lnTo>
                        <a:pt x="201" y="269"/>
                      </a:lnTo>
                      <a:lnTo>
                        <a:pt x="203" y="264"/>
                      </a:lnTo>
                      <a:lnTo>
                        <a:pt x="207" y="260"/>
                      </a:lnTo>
                      <a:lnTo>
                        <a:pt x="210" y="254"/>
                      </a:lnTo>
                      <a:lnTo>
                        <a:pt x="199" y="230"/>
                      </a:lnTo>
                      <a:lnTo>
                        <a:pt x="204" y="215"/>
                      </a:lnTo>
                      <a:lnTo>
                        <a:pt x="184" y="230"/>
                      </a:lnTo>
                      <a:lnTo>
                        <a:pt x="154" y="124"/>
                      </a:lnTo>
                      <a:lnTo>
                        <a:pt x="130" y="102"/>
                      </a:lnTo>
                      <a:lnTo>
                        <a:pt x="135" y="97"/>
                      </a:lnTo>
                      <a:lnTo>
                        <a:pt x="155" y="94"/>
                      </a:lnTo>
                      <a:lnTo>
                        <a:pt x="157" y="80"/>
                      </a:lnTo>
                      <a:lnTo>
                        <a:pt x="151" y="77"/>
                      </a:lnTo>
                      <a:lnTo>
                        <a:pt x="159" y="76"/>
                      </a:lnTo>
                      <a:lnTo>
                        <a:pt x="158" y="71"/>
                      </a:lnTo>
                      <a:lnTo>
                        <a:pt x="166" y="68"/>
                      </a:lnTo>
                      <a:lnTo>
                        <a:pt x="160" y="50"/>
                      </a:lnTo>
                      <a:lnTo>
                        <a:pt x="165" y="48"/>
                      </a:lnTo>
                      <a:lnTo>
                        <a:pt x="162" y="25"/>
                      </a:lnTo>
                      <a:lnTo>
                        <a:pt x="168" y="25"/>
                      </a:lnTo>
                      <a:lnTo>
                        <a:pt x="158" y="9"/>
                      </a:lnTo>
                    </a:path>
                  </a:pathLst>
                </a:custGeom>
                <a:solidFill>
                  <a:schemeClr val="folHlink">
                    <a:alpha val="100000"/>
                  </a:schemeClr>
                </a:solidFill>
                <a:ln w="9525">
                  <a:noFill/>
                </a:ln>
              </p:spPr>
              <p:txBody>
                <a:bodyPr/>
                <a:lstStyle/>
                <a:p>
                  <a:endParaRPr lang="zh-CN" altLang="en-US"/>
                </a:p>
              </p:txBody>
            </p:sp>
            <p:sp>
              <p:nvSpPr>
                <p:cNvPr id="51250" name="Freeform 31"/>
                <p:cNvSpPr/>
                <p:nvPr/>
              </p:nvSpPr>
              <p:spPr>
                <a:xfrm>
                  <a:off x="928" y="84"/>
                  <a:ext cx="156" cy="691"/>
                </a:xfrm>
                <a:custGeom>
                  <a:avLst/>
                  <a:gdLst/>
                  <a:ahLst/>
                  <a:cxnLst>
                    <a:cxn ang="0">
                      <a:pos x="118" y="14"/>
                    </a:cxn>
                    <a:cxn ang="0">
                      <a:pos x="118" y="31"/>
                    </a:cxn>
                    <a:cxn ang="0">
                      <a:pos x="116" y="36"/>
                    </a:cxn>
                    <a:cxn ang="0">
                      <a:pos x="123" y="50"/>
                    </a:cxn>
                    <a:cxn ang="0">
                      <a:pos x="118" y="53"/>
                    </a:cxn>
                    <a:cxn ang="0">
                      <a:pos x="120" y="59"/>
                    </a:cxn>
                    <a:cxn ang="0">
                      <a:pos x="115" y="77"/>
                    </a:cxn>
                    <a:cxn ang="0">
                      <a:pos x="115" y="82"/>
                    </a:cxn>
                    <a:cxn ang="0">
                      <a:pos x="142" y="100"/>
                    </a:cxn>
                    <a:cxn ang="0">
                      <a:pos x="155" y="242"/>
                    </a:cxn>
                    <a:cxn ang="0">
                      <a:pos x="138" y="268"/>
                    </a:cxn>
                    <a:cxn ang="0">
                      <a:pos x="145" y="344"/>
                    </a:cxn>
                    <a:cxn ang="0">
                      <a:pos x="133" y="353"/>
                    </a:cxn>
                    <a:cxn ang="0">
                      <a:pos x="129" y="474"/>
                    </a:cxn>
                    <a:cxn ang="0">
                      <a:pos x="121" y="596"/>
                    </a:cxn>
                    <a:cxn ang="0">
                      <a:pos x="124" y="603"/>
                    </a:cxn>
                    <a:cxn ang="0">
                      <a:pos x="151" y="627"/>
                    </a:cxn>
                    <a:cxn ang="0">
                      <a:pos x="148" y="631"/>
                    </a:cxn>
                    <a:cxn ang="0">
                      <a:pos x="138" y="635"/>
                    </a:cxn>
                    <a:cxn ang="0">
                      <a:pos x="122" y="631"/>
                    </a:cxn>
                    <a:cxn ang="0">
                      <a:pos x="107" y="622"/>
                    </a:cxn>
                    <a:cxn ang="0">
                      <a:pos x="94" y="617"/>
                    </a:cxn>
                    <a:cxn ang="0">
                      <a:pos x="94" y="638"/>
                    </a:cxn>
                    <a:cxn ang="0">
                      <a:pos x="88" y="639"/>
                    </a:cxn>
                    <a:cxn ang="0">
                      <a:pos x="97" y="656"/>
                    </a:cxn>
                    <a:cxn ang="0">
                      <a:pos x="93" y="686"/>
                    </a:cxn>
                    <a:cxn ang="0">
                      <a:pos x="84" y="690"/>
                    </a:cxn>
                    <a:cxn ang="0">
                      <a:pos x="67" y="665"/>
                    </a:cxn>
                    <a:cxn ang="0">
                      <a:pos x="67" y="648"/>
                    </a:cxn>
                    <a:cxn ang="0">
                      <a:pos x="62" y="646"/>
                    </a:cxn>
                    <a:cxn ang="0">
                      <a:pos x="55" y="489"/>
                    </a:cxn>
                    <a:cxn ang="0">
                      <a:pos x="62" y="474"/>
                    </a:cxn>
                    <a:cxn ang="0">
                      <a:pos x="44" y="368"/>
                    </a:cxn>
                    <a:cxn ang="0">
                      <a:pos x="33" y="364"/>
                    </a:cxn>
                    <a:cxn ang="0">
                      <a:pos x="29" y="255"/>
                    </a:cxn>
                    <a:cxn ang="0">
                      <a:pos x="0" y="242"/>
                    </a:cxn>
                    <a:cxn ang="0">
                      <a:pos x="12" y="124"/>
                    </a:cxn>
                    <a:cxn ang="0">
                      <a:pos x="56" y="91"/>
                    </a:cxn>
                    <a:cxn ang="0">
                      <a:pos x="68" y="81"/>
                    </a:cxn>
                    <a:cxn ang="0">
                      <a:pos x="68" y="69"/>
                    </a:cxn>
                    <a:cxn ang="0">
                      <a:pos x="64" y="61"/>
                    </a:cxn>
                    <a:cxn ang="0">
                      <a:pos x="59" y="55"/>
                    </a:cxn>
                    <a:cxn ang="0">
                      <a:pos x="54" y="46"/>
                    </a:cxn>
                    <a:cxn ang="0">
                      <a:pos x="51" y="39"/>
                    </a:cxn>
                    <a:cxn ang="0">
                      <a:pos x="51" y="30"/>
                    </a:cxn>
                    <a:cxn ang="0">
                      <a:pos x="54" y="22"/>
                    </a:cxn>
                    <a:cxn ang="0">
                      <a:pos x="60" y="12"/>
                    </a:cxn>
                    <a:cxn ang="0">
                      <a:pos x="68" y="5"/>
                    </a:cxn>
                    <a:cxn ang="0">
                      <a:pos x="77" y="1"/>
                    </a:cxn>
                    <a:cxn ang="0">
                      <a:pos x="87" y="0"/>
                    </a:cxn>
                    <a:cxn ang="0">
                      <a:pos x="97" y="2"/>
                    </a:cxn>
                    <a:cxn ang="0">
                      <a:pos x="107" y="5"/>
                    </a:cxn>
                    <a:cxn ang="0">
                      <a:pos x="118" y="14"/>
                    </a:cxn>
                  </a:cxnLst>
                  <a:rect l="0" t="0" r="0" b="0"/>
                  <a:pathLst>
                    <a:path w="156" h="691">
                      <a:moveTo>
                        <a:pt x="118" y="14"/>
                      </a:moveTo>
                      <a:lnTo>
                        <a:pt x="118" y="31"/>
                      </a:lnTo>
                      <a:lnTo>
                        <a:pt x="116" y="36"/>
                      </a:lnTo>
                      <a:lnTo>
                        <a:pt x="123" y="50"/>
                      </a:lnTo>
                      <a:lnTo>
                        <a:pt x="118" y="53"/>
                      </a:lnTo>
                      <a:lnTo>
                        <a:pt x="120" y="59"/>
                      </a:lnTo>
                      <a:lnTo>
                        <a:pt x="115" y="77"/>
                      </a:lnTo>
                      <a:lnTo>
                        <a:pt x="115" y="82"/>
                      </a:lnTo>
                      <a:lnTo>
                        <a:pt x="142" y="100"/>
                      </a:lnTo>
                      <a:lnTo>
                        <a:pt x="155" y="242"/>
                      </a:lnTo>
                      <a:lnTo>
                        <a:pt x="138" y="268"/>
                      </a:lnTo>
                      <a:lnTo>
                        <a:pt x="145" y="344"/>
                      </a:lnTo>
                      <a:lnTo>
                        <a:pt x="133" y="353"/>
                      </a:lnTo>
                      <a:lnTo>
                        <a:pt x="129" y="474"/>
                      </a:lnTo>
                      <a:lnTo>
                        <a:pt x="121" y="596"/>
                      </a:lnTo>
                      <a:lnTo>
                        <a:pt x="124" y="603"/>
                      </a:lnTo>
                      <a:lnTo>
                        <a:pt x="151" y="627"/>
                      </a:lnTo>
                      <a:lnTo>
                        <a:pt x="148" y="631"/>
                      </a:lnTo>
                      <a:lnTo>
                        <a:pt x="138" y="635"/>
                      </a:lnTo>
                      <a:lnTo>
                        <a:pt x="122" y="631"/>
                      </a:lnTo>
                      <a:lnTo>
                        <a:pt x="107" y="622"/>
                      </a:lnTo>
                      <a:lnTo>
                        <a:pt x="94" y="617"/>
                      </a:lnTo>
                      <a:lnTo>
                        <a:pt x="94" y="638"/>
                      </a:lnTo>
                      <a:lnTo>
                        <a:pt x="88" y="639"/>
                      </a:lnTo>
                      <a:lnTo>
                        <a:pt x="97" y="656"/>
                      </a:lnTo>
                      <a:lnTo>
                        <a:pt x="93" y="686"/>
                      </a:lnTo>
                      <a:lnTo>
                        <a:pt x="84" y="690"/>
                      </a:lnTo>
                      <a:lnTo>
                        <a:pt x="67" y="665"/>
                      </a:lnTo>
                      <a:lnTo>
                        <a:pt x="67" y="648"/>
                      </a:lnTo>
                      <a:lnTo>
                        <a:pt x="62" y="646"/>
                      </a:lnTo>
                      <a:lnTo>
                        <a:pt x="55" y="489"/>
                      </a:lnTo>
                      <a:lnTo>
                        <a:pt x="62" y="474"/>
                      </a:lnTo>
                      <a:lnTo>
                        <a:pt x="44" y="368"/>
                      </a:lnTo>
                      <a:lnTo>
                        <a:pt x="33" y="364"/>
                      </a:lnTo>
                      <a:lnTo>
                        <a:pt x="29" y="255"/>
                      </a:lnTo>
                      <a:lnTo>
                        <a:pt x="0" y="242"/>
                      </a:lnTo>
                      <a:lnTo>
                        <a:pt x="12" y="124"/>
                      </a:lnTo>
                      <a:lnTo>
                        <a:pt x="56" y="91"/>
                      </a:lnTo>
                      <a:lnTo>
                        <a:pt x="68" y="81"/>
                      </a:lnTo>
                      <a:lnTo>
                        <a:pt x="68" y="69"/>
                      </a:lnTo>
                      <a:lnTo>
                        <a:pt x="64" y="61"/>
                      </a:lnTo>
                      <a:lnTo>
                        <a:pt x="59" y="55"/>
                      </a:lnTo>
                      <a:lnTo>
                        <a:pt x="54" y="46"/>
                      </a:lnTo>
                      <a:lnTo>
                        <a:pt x="51" y="39"/>
                      </a:lnTo>
                      <a:lnTo>
                        <a:pt x="51" y="30"/>
                      </a:lnTo>
                      <a:lnTo>
                        <a:pt x="54" y="22"/>
                      </a:lnTo>
                      <a:lnTo>
                        <a:pt x="60" y="12"/>
                      </a:lnTo>
                      <a:lnTo>
                        <a:pt x="68" y="5"/>
                      </a:lnTo>
                      <a:lnTo>
                        <a:pt x="77" y="1"/>
                      </a:lnTo>
                      <a:lnTo>
                        <a:pt x="87" y="0"/>
                      </a:lnTo>
                      <a:lnTo>
                        <a:pt x="97" y="2"/>
                      </a:lnTo>
                      <a:lnTo>
                        <a:pt x="107" y="5"/>
                      </a:lnTo>
                      <a:lnTo>
                        <a:pt x="118" y="14"/>
                      </a:lnTo>
                    </a:path>
                  </a:pathLst>
                </a:custGeom>
                <a:solidFill>
                  <a:schemeClr val="folHlink">
                    <a:alpha val="100000"/>
                  </a:schemeClr>
                </a:solidFill>
                <a:ln w="9525">
                  <a:noFill/>
                </a:ln>
              </p:spPr>
              <p:txBody>
                <a:bodyPr/>
                <a:lstStyle/>
                <a:p>
                  <a:endParaRPr lang="zh-CN" altLang="en-US"/>
                </a:p>
              </p:txBody>
            </p:sp>
            <p:sp>
              <p:nvSpPr>
                <p:cNvPr id="51251" name="Freeform 32"/>
                <p:cNvSpPr/>
                <p:nvPr/>
              </p:nvSpPr>
              <p:spPr>
                <a:xfrm>
                  <a:off x="572" y="77"/>
                  <a:ext cx="185" cy="628"/>
                </a:xfrm>
                <a:custGeom>
                  <a:avLst/>
                  <a:gdLst/>
                  <a:ahLst/>
                  <a:cxnLst>
                    <a:cxn ang="0">
                      <a:pos x="112" y="8"/>
                    </a:cxn>
                    <a:cxn ang="0">
                      <a:pos x="149" y="0"/>
                    </a:cxn>
                    <a:cxn ang="0">
                      <a:pos x="162" y="15"/>
                    </a:cxn>
                    <a:cxn ang="0">
                      <a:pos x="169" y="10"/>
                    </a:cxn>
                    <a:cxn ang="0">
                      <a:pos x="178" y="38"/>
                    </a:cxn>
                    <a:cxn ang="0">
                      <a:pos x="158" y="55"/>
                    </a:cxn>
                    <a:cxn ang="0">
                      <a:pos x="157" y="69"/>
                    </a:cxn>
                    <a:cxn ang="0">
                      <a:pos x="152" y="71"/>
                    </a:cxn>
                    <a:cxn ang="0">
                      <a:pos x="149" y="85"/>
                    </a:cxn>
                    <a:cxn ang="0">
                      <a:pos x="134" y="88"/>
                    </a:cxn>
                    <a:cxn ang="0">
                      <a:pos x="134" y="94"/>
                    </a:cxn>
                    <a:cxn ang="0">
                      <a:pos x="158" y="112"/>
                    </a:cxn>
                    <a:cxn ang="0">
                      <a:pos x="178" y="202"/>
                    </a:cxn>
                    <a:cxn ang="0">
                      <a:pos x="162" y="226"/>
                    </a:cxn>
                    <a:cxn ang="0">
                      <a:pos x="162" y="390"/>
                    </a:cxn>
                    <a:cxn ang="0">
                      <a:pos x="143" y="397"/>
                    </a:cxn>
                    <a:cxn ang="0">
                      <a:pos x="140" y="423"/>
                    </a:cxn>
                    <a:cxn ang="0">
                      <a:pos x="132" y="493"/>
                    </a:cxn>
                    <a:cxn ang="0">
                      <a:pos x="132" y="530"/>
                    </a:cxn>
                    <a:cxn ang="0">
                      <a:pos x="162" y="553"/>
                    </a:cxn>
                    <a:cxn ang="0">
                      <a:pos x="184" y="565"/>
                    </a:cxn>
                    <a:cxn ang="0">
                      <a:pos x="184" y="572"/>
                    </a:cxn>
                    <a:cxn ang="0">
                      <a:pos x="138" y="561"/>
                    </a:cxn>
                    <a:cxn ang="0">
                      <a:pos x="132" y="554"/>
                    </a:cxn>
                    <a:cxn ang="0">
                      <a:pos x="127" y="561"/>
                    </a:cxn>
                    <a:cxn ang="0">
                      <a:pos x="123" y="561"/>
                    </a:cxn>
                    <a:cxn ang="0">
                      <a:pos x="117" y="535"/>
                    </a:cxn>
                    <a:cxn ang="0">
                      <a:pos x="112" y="416"/>
                    </a:cxn>
                    <a:cxn ang="0">
                      <a:pos x="103" y="416"/>
                    </a:cxn>
                    <a:cxn ang="0">
                      <a:pos x="77" y="521"/>
                    </a:cxn>
                    <a:cxn ang="0">
                      <a:pos x="77" y="587"/>
                    </a:cxn>
                    <a:cxn ang="0">
                      <a:pos x="66" y="619"/>
                    </a:cxn>
                    <a:cxn ang="0">
                      <a:pos x="57" y="627"/>
                    </a:cxn>
                    <a:cxn ang="0">
                      <a:pos x="51" y="609"/>
                    </a:cxn>
                    <a:cxn ang="0">
                      <a:pos x="58" y="590"/>
                    </a:cxn>
                    <a:cxn ang="0">
                      <a:pos x="66" y="550"/>
                    </a:cxn>
                    <a:cxn ang="0">
                      <a:pos x="68" y="399"/>
                    </a:cxn>
                    <a:cxn ang="0">
                      <a:pos x="77" y="252"/>
                    </a:cxn>
                    <a:cxn ang="0">
                      <a:pos x="61" y="240"/>
                    </a:cxn>
                    <a:cxn ang="0">
                      <a:pos x="61" y="218"/>
                    </a:cxn>
                    <a:cxn ang="0">
                      <a:pos x="61" y="179"/>
                    </a:cxn>
                    <a:cxn ang="0">
                      <a:pos x="40" y="189"/>
                    </a:cxn>
                    <a:cxn ang="0">
                      <a:pos x="58" y="214"/>
                    </a:cxn>
                    <a:cxn ang="0">
                      <a:pos x="58" y="237"/>
                    </a:cxn>
                    <a:cxn ang="0">
                      <a:pos x="39" y="222"/>
                    </a:cxn>
                    <a:cxn ang="0">
                      <a:pos x="29" y="208"/>
                    </a:cxn>
                    <a:cxn ang="0">
                      <a:pos x="20" y="211"/>
                    </a:cxn>
                    <a:cxn ang="0">
                      <a:pos x="0" y="187"/>
                    </a:cxn>
                    <a:cxn ang="0">
                      <a:pos x="0" y="179"/>
                    </a:cxn>
                    <a:cxn ang="0">
                      <a:pos x="10" y="175"/>
                    </a:cxn>
                    <a:cxn ang="0">
                      <a:pos x="34" y="147"/>
                    </a:cxn>
                    <a:cxn ang="0">
                      <a:pos x="58" y="123"/>
                    </a:cxn>
                    <a:cxn ang="0">
                      <a:pos x="89" y="95"/>
                    </a:cxn>
                    <a:cxn ang="0">
                      <a:pos x="112" y="86"/>
                    </a:cxn>
                    <a:cxn ang="0">
                      <a:pos x="112" y="66"/>
                    </a:cxn>
                    <a:cxn ang="0">
                      <a:pos x="103" y="56"/>
                    </a:cxn>
                    <a:cxn ang="0">
                      <a:pos x="103" y="31"/>
                    </a:cxn>
                    <a:cxn ang="0">
                      <a:pos x="97" y="26"/>
                    </a:cxn>
                    <a:cxn ang="0">
                      <a:pos x="112" y="8"/>
                    </a:cxn>
                  </a:cxnLst>
                  <a:rect l="0" t="0" r="0" b="0"/>
                  <a:pathLst>
                    <a:path w="185" h="628">
                      <a:moveTo>
                        <a:pt x="112" y="8"/>
                      </a:moveTo>
                      <a:lnTo>
                        <a:pt x="149" y="0"/>
                      </a:lnTo>
                      <a:lnTo>
                        <a:pt x="162" y="15"/>
                      </a:lnTo>
                      <a:lnTo>
                        <a:pt x="169" y="10"/>
                      </a:lnTo>
                      <a:lnTo>
                        <a:pt x="178" y="38"/>
                      </a:lnTo>
                      <a:lnTo>
                        <a:pt x="158" y="55"/>
                      </a:lnTo>
                      <a:lnTo>
                        <a:pt x="157" y="69"/>
                      </a:lnTo>
                      <a:lnTo>
                        <a:pt x="152" y="71"/>
                      </a:lnTo>
                      <a:lnTo>
                        <a:pt x="149" y="85"/>
                      </a:lnTo>
                      <a:lnTo>
                        <a:pt x="134" y="88"/>
                      </a:lnTo>
                      <a:lnTo>
                        <a:pt x="134" y="94"/>
                      </a:lnTo>
                      <a:lnTo>
                        <a:pt x="158" y="112"/>
                      </a:lnTo>
                      <a:lnTo>
                        <a:pt x="178" y="202"/>
                      </a:lnTo>
                      <a:lnTo>
                        <a:pt x="162" y="226"/>
                      </a:lnTo>
                      <a:lnTo>
                        <a:pt x="162" y="390"/>
                      </a:lnTo>
                      <a:lnTo>
                        <a:pt x="143" y="397"/>
                      </a:lnTo>
                      <a:lnTo>
                        <a:pt x="140" y="423"/>
                      </a:lnTo>
                      <a:lnTo>
                        <a:pt x="132" y="493"/>
                      </a:lnTo>
                      <a:lnTo>
                        <a:pt x="132" y="530"/>
                      </a:lnTo>
                      <a:lnTo>
                        <a:pt x="162" y="553"/>
                      </a:lnTo>
                      <a:lnTo>
                        <a:pt x="184" y="565"/>
                      </a:lnTo>
                      <a:lnTo>
                        <a:pt x="184" y="572"/>
                      </a:lnTo>
                      <a:lnTo>
                        <a:pt x="138" y="561"/>
                      </a:lnTo>
                      <a:lnTo>
                        <a:pt x="132" y="554"/>
                      </a:lnTo>
                      <a:lnTo>
                        <a:pt x="127" y="561"/>
                      </a:lnTo>
                      <a:lnTo>
                        <a:pt x="123" y="561"/>
                      </a:lnTo>
                      <a:lnTo>
                        <a:pt x="117" y="535"/>
                      </a:lnTo>
                      <a:lnTo>
                        <a:pt x="112" y="416"/>
                      </a:lnTo>
                      <a:lnTo>
                        <a:pt x="103" y="416"/>
                      </a:lnTo>
                      <a:lnTo>
                        <a:pt x="77" y="521"/>
                      </a:lnTo>
                      <a:lnTo>
                        <a:pt x="77" y="587"/>
                      </a:lnTo>
                      <a:lnTo>
                        <a:pt x="66" y="619"/>
                      </a:lnTo>
                      <a:lnTo>
                        <a:pt x="57" y="627"/>
                      </a:lnTo>
                      <a:lnTo>
                        <a:pt x="51" y="609"/>
                      </a:lnTo>
                      <a:lnTo>
                        <a:pt x="58" y="590"/>
                      </a:lnTo>
                      <a:lnTo>
                        <a:pt x="66" y="550"/>
                      </a:lnTo>
                      <a:lnTo>
                        <a:pt x="68" y="399"/>
                      </a:lnTo>
                      <a:lnTo>
                        <a:pt x="77" y="252"/>
                      </a:lnTo>
                      <a:lnTo>
                        <a:pt x="61" y="240"/>
                      </a:lnTo>
                      <a:lnTo>
                        <a:pt x="61" y="218"/>
                      </a:lnTo>
                      <a:lnTo>
                        <a:pt x="61" y="179"/>
                      </a:lnTo>
                      <a:lnTo>
                        <a:pt x="40" y="189"/>
                      </a:lnTo>
                      <a:lnTo>
                        <a:pt x="58" y="214"/>
                      </a:lnTo>
                      <a:lnTo>
                        <a:pt x="58" y="237"/>
                      </a:lnTo>
                      <a:lnTo>
                        <a:pt x="39" y="222"/>
                      </a:lnTo>
                      <a:lnTo>
                        <a:pt x="29" y="208"/>
                      </a:lnTo>
                      <a:lnTo>
                        <a:pt x="20" y="211"/>
                      </a:lnTo>
                      <a:lnTo>
                        <a:pt x="0" y="187"/>
                      </a:lnTo>
                      <a:lnTo>
                        <a:pt x="0" y="179"/>
                      </a:lnTo>
                      <a:lnTo>
                        <a:pt x="10" y="175"/>
                      </a:lnTo>
                      <a:lnTo>
                        <a:pt x="34" y="147"/>
                      </a:lnTo>
                      <a:lnTo>
                        <a:pt x="58" y="123"/>
                      </a:lnTo>
                      <a:lnTo>
                        <a:pt x="89" y="95"/>
                      </a:lnTo>
                      <a:lnTo>
                        <a:pt x="112" y="86"/>
                      </a:lnTo>
                      <a:lnTo>
                        <a:pt x="112" y="66"/>
                      </a:lnTo>
                      <a:lnTo>
                        <a:pt x="103" y="56"/>
                      </a:lnTo>
                      <a:lnTo>
                        <a:pt x="103" y="31"/>
                      </a:lnTo>
                      <a:lnTo>
                        <a:pt x="97" y="26"/>
                      </a:lnTo>
                      <a:lnTo>
                        <a:pt x="112" y="8"/>
                      </a:lnTo>
                    </a:path>
                  </a:pathLst>
                </a:custGeom>
                <a:solidFill>
                  <a:schemeClr val="folHlink">
                    <a:alpha val="100000"/>
                  </a:schemeClr>
                </a:solidFill>
                <a:ln w="9525">
                  <a:noFill/>
                </a:ln>
              </p:spPr>
              <p:txBody>
                <a:bodyPr/>
                <a:lstStyle/>
                <a:p>
                  <a:endParaRPr lang="zh-CN" altLang="en-US"/>
                </a:p>
              </p:txBody>
            </p:sp>
            <p:sp>
              <p:nvSpPr>
                <p:cNvPr id="51252" name="Freeform 33"/>
                <p:cNvSpPr/>
                <p:nvPr/>
              </p:nvSpPr>
              <p:spPr>
                <a:xfrm>
                  <a:off x="0" y="92"/>
                  <a:ext cx="178" cy="778"/>
                </a:xfrm>
                <a:custGeom>
                  <a:avLst/>
                  <a:gdLst/>
                  <a:ahLst/>
                  <a:cxnLst>
                    <a:cxn ang="0">
                      <a:pos x="42" y="16"/>
                    </a:cxn>
                    <a:cxn ang="0">
                      <a:pos x="42" y="35"/>
                    </a:cxn>
                    <a:cxn ang="0">
                      <a:pos x="45" y="41"/>
                    </a:cxn>
                    <a:cxn ang="0">
                      <a:pos x="37" y="56"/>
                    </a:cxn>
                    <a:cxn ang="0">
                      <a:pos x="42" y="60"/>
                    </a:cxn>
                    <a:cxn ang="0">
                      <a:pos x="40" y="66"/>
                    </a:cxn>
                    <a:cxn ang="0">
                      <a:pos x="46" y="88"/>
                    </a:cxn>
                    <a:cxn ang="0">
                      <a:pos x="46" y="92"/>
                    </a:cxn>
                    <a:cxn ang="0">
                      <a:pos x="15" y="113"/>
                    </a:cxn>
                    <a:cxn ang="0">
                      <a:pos x="0" y="273"/>
                    </a:cxn>
                    <a:cxn ang="0">
                      <a:pos x="19" y="301"/>
                    </a:cxn>
                    <a:cxn ang="0">
                      <a:pos x="12" y="388"/>
                    </a:cxn>
                    <a:cxn ang="0">
                      <a:pos x="25" y="398"/>
                    </a:cxn>
                    <a:cxn ang="0">
                      <a:pos x="30" y="534"/>
                    </a:cxn>
                    <a:cxn ang="0">
                      <a:pos x="38" y="672"/>
                    </a:cxn>
                    <a:cxn ang="0">
                      <a:pos x="35" y="680"/>
                    </a:cxn>
                    <a:cxn ang="0">
                      <a:pos x="4" y="706"/>
                    </a:cxn>
                    <a:cxn ang="0">
                      <a:pos x="8" y="711"/>
                    </a:cxn>
                    <a:cxn ang="0">
                      <a:pos x="19" y="715"/>
                    </a:cxn>
                    <a:cxn ang="0">
                      <a:pos x="37" y="711"/>
                    </a:cxn>
                    <a:cxn ang="0">
                      <a:pos x="55" y="701"/>
                    </a:cxn>
                    <a:cxn ang="0">
                      <a:pos x="70" y="695"/>
                    </a:cxn>
                    <a:cxn ang="0">
                      <a:pos x="70" y="719"/>
                    </a:cxn>
                    <a:cxn ang="0">
                      <a:pos x="76" y="720"/>
                    </a:cxn>
                    <a:cxn ang="0">
                      <a:pos x="66" y="739"/>
                    </a:cxn>
                    <a:cxn ang="0">
                      <a:pos x="71" y="773"/>
                    </a:cxn>
                    <a:cxn ang="0">
                      <a:pos x="81" y="777"/>
                    </a:cxn>
                    <a:cxn ang="0">
                      <a:pos x="101" y="750"/>
                    </a:cxn>
                    <a:cxn ang="0">
                      <a:pos x="101" y="730"/>
                    </a:cxn>
                    <a:cxn ang="0">
                      <a:pos x="107" y="728"/>
                    </a:cxn>
                    <a:cxn ang="0">
                      <a:pos x="114" y="551"/>
                    </a:cxn>
                    <a:cxn ang="0">
                      <a:pos x="107" y="534"/>
                    </a:cxn>
                    <a:cxn ang="0">
                      <a:pos x="127" y="415"/>
                    </a:cxn>
                    <a:cxn ang="0">
                      <a:pos x="140" y="410"/>
                    </a:cxn>
                    <a:cxn ang="0">
                      <a:pos x="144" y="287"/>
                    </a:cxn>
                    <a:cxn ang="0">
                      <a:pos x="177" y="273"/>
                    </a:cxn>
                    <a:cxn ang="0">
                      <a:pos x="163" y="140"/>
                    </a:cxn>
                    <a:cxn ang="0">
                      <a:pos x="113" y="103"/>
                    </a:cxn>
                    <a:cxn ang="0">
                      <a:pos x="100" y="91"/>
                    </a:cxn>
                    <a:cxn ang="0">
                      <a:pos x="99" y="78"/>
                    </a:cxn>
                    <a:cxn ang="0">
                      <a:pos x="104" y="69"/>
                    </a:cxn>
                    <a:cxn ang="0">
                      <a:pos x="110" y="62"/>
                    </a:cxn>
                    <a:cxn ang="0">
                      <a:pos x="115" y="52"/>
                    </a:cxn>
                    <a:cxn ang="0">
                      <a:pos x="119" y="44"/>
                    </a:cxn>
                    <a:cxn ang="0">
                      <a:pos x="119" y="34"/>
                    </a:cxn>
                    <a:cxn ang="0">
                      <a:pos x="115" y="25"/>
                    </a:cxn>
                    <a:cxn ang="0">
                      <a:pos x="109" y="14"/>
                    </a:cxn>
                    <a:cxn ang="0">
                      <a:pos x="100" y="6"/>
                    </a:cxn>
                    <a:cxn ang="0">
                      <a:pos x="90" y="2"/>
                    </a:cxn>
                    <a:cxn ang="0">
                      <a:pos x="77" y="0"/>
                    </a:cxn>
                    <a:cxn ang="0">
                      <a:pos x="66" y="2"/>
                    </a:cxn>
                    <a:cxn ang="0">
                      <a:pos x="55" y="5"/>
                    </a:cxn>
                    <a:cxn ang="0">
                      <a:pos x="42" y="16"/>
                    </a:cxn>
                  </a:cxnLst>
                  <a:rect l="0" t="0" r="0" b="0"/>
                  <a:pathLst>
                    <a:path w="178" h="778">
                      <a:moveTo>
                        <a:pt x="42" y="16"/>
                      </a:moveTo>
                      <a:lnTo>
                        <a:pt x="42" y="35"/>
                      </a:lnTo>
                      <a:lnTo>
                        <a:pt x="45" y="41"/>
                      </a:lnTo>
                      <a:lnTo>
                        <a:pt x="37" y="56"/>
                      </a:lnTo>
                      <a:lnTo>
                        <a:pt x="42" y="60"/>
                      </a:lnTo>
                      <a:lnTo>
                        <a:pt x="40" y="66"/>
                      </a:lnTo>
                      <a:lnTo>
                        <a:pt x="46" y="88"/>
                      </a:lnTo>
                      <a:lnTo>
                        <a:pt x="46" y="92"/>
                      </a:lnTo>
                      <a:lnTo>
                        <a:pt x="15" y="113"/>
                      </a:lnTo>
                      <a:lnTo>
                        <a:pt x="0" y="273"/>
                      </a:lnTo>
                      <a:lnTo>
                        <a:pt x="19" y="301"/>
                      </a:lnTo>
                      <a:lnTo>
                        <a:pt x="12" y="388"/>
                      </a:lnTo>
                      <a:lnTo>
                        <a:pt x="25" y="398"/>
                      </a:lnTo>
                      <a:lnTo>
                        <a:pt x="30" y="534"/>
                      </a:lnTo>
                      <a:lnTo>
                        <a:pt x="38" y="672"/>
                      </a:lnTo>
                      <a:lnTo>
                        <a:pt x="35" y="680"/>
                      </a:lnTo>
                      <a:lnTo>
                        <a:pt x="4" y="706"/>
                      </a:lnTo>
                      <a:lnTo>
                        <a:pt x="8" y="711"/>
                      </a:lnTo>
                      <a:lnTo>
                        <a:pt x="19" y="715"/>
                      </a:lnTo>
                      <a:lnTo>
                        <a:pt x="37" y="711"/>
                      </a:lnTo>
                      <a:lnTo>
                        <a:pt x="55" y="701"/>
                      </a:lnTo>
                      <a:lnTo>
                        <a:pt x="70" y="695"/>
                      </a:lnTo>
                      <a:lnTo>
                        <a:pt x="70" y="719"/>
                      </a:lnTo>
                      <a:lnTo>
                        <a:pt x="76" y="720"/>
                      </a:lnTo>
                      <a:lnTo>
                        <a:pt x="66" y="739"/>
                      </a:lnTo>
                      <a:lnTo>
                        <a:pt x="71" y="773"/>
                      </a:lnTo>
                      <a:lnTo>
                        <a:pt x="81" y="777"/>
                      </a:lnTo>
                      <a:lnTo>
                        <a:pt x="101" y="750"/>
                      </a:lnTo>
                      <a:lnTo>
                        <a:pt x="101" y="730"/>
                      </a:lnTo>
                      <a:lnTo>
                        <a:pt x="107" y="728"/>
                      </a:lnTo>
                      <a:lnTo>
                        <a:pt x="114" y="551"/>
                      </a:lnTo>
                      <a:lnTo>
                        <a:pt x="107" y="534"/>
                      </a:lnTo>
                      <a:lnTo>
                        <a:pt x="127" y="415"/>
                      </a:lnTo>
                      <a:lnTo>
                        <a:pt x="140" y="410"/>
                      </a:lnTo>
                      <a:lnTo>
                        <a:pt x="144" y="287"/>
                      </a:lnTo>
                      <a:lnTo>
                        <a:pt x="177" y="273"/>
                      </a:lnTo>
                      <a:lnTo>
                        <a:pt x="163" y="140"/>
                      </a:lnTo>
                      <a:lnTo>
                        <a:pt x="113" y="103"/>
                      </a:lnTo>
                      <a:lnTo>
                        <a:pt x="100" y="91"/>
                      </a:lnTo>
                      <a:lnTo>
                        <a:pt x="99" y="78"/>
                      </a:lnTo>
                      <a:lnTo>
                        <a:pt x="104" y="69"/>
                      </a:lnTo>
                      <a:lnTo>
                        <a:pt x="110" y="62"/>
                      </a:lnTo>
                      <a:lnTo>
                        <a:pt x="115" y="52"/>
                      </a:lnTo>
                      <a:lnTo>
                        <a:pt x="119" y="44"/>
                      </a:lnTo>
                      <a:lnTo>
                        <a:pt x="119" y="34"/>
                      </a:lnTo>
                      <a:lnTo>
                        <a:pt x="115" y="25"/>
                      </a:lnTo>
                      <a:lnTo>
                        <a:pt x="109" y="14"/>
                      </a:lnTo>
                      <a:lnTo>
                        <a:pt x="100" y="6"/>
                      </a:lnTo>
                      <a:lnTo>
                        <a:pt x="90" y="2"/>
                      </a:lnTo>
                      <a:lnTo>
                        <a:pt x="77" y="0"/>
                      </a:lnTo>
                      <a:lnTo>
                        <a:pt x="66" y="2"/>
                      </a:lnTo>
                      <a:lnTo>
                        <a:pt x="55" y="5"/>
                      </a:lnTo>
                      <a:lnTo>
                        <a:pt x="42" y="16"/>
                      </a:lnTo>
                    </a:path>
                  </a:pathLst>
                </a:custGeom>
                <a:solidFill>
                  <a:schemeClr val="folHlink">
                    <a:alpha val="100000"/>
                  </a:schemeClr>
                </a:solidFill>
                <a:ln w="9525">
                  <a:noFill/>
                </a:ln>
              </p:spPr>
              <p:txBody>
                <a:bodyPr/>
                <a:lstStyle/>
                <a:p>
                  <a:endParaRPr lang="zh-CN" altLang="en-US"/>
                </a:p>
              </p:txBody>
            </p:sp>
            <p:sp>
              <p:nvSpPr>
                <p:cNvPr id="51253" name="Freeform 34"/>
                <p:cNvSpPr/>
                <p:nvPr/>
              </p:nvSpPr>
              <p:spPr>
                <a:xfrm>
                  <a:off x="2228" y="0"/>
                  <a:ext cx="187" cy="607"/>
                </a:xfrm>
                <a:custGeom>
                  <a:avLst/>
                  <a:gdLst/>
                  <a:ahLst/>
                  <a:cxnLst>
                    <a:cxn ang="0">
                      <a:pos x="117" y="0"/>
                    </a:cxn>
                    <a:cxn ang="0">
                      <a:pos x="76" y="19"/>
                    </a:cxn>
                    <a:cxn ang="0">
                      <a:pos x="75" y="60"/>
                    </a:cxn>
                    <a:cxn ang="0">
                      <a:pos x="55" y="79"/>
                    </a:cxn>
                    <a:cxn ang="0">
                      <a:pos x="12" y="101"/>
                    </a:cxn>
                    <a:cxn ang="0">
                      <a:pos x="5" y="218"/>
                    </a:cxn>
                    <a:cxn ang="0">
                      <a:pos x="35" y="319"/>
                    </a:cxn>
                    <a:cxn ang="0">
                      <a:pos x="63" y="395"/>
                    </a:cxn>
                    <a:cxn ang="0">
                      <a:pos x="58" y="576"/>
                    </a:cxn>
                    <a:cxn ang="0">
                      <a:pos x="63" y="584"/>
                    </a:cxn>
                    <a:cxn ang="0">
                      <a:pos x="93" y="603"/>
                    </a:cxn>
                    <a:cxn ang="0">
                      <a:pos x="109" y="606"/>
                    </a:cxn>
                    <a:cxn ang="0">
                      <a:pos x="120" y="601"/>
                    </a:cxn>
                    <a:cxn ang="0">
                      <a:pos x="114" y="591"/>
                    </a:cxn>
                    <a:cxn ang="0">
                      <a:pos x="99" y="576"/>
                    </a:cxn>
                    <a:cxn ang="0">
                      <a:pos x="105" y="570"/>
                    </a:cxn>
                    <a:cxn ang="0">
                      <a:pos x="142" y="582"/>
                    </a:cxn>
                    <a:cxn ang="0">
                      <a:pos x="146" y="574"/>
                    </a:cxn>
                    <a:cxn ang="0">
                      <a:pos x="142" y="567"/>
                    </a:cxn>
                    <a:cxn ang="0">
                      <a:pos x="131" y="556"/>
                    </a:cxn>
                    <a:cxn ang="0">
                      <a:pos x="144" y="497"/>
                    </a:cxn>
                    <a:cxn ang="0">
                      <a:pos x="157" y="332"/>
                    </a:cxn>
                    <a:cxn ang="0">
                      <a:pos x="163" y="300"/>
                    </a:cxn>
                    <a:cxn ang="0">
                      <a:pos x="151" y="234"/>
                    </a:cxn>
                    <a:cxn ang="0">
                      <a:pos x="160" y="233"/>
                    </a:cxn>
                    <a:cxn ang="0">
                      <a:pos x="168" y="230"/>
                    </a:cxn>
                    <a:cxn ang="0">
                      <a:pos x="175" y="226"/>
                    </a:cxn>
                    <a:cxn ang="0">
                      <a:pos x="180" y="221"/>
                    </a:cxn>
                    <a:cxn ang="0">
                      <a:pos x="186" y="212"/>
                    </a:cxn>
                    <a:cxn ang="0">
                      <a:pos x="181" y="180"/>
                    </a:cxn>
                    <a:cxn ang="0">
                      <a:pos x="136" y="104"/>
                    </a:cxn>
                    <a:cxn ang="0">
                      <a:pos x="120" y="82"/>
                    </a:cxn>
                    <a:cxn ang="0">
                      <a:pos x="140" y="68"/>
                    </a:cxn>
                    <a:cxn ang="0">
                      <a:pos x="140" y="64"/>
                    </a:cxn>
                    <a:cxn ang="0">
                      <a:pos x="147" y="57"/>
                    </a:cxn>
                    <a:cxn ang="0">
                      <a:pos x="146" y="40"/>
                    </a:cxn>
                    <a:cxn ang="0">
                      <a:pos x="149" y="22"/>
                    </a:cxn>
                  </a:cxnLst>
                  <a:rect l="0" t="0" r="0" b="0"/>
                  <a:pathLst>
                    <a:path w="187" h="607">
                      <a:moveTo>
                        <a:pt x="140" y="7"/>
                      </a:moveTo>
                      <a:lnTo>
                        <a:pt x="117" y="0"/>
                      </a:lnTo>
                      <a:lnTo>
                        <a:pt x="93" y="4"/>
                      </a:lnTo>
                      <a:lnTo>
                        <a:pt x="76" y="19"/>
                      </a:lnTo>
                      <a:lnTo>
                        <a:pt x="70" y="38"/>
                      </a:lnTo>
                      <a:lnTo>
                        <a:pt x="75" y="60"/>
                      </a:lnTo>
                      <a:lnTo>
                        <a:pt x="67" y="73"/>
                      </a:lnTo>
                      <a:lnTo>
                        <a:pt x="55" y="79"/>
                      </a:lnTo>
                      <a:lnTo>
                        <a:pt x="22" y="93"/>
                      </a:lnTo>
                      <a:lnTo>
                        <a:pt x="12" y="101"/>
                      </a:lnTo>
                      <a:lnTo>
                        <a:pt x="0" y="198"/>
                      </a:lnTo>
                      <a:lnTo>
                        <a:pt x="5" y="218"/>
                      </a:lnTo>
                      <a:lnTo>
                        <a:pt x="39" y="226"/>
                      </a:lnTo>
                      <a:lnTo>
                        <a:pt x="35" y="319"/>
                      </a:lnTo>
                      <a:lnTo>
                        <a:pt x="58" y="328"/>
                      </a:lnTo>
                      <a:lnTo>
                        <a:pt x="63" y="395"/>
                      </a:lnTo>
                      <a:lnTo>
                        <a:pt x="59" y="512"/>
                      </a:lnTo>
                      <a:lnTo>
                        <a:pt x="58" y="576"/>
                      </a:lnTo>
                      <a:lnTo>
                        <a:pt x="63" y="578"/>
                      </a:lnTo>
                      <a:lnTo>
                        <a:pt x="63" y="584"/>
                      </a:lnTo>
                      <a:lnTo>
                        <a:pt x="81" y="595"/>
                      </a:lnTo>
                      <a:lnTo>
                        <a:pt x="93" y="603"/>
                      </a:lnTo>
                      <a:lnTo>
                        <a:pt x="100" y="606"/>
                      </a:lnTo>
                      <a:lnTo>
                        <a:pt x="109" y="606"/>
                      </a:lnTo>
                      <a:lnTo>
                        <a:pt x="118" y="604"/>
                      </a:lnTo>
                      <a:lnTo>
                        <a:pt x="120" y="601"/>
                      </a:lnTo>
                      <a:lnTo>
                        <a:pt x="118" y="596"/>
                      </a:lnTo>
                      <a:lnTo>
                        <a:pt x="114" y="591"/>
                      </a:lnTo>
                      <a:lnTo>
                        <a:pt x="107" y="583"/>
                      </a:lnTo>
                      <a:lnTo>
                        <a:pt x="99" y="576"/>
                      </a:lnTo>
                      <a:lnTo>
                        <a:pt x="105" y="578"/>
                      </a:lnTo>
                      <a:lnTo>
                        <a:pt x="105" y="570"/>
                      </a:lnTo>
                      <a:lnTo>
                        <a:pt x="131" y="582"/>
                      </a:lnTo>
                      <a:lnTo>
                        <a:pt x="142" y="582"/>
                      </a:lnTo>
                      <a:lnTo>
                        <a:pt x="146" y="578"/>
                      </a:lnTo>
                      <a:lnTo>
                        <a:pt x="146" y="574"/>
                      </a:lnTo>
                      <a:lnTo>
                        <a:pt x="145" y="571"/>
                      </a:lnTo>
                      <a:lnTo>
                        <a:pt x="142" y="567"/>
                      </a:lnTo>
                      <a:lnTo>
                        <a:pt x="136" y="561"/>
                      </a:lnTo>
                      <a:lnTo>
                        <a:pt x="131" y="556"/>
                      </a:lnTo>
                      <a:lnTo>
                        <a:pt x="138" y="555"/>
                      </a:lnTo>
                      <a:lnTo>
                        <a:pt x="144" y="497"/>
                      </a:lnTo>
                      <a:lnTo>
                        <a:pt x="146" y="407"/>
                      </a:lnTo>
                      <a:lnTo>
                        <a:pt x="157" y="332"/>
                      </a:lnTo>
                      <a:lnTo>
                        <a:pt x="160" y="311"/>
                      </a:lnTo>
                      <a:lnTo>
                        <a:pt x="163" y="300"/>
                      </a:lnTo>
                      <a:lnTo>
                        <a:pt x="155" y="255"/>
                      </a:lnTo>
                      <a:lnTo>
                        <a:pt x="151" y="234"/>
                      </a:lnTo>
                      <a:lnTo>
                        <a:pt x="157" y="236"/>
                      </a:lnTo>
                      <a:lnTo>
                        <a:pt x="160" y="233"/>
                      </a:lnTo>
                      <a:lnTo>
                        <a:pt x="163" y="233"/>
                      </a:lnTo>
                      <a:lnTo>
                        <a:pt x="168" y="230"/>
                      </a:lnTo>
                      <a:lnTo>
                        <a:pt x="173" y="230"/>
                      </a:lnTo>
                      <a:lnTo>
                        <a:pt x="175" y="226"/>
                      </a:lnTo>
                      <a:lnTo>
                        <a:pt x="178" y="225"/>
                      </a:lnTo>
                      <a:lnTo>
                        <a:pt x="180" y="221"/>
                      </a:lnTo>
                      <a:lnTo>
                        <a:pt x="184" y="218"/>
                      </a:lnTo>
                      <a:lnTo>
                        <a:pt x="186" y="212"/>
                      </a:lnTo>
                      <a:lnTo>
                        <a:pt x="177" y="192"/>
                      </a:lnTo>
                      <a:lnTo>
                        <a:pt x="181" y="180"/>
                      </a:lnTo>
                      <a:lnTo>
                        <a:pt x="163" y="192"/>
                      </a:lnTo>
                      <a:lnTo>
                        <a:pt x="136" y="104"/>
                      </a:lnTo>
                      <a:lnTo>
                        <a:pt x="116" y="86"/>
                      </a:lnTo>
                      <a:lnTo>
                        <a:pt x="120" y="82"/>
                      </a:lnTo>
                      <a:lnTo>
                        <a:pt x="138" y="79"/>
                      </a:lnTo>
                      <a:lnTo>
                        <a:pt x="140" y="68"/>
                      </a:lnTo>
                      <a:lnTo>
                        <a:pt x="133" y="65"/>
                      </a:lnTo>
                      <a:lnTo>
                        <a:pt x="140" y="64"/>
                      </a:lnTo>
                      <a:lnTo>
                        <a:pt x="140" y="60"/>
                      </a:lnTo>
                      <a:lnTo>
                        <a:pt x="147" y="57"/>
                      </a:lnTo>
                      <a:lnTo>
                        <a:pt x="142" y="43"/>
                      </a:lnTo>
                      <a:lnTo>
                        <a:pt x="146" y="40"/>
                      </a:lnTo>
                      <a:lnTo>
                        <a:pt x="144" y="22"/>
                      </a:lnTo>
                      <a:lnTo>
                        <a:pt x="149" y="22"/>
                      </a:lnTo>
                      <a:lnTo>
                        <a:pt x="140" y="7"/>
                      </a:lnTo>
                    </a:path>
                  </a:pathLst>
                </a:custGeom>
                <a:solidFill>
                  <a:schemeClr val="folHlink">
                    <a:alpha val="100000"/>
                  </a:schemeClr>
                </a:solidFill>
                <a:ln w="9525">
                  <a:noFill/>
                </a:ln>
              </p:spPr>
              <p:txBody>
                <a:bodyPr/>
                <a:lstStyle/>
                <a:p>
                  <a:endParaRPr lang="zh-CN" altLang="en-US"/>
                </a:p>
              </p:txBody>
            </p:sp>
            <p:sp>
              <p:nvSpPr>
                <p:cNvPr id="51254" name="Freeform 35"/>
                <p:cNvSpPr/>
                <p:nvPr/>
              </p:nvSpPr>
              <p:spPr>
                <a:xfrm>
                  <a:off x="187" y="104"/>
                  <a:ext cx="166" cy="811"/>
                </a:xfrm>
                <a:custGeom>
                  <a:avLst/>
                  <a:gdLst/>
                  <a:ahLst/>
                  <a:cxnLst>
                    <a:cxn ang="0">
                      <a:pos x="108" y="12"/>
                    </a:cxn>
                    <a:cxn ang="0">
                      <a:pos x="69" y="0"/>
                    </a:cxn>
                    <a:cxn ang="0">
                      <a:pos x="40" y="0"/>
                    </a:cxn>
                    <a:cxn ang="0">
                      <a:pos x="14" y="7"/>
                    </a:cxn>
                    <a:cxn ang="0">
                      <a:pos x="4" y="35"/>
                    </a:cxn>
                    <a:cxn ang="0">
                      <a:pos x="4" y="59"/>
                    </a:cxn>
                    <a:cxn ang="0">
                      <a:pos x="18" y="87"/>
                    </a:cxn>
                    <a:cxn ang="0">
                      <a:pos x="30" y="87"/>
                    </a:cxn>
                    <a:cxn ang="0">
                      <a:pos x="14" y="119"/>
                    </a:cxn>
                    <a:cxn ang="0">
                      <a:pos x="0" y="174"/>
                    </a:cxn>
                    <a:cxn ang="0">
                      <a:pos x="0" y="221"/>
                    </a:cxn>
                    <a:cxn ang="0">
                      <a:pos x="4" y="280"/>
                    </a:cxn>
                    <a:cxn ang="0">
                      <a:pos x="14" y="338"/>
                    </a:cxn>
                    <a:cxn ang="0">
                      <a:pos x="33" y="341"/>
                    </a:cxn>
                    <a:cxn ang="0">
                      <a:pos x="33" y="358"/>
                    </a:cxn>
                    <a:cxn ang="0">
                      <a:pos x="43" y="365"/>
                    </a:cxn>
                    <a:cxn ang="0">
                      <a:pos x="43" y="424"/>
                    </a:cxn>
                    <a:cxn ang="0">
                      <a:pos x="53" y="435"/>
                    </a:cxn>
                    <a:cxn ang="0">
                      <a:pos x="53" y="544"/>
                    </a:cxn>
                    <a:cxn ang="0">
                      <a:pos x="53" y="613"/>
                    </a:cxn>
                    <a:cxn ang="0">
                      <a:pos x="38" y="689"/>
                    </a:cxn>
                    <a:cxn ang="0">
                      <a:pos x="32" y="788"/>
                    </a:cxn>
                    <a:cxn ang="0">
                      <a:pos x="49" y="795"/>
                    </a:cxn>
                    <a:cxn ang="0">
                      <a:pos x="49" y="807"/>
                    </a:cxn>
                    <a:cxn ang="0">
                      <a:pos x="77" y="807"/>
                    </a:cxn>
                    <a:cxn ang="0">
                      <a:pos x="82" y="803"/>
                    </a:cxn>
                    <a:cxn ang="0">
                      <a:pos x="93" y="803"/>
                    </a:cxn>
                    <a:cxn ang="0">
                      <a:pos x="93" y="810"/>
                    </a:cxn>
                    <a:cxn ang="0">
                      <a:pos x="113" y="807"/>
                    </a:cxn>
                    <a:cxn ang="0">
                      <a:pos x="156" y="803"/>
                    </a:cxn>
                    <a:cxn ang="0">
                      <a:pos x="156" y="796"/>
                    </a:cxn>
                    <a:cxn ang="0">
                      <a:pos x="117" y="780"/>
                    </a:cxn>
                    <a:cxn ang="0">
                      <a:pos x="117" y="766"/>
                    </a:cxn>
                    <a:cxn ang="0">
                      <a:pos x="152" y="759"/>
                    </a:cxn>
                    <a:cxn ang="0">
                      <a:pos x="152" y="749"/>
                    </a:cxn>
                    <a:cxn ang="0">
                      <a:pos x="128" y="734"/>
                    </a:cxn>
                    <a:cxn ang="0">
                      <a:pos x="128" y="624"/>
                    </a:cxn>
                    <a:cxn ang="0">
                      <a:pos x="136" y="523"/>
                    </a:cxn>
                    <a:cxn ang="0">
                      <a:pos x="134" y="422"/>
                    </a:cxn>
                    <a:cxn ang="0">
                      <a:pos x="132" y="365"/>
                    </a:cxn>
                    <a:cxn ang="0">
                      <a:pos x="136" y="348"/>
                    </a:cxn>
                    <a:cxn ang="0">
                      <a:pos x="136" y="268"/>
                    </a:cxn>
                    <a:cxn ang="0">
                      <a:pos x="165" y="251"/>
                    </a:cxn>
                    <a:cxn ang="0">
                      <a:pos x="165" y="240"/>
                    </a:cxn>
                    <a:cxn ang="0">
                      <a:pos x="103" y="131"/>
                    </a:cxn>
                    <a:cxn ang="0">
                      <a:pos x="72" y="117"/>
                    </a:cxn>
                    <a:cxn ang="0">
                      <a:pos x="77" y="110"/>
                    </a:cxn>
                    <a:cxn ang="0">
                      <a:pos x="97" y="105"/>
                    </a:cxn>
                    <a:cxn ang="0">
                      <a:pos x="97" y="99"/>
                    </a:cxn>
                    <a:cxn ang="0">
                      <a:pos x="103" y="95"/>
                    </a:cxn>
                    <a:cxn ang="0">
                      <a:pos x="103" y="87"/>
                    </a:cxn>
                    <a:cxn ang="0">
                      <a:pos x="108" y="84"/>
                    </a:cxn>
                    <a:cxn ang="0">
                      <a:pos x="103" y="80"/>
                    </a:cxn>
                    <a:cxn ang="0">
                      <a:pos x="107" y="77"/>
                    </a:cxn>
                    <a:cxn ang="0">
                      <a:pos x="97" y="59"/>
                    </a:cxn>
                    <a:cxn ang="0">
                      <a:pos x="103" y="49"/>
                    </a:cxn>
                    <a:cxn ang="0">
                      <a:pos x="97" y="38"/>
                    </a:cxn>
                    <a:cxn ang="0">
                      <a:pos x="107" y="30"/>
                    </a:cxn>
                    <a:cxn ang="0">
                      <a:pos x="108" y="12"/>
                    </a:cxn>
                  </a:cxnLst>
                  <a:rect l="0" t="0" r="0" b="0"/>
                  <a:pathLst>
                    <a:path w="166" h="811">
                      <a:moveTo>
                        <a:pt x="108" y="12"/>
                      </a:moveTo>
                      <a:lnTo>
                        <a:pt x="69" y="0"/>
                      </a:lnTo>
                      <a:lnTo>
                        <a:pt x="40" y="0"/>
                      </a:lnTo>
                      <a:lnTo>
                        <a:pt x="14" y="7"/>
                      </a:lnTo>
                      <a:lnTo>
                        <a:pt x="4" y="35"/>
                      </a:lnTo>
                      <a:lnTo>
                        <a:pt x="4" y="59"/>
                      </a:lnTo>
                      <a:lnTo>
                        <a:pt x="18" y="87"/>
                      </a:lnTo>
                      <a:lnTo>
                        <a:pt x="30" y="87"/>
                      </a:lnTo>
                      <a:lnTo>
                        <a:pt x="14" y="119"/>
                      </a:lnTo>
                      <a:lnTo>
                        <a:pt x="0" y="174"/>
                      </a:lnTo>
                      <a:lnTo>
                        <a:pt x="0" y="221"/>
                      </a:lnTo>
                      <a:lnTo>
                        <a:pt x="4" y="280"/>
                      </a:lnTo>
                      <a:lnTo>
                        <a:pt x="14" y="338"/>
                      </a:lnTo>
                      <a:lnTo>
                        <a:pt x="33" y="341"/>
                      </a:lnTo>
                      <a:lnTo>
                        <a:pt x="33" y="358"/>
                      </a:lnTo>
                      <a:lnTo>
                        <a:pt x="43" y="365"/>
                      </a:lnTo>
                      <a:lnTo>
                        <a:pt x="43" y="424"/>
                      </a:lnTo>
                      <a:lnTo>
                        <a:pt x="53" y="435"/>
                      </a:lnTo>
                      <a:lnTo>
                        <a:pt x="53" y="544"/>
                      </a:lnTo>
                      <a:lnTo>
                        <a:pt x="53" y="613"/>
                      </a:lnTo>
                      <a:lnTo>
                        <a:pt x="38" y="689"/>
                      </a:lnTo>
                      <a:lnTo>
                        <a:pt x="32" y="788"/>
                      </a:lnTo>
                      <a:lnTo>
                        <a:pt x="49" y="795"/>
                      </a:lnTo>
                      <a:lnTo>
                        <a:pt x="49" y="807"/>
                      </a:lnTo>
                      <a:lnTo>
                        <a:pt x="77" y="807"/>
                      </a:lnTo>
                      <a:lnTo>
                        <a:pt x="82" y="803"/>
                      </a:lnTo>
                      <a:lnTo>
                        <a:pt x="93" y="803"/>
                      </a:lnTo>
                      <a:lnTo>
                        <a:pt x="93" y="810"/>
                      </a:lnTo>
                      <a:lnTo>
                        <a:pt x="113" y="807"/>
                      </a:lnTo>
                      <a:lnTo>
                        <a:pt x="156" y="803"/>
                      </a:lnTo>
                      <a:lnTo>
                        <a:pt x="156" y="796"/>
                      </a:lnTo>
                      <a:lnTo>
                        <a:pt x="117" y="780"/>
                      </a:lnTo>
                      <a:lnTo>
                        <a:pt x="117" y="766"/>
                      </a:lnTo>
                      <a:lnTo>
                        <a:pt x="152" y="759"/>
                      </a:lnTo>
                      <a:lnTo>
                        <a:pt x="152" y="749"/>
                      </a:lnTo>
                      <a:lnTo>
                        <a:pt x="128" y="734"/>
                      </a:lnTo>
                      <a:lnTo>
                        <a:pt x="128" y="624"/>
                      </a:lnTo>
                      <a:lnTo>
                        <a:pt x="136" y="523"/>
                      </a:lnTo>
                      <a:lnTo>
                        <a:pt x="134" y="422"/>
                      </a:lnTo>
                      <a:lnTo>
                        <a:pt x="132" y="365"/>
                      </a:lnTo>
                      <a:lnTo>
                        <a:pt x="136" y="348"/>
                      </a:lnTo>
                      <a:lnTo>
                        <a:pt x="136" y="268"/>
                      </a:lnTo>
                      <a:lnTo>
                        <a:pt x="165" y="251"/>
                      </a:lnTo>
                      <a:lnTo>
                        <a:pt x="165" y="240"/>
                      </a:lnTo>
                      <a:lnTo>
                        <a:pt x="103" y="131"/>
                      </a:lnTo>
                      <a:lnTo>
                        <a:pt x="72" y="117"/>
                      </a:lnTo>
                      <a:lnTo>
                        <a:pt x="77" y="110"/>
                      </a:lnTo>
                      <a:lnTo>
                        <a:pt x="97" y="105"/>
                      </a:lnTo>
                      <a:lnTo>
                        <a:pt x="97" y="99"/>
                      </a:lnTo>
                      <a:lnTo>
                        <a:pt x="103" y="95"/>
                      </a:lnTo>
                      <a:lnTo>
                        <a:pt x="103" y="87"/>
                      </a:lnTo>
                      <a:lnTo>
                        <a:pt x="108" y="84"/>
                      </a:lnTo>
                      <a:lnTo>
                        <a:pt x="103" y="80"/>
                      </a:lnTo>
                      <a:lnTo>
                        <a:pt x="107" y="77"/>
                      </a:lnTo>
                      <a:lnTo>
                        <a:pt x="97" y="59"/>
                      </a:lnTo>
                      <a:lnTo>
                        <a:pt x="103" y="49"/>
                      </a:lnTo>
                      <a:lnTo>
                        <a:pt x="97" y="38"/>
                      </a:lnTo>
                      <a:lnTo>
                        <a:pt x="107" y="30"/>
                      </a:lnTo>
                      <a:lnTo>
                        <a:pt x="108" y="12"/>
                      </a:lnTo>
                    </a:path>
                  </a:pathLst>
                </a:custGeom>
                <a:solidFill>
                  <a:schemeClr val="folHlink">
                    <a:alpha val="100000"/>
                  </a:schemeClr>
                </a:solidFill>
                <a:ln w="9525">
                  <a:noFill/>
                </a:ln>
              </p:spPr>
              <p:txBody>
                <a:bodyPr/>
                <a:lstStyle/>
                <a:p>
                  <a:endParaRPr lang="zh-CN" altLang="en-US"/>
                </a:p>
              </p:txBody>
            </p:sp>
            <p:sp>
              <p:nvSpPr>
                <p:cNvPr id="51255" name="Freeform 36"/>
                <p:cNvSpPr/>
                <p:nvPr/>
              </p:nvSpPr>
              <p:spPr>
                <a:xfrm>
                  <a:off x="341" y="216"/>
                  <a:ext cx="242" cy="835"/>
                </a:xfrm>
                <a:custGeom>
                  <a:avLst/>
                  <a:gdLst/>
                  <a:ahLst/>
                  <a:cxnLst>
                    <a:cxn ang="0">
                      <a:pos x="93" y="11"/>
                    </a:cxn>
                    <a:cxn ang="0">
                      <a:pos x="81" y="57"/>
                    </a:cxn>
                    <a:cxn ang="0">
                      <a:pos x="89" y="62"/>
                    </a:cxn>
                    <a:cxn ang="0">
                      <a:pos x="97" y="80"/>
                    </a:cxn>
                    <a:cxn ang="0">
                      <a:pos x="108" y="108"/>
                    </a:cxn>
                    <a:cxn ang="0">
                      <a:pos x="97" y="114"/>
                    </a:cxn>
                    <a:cxn ang="0">
                      <a:pos x="43" y="156"/>
                    </a:cxn>
                    <a:cxn ang="0">
                      <a:pos x="7" y="409"/>
                    </a:cxn>
                    <a:cxn ang="0">
                      <a:pos x="0" y="452"/>
                    </a:cxn>
                    <a:cxn ang="0">
                      <a:pos x="15" y="477"/>
                    </a:cxn>
                    <a:cxn ang="0">
                      <a:pos x="26" y="483"/>
                    </a:cxn>
                    <a:cxn ang="0">
                      <a:pos x="26" y="444"/>
                    </a:cxn>
                    <a:cxn ang="0">
                      <a:pos x="26" y="464"/>
                    </a:cxn>
                    <a:cxn ang="0">
                      <a:pos x="39" y="450"/>
                    </a:cxn>
                    <a:cxn ang="0">
                      <a:pos x="46" y="418"/>
                    </a:cxn>
                    <a:cxn ang="0">
                      <a:pos x="78" y="636"/>
                    </a:cxn>
                    <a:cxn ang="0">
                      <a:pos x="93" y="769"/>
                    </a:cxn>
                    <a:cxn ang="0">
                      <a:pos x="85" y="828"/>
                    </a:cxn>
                    <a:cxn ang="0">
                      <a:pos x="124" y="820"/>
                    </a:cxn>
                    <a:cxn ang="0">
                      <a:pos x="113" y="744"/>
                    </a:cxn>
                    <a:cxn ang="0">
                      <a:pos x="128" y="642"/>
                    </a:cxn>
                    <a:cxn ang="0">
                      <a:pos x="132" y="742"/>
                    </a:cxn>
                    <a:cxn ang="0">
                      <a:pos x="139" y="812"/>
                    </a:cxn>
                    <a:cxn ang="0">
                      <a:pos x="171" y="814"/>
                    </a:cxn>
                    <a:cxn ang="0">
                      <a:pos x="183" y="636"/>
                    </a:cxn>
                    <a:cxn ang="0">
                      <a:pos x="197" y="619"/>
                    </a:cxn>
                    <a:cxn ang="0">
                      <a:pos x="234" y="636"/>
                    </a:cxn>
                    <a:cxn ang="0">
                      <a:pos x="214" y="425"/>
                    </a:cxn>
                    <a:cxn ang="0">
                      <a:pos x="218" y="384"/>
                    </a:cxn>
                    <a:cxn ang="0">
                      <a:pos x="214" y="280"/>
                    </a:cxn>
                    <a:cxn ang="0">
                      <a:pos x="160" y="140"/>
                    </a:cxn>
                    <a:cxn ang="0">
                      <a:pos x="160" y="91"/>
                    </a:cxn>
                    <a:cxn ang="0">
                      <a:pos x="171" y="83"/>
                    </a:cxn>
                    <a:cxn ang="0">
                      <a:pos x="183" y="69"/>
                    </a:cxn>
                    <a:cxn ang="0">
                      <a:pos x="175" y="11"/>
                    </a:cxn>
                    <a:cxn ang="0">
                      <a:pos x="146" y="3"/>
                    </a:cxn>
                    <a:cxn ang="0">
                      <a:pos x="121" y="6"/>
                    </a:cxn>
                  </a:cxnLst>
                  <a:rect l="0" t="0" r="0" b="0"/>
                  <a:pathLst>
                    <a:path w="242" h="835">
                      <a:moveTo>
                        <a:pt x="121" y="6"/>
                      </a:moveTo>
                      <a:lnTo>
                        <a:pt x="93" y="11"/>
                      </a:lnTo>
                      <a:lnTo>
                        <a:pt x="81" y="43"/>
                      </a:lnTo>
                      <a:lnTo>
                        <a:pt x="81" y="57"/>
                      </a:lnTo>
                      <a:lnTo>
                        <a:pt x="93" y="57"/>
                      </a:lnTo>
                      <a:lnTo>
                        <a:pt x="89" y="62"/>
                      </a:lnTo>
                      <a:lnTo>
                        <a:pt x="93" y="66"/>
                      </a:lnTo>
                      <a:lnTo>
                        <a:pt x="97" y="80"/>
                      </a:lnTo>
                      <a:lnTo>
                        <a:pt x="100" y="82"/>
                      </a:lnTo>
                      <a:lnTo>
                        <a:pt x="108" y="108"/>
                      </a:lnTo>
                      <a:lnTo>
                        <a:pt x="108" y="114"/>
                      </a:lnTo>
                      <a:lnTo>
                        <a:pt x="97" y="114"/>
                      </a:lnTo>
                      <a:lnTo>
                        <a:pt x="77" y="146"/>
                      </a:lnTo>
                      <a:lnTo>
                        <a:pt x="43" y="156"/>
                      </a:lnTo>
                      <a:lnTo>
                        <a:pt x="26" y="181"/>
                      </a:lnTo>
                      <a:lnTo>
                        <a:pt x="7" y="409"/>
                      </a:lnTo>
                      <a:lnTo>
                        <a:pt x="15" y="412"/>
                      </a:lnTo>
                      <a:lnTo>
                        <a:pt x="0" y="452"/>
                      </a:lnTo>
                      <a:lnTo>
                        <a:pt x="7" y="477"/>
                      </a:lnTo>
                      <a:lnTo>
                        <a:pt x="15" y="477"/>
                      </a:lnTo>
                      <a:lnTo>
                        <a:pt x="19" y="483"/>
                      </a:lnTo>
                      <a:lnTo>
                        <a:pt x="26" y="483"/>
                      </a:lnTo>
                      <a:lnTo>
                        <a:pt x="22" y="459"/>
                      </a:lnTo>
                      <a:lnTo>
                        <a:pt x="26" y="444"/>
                      </a:lnTo>
                      <a:lnTo>
                        <a:pt x="30" y="456"/>
                      </a:lnTo>
                      <a:lnTo>
                        <a:pt x="26" y="464"/>
                      </a:lnTo>
                      <a:lnTo>
                        <a:pt x="31" y="469"/>
                      </a:lnTo>
                      <a:lnTo>
                        <a:pt x="39" y="450"/>
                      </a:lnTo>
                      <a:lnTo>
                        <a:pt x="33" y="416"/>
                      </a:lnTo>
                      <a:lnTo>
                        <a:pt x="46" y="418"/>
                      </a:lnTo>
                      <a:lnTo>
                        <a:pt x="39" y="624"/>
                      </a:lnTo>
                      <a:lnTo>
                        <a:pt x="78" y="636"/>
                      </a:lnTo>
                      <a:lnTo>
                        <a:pt x="97" y="757"/>
                      </a:lnTo>
                      <a:lnTo>
                        <a:pt x="93" y="769"/>
                      </a:lnTo>
                      <a:lnTo>
                        <a:pt x="85" y="819"/>
                      </a:lnTo>
                      <a:lnTo>
                        <a:pt x="85" y="828"/>
                      </a:lnTo>
                      <a:lnTo>
                        <a:pt x="113" y="834"/>
                      </a:lnTo>
                      <a:lnTo>
                        <a:pt x="124" y="820"/>
                      </a:lnTo>
                      <a:lnTo>
                        <a:pt x="117" y="776"/>
                      </a:lnTo>
                      <a:lnTo>
                        <a:pt x="113" y="744"/>
                      </a:lnTo>
                      <a:lnTo>
                        <a:pt x="124" y="641"/>
                      </a:lnTo>
                      <a:lnTo>
                        <a:pt x="128" y="642"/>
                      </a:lnTo>
                      <a:lnTo>
                        <a:pt x="139" y="679"/>
                      </a:lnTo>
                      <a:lnTo>
                        <a:pt x="132" y="742"/>
                      </a:lnTo>
                      <a:lnTo>
                        <a:pt x="124" y="747"/>
                      </a:lnTo>
                      <a:lnTo>
                        <a:pt x="139" y="812"/>
                      </a:lnTo>
                      <a:lnTo>
                        <a:pt x="166" y="819"/>
                      </a:lnTo>
                      <a:lnTo>
                        <a:pt x="171" y="814"/>
                      </a:lnTo>
                      <a:lnTo>
                        <a:pt x="151" y="749"/>
                      </a:lnTo>
                      <a:lnTo>
                        <a:pt x="183" y="636"/>
                      </a:lnTo>
                      <a:lnTo>
                        <a:pt x="197" y="627"/>
                      </a:lnTo>
                      <a:lnTo>
                        <a:pt x="197" y="619"/>
                      </a:lnTo>
                      <a:lnTo>
                        <a:pt x="226" y="621"/>
                      </a:lnTo>
                      <a:lnTo>
                        <a:pt x="234" y="636"/>
                      </a:lnTo>
                      <a:lnTo>
                        <a:pt x="241" y="627"/>
                      </a:lnTo>
                      <a:lnTo>
                        <a:pt x="214" y="425"/>
                      </a:lnTo>
                      <a:lnTo>
                        <a:pt x="218" y="426"/>
                      </a:lnTo>
                      <a:lnTo>
                        <a:pt x="218" y="384"/>
                      </a:lnTo>
                      <a:lnTo>
                        <a:pt x="222" y="379"/>
                      </a:lnTo>
                      <a:lnTo>
                        <a:pt x="214" y="280"/>
                      </a:lnTo>
                      <a:lnTo>
                        <a:pt x="206" y="163"/>
                      </a:lnTo>
                      <a:lnTo>
                        <a:pt x="160" y="140"/>
                      </a:lnTo>
                      <a:lnTo>
                        <a:pt x="147" y="114"/>
                      </a:lnTo>
                      <a:lnTo>
                        <a:pt x="160" y="91"/>
                      </a:lnTo>
                      <a:lnTo>
                        <a:pt x="166" y="94"/>
                      </a:lnTo>
                      <a:lnTo>
                        <a:pt x="171" y="83"/>
                      </a:lnTo>
                      <a:lnTo>
                        <a:pt x="171" y="70"/>
                      </a:lnTo>
                      <a:lnTo>
                        <a:pt x="183" y="69"/>
                      </a:lnTo>
                      <a:lnTo>
                        <a:pt x="186" y="36"/>
                      </a:lnTo>
                      <a:lnTo>
                        <a:pt x="175" y="11"/>
                      </a:lnTo>
                      <a:lnTo>
                        <a:pt x="163" y="3"/>
                      </a:lnTo>
                      <a:lnTo>
                        <a:pt x="146" y="3"/>
                      </a:lnTo>
                      <a:lnTo>
                        <a:pt x="133" y="0"/>
                      </a:lnTo>
                      <a:lnTo>
                        <a:pt x="121" y="6"/>
                      </a:lnTo>
                    </a:path>
                  </a:pathLst>
                </a:custGeom>
                <a:solidFill>
                  <a:schemeClr val="folHlink">
                    <a:alpha val="100000"/>
                  </a:schemeClr>
                </a:solidFill>
                <a:ln w="9525">
                  <a:noFill/>
                </a:ln>
              </p:spPr>
              <p:txBody>
                <a:bodyPr/>
                <a:lstStyle/>
                <a:p>
                  <a:endParaRPr lang="zh-CN" altLang="en-US"/>
                </a:p>
              </p:txBody>
            </p:sp>
            <p:sp>
              <p:nvSpPr>
                <p:cNvPr id="51256" name="Freeform 37"/>
                <p:cNvSpPr/>
                <p:nvPr/>
              </p:nvSpPr>
              <p:spPr>
                <a:xfrm>
                  <a:off x="1653" y="208"/>
                  <a:ext cx="268" cy="851"/>
                </a:xfrm>
                <a:custGeom>
                  <a:avLst/>
                  <a:gdLst/>
                  <a:ahLst/>
                  <a:cxnLst>
                    <a:cxn ang="0">
                      <a:pos x="163" y="11"/>
                    </a:cxn>
                    <a:cxn ang="0">
                      <a:pos x="176" y="58"/>
                    </a:cxn>
                    <a:cxn ang="0">
                      <a:pos x="167" y="63"/>
                    </a:cxn>
                    <a:cxn ang="0">
                      <a:pos x="159" y="81"/>
                    </a:cxn>
                    <a:cxn ang="0">
                      <a:pos x="145" y="110"/>
                    </a:cxn>
                    <a:cxn ang="0">
                      <a:pos x="159" y="116"/>
                    </a:cxn>
                    <a:cxn ang="0">
                      <a:pos x="219" y="159"/>
                    </a:cxn>
                    <a:cxn ang="0">
                      <a:pos x="258" y="417"/>
                    </a:cxn>
                    <a:cxn ang="0">
                      <a:pos x="267" y="461"/>
                    </a:cxn>
                    <a:cxn ang="0">
                      <a:pos x="250" y="486"/>
                    </a:cxn>
                    <a:cxn ang="0">
                      <a:pos x="237" y="492"/>
                    </a:cxn>
                    <a:cxn ang="0">
                      <a:pos x="237" y="453"/>
                    </a:cxn>
                    <a:cxn ang="0">
                      <a:pos x="237" y="472"/>
                    </a:cxn>
                    <a:cxn ang="0">
                      <a:pos x="223" y="458"/>
                    </a:cxn>
                    <a:cxn ang="0">
                      <a:pos x="215" y="426"/>
                    </a:cxn>
                    <a:cxn ang="0">
                      <a:pos x="180" y="648"/>
                    </a:cxn>
                    <a:cxn ang="0">
                      <a:pos x="163" y="784"/>
                    </a:cxn>
                    <a:cxn ang="0">
                      <a:pos x="172" y="845"/>
                    </a:cxn>
                    <a:cxn ang="0">
                      <a:pos x="129" y="836"/>
                    </a:cxn>
                    <a:cxn ang="0">
                      <a:pos x="141" y="759"/>
                    </a:cxn>
                    <a:cxn ang="0">
                      <a:pos x="124" y="655"/>
                    </a:cxn>
                    <a:cxn ang="0">
                      <a:pos x="120" y="756"/>
                    </a:cxn>
                    <a:cxn ang="0">
                      <a:pos x="112" y="827"/>
                    </a:cxn>
                    <a:cxn ang="0">
                      <a:pos x="77" y="831"/>
                    </a:cxn>
                    <a:cxn ang="0">
                      <a:pos x="63" y="648"/>
                    </a:cxn>
                    <a:cxn ang="0">
                      <a:pos x="48" y="631"/>
                    </a:cxn>
                    <a:cxn ang="0">
                      <a:pos x="8" y="648"/>
                    </a:cxn>
                    <a:cxn ang="0">
                      <a:pos x="30" y="433"/>
                    </a:cxn>
                    <a:cxn ang="0">
                      <a:pos x="25" y="392"/>
                    </a:cxn>
                    <a:cxn ang="0">
                      <a:pos x="29" y="285"/>
                    </a:cxn>
                    <a:cxn ang="0">
                      <a:pos x="89" y="143"/>
                    </a:cxn>
                    <a:cxn ang="0">
                      <a:pos x="89" y="93"/>
                    </a:cxn>
                    <a:cxn ang="0">
                      <a:pos x="77" y="84"/>
                    </a:cxn>
                    <a:cxn ang="0">
                      <a:pos x="63" y="70"/>
                    </a:cxn>
                    <a:cxn ang="0">
                      <a:pos x="72" y="11"/>
                    </a:cxn>
                    <a:cxn ang="0">
                      <a:pos x="105" y="2"/>
                    </a:cxn>
                    <a:cxn ang="0">
                      <a:pos x="132" y="6"/>
                    </a:cxn>
                  </a:cxnLst>
                  <a:rect l="0" t="0" r="0" b="0"/>
                  <a:pathLst>
                    <a:path w="268" h="851">
                      <a:moveTo>
                        <a:pt x="132" y="6"/>
                      </a:moveTo>
                      <a:lnTo>
                        <a:pt x="163" y="11"/>
                      </a:lnTo>
                      <a:lnTo>
                        <a:pt x="176" y="44"/>
                      </a:lnTo>
                      <a:lnTo>
                        <a:pt x="176" y="58"/>
                      </a:lnTo>
                      <a:lnTo>
                        <a:pt x="163" y="58"/>
                      </a:lnTo>
                      <a:lnTo>
                        <a:pt x="167" y="63"/>
                      </a:lnTo>
                      <a:lnTo>
                        <a:pt x="163" y="67"/>
                      </a:lnTo>
                      <a:lnTo>
                        <a:pt x="159" y="81"/>
                      </a:lnTo>
                      <a:lnTo>
                        <a:pt x="154" y="83"/>
                      </a:lnTo>
                      <a:lnTo>
                        <a:pt x="145" y="110"/>
                      </a:lnTo>
                      <a:lnTo>
                        <a:pt x="145" y="116"/>
                      </a:lnTo>
                      <a:lnTo>
                        <a:pt x="159" y="116"/>
                      </a:lnTo>
                      <a:lnTo>
                        <a:pt x="181" y="148"/>
                      </a:lnTo>
                      <a:lnTo>
                        <a:pt x="219" y="159"/>
                      </a:lnTo>
                      <a:lnTo>
                        <a:pt x="237" y="185"/>
                      </a:lnTo>
                      <a:lnTo>
                        <a:pt x="258" y="417"/>
                      </a:lnTo>
                      <a:lnTo>
                        <a:pt x="249" y="420"/>
                      </a:lnTo>
                      <a:lnTo>
                        <a:pt x="267" y="461"/>
                      </a:lnTo>
                      <a:lnTo>
                        <a:pt x="258" y="486"/>
                      </a:lnTo>
                      <a:lnTo>
                        <a:pt x="250" y="486"/>
                      </a:lnTo>
                      <a:lnTo>
                        <a:pt x="245" y="492"/>
                      </a:lnTo>
                      <a:lnTo>
                        <a:pt x="237" y="492"/>
                      </a:lnTo>
                      <a:lnTo>
                        <a:pt x="241" y="468"/>
                      </a:lnTo>
                      <a:lnTo>
                        <a:pt x="237" y="453"/>
                      </a:lnTo>
                      <a:lnTo>
                        <a:pt x="233" y="465"/>
                      </a:lnTo>
                      <a:lnTo>
                        <a:pt x="237" y="472"/>
                      </a:lnTo>
                      <a:lnTo>
                        <a:pt x="232" y="478"/>
                      </a:lnTo>
                      <a:lnTo>
                        <a:pt x="223" y="458"/>
                      </a:lnTo>
                      <a:lnTo>
                        <a:pt x="229" y="424"/>
                      </a:lnTo>
                      <a:lnTo>
                        <a:pt x="215" y="426"/>
                      </a:lnTo>
                      <a:lnTo>
                        <a:pt x="223" y="637"/>
                      </a:lnTo>
                      <a:lnTo>
                        <a:pt x="180" y="648"/>
                      </a:lnTo>
                      <a:lnTo>
                        <a:pt x="159" y="771"/>
                      </a:lnTo>
                      <a:lnTo>
                        <a:pt x="163" y="784"/>
                      </a:lnTo>
                      <a:lnTo>
                        <a:pt x="172" y="835"/>
                      </a:lnTo>
                      <a:lnTo>
                        <a:pt x="172" y="845"/>
                      </a:lnTo>
                      <a:lnTo>
                        <a:pt x="141" y="850"/>
                      </a:lnTo>
                      <a:lnTo>
                        <a:pt x="129" y="836"/>
                      </a:lnTo>
                      <a:lnTo>
                        <a:pt x="136" y="791"/>
                      </a:lnTo>
                      <a:lnTo>
                        <a:pt x="141" y="759"/>
                      </a:lnTo>
                      <a:lnTo>
                        <a:pt x="128" y="654"/>
                      </a:lnTo>
                      <a:lnTo>
                        <a:pt x="124" y="655"/>
                      </a:lnTo>
                      <a:lnTo>
                        <a:pt x="112" y="692"/>
                      </a:lnTo>
                      <a:lnTo>
                        <a:pt x="120" y="756"/>
                      </a:lnTo>
                      <a:lnTo>
                        <a:pt x="129" y="762"/>
                      </a:lnTo>
                      <a:lnTo>
                        <a:pt x="112" y="827"/>
                      </a:lnTo>
                      <a:lnTo>
                        <a:pt x="81" y="836"/>
                      </a:lnTo>
                      <a:lnTo>
                        <a:pt x="77" y="831"/>
                      </a:lnTo>
                      <a:lnTo>
                        <a:pt x="98" y="763"/>
                      </a:lnTo>
                      <a:lnTo>
                        <a:pt x="63" y="648"/>
                      </a:lnTo>
                      <a:lnTo>
                        <a:pt x="48" y="639"/>
                      </a:lnTo>
                      <a:lnTo>
                        <a:pt x="48" y="631"/>
                      </a:lnTo>
                      <a:lnTo>
                        <a:pt x="17" y="633"/>
                      </a:lnTo>
                      <a:lnTo>
                        <a:pt x="8" y="648"/>
                      </a:lnTo>
                      <a:lnTo>
                        <a:pt x="0" y="639"/>
                      </a:lnTo>
                      <a:lnTo>
                        <a:pt x="30" y="433"/>
                      </a:lnTo>
                      <a:lnTo>
                        <a:pt x="25" y="434"/>
                      </a:lnTo>
                      <a:lnTo>
                        <a:pt x="25" y="392"/>
                      </a:lnTo>
                      <a:lnTo>
                        <a:pt x="20" y="386"/>
                      </a:lnTo>
                      <a:lnTo>
                        <a:pt x="29" y="285"/>
                      </a:lnTo>
                      <a:lnTo>
                        <a:pt x="39" y="166"/>
                      </a:lnTo>
                      <a:lnTo>
                        <a:pt x="89" y="143"/>
                      </a:lnTo>
                      <a:lnTo>
                        <a:pt x="103" y="116"/>
                      </a:lnTo>
                      <a:lnTo>
                        <a:pt x="89" y="93"/>
                      </a:lnTo>
                      <a:lnTo>
                        <a:pt x="81" y="95"/>
                      </a:lnTo>
                      <a:lnTo>
                        <a:pt x="77" y="84"/>
                      </a:lnTo>
                      <a:lnTo>
                        <a:pt x="77" y="71"/>
                      </a:lnTo>
                      <a:lnTo>
                        <a:pt x="63" y="70"/>
                      </a:lnTo>
                      <a:lnTo>
                        <a:pt x="60" y="36"/>
                      </a:lnTo>
                      <a:lnTo>
                        <a:pt x="72" y="11"/>
                      </a:lnTo>
                      <a:lnTo>
                        <a:pt x="85" y="2"/>
                      </a:lnTo>
                      <a:lnTo>
                        <a:pt x="105" y="2"/>
                      </a:lnTo>
                      <a:lnTo>
                        <a:pt x="118" y="0"/>
                      </a:lnTo>
                      <a:lnTo>
                        <a:pt x="132" y="6"/>
                      </a:lnTo>
                    </a:path>
                  </a:pathLst>
                </a:custGeom>
                <a:solidFill>
                  <a:schemeClr val="folHlink">
                    <a:alpha val="100000"/>
                  </a:schemeClr>
                </a:solidFill>
                <a:ln w="9525">
                  <a:noFill/>
                </a:ln>
              </p:spPr>
              <p:txBody>
                <a:bodyPr/>
                <a:lstStyle/>
                <a:p>
                  <a:endParaRPr lang="zh-CN" altLang="en-US"/>
                </a:p>
              </p:txBody>
            </p:sp>
          </p:grpSp>
          <p:sp>
            <p:nvSpPr>
              <p:cNvPr id="51257" name="Freeform 38"/>
              <p:cNvSpPr/>
              <p:nvPr/>
            </p:nvSpPr>
            <p:spPr>
              <a:xfrm>
                <a:off x="753" y="195"/>
                <a:ext cx="134" cy="601"/>
              </a:xfrm>
              <a:custGeom>
                <a:avLst/>
                <a:gdLst/>
                <a:ahLst/>
                <a:cxnLst>
                  <a:cxn ang="0">
                    <a:pos x="30" y="11"/>
                  </a:cxn>
                  <a:cxn ang="0">
                    <a:pos x="30" y="27"/>
                  </a:cxn>
                  <a:cxn ang="0">
                    <a:pos x="33" y="31"/>
                  </a:cxn>
                  <a:cxn ang="0">
                    <a:pos x="27" y="42"/>
                  </a:cxn>
                  <a:cxn ang="0">
                    <a:pos x="30" y="46"/>
                  </a:cxn>
                  <a:cxn ang="0">
                    <a:pos x="30" y="51"/>
                  </a:cxn>
                  <a:cxn ang="0">
                    <a:pos x="34" y="67"/>
                  </a:cxn>
                  <a:cxn ang="0">
                    <a:pos x="34" y="70"/>
                  </a:cxn>
                  <a:cxn ang="0">
                    <a:pos x="10" y="86"/>
                  </a:cxn>
                  <a:cxn ang="0">
                    <a:pos x="0" y="211"/>
                  </a:cxn>
                  <a:cxn ang="0">
                    <a:pos x="13" y="232"/>
                  </a:cxn>
                  <a:cxn ang="0">
                    <a:pos x="8" y="300"/>
                  </a:cxn>
                  <a:cxn ang="0">
                    <a:pos x="17" y="307"/>
                  </a:cxn>
                  <a:cxn ang="0">
                    <a:pos x="22" y="413"/>
                  </a:cxn>
                  <a:cxn ang="0">
                    <a:pos x="28" y="519"/>
                  </a:cxn>
                  <a:cxn ang="0">
                    <a:pos x="25" y="525"/>
                  </a:cxn>
                  <a:cxn ang="0">
                    <a:pos x="2" y="545"/>
                  </a:cxn>
                  <a:cxn ang="0">
                    <a:pos x="5" y="548"/>
                  </a:cxn>
                  <a:cxn ang="0">
                    <a:pos x="13" y="553"/>
                  </a:cxn>
                  <a:cxn ang="0">
                    <a:pos x="28" y="548"/>
                  </a:cxn>
                  <a:cxn ang="0">
                    <a:pos x="41" y="541"/>
                  </a:cxn>
                  <a:cxn ang="0">
                    <a:pos x="52" y="537"/>
                  </a:cxn>
                  <a:cxn ang="0">
                    <a:pos x="52" y="555"/>
                  </a:cxn>
                  <a:cxn ang="0">
                    <a:pos x="57" y="555"/>
                  </a:cxn>
                  <a:cxn ang="0">
                    <a:pos x="49" y="571"/>
                  </a:cxn>
                  <a:cxn ang="0">
                    <a:pos x="53" y="596"/>
                  </a:cxn>
                  <a:cxn ang="0">
                    <a:pos x="61" y="600"/>
                  </a:cxn>
                  <a:cxn ang="0">
                    <a:pos x="75" y="579"/>
                  </a:cxn>
                  <a:cxn ang="0">
                    <a:pos x="75" y="563"/>
                  </a:cxn>
                  <a:cxn ang="0">
                    <a:pos x="79" y="562"/>
                  </a:cxn>
                  <a:cxn ang="0">
                    <a:pos x="85" y="425"/>
                  </a:cxn>
                  <a:cxn ang="0">
                    <a:pos x="79" y="412"/>
                  </a:cxn>
                  <a:cxn ang="0">
                    <a:pos x="95" y="320"/>
                  </a:cxn>
                  <a:cxn ang="0">
                    <a:pos x="105" y="316"/>
                  </a:cxn>
                  <a:cxn ang="0">
                    <a:pos x="108" y="221"/>
                  </a:cxn>
                  <a:cxn ang="0">
                    <a:pos x="133" y="210"/>
                  </a:cxn>
                  <a:cxn ang="0">
                    <a:pos x="123" y="107"/>
                  </a:cxn>
                  <a:cxn ang="0">
                    <a:pos x="84" y="79"/>
                  </a:cxn>
                  <a:cxn ang="0">
                    <a:pos x="75" y="69"/>
                  </a:cxn>
                  <a:cxn ang="0">
                    <a:pos x="75" y="60"/>
                  </a:cxn>
                  <a:cxn ang="0">
                    <a:pos x="78" y="53"/>
                  </a:cxn>
                  <a:cxn ang="0">
                    <a:pos x="82" y="47"/>
                  </a:cxn>
                  <a:cxn ang="0">
                    <a:pos x="86" y="40"/>
                  </a:cxn>
                  <a:cxn ang="0">
                    <a:pos x="89" y="33"/>
                  </a:cxn>
                  <a:cxn ang="0">
                    <a:pos x="89" y="26"/>
                  </a:cxn>
                  <a:cxn ang="0">
                    <a:pos x="86" y="18"/>
                  </a:cxn>
                  <a:cxn ang="0">
                    <a:pos x="82" y="10"/>
                  </a:cxn>
                  <a:cxn ang="0">
                    <a:pos x="75" y="4"/>
                  </a:cxn>
                  <a:cxn ang="0">
                    <a:pos x="67" y="0"/>
                  </a:cxn>
                  <a:cxn ang="0">
                    <a:pos x="58" y="0"/>
                  </a:cxn>
                  <a:cxn ang="0">
                    <a:pos x="49" y="1"/>
                  </a:cxn>
                  <a:cxn ang="0">
                    <a:pos x="41" y="4"/>
                  </a:cxn>
                  <a:cxn ang="0">
                    <a:pos x="30" y="11"/>
                  </a:cxn>
                </a:cxnLst>
                <a:rect l="0" t="0" r="0" b="0"/>
                <a:pathLst>
                  <a:path w="134" h="601">
                    <a:moveTo>
                      <a:pt x="30" y="11"/>
                    </a:moveTo>
                    <a:lnTo>
                      <a:pt x="30" y="27"/>
                    </a:lnTo>
                    <a:lnTo>
                      <a:pt x="33" y="31"/>
                    </a:lnTo>
                    <a:lnTo>
                      <a:pt x="27" y="42"/>
                    </a:lnTo>
                    <a:lnTo>
                      <a:pt x="30" y="46"/>
                    </a:lnTo>
                    <a:lnTo>
                      <a:pt x="30" y="51"/>
                    </a:lnTo>
                    <a:lnTo>
                      <a:pt x="34" y="67"/>
                    </a:lnTo>
                    <a:lnTo>
                      <a:pt x="34" y="70"/>
                    </a:lnTo>
                    <a:lnTo>
                      <a:pt x="10" y="86"/>
                    </a:lnTo>
                    <a:lnTo>
                      <a:pt x="0" y="211"/>
                    </a:lnTo>
                    <a:lnTo>
                      <a:pt x="13" y="232"/>
                    </a:lnTo>
                    <a:lnTo>
                      <a:pt x="8" y="300"/>
                    </a:lnTo>
                    <a:lnTo>
                      <a:pt x="17" y="307"/>
                    </a:lnTo>
                    <a:lnTo>
                      <a:pt x="22" y="413"/>
                    </a:lnTo>
                    <a:lnTo>
                      <a:pt x="28" y="519"/>
                    </a:lnTo>
                    <a:lnTo>
                      <a:pt x="25" y="525"/>
                    </a:lnTo>
                    <a:lnTo>
                      <a:pt x="2" y="545"/>
                    </a:lnTo>
                    <a:lnTo>
                      <a:pt x="5" y="548"/>
                    </a:lnTo>
                    <a:lnTo>
                      <a:pt x="13" y="553"/>
                    </a:lnTo>
                    <a:lnTo>
                      <a:pt x="28" y="548"/>
                    </a:lnTo>
                    <a:lnTo>
                      <a:pt x="41" y="541"/>
                    </a:lnTo>
                    <a:lnTo>
                      <a:pt x="52" y="537"/>
                    </a:lnTo>
                    <a:lnTo>
                      <a:pt x="52" y="555"/>
                    </a:lnTo>
                    <a:lnTo>
                      <a:pt x="57" y="555"/>
                    </a:lnTo>
                    <a:lnTo>
                      <a:pt x="49" y="571"/>
                    </a:lnTo>
                    <a:lnTo>
                      <a:pt x="53" y="596"/>
                    </a:lnTo>
                    <a:lnTo>
                      <a:pt x="61" y="600"/>
                    </a:lnTo>
                    <a:lnTo>
                      <a:pt x="75" y="579"/>
                    </a:lnTo>
                    <a:lnTo>
                      <a:pt x="75" y="563"/>
                    </a:lnTo>
                    <a:lnTo>
                      <a:pt x="79" y="562"/>
                    </a:lnTo>
                    <a:lnTo>
                      <a:pt x="85" y="425"/>
                    </a:lnTo>
                    <a:lnTo>
                      <a:pt x="79" y="412"/>
                    </a:lnTo>
                    <a:lnTo>
                      <a:pt x="95" y="320"/>
                    </a:lnTo>
                    <a:lnTo>
                      <a:pt x="105" y="316"/>
                    </a:lnTo>
                    <a:lnTo>
                      <a:pt x="108" y="221"/>
                    </a:lnTo>
                    <a:lnTo>
                      <a:pt x="133" y="210"/>
                    </a:lnTo>
                    <a:lnTo>
                      <a:pt x="123" y="107"/>
                    </a:lnTo>
                    <a:lnTo>
                      <a:pt x="84" y="79"/>
                    </a:lnTo>
                    <a:lnTo>
                      <a:pt x="75" y="69"/>
                    </a:lnTo>
                    <a:lnTo>
                      <a:pt x="75" y="60"/>
                    </a:lnTo>
                    <a:lnTo>
                      <a:pt x="78" y="53"/>
                    </a:lnTo>
                    <a:lnTo>
                      <a:pt x="82" y="47"/>
                    </a:lnTo>
                    <a:lnTo>
                      <a:pt x="86" y="40"/>
                    </a:lnTo>
                    <a:lnTo>
                      <a:pt x="89" y="33"/>
                    </a:lnTo>
                    <a:lnTo>
                      <a:pt x="89" y="26"/>
                    </a:lnTo>
                    <a:lnTo>
                      <a:pt x="86" y="18"/>
                    </a:lnTo>
                    <a:lnTo>
                      <a:pt x="82" y="10"/>
                    </a:lnTo>
                    <a:lnTo>
                      <a:pt x="75" y="4"/>
                    </a:lnTo>
                    <a:lnTo>
                      <a:pt x="67" y="0"/>
                    </a:lnTo>
                    <a:lnTo>
                      <a:pt x="58" y="0"/>
                    </a:lnTo>
                    <a:lnTo>
                      <a:pt x="49" y="1"/>
                    </a:lnTo>
                    <a:lnTo>
                      <a:pt x="41" y="4"/>
                    </a:lnTo>
                    <a:lnTo>
                      <a:pt x="30" y="11"/>
                    </a:lnTo>
                  </a:path>
                </a:pathLst>
              </a:custGeom>
              <a:solidFill>
                <a:srgbClr val="EAEC5E">
                  <a:alpha val="100000"/>
                </a:srgbClr>
              </a:solidFill>
              <a:ln w="9525">
                <a:noFill/>
              </a:ln>
            </p:spPr>
            <p:txBody>
              <a:bodyPr/>
              <a:lstStyle/>
              <a:p>
                <a:endParaRPr lang="zh-CN" altLang="en-US"/>
              </a:p>
            </p:txBody>
          </p:sp>
          <p:grpSp>
            <p:nvGrpSpPr>
              <p:cNvPr id="51258" name="组合 51257"/>
              <p:cNvGrpSpPr/>
              <p:nvPr/>
            </p:nvGrpSpPr>
            <p:grpSpPr>
              <a:xfrm>
                <a:off x="780" y="512"/>
                <a:ext cx="893" cy="924"/>
                <a:chOff x="0" y="0"/>
                <a:chExt cx="893" cy="924"/>
              </a:xfrm>
            </p:grpSpPr>
            <p:sp>
              <p:nvSpPr>
                <p:cNvPr id="51259" name="Freeform 40"/>
                <p:cNvSpPr/>
                <p:nvPr/>
              </p:nvSpPr>
              <p:spPr>
                <a:xfrm>
                  <a:off x="293" y="3"/>
                  <a:ext cx="268" cy="919"/>
                </a:xfrm>
                <a:custGeom>
                  <a:avLst/>
                  <a:gdLst/>
                  <a:ahLst/>
                  <a:cxnLst>
                    <a:cxn ang="0">
                      <a:pos x="104" y="13"/>
                    </a:cxn>
                    <a:cxn ang="0">
                      <a:pos x="91" y="63"/>
                    </a:cxn>
                    <a:cxn ang="0">
                      <a:pos x="100" y="68"/>
                    </a:cxn>
                    <a:cxn ang="0">
                      <a:pos x="108" y="88"/>
                    </a:cxn>
                    <a:cxn ang="0">
                      <a:pos x="121" y="119"/>
                    </a:cxn>
                    <a:cxn ang="0">
                      <a:pos x="108" y="125"/>
                    </a:cxn>
                    <a:cxn ang="0">
                      <a:pos x="48" y="172"/>
                    </a:cxn>
                    <a:cxn ang="0">
                      <a:pos x="9" y="451"/>
                    </a:cxn>
                    <a:cxn ang="0">
                      <a:pos x="0" y="498"/>
                    </a:cxn>
                    <a:cxn ang="0">
                      <a:pos x="17" y="525"/>
                    </a:cxn>
                    <a:cxn ang="0">
                      <a:pos x="30" y="531"/>
                    </a:cxn>
                    <a:cxn ang="0">
                      <a:pos x="30" y="489"/>
                    </a:cxn>
                    <a:cxn ang="0">
                      <a:pos x="30" y="510"/>
                    </a:cxn>
                    <a:cxn ang="0">
                      <a:pos x="44" y="494"/>
                    </a:cxn>
                    <a:cxn ang="0">
                      <a:pos x="52" y="460"/>
                    </a:cxn>
                    <a:cxn ang="0">
                      <a:pos x="87" y="700"/>
                    </a:cxn>
                    <a:cxn ang="0">
                      <a:pos x="104" y="846"/>
                    </a:cxn>
                    <a:cxn ang="0">
                      <a:pos x="95" y="911"/>
                    </a:cxn>
                    <a:cxn ang="0">
                      <a:pos x="138" y="902"/>
                    </a:cxn>
                    <a:cxn ang="0">
                      <a:pos x="125" y="819"/>
                    </a:cxn>
                    <a:cxn ang="0">
                      <a:pos x="142" y="707"/>
                    </a:cxn>
                    <a:cxn ang="0">
                      <a:pos x="147" y="816"/>
                    </a:cxn>
                    <a:cxn ang="0">
                      <a:pos x="155" y="893"/>
                    </a:cxn>
                    <a:cxn ang="0">
                      <a:pos x="190" y="896"/>
                    </a:cxn>
                    <a:cxn ang="0">
                      <a:pos x="203" y="700"/>
                    </a:cxn>
                    <a:cxn ang="0">
                      <a:pos x="219" y="682"/>
                    </a:cxn>
                    <a:cxn ang="0">
                      <a:pos x="259" y="700"/>
                    </a:cxn>
                    <a:cxn ang="0">
                      <a:pos x="237" y="468"/>
                    </a:cxn>
                    <a:cxn ang="0">
                      <a:pos x="242" y="423"/>
                    </a:cxn>
                    <a:cxn ang="0">
                      <a:pos x="238" y="308"/>
                    </a:cxn>
                    <a:cxn ang="0">
                      <a:pos x="178" y="154"/>
                    </a:cxn>
                    <a:cxn ang="0">
                      <a:pos x="177" y="100"/>
                    </a:cxn>
                    <a:cxn ang="0">
                      <a:pos x="190" y="90"/>
                    </a:cxn>
                    <a:cxn ang="0">
                      <a:pos x="203" y="75"/>
                    </a:cxn>
                    <a:cxn ang="0">
                      <a:pos x="194" y="13"/>
                    </a:cxn>
                    <a:cxn ang="0">
                      <a:pos x="162" y="4"/>
                    </a:cxn>
                    <a:cxn ang="0">
                      <a:pos x="135" y="7"/>
                    </a:cxn>
                  </a:cxnLst>
                  <a:rect l="0" t="0" r="0" b="0"/>
                  <a:pathLst>
                    <a:path w="268" h="919">
                      <a:moveTo>
                        <a:pt x="135" y="7"/>
                      </a:moveTo>
                      <a:lnTo>
                        <a:pt x="104" y="13"/>
                      </a:lnTo>
                      <a:lnTo>
                        <a:pt x="91" y="48"/>
                      </a:lnTo>
                      <a:lnTo>
                        <a:pt x="91" y="63"/>
                      </a:lnTo>
                      <a:lnTo>
                        <a:pt x="104" y="63"/>
                      </a:lnTo>
                      <a:lnTo>
                        <a:pt x="100" y="68"/>
                      </a:lnTo>
                      <a:lnTo>
                        <a:pt x="104" y="72"/>
                      </a:lnTo>
                      <a:lnTo>
                        <a:pt x="108" y="88"/>
                      </a:lnTo>
                      <a:lnTo>
                        <a:pt x="112" y="90"/>
                      </a:lnTo>
                      <a:lnTo>
                        <a:pt x="121" y="119"/>
                      </a:lnTo>
                      <a:lnTo>
                        <a:pt x="121" y="125"/>
                      </a:lnTo>
                      <a:lnTo>
                        <a:pt x="108" y="125"/>
                      </a:lnTo>
                      <a:lnTo>
                        <a:pt x="86" y="160"/>
                      </a:lnTo>
                      <a:lnTo>
                        <a:pt x="48" y="172"/>
                      </a:lnTo>
                      <a:lnTo>
                        <a:pt x="30" y="199"/>
                      </a:lnTo>
                      <a:lnTo>
                        <a:pt x="9" y="451"/>
                      </a:lnTo>
                      <a:lnTo>
                        <a:pt x="18" y="453"/>
                      </a:lnTo>
                      <a:lnTo>
                        <a:pt x="0" y="498"/>
                      </a:lnTo>
                      <a:lnTo>
                        <a:pt x="9" y="525"/>
                      </a:lnTo>
                      <a:lnTo>
                        <a:pt x="17" y="525"/>
                      </a:lnTo>
                      <a:lnTo>
                        <a:pt x="22" y="531"/>
                      </a:lnTo>
                      <a:lnTo>
                        <a:pt x="30" y="531"/>
                      </a:lnTo>
                      <a:lnTo>
                        <a:pt x="26" y="505"/>
                      </a:lnTo>
                      <a:lnTo>
                        <a:pt x="30" y="489"/>
                      </a:lnTo>
                      <a:lnTo>
                        <a:pt x="34" y="501"/>
                      </a:lnTo>
                      <a:lnTo>
                        <a:pt x="30" y="510"/>
                      </a:lnTo>
                      <a:lnTo>
                        <a:pt x="35" y="516"/>
                      </a:lnTo>
                      <a:lnTo>
                        <a:pt x="44" y="494"/>
                      </a:lnTo>
                      <a:lnTo>
                        <a:pt x="38" y="458"/>
                      </a:lnTo>
                      <a:lnTo>
                        <a:pt x="52" y="460"/>
                      </a:lnTo>
                      <a:lnTo>
                        <a:pt x="44" y="688"/>
                      </a:lnTo>
                      <a:lnTo>
                        <a:pt x="87" y="700"/>
                      </a:lnTo>
                      <a:lnTo>
                        <a:pt x="108" y="832"/>
                      </a:lnTo>
                      <a:lnTo>
                        <a:pt x="104" y="846"/>
                      </a:lnTo>
                      <a:lnTo>
                        <a:pt x="95" y="901"/>
                      </a:lnTo>
                      <a:lnTo>
                        <a:pt x="95" y="911"/>
                      </a:lnTo>
                      <a:lnTo>
                        <a:pt x="125" y="918"/>
                      </a:lnTo>
                      <a:lnTo>
                        <a:pt x="138" y="902"/>
                      </a:lnTo>
                      <a:lnTo>
                        <a:pt x="131" y="853"/>
                      </a:lnTo>
                      <a:lnTo>
                        <a:pt x="125" y="819"/>
                      </a:lnTo>
                      <a:lnTo>
                        <a:pt x="138" y="706"/>
                      </a:lnTo>
                      <a:lnTo>
                        <a:pt x="142" y="707"/>
                      </a:lnTo>
                      <a:lnTo>
                        <a:pt x="155" y="747"/>
                      </a:lnTo>
                      <a:lnTo>
                        <a:pt x="147" y="816"/>
                      </a:lnTo>
                      <a:lnTo>
                        <a:pt x="138" y="822"/>
                      </a:lnTo>
                      <a:lnTo>
                        <a:pt x="155" y="893"/>
                      </a:lnTo>
                      <a:lnTo>
                        <a:pt x="185" y="902"/>
                      </a:lnTo>
                      <a:lnTo>
                        <a:pt x="190" y="896"/>
                      </a:lnTo>
                      <a:lnTo>
                        <a:pt x="168" y="823"/>
                      </a:lnTo>
                      <a:lnTo>
                        <a:pt x="203" y="700"/>
                      </a:lnTo>
                      <a:lnTo>
                        <a:pt x="219" y="691"/>
                      </a:lnTo>
                      <a:lnTo>
                        <a:pt x="219" y="682"/>
                      </a:lnTo>
                      <a:lnTo>
                        <a:pt x="250" y="684"/>
                      </a:lnTo>
                      <a:lnTo>
                        <a:pt x="259" y="700"/>
                      </a:lnTo>
                      <a:lnTo>
                        <a:pt x="267" y="691"/>
                      </a:lnTo>
                      <a:lnTo>
                        <a:pt x="237" y="468"/>
                      </a:lnTo>
                      <a:lnTo>
                        <a:pt x="242" y="469"/>
                      </a:lnTo>
                      <a:lnTo>
                        <a:pt x="242" y="423"/>
                      </a:lnTo>
                      <a:lnTo>
                        <a:pt x="246" y="416"/>
                      </a:lnTo>
                      <a:lnTo>
                        <a:pt x="238" y="308"/>
                      </a:lnTo>
                      <a:lnTo>
                        <a:pt x="228" y="179"/>
                      </a:lnTo>
                      <a:lnTo>
                        <a:pt x="178" y="154"/>
                      </a:lnTo>
                      <a:lnTo>
                        <a:pt x="163" y="125"/>
                      </a:lnTo>
                      <a:lnTo>
                        <a:pt x="177" y="100"/>
                      </a:lnTo>
                      <a:lnTo>
                        <a:pt x="185" y="103"/>
                      </a:lnTo>
                      <a:lnTo>
                        <a:pt x="190" y="90"/>
                      </a:lnTo>
                      <a:lnTo>
                        <a:pt x="190" y="77"/>
                      </a:lnTo>
                      <a:lnTo>
                        <a:pt x="203" y="75"/>
                      </a:lnTo>
                      <a:lnTo>
                        <a:pt x="207" y="39"/>
                      </a:lnTo>
                      <a:lnTo>
                        <a:pt x="194" y="13"/>
                      </a:lnTo>
                      <a:lnTo>
                        <a:pt x="181" y="4"/>
                      </a:lnTo>
                      <a:lnTo>
                        <a:pt x="162" y="4"/>
                      </a:lnTo>
                      <a:lnTo>
                        <a:pt x="148" y="0"/>
                      </a:lnTo>
                      <a:lnTo>
                        <a:pt x="135" y="7"/>
                      </a:lnTo>
                    </a:path>
                  </a:pathLst>
                </a:custGeom>
                <a:solidFill>
                  <a:srgbClr val="9FBFFF">
                    <a:alpha val="100000"/>
                  </a:srgbClr>
                </a:solidFill>
                <a:ln w="9525">
                  <a:noFill/>
                </a:ln>
              </p:spPr>
              <p:txBody>
                <a:bodyPr/>
                <a:lstStyle/>
                <a:p>
                  <a:endParaRPr lang="zh-CN" altLang="en-US"/>
                </a:p>
              </p:txBody>
            </p:sp>
            <p:sp>
              <p:nvSpPr>
                <p:cNvPr id="51260" name="Freeform 41"/>
                <p:cNvSpPr/>
                <p:nvPr/>
              </p:nvSpPr>
              <p:spPr>
                <a:xfrm>
                  <a:off x="623" y="0"/>
                  <a:ext cx="270" cy="921"/>
                </a:xfrm>
                <a:custGeom>
                  <a:avLst/>
                  <a:gdLst/>
                  <a:ahLst/>
                  <a:cxnLst>
                    <a:cxn ang="0">
                      <a:pos x="100" y="0"/>
                    </a:cxn>
                    <a:cxn ang="0">
                      <a:pos x="159" y="30"/>
                    </a:cxn>
                    <a:cxn ang="0">
                      <a:pos x="160" y="92"/>
                    </a:cxn>
                    <a:cxn ang="0">
                      <a:pos x="188" y="121"/>
                    </a:cxn>
                    <a:cxn ang="0">
                      <a:pos x="249" y="155"/>
                    </a:cxn>
                    <a:cxn ang="0">
                      <a:pos x="261" y="331"/>
                    </a:cxn>
                    <a:cxn ang="0">
                      <a:pos x="219" y="483"/>
                    </a:cxn>
                    <a:cxn ang="0">
                      <a:pos x="177" y="599"/>
                    </a:cxn>
                    <a:cxn ang="0">
                      <a:pos x="185" y="874"/>
                    </a:cxn>
                    <a:cxn ang="0">
                      <a:pos x="177" y="885"/>
                    </a:cxn>
                    <a:cxn ang="0">
                      <a:pos x="135" y="915"/>
                    </a:cxn>
                    <a:cxn ang="0">
                      <a:pos x="112" y="920"/>
                    </a:cxn>
                    <a:cxn ang="0">
                      <a:pos x="96" y="912"/>
                    </a:cxn>
                    <a:cxn ang="0">
                      <a:pos x="105" y="896"/>
                    </a:cxn>
                    <a:cxn ang="0">
                      <a:pos x="126" y="873"/>
                    </a:cxn>
                    <a:cxn ang="0">
                      <a:pos x="117" y="865"/>
                    </a:cxn>
                    <a:cxn ang="0">
                      <a:pos x="64" y="882"/>
                    </a:cxn>
                    <a:cxn ang="0">
                      <a:pos x="59" y="871"/>
                    </a:cxn>
                    <a:cxn ang="0">
                      <a:pos x="64" y="860"/>
                    </a:cxn>
                    <a:cxn ang="0">
                      <a:pos x="81" y="843"/>
                    </a:cxn>
                    <a:cxn ang="0">
                      <a:pos x="62" y="754"/>
                    </a:cxn>
                    <a:cxn ang="0">
                      <a:pos x="44" y="503"/>
                    </a:cxn>
                    <a:cxn ang="0">
                      <a:pos x="35" y="454"/>
                    </a:cxn>
                    <a:cxn ang="0">
                      <a:pos x="50" y="355"/>
                    </a:cxn>
                    <a:cxn ang="0">
                      <a:pos x="38" y="354"/>
                    </a:cxn>
                    <a:cxn ang="0">
                      <a:pos x="28" y="350"/>
                    </a:cxn>
                    <a:cxn ang="0">
                      <a:pos x="17" y="343"/>
                    </a:cxn>
                    <a:cxn ang="0">
                      <a:pos x="11" y="336"/>
                    </a:cxn>
                    <a:cxn ang="0">
                      <a:pos x="0" y="323"/>
                    </a:cxn>
                    <a:cxn ang="0">
                      <a:pos x="8" y="273"/>
                    </a:cxn>
                    <a:cxn ang="0">
                      <a:pos x="73" y="158"/>
                    </a:cxn>
                    <a:cxn ang="0">
                      <a:pos x="96" y="125"/>
                    </a:cxn>
                    <a:cxn ang="0">
                      <a:pos x="68" y="103"/>
                    </a:cxn>
                    <a:cxn ang="0">
                      <a:pos x="66" y="98"/>
                    </a:cxn>
                    <a:cxn ang="0">
                      <a:pos x="58" y="88"/>
                    </a:cxn>
                    <a:cxn ang="0">
                      <a:pos x="59" y="62"/>
                    </a:cxn>
                    <a:cxn ang="0">
                      <a:pos x="55" y="33"/>
                    </a:cxn>
                  </a:cxnLst>
                  <a:rect l="0" t="0" r="0" b="0"/>
                  <a:pathLst>
                    <a:path w="270" h="921">
                      <a:moveTo>
                        <a:pt x="67" y="12"/>
                      </a:moveTo>
                      <a:lnTo>
                        <a:pt x="100" y="0"/>
                      </a:lnTo>
                      <a:lnTo>
                        <a:pt x="135" y="7"/>
                      </a:lnTo>
                      <a:lnTo>
                        <a:pt x="159" y="30"/>
                      </a:lnTo>
                      <a:lnTo>
                        <a:pt x="168" y="58"/>
                      </a:lnTo>
                      <a:lnTo>
                        <a:pt x="160" y="92"/>
                      </a:lnTo>
                      <a:lnTo>
                        <a:pt x="172" y="111"/>
                      </a:lnTo>
                      <a:lnTo>
                        <a:pt x="188" y="121"/>
                      </a:lnTo>
                      <a:lnTo>
                        <a:pt x="236" y="141"/>
                      </a:lnTo>
                      <a:lnTo>
                        <a:pt x="249" y="155"/>
                      </a:lnTo>
                      <a:lnTo>
                        <a:pt x="269" y="301"/>
                      </a:lnTo>
                      <a:lnTo>
                        <a:pt x="261" y="331"/>
                      </a:lnTo>
                      <a:lnTo>
                        <a:pt x="211" y="343"/>
                      </a:lnTo>
                      <a:lnTo>
                        <a:pt x="219" y="483"/>
                      </a:lnTo>
                      <a:lnTo>
                        <a:pt x="185" y="496"/>
                      </a:lnTo>
                      <a:lnTo>
                        <a:pt x="177" y="599"/>
                      </a:lnTo>
                      <a:lnTo>
                        <a:pt x="184" y="776"/>
                      </a:lnTo>
                      <a:lnTo>
                        <a:pt x="185" y="874"/>
                      </a:lnTo>
                      <a:lnTo>
                        <a:pt x="177" y="877"/>
                      </a:lnTo>
                      <a:lnTo>
                        <a:pt x="177" y="885"/>
                      </a:lnTo>
                      <a:lnTo>
                        <a:pt x="151" y="903"/>
                      </a:lnTo>
                      <a:lnTo>
                        <a:pt x="135" y="915"/>
                      </a:lnTo>
                      <a:lnTo>
                        <a:pt x="124" y="919"/>
                      </a:lnTo>
                      <a:lnTo>
                        <a:pt x="112" y="920"/>
                      </a:lnTo>
                      <a:lnTo>
                        <a:pt x="99" y="916"/>
                      </a:lnTo>
                      <a:lnTo>
                        <a:pt x="96" y="912"/>
                      </a:lnTo>
                      <a:lnTo>
                        <a:pt x="99" y="905"/>
                      </a:lnTo>
                      <a:lnTo>
                        <a:pt x="105" y="896"/>
                      </a:lnTo>
                      <a:lnTo>
                        <a:pt x="114" y="884"/>
                      </a:lnTo>
                      <a:lnTo>
                        <a:pt x="126" y="873"/>
                      </a:lnTo>
                      <a:lnTo>
                        <a:pt x="117" y="877"/>
                      </a:lnTo>
                      <a:lnTo>
                        <a:pt x="117" y="865"/>
                      </a:lnTo>
                      <a:lnTo>
                        <a:pt x="80" y="882"/>
                      </a:lnTo>
                      <a:lnTo>
                        <a:pt x="64" y="882"/>
                      </a:lnTo>
                      <a:lnTo>
                        <a:pt x="59" y="877"/>
                      </a:lnTo>
                      <a:lnTo>
                        <a:pt x="59" y="871"/>
                      </a:lnTo>
                      <a:lnTo>
                        <a:pt x="61" y="866"/>
                      </a:lnTo>
                      <a:lnTo>
                        <a:pt x="64" y="860"/>
                      </a:lnTo>
                      <a:lnTo>
                        <a:pt x="73" y="851"/>
                      </a:lnTo>
                      <a:lnTo>
                        <a:pt x="81" y="843"/>
                      </a:lnTo>
                      <a:lnTo>
                        <a:pt x="71" y="841"/>
                      </a:lnTo>
                      <a:lnTo>
                        <a:pt x="62" y="754"/>
                      </a:lnTo>
                      <a:lnTo>
                        <a:pt x="59" y="617"/>
                      </a:lnTo>
                      <a:lnTo>
                        <a:pt x="44" y="503"/>
                      </a:lnTo>
                      <a:lnTo>
                        <a:pt x="39" y="472"/>
                      </a:lnTo>
                      <a:lnTo>
                        <a:pt x="35" y="454"/>
                      </a:lnTo>
                      <a:lnTo>
                        <a:pt x="46" y="386"/>
                      </a:lnTo>
                      <a:lnTo>
                        <a:pt x="50" y="355"/>
                      </a:lnTo>
                      <a:lnTo>
                        <a:pt x="43" y="359"/>
                      </a:lnTo>
                      <a:lnTo>
                        <a:pt x="38" y="354"/>
                      </a:lnTo>
                      <a:lnTo>
                        <a:pt x="35" y="354"/>
                      </a:lnTo>
                      <a:lnTo>
                        <a:pt x="28" y="350"/>
                      </a:lnTo>
                      <a:lnTo>
                        <a:pt x="20" y="350"/>
                      </a:lnTo>
                      <a:lnTo>
                        <a:pt x="17" y="343"/>
                      </a:lnTo>
                      <a:lnTo>
                        <a:pt x="13" y="342"/>
                      </a:lnTo>
                      <a:lnTo>
                        <a:pt x="11" y="336"/>
                      </a:lnTo>
                      <a:lnTo>
                        <a:pt x="4" y="331"/>
                      </a:lnTo>
                      <a:lnTo>
                        <a:pt x="0" y="323"/>
                      </a:lnTo>
                      <a:lnTo>
                        <a:pt x="15" y="292"/>
                      </a:lnTo>
                      <a:lnTo>
                        <a:pt x="8" y="273"/>
                      </a:lnTo>
                      <a:lnTo>
                        <a:pt x="34" y="292"/>
                      </a:lnTo>
                      <a:lnTo>
                        <a:pt x="73" y="158"/>
                      </a:lnTo>
                      <a:lnTo>
                        <a:pt x="102" y="132"/>
                      </a:lnTo>
                      <a:lnTo>
                        <a:pt x="96" y="125"/>
                      </a:lnTo>
                      <a:lnTo>
                        <a:pt x="71" y="121"/>
                      </a:lnTo>
                      <a:lnTo>
                        <a:pt x="68" y="103"/>
                      </a:lnTo>
                      <a:lnTo>
                        <a:pt x="76" y="99"/>
                      </a:lnTo>
                      <a:lnTo>
                        <a:pt x="66" y="98"/>
                      </a:lnTo>
                      <a:lnTo>
                        <a:pt x="68" y="91"/>
                      </a:lnTo>
                      <a:lnTo>
                        <a:pt x="58" y="88"/>
                      </a:lnTo>
                      <a:lnTo>
                        <a:pt x="65" y="66"/>
                      </a:lnTo>
                      <a:lnTo>
                        <a:pt x="59" y="62"/>
                      </a:lnTo>
                      <a:lnTo>
                        <a:pt x="62" y="34"/>
                      </a:lnTo>
                      <a:lnTo>
                        <a:pt x="55" y="33"/>
                      </a:lnTo>
                      <a:lnTo>
                        <a:pt x="67" y="12"/>
                      </a:lnTo>
                    </a:path>
                  </a:pathLst>
                </a:custGeom>
                <a:solidFill>
                  <a:srgbClr val="3F7FFF">
                    <a:alpha val="100000"/>
                  </a:srgbClr>
                </a:solidFill>
                <a:ln w="9525">
                  <a:noFill/>
                </a:ln>
              </p:spPr>
              <p:txBody>
                <a:bodyPr/>
                <a:lstStyle/>
                <a:p>
                  <a:endParaRPr lang="zh-CN" altLang="en-US"/>
                </a:p>
              </p:txBody>
            </p:sp>
            <p:sp>
              <p:nvSpPr>
                <p:cNvPr id="51261" name="Freeform 42"/>
                <p:cNvSpPr/>
                <p:nvPr/>
              </p:nvSpPr>
              <p:spPr>
                <a:xfrm>
                  <a:off x="0" y="0"/>
                  <a:ext cx="192" cy="924"/>
                </a:xfrm>
                <a:custGeom>
                  <a:avLst/>
                  <a:gdLst/>
                  <a:ahLst/>
                  <a:cxnLst>
                    <a:cxn ang="0">
                      <a:pos x="124" y="14"/>
                    </a:cxn>
                    <a:cxn ang="0">
                      <a:pos x="80" y="0"/>
                    </a:cxn>
                    <a:cxn ang="0">
                      <a:pos x="46" y="0"/>
                    </a:cxn>
                    <a:cxn ang="0">
                      <a:pos x="17" y="8"/>
                    </a:cxn>
                    <a:cxn ang="0">
                      <a:pos x="5" y="39"/>
                    </a:cxn>
                    <a:cxn ang="0">
                      <a:pos x="5" y="67"/>
                    </a:cxn>
                    <a:cxn ang="0">
                      <a:pos x="22" y="100"/>
                    </a:cxn>
                    <a:cxn ang="0">
                      <a:pos x="35" y="99"/>
                    </a:cxn>
                    <a:cxn ang="0">
                      <a:pos x="16" y="137"/>
                    </a:cxn>
                    <a:cxn ang="0">
                      <a:pos x="0" y="197"/>
                    </a:cxn>
                    <a:cxn ang="0">
                      <a:pos x="0" y="251"/>
                    </a:cxn>
                    <a:cxn ang="0">
                      <a:pos x="5" y="318"/>
                    </a:cxn>
                    <a:cxn ang="0">
                      <a:pos x="17" y="384"/>
                    </a:cxn>
                    <a:cxn ang="0">
                      <a:pos x="39" y="388"/>
                    </a:cxn>
                    <a:cxn ang="0">
                      <a:pos x="39" y="407"/>
                    </a:cxn>
                    <a:cxn ang="0">
                      <a:pos x="51" y="415"/>
                    </a:cxn>
                    <a:cxn ang="0">
                      <a:pos x="51" y="482"/>
                    </a:cxn>
                    <a:cxn ang="0">
                      <a:pos x="62" y="495"/>
                    </a:cxn>
                    <a:cxn ang="0">
                      <a:pos x="62" y="620"/>
                    </a:cxn>
                    <a:cxn ang="0">
                      <a:pos x="62" y="698"/>
                    </a:cxn>
                    <a:cxn ang="0">
                      <a:pos x="45" y="785"/>
                    </a:cxn>
                    <a:cxn ang="0">
                      <a:pos x="38" y="898"/>
                    </a:cxn>
                    <a:cxn ang="0">
                      <a:pos x="58" y="906"/>
                    </a:cxn>
                    <a:cxn ang="0">
                      <a:pos x="58" y="919"/>
                    </a:cxn>
                    <a:cxn ang="0">
                      <a:pos x="90" y="919"/>
                    </a:cxn>
                    <a:cxn ang="0">
                      <a:pos x="95" y="914"/>
                    </a:cxn>
                    <a:cxn ang="0">
                      <a:pos x="107" y="914"/>
                    </a:cxn>
                    <a:cxn ang="0">
                      <a:pos x="107" y="923"/>
                    </a:cxn>
                    <a:cxn ang="0">
                      <a:pos x="131" y="919"/>
                    </a:cxn>
                    <a:cxn ang="0">
                      <a:pos x="180" y="914"/>
                    </a:cxn>
                    <a:cxn ang="0">
                      <a:pos x="180" y="907"/>
                    </a:cxn>
                    <a:cxn ang="0">
                      <a:pos x="135" y="889"/>
                    </a:cxn>
                    <a:cxn ang="0">
                      <a:pos x="135" y="873"/>
                    </a:cxn>
                    <a:cxn ang="0">
                      <a:pos x="175" y="865"/>
                    </a:cxn>
                    <a:cxn ang="0">
                      <a:pos x="175" y="853"/>
                    </a:cxn>
                    <a:cxn ang="0">
                      <a:pos x="147" y="837"/>
                    </a:cxn>
                    <a:cxn ang="0">
                      <a:pos x="147" y="711"/>
                    </a:cxn>
                    <a:cxn ang="0">
                      <a:pos x="158" y="596"/>
                    </a:cxn>
                    <a:cxn ang="0">
                      <a:pos x="154" y="480"/>
                    </a:cxn>
                    <a:cxn ang="0">
                      <a:pos x="153" y="415"/>
                    </a:cxn>
                    <a:cxn ang="0">
                      <a:pos x="157" y="395"/>
                    </a:cxn>
                    <a:cxn ang="0">
                      <a:pos x="157" y="305"/>
                    </a:cxn>
                    <a:cxn ang="0">
                      <a:pos x="190" y="285"/>
                    </a:cxn>
                    <a:cxn ang="0">
                      <a:pos x="191" y="273"/>
                    </a:cxn>
                    <a:cxn ang="0">
                      <a:pos x="119" y="150"/>
                    </a:cxn>
                    <a:cxn ang="0">
                      <a:pos x="84" y="133"/>
                    </a:cxn>
                    <a:cxn ang="0">
                      <a:pos x="89" y="125"/>
                    </a:cxn>
                    <a:cxn ang="0">
                      <a:pos x="112" y="121"/>
                    </a:cxn>
                    <a:cxn ang="0">
                      <a:pos x="112" y="112"/>
                    </a:cxn>
                    <a:cxn ang="0">
                      <a:pos x="119" y="109"/>
                    </a:cxn>
                    <a:cxn ang="0">
                      <a:pos x="119" y="100"/>
                    </a:cxn>
                    <a:cxn ang="0">
                      <a:pos x="124" y="95"/>
                    </a:cxn>
                    <a:cxn ang="0">
                      <a:pos x="119" y="91"/>
                    </a:cxn>
                    <a:cxn ang="0">
                      <a:pos x="123" y="88"/>
                    </a:cxn>
                    <a:cxn ang="0">
                      <a:pos x="112" y="67"/>
                    </a:cxn>
                    <a:cxn ang="0">
                      <a:pos x="119" y="55"/>
                    </a:cxn>
                    <a:cxn ang="0">
                      <a:pos x="112" y="43"/>
                    </a:cxn>
                    <a:cxn ang="0">
                      <a:pos x="123" y="35"/>
                    </a:cxn>
                    <a:cxn ang="0">
                      <a:pos x="124" y="14"/>
                    </a:cxn>
                  </a:cxnLst>
                  <a:rect l="0" t="0" r="0" b="0"/>
                  <a:pathLst>
                    <a:path w="192" h="924">
                      <a:moveTo>
                        <a:pt x="124" y="14"/>
                      </a:moveTo>
                      <a:lnTo>
                        <a:pt x="80" y="0"/>
                      </a:lnTo>
                      <a:lnTo>
                        <a:pt x="46" y="0"/>
                      </a:lnTo>
                      <a:lnTo>
                        <a:pt x="17" y="8"/>
                      </a:lnTo>
                      <a:lnTo>
                        <a:pt x="5" y="39"/>
                      </a:lnTo>
                      <a:lnTo>
                        <a:pt x="5" y="67"/>
                      </a:lnTo>
                      <a:lnTo>
                        <a:pt x="22" y="100"/>
                      </a:lnTo>
                      <a:lnTo>
                        <a:pt x="35" y="99"/>
                      </a:lnTo>
                      <a:lnTo>
                        <a:pt x="16" y="137"/>
                      </a:lnTo>
                      <a:lnTo>
                        <a:pt x="0" y="197"/>
                      </a:lnTo>
                      <a:lnTo>
                        <a:pt x="0" y="251"/>
                      </a:lnTo>
                      <a:lnTo>
                        <a:pt x="5" y="318"/>
                      </a:lnTo>
                      <a:lnTo>
                        <a:pt x="17" y="384"/>
                      </a:lnTo>
                      <a:lnTo>
                        <a:pt x="39" y="388"/>
                      </a:lnTo>
                      <a:lnTo>
                        <a:pt x="39" y="407"/>
                      </a:lnTo>
                      <a:lnTo>
                        <a:pt x="51" y="415"/>
                      </a:lnTo>
                      <a:lnTo>
                        <a:pt x="51" y="482"/>
                      </a:lnTo>
                      <a:lnTo>
                        <a:pt x="62" y="495"/>
                      </a:lnTo>
                      <a:lnTo>
                        <a:pt x="62" y="620"/>
                      </a:lnTo>
                      <a:lnTo>
                        <a:pt x="62" y="698"/>
                      </a:lnTo>
                      <a:lnTo>
                        <a:pt x="45" y="785"/>
                      </a:lnTo>
                      <a:lnTo>
                        <a:pt x="38" y="898"/>
                      </a:lnTo>
                      <a:lnTo>
                        <a:pt x="58" y="906"/>
                      </a:lnTo>
                      <a:lnTo>
                        <a:pt x="58" y="919"/>
                      </a:lnTo>
                      <a:lnTo>
                        <a:pt x="90" y="919"/>
                      </a:lnTo>
                      <a:lnTo>
                        <a:pt x="95" y="914"/>
                      </a:lnTo>
                      <a:lnTo>
                        <a:pt x="107" y="914"/>
                      </a:lnTo>
                      <a:lnTo>
                        <a:pt x="107" y="923"/>
                      </a:lnTo>
                      <a:lnTo>
                        <a:pt x="131" y="919"/>
                      </a:lnTo>
                      <a:lnTo>
                        <a:pt x="180" y="914"/>
                      </a:lnTo>
                      <a:lnTo>
                        <a:pt x="180" y="907"/>
                      </a:lnTo>
                      <a:lnTo>
                        <a:pt x="135" y="889"/>
                      </a:lnTo>
                      <a:lnTo>
                        <a:pt x="135" y="873"/>
                      </a:lnTo>
                      <a:lnTo>
                        <a:pt x="175" y="865"/>
                      </a:lnTo>
                      <a:lnTo>
                        <a:pt x="175" y="853"/>
                      </a:lnTo>
                      <a:lnTo>
                        <a:pt x="147" y="837"/>
                      </a:lnTo>
                      <a:lnTo>
                        <a:pt x="147" y="711"/>
                      </a:lnTo>
                      <a:lnTo>
                        <a:pt x="158" y="596"/>
                      </a:lnTo>
                      <a:lnTo>
                        <a:pt x="154" y="480"/>
                      </a:lnTo>
                      <a:lnTo>
                        <a:pt x="153" y="415"/>
                      </a:lnTo>
                      <a:lnTo>
                        <a:pt x="157" y="395"/>
                      </a:lnTo>
                      <a:lnTo>
                        <a:pt x="157" y="305"/>
                      </a:lnTo>
                      <a:lnTo>
                        <a:pt x="190" y="285"/>
                      </a:lnTo>
                      <a:lnTo>
                        <a:pt x="191" y="273"/>
                      </a:lnTo>
                      <a:lnTo>
                        <a:pt x="119" y="150"/>
                      </a:lnTo>
                      <a:lnTo>
                        <a:pt x="84" y="133"/>
                      </a:lnTo>
                      <a:lnTo>
                        <a:pt x="89" y="125"/>
                      </a:lnTo>
                      <a:lnTo>
                        <a:pt x="112" y="121"/>
                      </a:lnTo>
                      <a:lnTo>
                        <a:pt x="112" y="112"/>
                      </a:lnTo>
                      <a:lnTo>
                        <a:pt x="119" y="109"/>
                      </a:lnTo>
                      <a:lnTo>
                        <a:pt x="119" y="100"/>
                      </a:lnTo>
                      <a:lnTo>
                        <a:pt x="124" y="95"/>
                      </a:lnTo>
                      <a:lnTo>
                        <a:pt x="119" y="91"/>
                      </a:lnTo>
                      <a:lnTo>
                        <a:pt x="123" y="88"/>
                      </a:lnTo>
                      <a:lnTo>
                        <a:pt x="112" y="67"/>
                      </a:lnTo>
                      <a:lnTo>
                        <a:pt x="119" y="55"/>
                      </a:lnTo>
                      <a:lnTo>
                        <a:pt x="112" y="43"/>
                      </a:lnTo>
                      <a:lnTo>
                        <a:pt x="123" y="35"/>
                      </a:lnTo>
                      <a:lnTo>
                        <a:pt x="124" y="14"/>
                      </a:lnTo>
                    </a:path>
                  </a:pathLst>
                </a:custGeom>
                <a:solidFill>
                  <a:srgbClr val="3F7FFF">
                    <a:alpha val="100000"/>
                  </a:srgbClr>
                </a:solidFill>
                <a:ln w="9525">
                  <a:noFill/>
                </a:ln>
              </p:spPr>
              <p:txBody>
                <a:bodyPr/>
                <a:lstStyle/>
                <a:p>
                  <a:endParaRPr lang="zh-CN" altLang="en-US"/>
                </a:p>
              </p:txBody>
            </p:sp>
          </p:grpSp>
        </p:grpSp>
        <p:sp>
          <p:nvSpPr>
            <p:cNvPr id="6" name="Oval 44"/>
            <p:cNvSpPr/>
            <p:nvPr/>
          </p:nvSpPr>
          <p:spPr>
            <a:xfrm>
              <a:off x="8880" y="7200"/>
              <a:ext cx="4708" cy="2568"/>
            </a:xfrm>
            <a:prstGeom prst="ellipse">
              <a:avLst/>
            </a:prstGeom>
            <a:noFill/>
            <a:ln w="19050" cap="flat" cmpd="sng">
              <a:solidFill>
                <a:srgbClr val="21F0F5"/>
              </a:solidFill>
              <a:prstDash val="solid"/>
              <a:headEnd type="none" w="med" len="med"/>
              <a:tailEnd type="none" w="med" len="med"/>
            </a:ln>
          </p:spPr>
          <p:txBody>
            <a:bodyPr wrap="none" anchor="ctr"/>
            <a:lstStyle/>
            <a:p>
              <a:pPr lvl="0"/>
              <a:endParaRPr>
                <a:latin typeface="Arial" charset="0"/>
                <a:ea typeface="宋体" charset="-122"/>
              </a:endParaRPr>
            </a:p>
          </p:txBody>
        </p:sp>
      </p:grpSp>
      <p:grpSp>
        <p:nvGrpSpPr>
          <p:cNvPr id="51205" name="组合 51204"/>
          <p:cNvGrpSpPr/>
          <p:nvPr/>
        </p:nvGrpSpPr>
        <p:grpSpPr>
          <a:xfrm>
            <a:off x="5318125" y="3513455"/>
            <a:ext cx="1838325" cy="1270000"/>
            <a:chOff x="0" y="0"/>
            <a:chExt cx="1632" cy="1200"/>
          </a:xfrm>
        </p:grpSpPr>
        <p:grpSp>
          <p:nvGrpSpPr>
            <p:cNvPr id="51206" name="组合 51205"/>
            <p:cNvGrpSpPr/>
            <p:nvPr/>
          </p:nvGrpSpPr>
          <p:grpSpPr>
            <a:xfrm>
              <a:off x="188" y="147"/>
              <a:ext cx="1105" cy="969"/>
              <a:chOff x="0" y="0"/>
              <a:chExt cx="1105" cy="969"/>
            </a:xfrm>
          </p:grpSpPr>
          <p:sp>
            <p:nvSpPr>
              <p:cNvPr id="51207" name="Freeform 48"/>
              <p:cNvSpPr/>
              <p:nvPr/>
            </p:nvSpPr>
            <p:spPr>
              <a:xfrm>
                <a:off x="0" y="83"/>
                <a:ext cx="46" cy="173"/>
              </a:xfrm>
              <a:custGeom>
                <a:avLst/>
                <a:gdLst/>
                <a:ahLst/>
                <a:cxnLst>
                  <a:cxn ang="0">
                    <a:pos x="27" y="2"/>
                  </a:cxn>
                  <a:cxn ang="0">
                    <a:pos x="37" y="0"/>
                  </a:cxn>
                  <a:cxn ang="0">
                    <a:pos x="41" y="4"/>
                  </a:cxn>
                  <a:cxn ang="0">
                    <a:pos x="42" y="2"/>
                  </a:cxn>
                  <a:cxn ang="0">
                    <a:pos x="44" y="11"/>
                  </a:cxn>
                  <a:cxn ang="0">
                    <a:pos x="39" y="14"/>
                  </a:cxn>
                  <a:cxn ang="0">
                    <a:pos x="39" y="19"/>
                  </a:cxn>
                  <a:cxn ang="0">
                    <a:pos x="38" y="19"/>
                  </a:cxn>
                  <a:cxn ang="0">
                    <a:pos x="37" y="24"/>
                  </a:cxn>
                  <a:cxn ang="0">
                    <a:pos x="33" y="24"/>
                  </a:cxn>
                  <a:cxn ang="0">
                    <a:pos x="33" y="26"/>
                  </a:cxn>
                  <a:cxn ang="0">
                    <a:pos x="39" y="31"/>
                  </a:cxn>
                  <a:cxn ang="0">
                    <a:pos x="44" y="55"/>
                  </a:cxn>
                  <a:cxn ang="0">
                    <a:pos x="41" y="62"/>
                  </a:cxn>
                  <a:cxn ang="0">
                    <a:pos x="41" y="107"/>
                  </a:cxn>
                  <a:cxn ang="0">
                    <a:pos x="36" y="109"/>
                  </a:cxn>
                  <a:cxn ang="0">
                    <a:pos x="35" y="117"/>
                  </a:cxn>
                  <a:cxn ang="0">
                    <a:pos x="33" y="136"/>
                  </a:cxn>
                  <a:cxn ang="0">
                    <a:pos x="33" y="146"/>
                  </a:cxn>
                  <a:cxn ang="0">
                    <a:pos x="41" y="153"/>
                  </a:cxn>
                  <a:cxn ang="0">
                    <a:pos x="45" y="156"/>
                  </a:cxn>
                  <a:cxn ang="0">
                    <a:pos x="45" y="158"/>
                  </a:cxn>
                  <a:cxn ang="0">
                    <a:pos x="34" y="155"/>
                  </a:cxn>
                  <a:cxn ang="0">
                    <a:pos x="33" y="153"/>
                  </a:cxn>
                  <a:cxn ang="0">
                    <a:pos x="31" y="155"/>
                  </a:cxn>
                  <a:cxn ang="0">
                    <a:pos x="31" y="155"/>
                  </a:cxn>
                  <a:cxn ang="0">
                    <a:pos x="29" y="147"/>
                  </a:cxn>
                  <a:cxn ang="0">
                    <a:pos x="27" y="115"/>
                  </a:cxn>
                  <a:cxn ang="0">
                    <a:pos x="25" y="115"/>
                  </a:cxn>
                  <a:cxn ang="0">
                    <a:pos x="19" y="143"/>
                  </a:cxn>
                  <a:cxn ang="0">
                    <a:pos x="19" y="161"/>
                  </a:cxn>
                  <a:cxn ang="0">
                    <a:pos x="16" y="171"/>
                  </a:cxn>
                  <a:cxn ang="0">
                    <a:pos x="14" y="172"/>
                  </a:cxn>
                  <a:cxn ang="0">
                    <a:pos x="12" y="168"/>
                  </a:cxn>
                  <a:cxn ang="0">
                    <a:pos x="14" y="163"/>
                  </a:cxn>
                  <a:cxn ang="0">
                    <a:pos x="16" y="151"/>
                  </a:cxn>
                  <a:cxn ang="0">
                    <a:pos x="17" y="110"/>
                  </a:cxn>
                  <a:cxn ang="0">
                    <a:pos x="19" y="70"/>
                  </a:cxn>
                  <a:cxn ang="0">
                    <a:pos x="15" y="66"/>
                  </a:cxn>
                  <a:cxn ang="0">
                    <a:pos x="15" y="60"/>
                  </a:cxn>
                  <a:cxn ang="0">
                    <a:pos x="15" y="49"/>
                  </a:cxn>
                  <a:cxn ang="0">
                    <a:pos x="10" y="52"/>
                  </a:cxn>
                  <a:cxn ang="0">
                    <a:pos x="14" y="58"/>
                  </a:cxn>
                  <a:cxn ang="0">
                    <a:pos x="14" y="65"/>
                  </a:cxn>
                  <a:cxn ang="0">
                    <a:pos x="10" y="61"/>
                  </a:cxn>
                  <a:cxn ang="0">
                    <a:pos x="8" y="57"/>
                  </a:cxn>
                  <a:cxn ang="0">
                    <a:pos x="4" y="58"/>
                  </a:cxn>
                  <a:cxn ang="0">
                    <a:pos x="0" y="52"/>
                  </a:cxn>
                  <a:cxn ang="0">
                    <a:pos x="0" y="49"/>
                  </a:cxn>
                  <a:cxn ang="0">
                    <a:pos x="3" y="48"/>
                  </a:cxn>
                  <a:cxn ang="0">
                    <a:pos x="8" y="40"/>
                  </a:cxn>
                  <a:cxn ang="0">
                    <a:pos x="14" y="34"/>
                  </a:cxn>
                  <a:cxn ang="0">
                    <a:pos x="22" y="26"/>
                  </a:cxn>
                  <a:cxn ang="0">
                    <a:pos x="27" y="24"/>
                  </a:cxn>
                  <a:cxn ang="0">
                    <a:pos x="27" y="18"/>
                  </a:cxn>
                  <a:cxn ang="0">
                    <a:pos x="25" y="15"/>
                  </a:cxn>
                  <a:cxn ang="0">
                    <a:pos x="25" y="9"/>
                  </a:cxn>
                  <a:cxn ang="0">
                    <a:pos x="24" y="7"/>
                  </a:cxn>
                  <a:cxn ang="0">
                    <a:pos x="27" y="2"/>
                  </a:cxn>
                </a:cxnLst>
                <a:rect l="0" t="0" r="0" b="0"/>
                <a:pathLst>
                  <a:path w="46" h="173">
                    <a:moveTo>
                      <a:pt x="27" y="2"/>
                    </a:moveTo>
                    <a:lnTo>
                      <a:pt x="37" y="0"/>
                    </a:lnTo>
                    <a:lnTo>
                      <a:pt x="41" y="4"/>
                    </a:lnTo>
                    <a:lnTo>
                      <a:pt x="42" y="2"/>
                    </a:lnTo>
                    <a:lnTo>
                      <a:pt x="44" y="11"/>
                    </a:lnTo>
                    <a:lnTo>
                      <a:pt x="39" y="14"/>
                    </a:lnTo>
                    <a:lnTo>
                      <a:pt x="39" y="19"/>
                    </a:lnTo>
                    <a:lnTo>
                      <a:pt x="38" y="19"/>
                    </a:lnTo>
                    <a:lnTo>
                      <a:pt x="37" y="24"/>
                    </a:lnTo>
                    <a:lnTo>
                      <a:pt x="33" y="24"/>
                    </a:lnTo>
                    <a:lnTo>
                      <a:pt x="33" y="26"/>
                    </a:lnTo>
                    <a:lnTo>
                      <a:pt x="39" y="31"/>
                    </a:lnTo>
                    <a:lnTo>
                      <a:pt x="44" y="55"/>
                    </a:lnTo>
                    <a:lnTo>
                      <a:pt x="41" y="62"/>
                    </a:lnTo>
                    <a:lnTo>
                      <a:pt x="41" y="107"/>
                    </a:lnTo>
                    <a:lnTo>
                      <a:pt x="36" y="109"/>
                    </a:lnTo>
                    <a:lnTo>
                      <a:pt x="35" y="117"/>
                    </a:lnTo>
                    <a:lnTo>
                      <a:pt x="33" y="136"/>
                    </a:lnTo>
                    <a:lnTo>
                      <a:pt x="33" y="146"/>
                    </a:lnTo>
                    <a:lnTo>
                      <a:pt x="41" y="153"/>
                    </a:lnTo>
                    <a:lnTo>
                      <a:pt x="45" y="156"/>
                    </a:lnTo>
                    <a:lnTo>
                      <a:pt x="45" y="158"/>
                    </a:lnTo>
                    <a:lnTo>
                      <a:pt x="34" y="155"/>
                    </a:lnTo>
                    <a:lnTo>
                      <a:pt x="33" y="153"/>
                    </a:lnTo>
                    <a:lnTo>
                      <a:pt x="31" y="155"/>
                    </a:lnTo>
                    <a:lnTo>
                      <a:pt x="31" y="155"/>
                    </a:lnTo>
                    <a:lnTo>
                      <a:pt x="29" y="147"/>
                    </a:lnTo>
                    <a:lnTo>
                      <a:pt x="27" y="115"/>
                    </a:lnTo>
                    <a:lnTo>
                      <a:pt x="25" y="115"/>
                    </a:lnTo>
                    <a:lnTo>
                      <a:pt x="19" y="143"/>
                    </a:lnTo>
                    <a:lnTo>
                      <a:pt x="19" y="161"/>
                    </a:lnTo>
                    <a:lnTo>
                      <a:pt x="16" y="171"/>
                    </a:lnTo>
                    <a:lnTo>
                      <a:pt x="14" y="172"/>
                    </a:lnTo>
                    <a:lnTo>
                      <a:pt x="12" y="168"/>
                    </a:lnTo>
                    <a:lnTo>
                      <a:pt x="14" y="163"/>
                    </a:lnTo>
                    <a:lnTo>
                      <a:pt x="16" y="151"/>
                    </a:lnTo>
                    <a:lnTo>
                      <a:pt x="17" y="110"/>
                    </a:lnTo>
                    <a:lnTo>
                      <a:pt x="19" y="70"/>
                    </a:lnTo>
                    <a:lnTo>
                      <a:pt x="15" y="66"/>
                    </a:lnTo>
                    <a:lnTo>
                      <a:pt x="15" y="60"/>
                    </a:lnTo>
                    <a:lnTo>
                      <a:pt x="15" y="49"/>
                    </a:lnTo>
                    <a:lnTo>
                      <a:pt x="10" y="52"/>
                    </a:lnTo>
                    <a:lnTo>
                      <a:pt x="14" y="58"/>
                    </a:lnTo>
                    <a:lnTo>
                      <a:pt x="14" y="65"/>
                    </a:lnTo>
                    <a:lnTo>
                      <a:pt x="10" y="61"/>
                    </a:lnTo>
                    <a:lnTo>
                      <a:pt x="8" y="57"/>
                    </a:lnTo>
                    <a:lnTo>
                      <a:pt x="4" y="58"/>
                    </a:lnTo>
                    <a:lnTo>
                      <a:pt x="0" y="52"/>
                    </a:lnTo>
                    <a:lnTo>
                      <a:pt x="0" y="49"/>
                    </a:lnTo>
                    <a:lnTo>
                      <a:pt x="3" y="48"/>
                    </a:lnTo>
                    <a:lnTo>
                      <a:pt x="8" y="40"/>
                    </a:lnTo>
                    <a:lnTo>
                      <a:pt x="14" y="34"/>
                    </a:lnTo>
                    <a:lnTo>
                      <a:pt x="22" y="26"/>
                    </a:lnTo>
                    <a:lnTo>
                      <a:pt x="27" y="24"/>
                    </a:lnTo>
                    <a:lnTo>
                      <a:pt x="27" y="18"/>
                    </a:lnTo>
                    <a:lnTo>
                      <a:pt x="25" y="15"/>
                    </a:lnTo>
                    <a:lnTo>
                      <a:pt x="25" y="9"/>
                    </a:lnTo>
                    <a:lnTo>
                      <a:pt x="24" y="7"/>
                    </a:lnTo>
                    <a:lnTo>
                      <a:pt x="27" y="2"/>
                    </a:lnTo>
                  </a:path>
                </a:pathLst>
              </a:custGeom>
              <a:solidFill>
                <a:schemeClr val="hlink">
                  <a:alpha val="100000"/>
                </a:schemeClr>
              </a:solidFill>
              <a:ln w="9525">
                <a:noFill/>
              </a:ln>
            </p:spPr>
            <p:txBody>
              <a:bodyPr/>
              <a:lstStyle/>
              <a:p>
                <a:endParaRPr lang="zh-CN" altLang="en-US"/>
              </a:p>
            </p:txBody>
          </p:sp>
          <p:sp>
            <p:nvSpPr>
              <p:cNvPr id="51208" name="Freeform 49"/>
              <p:cNvSpPr/>
              <p:nvPr/>
            </p:nvSpPr>
            <p:spPr>
              <a:xfrm>
                <a:off x="91" y="69"/>
                <a:ext cx="38" cy="212"/>
              </a:xfrm>
              <a:custGeom>
                <a:avLst/>
                <a:gdLst/>
                <a:ahLst/>
                <a:cxnLst>
                  <a:cxn ang="0">
                    <a:pos x="25" y="2"/>
                  </a:cxn>
                  <a:cxn ang="0">
                    <a:pos x="16" y="0"/>
                  </a:cxn>
                  <a:cxn ang="0">
                    <a:pos x="8" y="0"/>
                  </a:cxn>
                  <a:cxn ang="0">
                    <a:pos x="2" y="1"/>
                  </a:cxn>
                  <a:cxn ang="0">
                    <a:pos x="1" y="9"/>
                  </a:cxn>
                  <a:cxn ang="0">
                    <a:pos x="1" y="15"/>
                  </a:cxn>
                  <a:cxn ang="0">
                    <a:pos x="4" y="22"/>
                  </a:cxn>
                  <a:cxn ang="0">
                    <a:pos x="7" y="22"/>
                  </a:cxn>
                  <a:cxn ang="0">
                    <a:pos x="2" y="31"/>
                  </a:cxn>
                  <a:cxn ang="0">
                    <a:pos x="0" y="44"/>
                  </a:cxn>
                  <a:cxn ang="0">
                    <a:pos x="0" y="57"/>
                  </a:cxn>
                  <a:cxn ang="0">
                    <a:pos x="1" y="72"/>
                  </a:cxn>
                  <a:cxn ang="0">
                    <a:pos x="2" y="88"/>
                  </a:cxn>
                  <a:cxn ang="0">
                    <a:pos x="7" y="88"/>
                  </a:cxn>
                  <a:cxn ang="0">
                    <a:pos x="7" y="92"/>
                  </a:cxn>
                  <a:cxn ang="0">
                    <a:pos x="10" y="94"/>
                  </a:cxn>
                  <a:cxn ang="0">
                    <a:pos x="10" y="110"/>
                  </a:cxn>
                  <a:cxn ang="0">
                    <a:pos x="12" y="114"/>
                  </a:cxn>
                  <a:cxn ang="0">
                    <a:pos x="12" y="142"/>
                  </a:cxn>
                  <a:cxn ang="0">
                    <a:pos x="12" y="160"/>
                  </a:cxn>
                  <a:cxn ang="0">
                    <a:pos x="8" y="180"/>
                  </a:cxn>
                  <a:cxn ang="0">
                    <a:pos x="7" y="206"/>
                  </a:cxn>
                  <a:cxn ang="0">
                    <a:pos x="11" y="208"/>
                  </a:cxn>
                  <a:cxn ang="0">
                    <a:pos x="11" y="211"/>
                  </a:cxn>
                  <a:cxn ang="0">
                    <a:pos x="17" y="211"/>
                  </a:cxn>
                  <a:cxn ang="0">
                    <a:pos x="18" y="210"/>
                  </a:cxn>
                  <a:cxn ang="0">
                    <a:pos x="21" y="210"/>
                  </a:cxn>
                  <a:cxn ang="0">
                    <a:pos x="21" y="211"/>
                  </a:cxn>
                  <a:cxn ang="0">
                    <a:pos x="25" y="211"/>
                  </a:cxn>
                  <a:cxn ang="0">
                    <a:pos x="35" y="210"/>
                  </a:cxn>
                  <a:cxn ang="0">
                    <a:pos x="35" y="208"/>
                  </a:cxn>
                  <a:cxn ang="0">
                    <a:pos x="27" y="204"/>
                  </a:cxn>
                  <a:cxn ang="0">
                    <a:pos x="27" y="200"/>
                  </a:cxn>
                  <a:cxn ang="0">
                    <a:pos x="35" y="198"/>
                  </a:cxn>
                  <a:cxn ang="0">
                    <a:pos x="35" y="196"/>
                  </a:cxn>
                  <a:cxn ang="0">
                    <a:pos x="29" y="192"/>
                  </a:cxn>
                  <a:cxn ang="0">
                    <a:pos x="29" y="163"/>
                  </a:cxn>
                  <a:cxn ang="0">
                    <a:pos x="30" y="137"/>
                  </a:cxn>
                  <a:cxn ang="0">
                    <a:pos x="30" y="110"/>
                  </a:cxn>
                  <a:cxn ang="0">
                    <a:pos x="30" y="94"/>
                  </a:cxn>
                  <a:cxn ang="0">
                    <a:pos x="30" y="91"/>
                  </a:cxn>
                  <a:cxn ang="0">
                    <a:pos x="30" y="69"/>
                  </a:cxn>
                  <a:cxn ang="0">
                    <a:pos x="37" y="65"/>
                  </a:cxn>
                  <a:cxn ang="0">
                    <a:pos x="37" y="62"/>
                  </a:cxn>
                  <a:cxn ang="0">
                    <a:pos x="23" y="34"/>
                  </a:cxn>
                  <a:cxn ang="0">
                    <a:pos x="16" y="30"/>
                  </a:cxn>
                  <a:cxn ang="0">
                    <a:pos x="17" y="28"/>
                  </a:cxn>
                  <a:cxn ang="0">
                    <a:pos x="22" y="26"/>
                  </a:cxn>
                  <a:cxn ang="0">
                    <a:pos x="22" y="25"/>
                  </a:cxn>
                  <a:cxn ang="0">
                    <a:pos x="23" y="24"/>
                  </a:cxn>
                  <a:cxn ang="0">
                    <a:pos x="23" y="22"/>
                  </a:cxn>
                  <a:cxn ang="0">
                    <a:pos x="25" y="21"/>
                  </a:cxn>
                  <a:cxn ang="0">
                    <a:pos x="23" y="20"/>
                  </a:cxn>
                  <a:cxn ang="0">
                    <a:pos x="24" y="19"/>
                  </a:cxn>
                  <a:cxn ang="0">
                    <a:pos x="22" y="15"/>
                  </a:cxn>
                  <a:cxn ang="0">
                    <a:pos x="23" y="12"/>
                  </a:cxn>
                  <a:cxn ang="0">
                    <a:pos x="22" y="9"/>
                  </a:cxn>
                  <a:cxn ang="0">
                    <a:pos x="24" y="7"/>
                  </a:cxn>
                  <a:cxn ang="0">
                    <a:pos x="25" y="2"/>
                  </a:cxn>
                </a:cxnLst>
                <a:rect l="0" t="0" r="0" b="0"/>
                <a:pathLst>
                  <a:path w="38" h="212">
                    <a:moveTo>
                      <a:pt x="25" y="2"/>
                    </a:moveTo>
                    <a:lnTo>
                      <a:pt x="16" y="0"/>
                    </a:lnTo>
                    <a:lnTo>
                      <a:pt x="8" y="0"/>
                    </a:lnTo>
                    <a:lnTo>
                      <a:pt x="2" y="1"/>
                    </a:lnTo>
                    <a:lnTo>
                      <a:pt x="1" y="9"/>
                    </a:lnTo>
                    <a:lnTo>
                      <a:pt x="1" y="15"/>
                    </a:lnTo>
                    <a:lnTo>
                      <a:pt x="4" y="22"/>
                    </a:lnTo>
                    <a:lnTo>
                      <a:pt x="7" y="22"/>
                    </a:lnTo>
                    <a:lnTo>
                      <a:pt x="2" y="31"/>
                    </a:lnTo>
                    <a:lnTo>
                      <a:pt x="0" y="44"/>
                    </a:lnTo>
                    <a:lnTo>
                      <a:pt x="0" y="57"/>
                    </a:lnTo>
                    <a:lnTo>
                      <a:pt x="1" y="72"/>
                    </a:lnTo>
                    <a:lnTo>
                      <a:pt x="2" y="88"/>
                    </a:lnTo>
                    <a:lnTo>
                      <a:pt x="7" y="88"/>
                    </a:lnTo>
                    <a:lnTo>
                      <a:pt x="7" y="92"/>
                    </a:lnTo>
                    <a:lnTo>
                      <a:pt x="10" y="94"/>
                    </a:lnTo>
                    <a:lnTo>
                      <a:pt x="10" y="110"/>
                    </a:lnTo>
                    <a:lnTo>
                      <a:pt x="12" y="114"/>
                    </a:lnTo>
                    <a:lnTo>
                      <a:pt x="12" y="142"/>
                    </a:lnTo>
                    <a:lnTo>
                      <a:pt x="12" y="160"/>
                    </a:lnTo>
                    <a:lnTo>
                      <a:pt x="8" y="180"/>
                    </a:lnTo>
                    <a:lnTo>
                      <a:pt x="7" y="206"/>
                    </a:lnTo>
                    <a:lnTo>
                      <a:pt x="11" y="208"/>
                    </a:lnTo>
                    <a:lnTo>
                      <a:pt x="11" y="211"/>
                    </a:lnTo>
                    <a:lnTo>
                      <a:pt x="17" y="211"/>
                    </a:lnTo>
                    <a:lnTo>
                      <a:pt x="18" y="210"/>
                    </a:lnTo>
                    <a:lnTo>
                      <a:pt x="21" y="210"/>
                    </a:lnTo>
                    <a:lnTo>
                      <a:pt x="21" y="211"/>
                    </a:lnTo>
                    <a:lnTo>
                      <a:pt x="25" y="211"/>
                    </a:lnTo>
                    <a:lnTo>
                      <a:pt x="35" y="210"/>
                    </a:lnTo>
                    <a:lnTo>
                      <a:pt x="35" y="208"/>
                    </a:lnTo>
                    <a:lnTo>
                      <a:pt x="27" y="204"/>
                    </a:lnTo>
                    <a:lnTo>
                      <a:pt x="27" y="200"/>
                    </a:lnTo>
                    <a:lnTo>
                      <a:pt x="35" y="198"/>
                    </a:lnTo>
                    <a:lnTo>
                      <a:pt x="35" y="196"/>
                    </a:lnTo>
                    <a:lnTo>
                      <a:pt x="29" y="192"/>
                    </a:lnTo>
                    <a:lnTo>
                      <a:pt x="29" y="163"/>
                    </a:lnTo>
                    <a:lnTo>
                      <a:pt x="30" y="137"/>
                    </a:lnTo>
                    <a:lnTo>
                      <a:pt x="30" y="110"/>
                    </a:lnTo>
                    <a:lnTo>
                      <a:pt x="30" y="94"/>
                    </a:lnTo>
                    <a:lnTo>
                      <a:pt x="30" y="91"/>
                    </a:lnTo>
                    <a:lnTo>
                      <a:pt x="30" y="69"/>
                    </a:lnTo>
                    <a:lnTo>
                      <a:pt x="37" y="65"/>
                    </a:lnTo>
                    <a:lnTo>
                      <a:pt x="37" y="62"/>
                    </a:lnTo>
                    <a:lnTo>
                      <a:pt x="23" y="34"/>
                    </a:lnTo>
                    <a:lnTo>
                      <a:pt x="16" y="30"/>
                    </a:lnTo>
                    <a:lnTo>
                      <a:pt x="17" y="28"/>
                    </a:lnTo>
                    <a:lnTo>
                      <a:pt x="22" y="26"/>
                    </a:lnTo>
                    <a:lnTo>
                      <a:pt x="22" y="25"/>
                    </a:lnTo>
                    <a:lnTo>
                      <a:pt x="23" y="24"/>
                    </a:lnTo>
                    <a:lnTo>
                      <a:pt x="23" y="22"/>
                    </a:lnTo>
                    <a:lnTo>
                      <a:pt x="25" y="21"/>
                    </a:lnTo>
                    <a:lnTo>
                      <a:pt x="23" y="20"/>
                    </a:lnTo>
                    <a:lnTo>
                      <a:pt x="24" y="19"/>
                    </a:lnTo>
                    <a:lnTo>
                      <a:pt x="22" y="15"/>
                    </a:lnTo>
                    <a:lnTo>
                      <a:pt x="23" y="12"/>
                    </a:lnTo>
                    <a:lnTo>
                      <a:pt x="22" y="9"/>
                    </a:lnTo>
                    <a:lnTo>
                      <a:pt x="24" y="7"/>
                    </a:lnTo>
                    <a:lnTo>
                      <a:pt x="25" y="2"/>
                    </a:lnTo>
                  </a:path>
                </a:pathLst>
              </a:custGeom>
              <a:solidFill>
                <a:schemeClr val="hlink">
                  <a:alpha val="100000"/>
                </a:schemeClr>
              </a:solidFill>
              <a:ln w="9525">
                <a:noFill/>
              </a:ln>
            </p:spPr>
            <p:txBody>
              <a:bodyPr/>
              <a:lstStyle/>
              <a:p>
                <a:endParaRPr lang="zh-CN" altLang="en-US"/>
              </a:p>
            </p:txBody>
          </p:sp>
          <p:grpSp>
            <p:nvGrpSpPr>
              <p:cNvPr id="51209" name="组合 51208"/>
              <p:cNvGrpSpPr/>
              <p:nvPr/>
            </p:nvGrpSpPr>
            <p:grpSpPr>
              <a:xfrm>
                <a:off x="882" y="39"/>
                <a:ext cx="124" cy="275"/>
                <a:chOff x="0" y="0"/>
                <a:chExt cx="124" cy="275"/>
              </a:xfrm>
            </p:grpSpPr>
            <p:sp>
              <p:nvSpPr>
                <p:cNvPr id="51210" name="Freeform 51"/>
                <p:cNvSpPr/>
                <p:nvPr/>
              </p:nvSpPr>
              <p:spPr>
                <a:xfrm>
                  <a:off x="47" y="0"/>
                  <a:ext cx="77" cy="275"/>
                </a:xfrm>
                <a:custGeom>
                  <a:avLst/>
                  <a:gdLst/>
                  <a:ahLst/>
                  <a:cxnLst>
                    <a:cxn ang="0">
                      <a:pos x="30" y="3"/>
                    </a:cxn>
                    <a:cxn ang="0">
                      <a:pos x="14" y="0"/>
                    </a:cxn>
                    <a:cxn ang="0">
                      <a:pos x="9" y="7"/>
                    </a:cxn>
                    <a:cxn ang="0">
                      <a:pos x="6" y="4"/>
                    </a:cxn>
                    <a:cxn ang="0">
                      <a:pos x="2" y="16"/>
                    </a:cxn>
                    <a:cxn ang="0">
                      <a:pos x="10" y="24"/>
                    </a:cxn>
                    <a:cxn ang="0">
                      <a:pos x="11" y="30"/>
                    </a:cxn>
                    <a:cxn ang="0">
                      <a:pos x="13" y="31"/>
                    </a:cxn>
                    <a:cxn ang="0">
                      <a:pos x="14" y="37"/>
                    </a:cxn>
                    <a:cxn ang="0">
                      <a:pos x="21" y="38"/>
                    </a:cxn>
                    <a:cxn ang="0">
                      <a:pos x="21" y="40"/>
                    </a:cxn>
                    <a:cxn ang="0">
                      <a:pos x="10" y="49"/>
                    </a:cxn>
                    <a:cxn ang="0">
                      <a:pos x="2" y="88"/>
                    </a:cxn>
                    <a:cxn ang="0">
                      <a:pos x="9" y="98"/>
                    </a:cxn>
                    <a:cxn ang="0">
                      <a:pos x="9" y="171"/>
                    </a:cxn>
                    <a:cxn ang="0">
                      <a:pos x="16" y="173"/>
                    </a:cxn>
                    <a:cxn ang="0">
                      <a:pos x="18" y="185"/>
                    </a:cxn>
                    <a:cxn ang="0">
                      <a:pos x="22" y="216"/>
                    </a:cxn>
                    <a:cxn ang="0">
                      <a:pos x="22" y="232"/>
                    </a:cxn>
                    <a:cxn ang="0">
                      <a:pos x="9" y="242"/>
                    </a:cxn>
                    <a:cxn ang="0">
                      <a:pos x="0" y="247"/>
                    </a:cxn>
                    <a:cxn ang="0">
                      <a:pos x="0" y="251"/>
                    </a:cxn>
                    <a:cxn ang="0">
                      <a:pos x="19" y="246"/>
                    </a:cxn>
                    <a:cxn ang="0">
                      <a:pos x="22" y="242"/>
                    </a:cxn>
                    <a:cxn ang="0">
                      <a:pos x="24" y="246"/>
                    </a:cxn>
                    <a:cxn ang="0">
                      <a:pos x="25" y="246"/>
                    </a:cxn>
                    <a:cxn ang="0">
                      <a:pos x="28" y="234"/>
                    </a:cxn>
                    <a:cxn ang="0">
                      <a:pos x="30" y="182"/>
                    </a:cxn>
                    <a:cxn ang="0">
                      <a:pos x="33" y="182"/>
                    </a:cxn>
                    <a:cxn ang="0">
                      <a:pos x="44" y="228"/>
                    </a:cxn>
                    <a:cxn ang="0">
                      <a:pos x="44" y="257"/>
                    </a:cxn>
                    <a:cxn ang="0">
                      <a:pos x="49" y="271"/>
                    </a:cxn>
                    <a:cxn ang="0">
                      <a:pos x="53" y="274"/>
                    </a:cxn>
                    <a:cxn ang="0">
                      <a:pos x="55" y="266"/>
                    </a:cxn>
                    <a:cxn ang="0">
                      <a:pos x="52" y="258"/>
                    </a:cxn>
                    <a:cxn ang="0">
                      <a:pos x="49" y="240"/>
                    </a:cxn>
                    <a:cxn ang="0">
                      <a:pos x="48" y="175"/>
                    </a:cxn>
                    <a:cxn ang="0">
                      <a:pos x="45" y="110"/>
                    </a:cxn>
                    <a:cxn ang="0">
                      <a:pos x="52" y="105"/>
                    </a:cxn>
                    <a:cxn ang="0">
                      <a:pos x="52" y="95"/>
                    </a:cxn>
                    <a:cxn ang="0">
                      <a:pos x="52" y="78"/>
                    </a:cxn>
                    <a:cxn ang="0">
                      <a:pos x="60" y="83"/>
                    </a:cxn>
                    <a:cxn ang="0">
                      <a:pos x="52" y="93"/>
                    </a:cxn>
                    <a:cxn ang="0">
                      <a:pos x="52" y="103"/>
                    </a:cxn>
                    <a:cxn ang="0">
                      <a:pos x="60" y="97"/>
                    </a:cxn>
                    <a:cxn ang="0">
                      <a:pos x="64" y="90"/>
                    </a:cxn>
                    <a:cxn ang="0">
                      <a:pos x="68" y="92"/>
                    </a:cxn>
                    <a:cxn ang="0">
                      <a:pos x="76" y="81"/>
                    </a:cxn>
                    <a:cxn ang="0">
                      <a:pos x="76" y="78"/>
                    </a:cxn>
                    <a:cxn ang="0">
                      <a:pos x="72" y="76"/>
                    </a:cxn>
                    <a:cxn ang="0">
                      <a:pos x="62" y="64"/>
                    </a:cxn>
                    <a:cxn ang="0">
                      <a:pos x="52" y="53"/>
                    </a:cxn>
                    <a:cxn ang="0">
                      <a:pos x="39" y="41"/>
                    </a:cxn>
                    <a:cxn ang="0">
                      <a:pos x="30" y="37"/>
                    </a:cxn>
                    <a:cxn ang="0">
                      <a:pos x="30" y="29"/>
                    </a:cxn>
                    <a:cxn ang="0">
                      <a:pos x="33" y="24"/>
                    </a:cxn>
                    <a:cxn ang="0">
                      <a:pos x="33" y="14"/>
                    </a:cxn>
                    <a:cxn ang="0">
                      <a:pos x="36" y="11"/>
                    </a:cxn>
                    <a:cxn ang="0">
                      <a:pos x="30" y="3"/>
                    </a:cxn>
                  </a:cxnLst>
                  <a:rect l="0" t="0" r="0" b="0"/>
                  <a:pathLst>
                    <a:path w="77" h="275">
                      <a:moveTo>
                        <a:pt x="30" y="3"/>
                      </a:moveTo>
                      <a:lnTo>
                        <a:pt x="14" y="0"/>
                      </a:lnTo>
                      <a:lnTo>
                        <a:pt x="9" y="7"/>
                      </a:lnTo>
                      <a:lnTo>
                        <a:pt x="6" y="4"/>
                      </a:lnTo>
                      <a:lnTo>
                        <a:pt x="2" y="16"/>
                      </a:lnTo>
                      <a:lnTo>
                        <a:pt x="10" y="24"/>
                      </a:lnTo>
                      <a:lnTo>
                        <a:pt x="11" y="30"/>
                      </a:lnTo>
                      <a:lnTo>
                        <a:pt x="13" y="31"/>
                      </a:lnTo>
                      <a:lnTo>
                        <a:pt x="14" y="37"/>
                      </a:lnTo>
                      <a:lnTo>
                        <a:pt x="21" y="38"/>
                      </a:lnTo>
                      <a:lnTo>
                        <a:pt x="21" y="40"/>
                      </a:lnTo>
                      <a:lnTo>
                        <a:pt x="10" y="49"/>
                      </a:lnTo>
                      <a:lnTo>
                        <a:pt x="2" y="88"/>
                      </a:lnTo>
                      <a:lnTo>
                        <a:pt x="9" y="98"/>
                      </a:lnTo>
                      <a:lnTo>
                        <a:pt x="9" y="171"/>
                      </a:lnTo>
                      <a:lnTo>
                        <a:pt x="16" y="173"/>
                      </a:lnTo>
                      <a:lnTo>
                        <a:pt x="18" y="185"/>
                      </a:lnTo>
                      <a:lnTo>
                        <a:pt x="22" y="216"/>
                      </a:lnTo>
                      <a:lnTo>
                        <a:pt x="22" y="232"/>
                      </a:lnTo>
                      <a:lnTo>
                        <a:pt x="9" y="242"/>
                      </a:lnTo>
                      <a:lnTo>
                        <a:pt x="0" y="247"/>
                      </a:lnTo>
                      <a:lnTo>
                        <a:pt x="0" y="251"/>
                      </a:lnTo>
                      <a:lnTo>
                        <a:pt x="19" y="246"/>
                      </a:lnTo>
                      <a:lnTo>
                        <a:pt x="22" y="242"/>
                      </a:lnTo>
                      <a:lnTo>
                        <a:pt x="24" y="246"/>
                      </a:lnTo>
                      <a:lnTo>
                        <a:pt x="25" y="246"/>
                      </a:lnTo>
                      <a:lnTo>
                        <a:pt x="28" y="234"/>
                      </a:lnTo>
                      <a:lnTo>
                        <a:pt x="30" y="182"/>
                      </a:lnTo>
                      <a:lnTo>
                        <a:pt x="33" y="182"/>
                      </a:lnTo>
                      <a:lnTo>
                        <a:pt x="44" y="228"/>
                      </a:lnTo>
                      <a:lnTo>
                        <a:pt x="44" y="257"/>
                      </a:lnTo>
                      <a:lnTo>
                        <a:pt x="49" y="271"/>
                      </a:lnTo>
                      <a:lnTo>
                        <a:pt x="53" y="274"/>
                      </a:lnTo>
                      <a:lnTo>
                        <a:pt x="55" y="266"/>
                      </a:lnTo>
                      <a:lnTo>
                        <a:pt x="52" y="258"/>
                      </a:lnTo>
                      <a:lnTo>
                        <a:pt x="49" y="240"/>
                      </a:lnTo>
                      <a:lnTo>
                        <a:pt x="48" y="175"/>
                      </a:lnTo>
                      <a:lnTo>
                        <a:pt x="45" y="110"/>
                      </a:lnTo>
                      <a:lnTo>
                        <a:pt x="52" y="105"/>
                      </a:lnTo>
                      <a:lnTo>
                        <a:pt x="52" y="95"/>
                      </a:lnTo>
                      <a:lnTo>
                        <a:pt x="52" y="78"/>
                      </a:lnTo>
                      <a:lnTo>
                        <a:pt x="60" y="83"/>
                      </a:lnTo>
                      <a:lnTo>
                        <a:pt x="52" y="93"/>
                      </a:lnTo>
                      <a:lnTo>
                        <a:pt x="52" y="103"/>
                      </a:lnTo>
                      <a:lnTo>
                        <a:pt x="60" y="97"/>
                      </a:lnTo>
                      <a:lnTo>
                        <a:pt x="64" y="90"/>
                      </a:lnTo>
                      <a:lnTo>
                        <a:pt x="68" y="92"/>
                      </a:lnTo>
                      <a:lnTo>
                        <a:pt x="76" y="81"/>
                      </a:lnTo>
                      <a:lnTo>
                        <a:pt x="76" y="78"/>
                      </a:lnTo>
                      <a:lnTo>
                        <a:pt x="72" y="76"/>
                      </a:lnTo>
                      <a:lnTo>
                        <a:pt x="62" y="64"/>
                      </a:lnTo>
                      <a:lnTo>
                        <a:pt x="52" y="53"/>
                      </a:lnTo>
                      <a:lnTo>
                        <a:pt x="39" y="41"/>
                      </a:lnTo>
                      <a:lnTo>
                        <a:pt x="30" y="37"/>
                      </a:lnTo>
                      <a:lnTo>
                        <a:pt x="30" y="29"/>
                      </a:lnTo>
                      <a:lnTo>
                        <a:pt x="33" y="24"/>
                      </a:lnTo>
                      <a:lnTo>
                        <a:pt x="33" y="14"/>
                      </a:lnTo>
                      <a:lnTo>
                        <a:pt x="36" y="11"/>
                      </a:lnTo>
                      <a:lnTo>
                        <a:pt x="30" y="3"/>
                      </a:lnTo>
                    </a:path>
                  </a:pathLst>
                </a:custGeom>
                <a:solidFill>
                  <a:schemeClr val="hlink">
                    <a:alpha val="100000"/>
                  </a:schemeClr>
                </a:solidFill>
                <a:ln w="9525">
                  <a:noFill/>
                </a:ln>
              </p:spPr>
              <p:txBody>
                <a:bodyPr/>
                <a:lstStyle/>
                <a:p>
                  <a:endParaRPr lang="zh-CN" altLang="en-US"/>
                </a:p>
              </p:txBody>
            </p:sp>
            <p:sp>
              <p:nvSpPr>
                <p:cNvPr id="51211" name="Freeform 52"/>
                <p:cNvSpPr/>
                <p:nvPr/>
              </p:nvSpPr>
              <p:spPr>
                <a:xfrm>
                  <a:off x="0" y="1"/>
                  <a:ext cx="54" cy="264"/>
                </a:xfrm>
                <a:custGeom>
                  <a:avLst/>
                  <a:gdLst/>
                  <a:ahLst/>
                  <a:cxnLst>
                    <a:cxn ang="0">
                      <a:pos x="41" y="5"/>
                    </a:cxn>
                    <a:cxn ang="0">
                      <a:pos x="41" y="12"/>
                    </a:cxn>
                    <a:cxn ang="0">
                      <a:pos x="40" y="14"/>
                    </a:cxn>
                    <a:cxn ang="0">
                      <a:pos x="43" y="19"/>
                    </a:cxn>
                    <a:cxn ang="0">
                      <a:pos x="41" y="20"/>
                    </a:cxn>
                    <a:cxn ang="0">
                      <a:pos x="41" y="22"/>
                    </a:cxn>
                    <a:cxn ang="0">
                      <a:pos x="40" y="30"/>
                    </a:cxn>
                    <a:cxn ang="0">
                      <a:pos x="49" y="38"/>
                    </a:cxn>
                    <a:cxn ang="0">
                      <a:pos x="53" y="92"/>
                    </a:cxn>
                    <a:cxn ang="0">
                      <a:pos x="48" y="102"/>
                    </a:cxn>
                    <a:cxn ang="0">
                      <a:pos x="50" y="131"/>
                    </a:cxn>
                    <a:cxn ang="0">
                      <a:pos x="47" y="135"/>
                    </a:cxn>
                    <a:cxn ang="0">
                      <a:pos x="44" y="181"/>
                    </a:cxn>
                    <a:cxn ang="0">
                      <a:pos x="42" y="228"/>
                    </a:cxn>
                    <a:cxn ang="0">
                      <a:pos x="43" y="230"/>
                    </a:cxn>
                    <a:cxn ang="0">
                      <a:pos x="53" y="239"/>
                    </a:cxn>
                    <a:cxn ang="0">
                      <a:pos x="51" y="241"/>
                    </a:cxn>
                    <a:cxn ang="0">
                      <a:pos x="48" y="242"/>
                    </a:cxn>
                    <a:cxn ang="0">
                      <a:pos x="43" y="241"/>
                    </a:cxn>
                    <a:cxn ang="0">
                      <a:pos x="36" y="237"/>
                    </a:cxn>
                    <a:cxn ang="0">
                      <a:pos x="32" y="235"/>
                    </a:cxn>
                    <a:cxn ang="0">
                      <a:pos x="32" y="244"/>
                    </a:cxn>
                    <a:cxn ang="0">
                      <a:pos x="30" y="244"/>
                    </a:cxn>
                    <a:cxn ang="0">
                      <a:pos x="34" y="250"/>
                    </a:cxn>
                    <a:cxn ang="0">
                      <a:pos x="32" y="261"/>
                    </a:cxn>
                    <a:cxn ang="0">
                      <a:pos x="29" y="263"/>
                    </a:cxn>
                    <a:cxn ang="0">
                      <a:pos x="23" y="254"/>
                    </a:cxn>
                    <a:cxn ang="0">
                      <a:pos x="23" y="247"/>
                    </a:cxn>
                    <a:cxn ang="0">
                      <a:pos x="21" y="246"/>
                    </a:cxn>
                    <a:cxn ang="0">
                      <a:pos x="19" y="186"/>
                    </a:cxn>
                    <a:cxn ang="0">
                      <a:pos x="21" y="181"/>
                    </a:cxn>
                    <a:cxn ang="0">
                      <a:pos x="15" y="140"/>
                    </a:cxn>
                    <a:cxn ang="0">
                      <a:pos x="10" y="139"/>
                    </a:cxn>
                    <a:cxn ang="0">
                      <a:pos x="10" y="97"/>
                    </a:cxn>
                    <a:cxn ang="0">
                      <a:pos x="0" y="92"/>
                    </a:cxn>
                    <a:cxn ang="0">
                      <a:pos x="3" y="47"/>
                    </a:cxn>
                    <a:cxn ang="0">
                      <a:pos x="19" y="35"/>
                    </a:cxn>
                    <a:cxn ang="0">
                      <a:pos x="23" y="30"/>
                    </a:cxn>
                    <a:cxn ang="0">
                      <a:pos x="23" y="26"/>
                    </a:cxn>
                    <a:cxn ang="0">
                      <a:pos x="22" y="23"/>
                    </a:cxn>
                    <a:cxn ang="0">
                      <a:pos x="20" y="21"/>
                    </a:cxn>
                    <a:cxn ang="0">
                      <a:pos x="18" y="17"/>
                    </a:cxn>
                    <a:cxn ang="0">
                      <a:pos x="17" y="15"/>
                    </a:cxn>
                    <a:cxn ang="0">
                      <a:pos x="17" y="12"/>
                    </a:cxn>
                    <a:cxn ang="0">
                      <a:pos x="18" y="8"/>
                    </a:cxn>
                    <a:cxn ang="0">
                      <a:pos x="21" y="4"/>
                    </a:cxn>
                    <a:cxn ang="0">
                      <a:pos x="23" y="1"/>
                    </a:cxn>
                    <a:cxn ang="0">
                      <a:pos x="27" y="0"/>
                    </a:cxn>
                    <a:cxn ang="0">
                      <a:pos x="30" y="0"/>
                    </a:cxn>
                    <a:cxn ang="0">
                      <a:pos x="34" y="0"/>
                    </a:cxn>
                    <a:cxn ang="0">
                      <a:pos x="36" y="1"/>
                    </a:cxn>
                    <a:cxn ang="0">
                      <a:pos x="41" y="5"/>
                    </a:cxn>
                  </a:cxnLst>
                  <a:rect l="0" t="0" r="0" b="0"/>
                  <a:pathLst>
                    <a:path w="54" h="264">
                      <a:moveTo>
                        <a:pt x="41" y="5"/>
                      </a:moveTo>
                      <a:lnTo>
                        <a:pt x="41" y="12"/>
                      </a:lnTo>
                      <a:lnTo>
                        <a:pt x="40" y="14"/>
                      </a:lnTo>
                      <a:lnTo>
                        <a:pt x="43" y="19"/>
                      </a:lnTo>
                      <a:lnTo>
                        <a:pt x="41" y="20"/>
                      </a:lnTo>
                      <a:lnTo>
                        <a:pt x="41" y="22"/>
                      </a:lnTo>
                      <a:lnTo>
                        <a:pt x="40" y="30"/>
                      </a:lnTo>
                      <a:lnTo>
                        <a:pt x="49" y="38"/>
                      </a:lnTo>
                      <a:lnTo>
                        <a:pt x="53" y="92"/>
                      </a:lnTo>
                      <a:lnTo>
                        <a:pt x="48" y="102"/>
                      </a:lnTo>
                      <a:lnTo>
                        <a:pt x="50" y="131"/>
                      </a:lnTo>
                      <a:lnTo>
                        <a:pt x="47" y="135"/>
                      </a:lnTo>
                      <a:lnTo>
                        <a:pt x="44" y="181"/>
                      </a:lnTo>
                      <a:lnTo>
                        <a:pt x="42" y="228"/>
                      </a:lnTo>
                      <a:lnTo>
                        <a:pt x="43" y="230"/>
                      </a:lnTo>
                      <a:lnTo>
                        <a:pt x="53" y="239"/>
                      </a:lnTo>
                      <a:lnTo>
                        <a:pt x="51" y="241"/>
                      </a:lnTo>
                      <a:lnTo>
                        <a:pt x="48" y="242"/>
                      </a:lnTo>
                      <a:lnTo>
                        <a:pt x="43" y="241"/>
                      </a:lnTo>
                      <a:lnTo>
                        <a:pt x="36" y="237"/>
                      </a:lnTo>
                      <a:lnTo>
                        <a:pt x="32" y="235"/>
                      </a:lnTo>
                      <a:lnTo>
                        <a:pt x="32" y="244"/>
                      </a:lnTo>
                      <a:lnTo>
                        <a:pt x="30" y="244"/>
                      </a:lnTo>
                      <a:lnTo>
                        <a:pt x="34" y="250"/>
                      </a:lnTo>
                      <a:lnTo>
                        <a:pt x="32" y="261"/>
                      </a:lnTo>
                      <a:lnTo>
                        <a:pt x="29" y="263"/>
                      </a:lnTo>
                      <a:lnTo>
                        <a:pt x="23" y="254"/>
                      </a:lnTo>
                      <a:lnTo>
                        <a:pt x="23" y="247"/>
                      </a:lnTo>
                      <a:lnTo>
                        <a:pt x="21" y="246"/>
                      </a:lnTo>
                      <a:lnTo>
                        <a:pt x="19" y="186"/>
                      </a:lnTo>
                      <a:lnTo>
                        <a:pt x="21" y="181"/>
                      </a:lnTo>
                      <a:lnTo>
                        <a:pt x="15" y="140"/>
                      </a:lnTo>
                      <a:lnTo>
                        <a:pt x="10" y="139"/>
                      </a:lnTo>
                      <a:lnTo>
                        <a:pt x="10" y="97"/>
                      </a:lnTo>
                      <a:lnTo>
                        <a:pt x="0" y="92"/>
                      </a:lnTo>
                      <a:lnTo>
                        <a:pt x="3" y="47"/>
                      </a:lnTo>
                      <a:lnTo>
                        <a:pt x="19" y="35"/>
                      </a:lnTo>
                      <a:lnTo>
                        <a:pt x="23" y="30"/>
                      </a:lnTo>
                      <a:lnTo>
                        <a:pt x="23" y="26"/>
                      </a:lnTo>
                      <a:lnTo>
                        <a:pt x="22" y="23"/>
                      </a:lnTo>
                      <a:lnTo>
                        <a:pt x="20" y="21"/>
                      </a:lnTo>
                      <a:lnTo>
                        <a:pt x="18" y="17"/>
                      </a:lnTo>
                      <a:lnTo>
                        <a:pt x="17" y="15"/>
                      </a:lnTo>
                      <a:lnTo>
                        <a:pt x="17" y="12"/>
                      </a:lnTo>
                      <a:lnTo>
                        <a:pt x="18" y="8"/>
                      </a:lnTo>
                      <a:lnTo>
                        <a:pt x="21" y="4"/>
                      </a:lnTo>
                      <a:lnTo>
                        <a:pt x="23" y="1"/>
                      </a:lnTo>
                      <a:lnTo>
                        <a:pt x="27" y="0"/>
                      </a:lnTo>
                      <a:lnTo>
                        <a:pt x="30" y="0"/>
                      </a:lnTo>
                      <a:lnTo>
                        <a:pt x="34" y="0"/>
                      </a:lnTo>
                      <a:lnTo>
                        <a:pt x="36" y="1"/>
                      </a:lnTo>
                      <a:lnTo>
                        <a:pt x="41" y="5"/>
                      </a:lnTo>
                    </a:path>
                  </a:pathLst>
                </a:custGeom>
                <a:solidFill>
                  <a:schemeClr val="hlink">
                    <a:alpha val="100000"/>
                  </a:schemeClr>
                </a:solidFill>
                <a:ln w="9525">
                  <a:noFill/>
                </a:ln>
              </p:spPr>
              <p:txBody>
                <a:bodyPr/>
                <a:lstStyle/>
                <a:p>
                  <a:endParaRPr lang="zh-CN" altLang="en-US"/>
                </a:p>
              </p:txBody>
            </p:sp>
          </p:grpSp>
          <p:sp>
            <p:nvSpPr>
              <p:cNvPr id="51212" name="Freeform 53"/>
              <p:cNvSpPr/>
              <p:nvPr/>
            </p:nvSpPr>
            <p:spPr>
              <a:xfrm>
                <a:off x="515" y="0"/>
                <a:ext cx="51" cy="190"/>
              </a:xfrm>
              <a:custGeom>
                <a:avLst/>
                <a:gdLst/>
                <a:ahLst/>
                <a:cxnLst>
                  <a:cxn ang="0">
                    <a:pos x="30" y="2"/>
                  </a:cxn>
                  <a:cxn ang="0">
                    <a:pos x="41" y="0"/>
                  </a:cxn>
                  <a:cxn ang="0">
                    <a:pos x="45" y="4"/>
                  </a:cxn>
                  <a:cxn ang="0">
                    <a:pos x="46" y="2"/>
                  </a:cxn>
                  <a:cxn ang="0">
                    <a:pos x="49" y="11"/>
                  </a:cxn>
                  <a:cxn ang="0">
                    <a:pos x="43" y="15"/>
                  </a:cxn>
                  <a:cxn ang="0">
                    <a:pos x="43" y="20"/>
                  </a:cxn>
                  <a:cxn ang="0">
                    <a:pos x="41" y="20"/>
                  </a:cxn>
                  <a:cxn ang="0">
                    <a:pos x="41" y="25"/>
                  </a:cxn>
                  <a:cxn ang="0">
                    <a:pos x="36" y="26"/>
                  </a:cxn>
                  <a:cxn ang="0">
                    <a:pos x="36" y="28"/>
                  </a:cxn>
                  <a:cxn ang="0">
                    <a:pos x="43" y="33"/>
                  </a:cxn>
                  <a:cxn ang="0">
                    <a:pos x="49" y="60"/>
                  </a:cxn>
                  <a:cxn ang="0">
                    <a:pos x="45" y="68"/>
                  </a:cxn>
                  <a:cxn ang="0">
                    <a:pos x="45" y="117"/>
                  </a:cxn>
                  <a:cxn ang="0">
                    <a:pos x="39" y="119"/>
                  </a:cxn>
                  <a:cxn ang="0">
                    <a:pos x="38" y="128"/>
                  </a:cxn>
                  <a:cxn ang="0">
                    <a:pos x="36" y="149"/>
                  </a:cxn>
                  <a:cxn ang="0">
                    <a:pos x="36" y="160"/>
                  </a:cxn>
                  <a:cxn ang="0">
                    <a:pos x="45" y="167"/>
                  </a:cxn>
                  <a:cxn ang="0">
                    <a:pos x="50" y="171"/>
                  </a:cxn>
                  <a:cxn ang="0">
                    <a:pos x="50" y="173"/>
                  </a:cxn>
                  <a:cxn ang="0">
                    <a:pos x="37" y="169"/>
                  </a:cxn>
                  <a:cxn ang="0">
                    <a:pos x="36" y="167"/>
                  </a:cxn>
                  <a:cxn ang="0">
                    <a:pos x="34" y="169"/>
                  </a:cxn>
                  <a:cxn ang="0">
                    <a:pos x="34" y="169"/>
                  </a:cxn>
                  <a:cxn ang="0">
                    <a:pos x="32" y="161"/>
                  </a:cxn>
                  <a:cxn ang="0">
                    <a:pos x="30" y="125"/>
                  </a:cxn>
                  <a:cxn ang="0">
                    <a:pos x="28" y="125"/>
                  </a:cxn>
                  <a:cxn ang="0">
                    <a:pos x="20" y="157"/>
                  </a:cxn>
                  <a:cxn ang="0">
                    <a:pos x="20" y="177"/>
                  </a:cxn>
                  <a:cxn ang="0">
                    <a:pos x="17" y="187"/>
                  </a:cxn>
                  <a:cxn ang="0">
                    <a:pos x="15" y="189"/>
                  </a:cxn>
                  <a:cxn ang="0">
                    <a:pos x="14" y="184"/>
                  </a:cxn>
                  <a:cxn ang="0">
                    <a:pos x="16" y="178"/>
                  </a:cxn>
                  <a:cxn ang="0">
                    <a:pos x="17" y="165"/>
                  </a:cxn>
                  <a:cxn ang="0">
                    <a:pos x="17" y="120"/>
                  </a:cxn>
                  <a:cxn ang="0">
                    <a:pos x="20" y="76"/>
                  </a:cxn>
                  <a:cxn ang="0">
                    <a:pos x="16" y="72"/>
                  </a:cxn>
                  <a:cxn ang="0">
                    <a:pos x="16" y="65"/>
                  </a:cxn>
                  <a:cxn ang="0">
                    <a:pos x="16" y="53"/>
                  </a:cxn>
                  <a:cxn ang="0">
                    <a:pos x="10" y="57"/>
                  </a:cxn>
                  <a:cxn ang="0">
                    <a:pos x="16" y="63"/>
                  </a:cxn>
                  <a:cxn ang="0">
                    <a:pos x="16" y="70"/>
                  </a:cxn>
                  <a:cxn ang="0">
                    <a:pos x="10" y="66"/>
                  </a:cxn>
                  <a:cxn ang="0">
                    <a:pos x="8" y="62"/>
                  </a:cxn>
                  <a:cxn ang="0">
                    <a:pos x="4" y="63"/>
                  </a:cxn>
                  <a:cxn ang="0">
                    <a:pos x="0" y="56"/>
                  </a:cxn>
                  <a:cxn ang="0">
                    <a:pos x="0" y="53"/>
                  </a:cxn>
                  <a:cxn ang="0">
                    <a:pos x="2" y="52"/>
                  </a:cxn>
                  <a:cxn ang="0">
                    <a:pos x="9" y="44"/>
                  </a:cxn>
                  <a:cxn ang="0">
                    <a:pos x="16" y="36"/>
                  </a:cxn>
                  <a:cxn ang="0">
                    <a:pos x="24" y="29"/>
                  </a:cxn>
                  <a:cxn ang="0">
                    <a:pos x="30" y="25"/>
                  </a:cxn>
                  <a:cxn ang="0">
                    <a:pos x="30" y="19"/>
                  </a:cxn>
                  <a:cxn ang="0">
                    <a:pos x="28" y="16"/>
                  </a:cxn>
                  <a:cxn ang="0">
                    <a:pos x="28" y="9"/>
                  </a:cxn>
                  <a:cxn ang="0">
                    <a:pos x="26" y="7"/>
                  </a:cxn>
                  <a:cxn ang="0">
                    <a:pos x="30" y="2"/>
                  </a:cxn>
                </a:cxnLst>
                <a:rect l="0" t="0" r="0" b="0"/>
                <a:pathLst>
                  <a:path w="51" h="190">
                    <a:moveTo>
                      <a:pt x="30" y="2"/>
                    </a:moveTo>
                    <a:lnTo>
                      <a:pt x="41" y="0"/>
                    </a:lnTo>
                    <a:lnTo>
                      <a:pt x="45" y="4"/>
                    </a:lnTo>
                    <a:lnTo>
                      <a:pt x="46" y="2"/>
                    </a:lnTo>
                    <a:lnTo>
                      <a:pt x="49" y="11"/>
                    </a:lnTo>
                    <a:lnTo>
                      <a:pt x="43" y="15"/>
                    </a:lnTo>
                    <a:lnTo>
                      <a:pt x="43" y="20"/>
                    </a:lnTo>
                    <a:lnTo>
                      <a:pt x="41" y="20"/>
                    </a:lnTo>
                    <a:lnTo>
                      <a:pt x="41" y="25"/>
                    </a:lnTo>
                    <a:lnTo>
                      <a:pt x="36" y="26"/>
                    </a:lnTo>
                    <a:lnTo>
                      <a:pt x="36" y="28"/>
                    </a:lnTo>
                    <a:lnTo>
                      <a:pt x="43" y="33"/>
                    </a:lnTo>
                    <a:lnTo>
                      <a:pt x="49" y="60"/>
                    </a:lnTo>
                    <a:lnTo>
                      <a:pt x="45" y="68"/>
                    </a:lnTo>
                    <a:lnTo>
                      <a:pt x="45" y="117"/>
                    </a:lnTo>
                    <a:lnTo>
                      <a:pt x="39" y="119"/>
                    </a:lnTo>
                    <a:lnTo>
                      <a:pt x="38" y="128"/>
                    </a:lnTo>
                    <a:lnTo>
                      <a:pt x="36" y="149"/>
                    </a:lnTo>
                    <a:lnTo>
                      <a:pt x="36" y="160"/>
                    </a:lnTo>
                    <a:lnTo>
                      <a:pt x="45" y="167"/>
                    </a:lnTo>
                    <a:lnTo>
                      <a:pt x="50" y="171"/>
                    </a:lnTo>
                    <a:lnTo>
                      <a:pt x="50" y="173"/>
                    </a:lnTo>
                    <a:lnTo>
                      <a:pt x="37" y="169"/>
                    </a:lnTo>
                    <a:lnTo>
                      <a:pt x="36" y="167"/>
                    </a:lnTo>
                    <a:lnTo>
                      <a:pt x="34" y="169"/>
                    </a:lnTo>
                    <a:lnTo>
                      <a:pt x="34" y="169"/>
                    </a:lnTo>
                    <a:lnTo>
                      <a:pt x="32" y="161"/>
                    </a:lnTo>
                    <a:lnTo>
                      <a:pt x="30" y="125"/>
                    </a:lnTo>
                    <a:lnTo>
                      <a:pt x="28" y="125"/>
                    </a:lnTo>
                    <a:lnTo>
                      <a:pt x="20" y="157"/>
                    </a:lnTo>
                    <a:lnTo>
                      <a:pt x="20" y="177"/>
                    </a:lnTo>
                    <a:lnTo>
                      <a:pt x="17" y="187"/>
                    </a:lnTo>
                    <a:lnTo>
                      <a:pt x="15" y="189"/>
                    </a:lnTo>
                    <a:lnTo>
                      <a:pt x="14" y="184"/>
                    </a:lnTo>
                    <a:lnTo>
                      <a:pt x="16" y="178"/>
                    </a:lnTo>
                    <a:lnTo>
                      <a:pt x="17" y="165"/>
                    </a:lnTo>
                    <a:lnTo>
                      <a:pt x="17" y="120"/>
                    </a:lnTo>
                    <a:lnTo>
                      <a:pt x="20" y="76"/>
                    </a:lnTo>
                    <a:lnTo>
                      <a:pt x="16" y="72"/>
                    </a:lnTo>
                    <a:lnTo>
                      <a:pt x="16" y="65"/>
                    </a:lnTo>
                    <a:lnTo>
                      <a:pt x="16" y="53"/>
                    </a:lnTo>
                    <a:lnTo>
                      <a:pt x="10" y="57"/>
                    </a:lnTo>
                    <a:lnTo>
                      <a:pt x="16" y="63"/>
                    </a:lnTo>
                    <a:lnTo>
                      <a:pt x="16" y="70"/>
                    </a:lnTo>
                    <a:lnTo>
                      <a:pt x="10" y="66"/>
                    </a:lnTo>
                    <a:lnTo>
                      <a:pt x="8" y="62"/>
                    </a:lnTo>
                    <a:lnTo>
                      <a:pt x="4" y="63"/>
                    </a:lnTo>
                    <a:lnTo>
                      <a:pt x="0" y="56"/>
                    </a:lnTo>
                    <a:lnTo>
                      <a:pt x="0" y="53"/>
                    </a:lnTo>
                    <a:lnTo>
                      <a:pt x="2" y="52"/>
                    </a:lnTo>
                    <a:lnTo>
                      <a:pt x="9" y="44"/>
                    </a:lnTo>
                    <a:lnTo>
                      <a:pt x="16" y="36"/>
                    </a:lnTo>
                    <a:lnTo>
                      <a:pt x="24" y="29"/>
                    </a:lnTo>
                    <a:lnTo>
                      <a:pt x="30" y="25"/>
                    </a:lnTo>
                    <a:lnTo>
                      <a:pt x="30" y="19"/>
                    </a:lnTo>
                    <a:lnTo>
                      <a:pt x="28" y="16"/>
                    </a:lnTo>
                    <a:lnTo>
                      <a:pt x="28" y="9"/>
                    </a:lnTo>
                    <a:lnTo>
                      <a:pt x="26" y="7"/>
                    </a:lnTo>
                    <a:lnTo>
                      <a:pt x="30" y="2"/>
                    </a:lnTo>
                  </a:path>
                </a:pathLst>
              </a:custGeom>
              <a:solidFill>
                <a:schemeClr val="hlink">
                  <a:alpha val="100000"/>
                </a:schemeClr>
              </a:solidFill>
              <a:ln w="9525">
                <a:noFill/>
              </a:ln>
            </p:spPr>
            <p:txBody>
              <a:bodyPr/>
              <a:lstStyle/>
              <a:p>
                <a:endParaRPr lang="zh-CN" altLang="en-US"/>
              </a:p>
            </p:txBody>
          </p:sp>
          <p:sp>
            <p:nvSpPr>
              <p:cNvPr id="51213" name="Freeform 54"/>
              <p:cNvSpPr/>
              <p:nvPr/>
            </p:nvSpPr>
            <p:spPr>
              <a:xfrm>
                <a:off x="348" y="53"/>
                <a:ext cx="25" cy="134"/>
              </a:xfrm>
              <a:custGeom>
                <a:avLst/>
                <a:gdLst/>
                <a:ahLst/>
                <a:cxnLst>
                  <a:cxn ang="0">
                    <a:pos x="19" y="2"/>
                  </a:cxn>
                  <a:cxn ang="0">
                    <a:pos x="19" y="6"/>
                  </a:cxn>
                  <a:cxn ang="0">
                    <a:pos x="19" y="7"/>
                  </a:cxn>
                  <a:cxn ang="0">
                    <a:pos x="20" y="8"/>
                  </a:cxn>
                  <a:cxn ang="0">
                    <a:pos x="19" y="9"/>
                  </a:cxn>
                  <a:cxn ang="0">
                    <a:pos x="19" y="10"/>
                  </a:cxn>
                  <a:cxn ang="0">
                    <a:pos x="18" y="14"/>
                  </a:cxn>
                  <a:cxn ang="0">
                    <a:pos x="18" y="15"/>
                  </a:cxn>
                  <a:cxn ang="0">
                    <a:pos x="23" y="19"/>
                  </a:cxn>
                  <a:cxn ang="0">
                    <a:pos x="24" y="46"/>
                  </a:cxn>
                  <a:cxn ang="0">
                    <a:pos x="22" y="51"/>
                  </a:cxn>
                  <a:cxn ang="0">
                    <a:pos x="23" y="66"/>
                  </a:cxn>
                  <a:cxn ang="0">
                    <a:pos x="21" y="68"/>
                  </a:cxn>
                  <a:cxn ang="0">
                    <a:pos x="20" y="91"/>
                  </a:cxn>
                  <a:cxn ang="0">
                    <a:pos x="19" y="115"/>
                  </a:cxn>
                  <a:cxn ang="0">
                    <a:pos x="20" y="116"/>
                  </a:cxn>
                  <a:cxn ang="0">
                    <a:pos x="24" y="121"/>
                  </a:cxn>
                  <a:cxn ang="0">
                    <a:pos x="23" y="122"/>
                  </a:cxn>
                  <a:cxn ang="0">
                    <a:pos x="22" y="123"/>
                  </a:cxn>
                  <a:cxn ang="0">
                    <a:pos x="19" y="122"/>
                  </a:cxn>
                  <a:cxn ang="0">
                    <a:pos x="17" y="120"/>
                  </a:cxn>
                  <a:cxn ang="0">
                    <a:pos x="15" y="119"/>
                  </a:cxn>
                  <a:cxn ang="0">
                    <a:pos x="15" y="123"/>
                  </a:cxn>
                  <a:cxn ang="0">
                    <a:pos x="14" y="123"/>
                  </a:cxn>
                  <a:cxn ang="0">
                    <a:pos x="16" y="127"/>
                  </a:cxn>
                  <a:cxn ang="0">
                    <a:pos x="15" y="132"/>
                  </a:cxn>
                  <a:cxn ang="0">
                    <a:pos x="14" y="133"/>
                  </a:cxn>
                  <a:cxn ang="0">
                    <a:pos x="11" y="128"/>
                  </a:cxn>
                  <a:cxn ang="0">
                    <a:pos x="11" y="125"/>
                  </a:cxn>
                  <a:cxn ang="0">
                    <a:pos x="10" y="125"/>
                  </a:cxn>
                  <a:cxn ang="0">
                    <a:pos x="8" y="94"/>
                  </a:cxn>
                  <a:cxn ang="0">
                    <a:pos x="10" y="91"/>
                  </a:cxn>
                  <a:cxn ang="0">
                    <a:pos x="7" y="71"/>
                  </a:cxn>
                  <a:cxn ang="0">
                    <a:pos x="5" y="70"/>
                  </a:cxn>
                  <a:cxn ang="0">
                    <a:pos x="5" y="49"/>
                  </a:cxn>
                  <a:cxn ang="0">
                    <a:pos x="0" y="46"/>
                  </a:cxn>
                  <a:cxn ang="0">
                    <a:pos x="2" y="24"/>
                  </a:cxn>
                  <a:cxn ang="0">
                    <a:pos x="9" y="17"/>
                  </a:cxn>
                  <a:cxn ang="0">
                    <a:pos x="11" y="15"/>
                  </a:cxn>
                  <a:cxn ang="0">
                    <a:pos x="11" y="12"/>
                  </a:cxn>
                  <a:cxn ang="0">
                    <a:pos x="11" y="11"/>
                  </a:cxn>
                  <a:cxn ang="0">
                    <a:pos x="9" y="10"/>
                  </a:cxn>
                  <a:cxn ang="0">
                    <a:pos x="8" y="8"/>
                  </a:cxn>
                  <a:cxn ang="0">
                    <a:pos x="8" y="7"/>
                  </a:cxn>
                  <a:cxn ang="0">
                    <a:pos x="8" y="5"/>
                  </a:cxn>
                  <a:cxn ang="0">
                    <a:pos x="8" y="4"/>
                  </a:cxn>
                  <a:cxn ang="0">
                    <a:pos x="10" y="2"/>
                  </a:cxn>
                  <a:cxn ang="0">
                    <a:pos x="11" y="0"/>
                  </a:cxn>
                  <a:cxn ang="0">
                    <a:pos x="12" y="0"/>
                  </a:cxn>
                  <a:cxn ang="0">
                    <a:pos x="14" y="0"/>
                  </a:cxn>
                  <a:cxn ang="0">
                    <a:pos x="16" y="0"/>
                  </a:cxn>
                  <a:cxn ang="0">
                    <a:pos x="17" y="0"/>
                  </a:cxn>
                  <a:cxn ang="0">
                    <a:pos x="19" y="2"/>
                  </a:cxn>
                </a:cxnLst>
                <a:rect l="0" t="0" r="0" b="0"/>
                <a:pathLst>
                  <a:path w="25" h="134">
                    <a:moveTo>
                      <a:pt x="19" y="2"/>
                    </a:moveTo>
                    <a:lnTo>
                      <a:pt x="19" y="6"/>
                    </a:lnTo>
                    <a:lnTo>
                      <a:pt x="19" y="7"/>
                    </a:lnTo>
                    <a:lnTo>
                      <a:pt x="20" y="8"/>
                    </a:lnTo>
                    <a:lnTo>
                      <a:pt x="19" y="9"/>
                    </a:lnTo>
                    <a:lnTo>
                      <a:pt x="19" y="10"/>
                    </a:lnTo>
                    <a:lnTo>
                      <a:pt x="18" y="14"/>
                    </a:lnTo>
                    <a:lnTo>
                      <a:pt x="18" y="15"/>
                    </a:lnTo>
                    <a:lnTo>
                      <a:pt x="23" y="19"/>
                    </a:lnTo>
                    <a:lnTo>
                      <a:pt x="24" y="46"/>
                    </a:lnTo>
                    <a:lnTo>
                      <a:pt x="22" y="51"/>
                    </a:lnTo>
                    <a:lnTo>
                      <a:pt x="23" y="66"/>
                    </a:lnTo>
                    <a:lnTo>
                      <a:pt x="21" y="68"/>
                    </a:lnTo>
                    <a:lnTo>
                      <a:pt x="20" y="91"/>
                    </a:lnTo>
                    <a:lnTo>
                      <a:pt x="19" y="115"/>
                    </a:lnTo>
                    <a:lnTo>
                      <a:pt x="20" y="116"/>
                    </a:lnTo>
                    <a:lnTo>
                      <a:pt x="24" y="121"/>
                    </a:lnTo>
                    <a:lnTo>
                      <a:pt x="23" y="122"/>
                    </a:lnTo>
                    <a:lnTo>
                      <a:pt x="22" y="123"/>
                    </a:lnTo>
                    <a:lnTo>
                      <a:pt x="19" y="122"/>
                    </a:lnTo>
                    <a:lnTo>
                      <a:pt x="17" y="120"/>
                    </a:lnTo>
                    <a:lnTo>
                      <a:pt x="15" y="119"/>
                    </a:lnTo>
                    <a:lnTo>
                      <a:pt x="15" y="123"/>
                    </a:lnTo>
                    <a:lnTo>
                      <a:pt x="14" y="123"/>
                    </a:lnTo>
                    <a:lnTo>
                      <a:pt x="16" y="127"/>
                    </a:lnTo>
                    <a:lnTo>
                      <a:pt x="15" y="132"/>
                    </a:lnTo>
                    <a:lnTo>
                      <a:pt x="14" y="133"/>
                    </a:lnTo>
                    <a:lnTo>
                      <a:pt x="11" y="128"/>
                    </a:lnTo>
                    <a:lnTo>
                      <a:pt x="11" y="125"/>
                    </a:lnTo>
                    <a:lnTo>
                      <a:pt x="10" y="125"/>
                    </a:lnTo>
                    <a:lnTo>
                      <a:pt x="8" y="94"/>
                    </a:lnTo>
                    <a:lnTo>
                      <a:pt x="10" y="91"/>
                    </a:lnTo>
                    <a:lnTo>
                      <a:pt x="7" y="71"/>
                    </a:lnTo>
                    <a:lnTo>
                      <a:pt x="5" y="70"/>
                    </a:lnTo>
                    <a:lnTo>
                      <a:pt x="5" y="49"/>
                    </a:lnTo>
                    <a:lnTo>
                      <a:pt x="0" y="46"/>
                    </a:lnTo>
                    <a:lnTo>
                      <a:pt x="2" y="24"/>
                    </a:lnTo>
                    <a:lnTo>
                      <a:pt x="9" y="17"/>
                    </a:lnTo>
                    <a:lnTo>
                      <a:pt x="11" y="15"/>
                    </a:lnTo>
                    <a:lnTo>
                      <a:pt x="11" y="12"/>
                    </a:lnTo>
                    <a:lnTo>
                      <a:pt x="11" y="11"/>
                    </a:lnTo>
                    <a:lnTo>
                      <a:pt x="9" y="10"/>
                    </a:lnTo>
                    <a:lnTo>
                      <a:pt x="8" y="8"/>
                    </a:lnTo>
                    <a:lnTo>
                      <a:pt x="8" y="7"/>
                    </a:lnTo>
                    <a:lnTo>
                      <a:pt x="8" y="5"/>
                    </a:lnTo>
                    <a:lnTo>
                      <a:pt x="8" y="4"/>
                    </a:lnTo>
                    <a:lnTo>
                      <a:pt x="10" y="2"/>
                    </a:lnTo>
                    <a:lnTo>
                      <a:pt x="11" y="0"/>
                    </a:lnTo>
                    <a:lnTo>
                      <a:pt x="12" y="0"/>
                    </a:lnTo>
                    <a:lnTo>
                      <a:pt x="14" y="0"/>
                    </a:lnTo>
                    <a:lnTo>
                      <a:pt x="16" y="0"/>
                    </a:lnTo>
                    <a:lnTo>
                      <a:pt x="17" y="0"/>
                    </a:lnTo>
                    <a:lnTo>
                      <a:pt x="19" y="2"/>
                    </a:lnTo>
                  </a:path>
                </a:pathLst>
              </a:custGeom>
              <a:solidFill>
                <a:schemeClr val="hlink">
                  <a:alpha val="100000"/>
                </a:schemeClr>
              </a:solidFill>
              <a:ln w="9525">
                <a:noFill/>
              </a:ln>
            </p:spPr>
            <p:txBody>
              <a:bodyPr/>
              <a:lstStyle/>
              <a:p>
                <a:endParaRPr lang="zh-CN" altLang="en-US"/>
              </a:p>
            </p:txBody>
          </p:sp>
          <p:sp>
            <p:nvSpPr>
              <p:cNvPr id="51214" name="Freeform 55"/>
              <p:cNvSpPr/>
              <p:nvPr/>
            </p:nvSpPr>
            <p:spPr>
              <a:xfrm>
                <a:off x="256" y="73"/>
                <a:ext cx="53" cy="254"/>
              </a:xfrm>
              <a:custGeom>
                <a:avLst/>
                <a:gdLst/>
                <a:ahLst/>
                <a:cxnLst>
                  <a:cxn ang="0">
                    <a:pos x="40" y="5"/>
                  </a:cxn>
                  <a:cxn ang="0">
                    <a:pos x="40" y="12"/>
                  </a:cxn>
                  <a:cxn ang="0">
                    <a:pos x="40" y="14"/>
                  </a:cxn>
                  <a:cxn ang="0">
                    <a:pos x="42" y="18"/>
                  </a:cxn>
                  <a:cxn ang="0">
                    <a:pos x="40" y="20"/>
                  </a:cxn>
                  <a:cxn ang="0">
                    <a:pos x="41" y="22"/>
                  </a:cxn>
                  <a:cxn ang="0">
                    <a:pos x="39" y="29"/>
                  </a:cxn>
                  <a:cxn ang="0">
                    <a:pos x="39" y="30"/>
                  </a:cxn>
                  <a:cxn ang="0">
                    <a:pos x="48" y="37"/>
                  </a:cxn>
                  <a:cxn ang="0">
                    <a:pos x="52" y="89"/>
                  </a:cxn>
                  <a:cxn ang="0">
                    <a:pos x="47" y="98"/>
                  </a:cxn>
                  <a:cxn ang="0">
                    <a:pos x="49" y="127"/>
                  </a:cxn>
                  <a:cxn ang="0">
                    <a:pos x="46" y="129"/>
                  </a:cxn>
                  <a:cxn ang="0">
                    <a:pos x="44" y="174"/>
                  </a:cxn>
                  <a:cxn ang="0">
                    <a:pos x="42" y="219"/>
                  </a:cxn>
                  <a:cxn ang="0">
                    <a:pos x="42" y="221"/>
                  </a:cxn>
                  <a:cxn ang="0">
                    <a:pos x="52" y="230"/>
                  </a:cxn>
                  <a:cxn ang="0">
                    <a:pos x="50" y="231"/>
                  </a:cxn>
                  <a:cxn ang="0">
                    <a:pos x="47" y="233"/>
                  </a:cxn>
                  <a:cxn ang="0">
                    <a:pos x="42" y="231"/>
                  </a:cxn>
                  <a:cxn ang="0">
                    <a:pos x="36" y="228"/>
                  </a:cxn>
                  <a:cxn ang="0">
                    <a:pos x="32" y="227"/>
                  </a:cxn>
                  <a:cxn ang="0">
                    <a:pos x="32" y="234"/>
                  </a:cxn>
                  <a:cxn ang="0">
                    <a:pos x="30" y="234"/>
                  </a:cxn>
                  <a:cxn ang="0">
                    <a:pos x="33" y="240"/>
                  </a:cxn>
                  <a:cxn ang="0">
                    <a:pos x="32" y="251"/>
                  </a:cxn>
                  <a:cxn ang="0">
                    <a:pos x="28" y="253"/>
                  </a:cxn>
                  <a:cxn ang="0">
                    <a:pos x="23" y="244"/>
                  </a:cxn>
                  <a:cxn ang="0">
                    <a:pos x="23" y="237"/>
                  </a:cxn>
                  <a:cxn ang="0">
                    <a:pos x="21" y="237"/>
                  </a:cxn>
                  <a:cxn ang="0">
                    <a:pos x="19" y="179"/>
                  </a:cxn>
                  <a:cxn ang="0">
                    <a:pos x="21" y="174"/>
                  </a:cxn>
                  <a:cxn ang="0">
                    <a:pos x="15" y="135"/>
                  </a:cxn>
                  <a:cxn ang="0">
                    <a:pos x="11" y="134"/>
                  </a:cxn>
                  <a:cxn ang="0">
                    <a:pos x="10" y="93"/>
                  </a:cxn>
                  <a:cxn ang="0">
                    <a:pos x="0" y="89"/>
                  </a:cxn>
                  <a:cxn ang="0">
                    <a:pos x="4" y="46"/>
                  </a:cxn>
                  <a:cxn ang="0">
                    <a:pos x="19" y="34"/>
                  </a:cxn>
                  <a:cxn ang="0">
                    <a:pos x="23" y="30"/>
                  </a:cxn>
                  <a:cxn ang="0">
                    <a:pos x="23" y="25"/>
                  </a:cxn>
                  <a:cxn ang="0">
                    <a:pos x="22" y="22"/>
                  </a:cxn>
                  <a:cxn ang="0">
                    <a:pos x="20" y="20"/>
                  </a:cxn>
                  <a:cxn ang="0">
                    <a:pos x="18" y="17"/>
                  </a:cxn>
                  <a:cxn ang="0">
                    <a:pos x="17" y="14"/>
                  </a:cxn>
                  <a:cxn ang="0">
                    <a:pos x="17" y="12"/>
                  </a:cxn>
                  <a:cxn ang="0">
                    <a:pos x="18" y="8"/>
                  </a:cxn>
                  <a:cxn ang="0">
                    <a:pos x="20" y="5"/>
                  </a:cxn>
                  <a:cxn ang="0">
                    <a:pos x="23" y="2"/>
                  </a:cxn>
                  <a:cxn ang="0">
                    <a:pos x="26" y="0"/>
                  </a:cxn>
                  <a:cxn ang="0">
                    <a:pos x="30" y="0"/>
                  </a:cxn>
                  <a:cxn ang="0">
                    <a:pos x="33" y="1"/>
                  </a:cxn>
                  <a:cxn ang="0">
                    <a:pos x="36" y="2"/>
                  </a:cxn>
                  <a:cxn ang="0">
                    <a:pos x="40" y="5"/>
                  </a:cxn>
                </a:cxnLst>
                <a:rect l="0" t="0" r="0" b="0"/>
                <a:pathLst>
                  <a:path w="53" h="254">
                    <a:moveTo>
                      <a:pt x="40" y="5"/>
                    </a:moveTo>
                    <a:lnTo>
                      <a:pt x="40" y="12"/>
                    </a:lnTo>
                    <a:lnTo>
                      <a:pt x="40" y="14"/>
                    </a:lnTo>
                    <a:lnTo>
                      <a:pt x="42" y="18"/>
                    </a:lnTo>
                    <a:lnTo>
                      <a:pt x="40" y="20"/>
                    </a:lnTo>
                    <a:lnTo>
                      <a:pt x="41" y="22"/>
                    </a:lnTo>
                    <a:lnTo>
                      <a:pt x="39" y="29"/>
                    </a:lnTo>
                    <a:lnTo>
                      <a:pt x="39" y="30"/>
                    </a:lnTo>
                    <a:lnTo>
                      <a:pt x="48" y="37"/>
                    </a:lnTo>
                    <a:lnTo>
                      <a:pt x="52" y="89"/>
                    </a:lnTo>
                    <a:lnTo>
                      <a:pt x="47" y="98"/>
                    </a:lnTo>
                    <a:lnTo>
                      <a:pt x="49" y="127"/>
                    </a:lnTo>
                    <a:lnTo>
                      <a:pt x="46" y="129"/>
                    </a:lnTo>
                    <a:lnTo>
                      <a:pt x="44" y="174"/>
                    </a:lnTo>
                    <a:lnTo>
                      <a:pt x="42" y="219"/>
                    </a:lnTo>
                    <a:lnTo>
                      <a:pt x="42" y="221"/>
                    </a:lnTo>
                    <a:lnTo>
                      <a:pt x="52" y="230"/>
                    </a:lnTo>
                    <a:lnTo>
                      <a:pt x="50" y="231"/>
                    </a:lnTo>
                    <a:lnTo>
                      <a:pt x="47" y="233"/>
                    </a:lnTo>
                    <a:lnTo>
                      <a:pt x="42" y="231"/>
                    </a:lnTo>
                    <a:lnTo>
                      <a:pt x="36" y="228"/>
                    </a:lnTo>
                    <a:lnTo>
                      <a:pt x="32" y="227"/>
                    </a:lnTo>
                    <a:lnTo>
                      <a:pt x="32" y="234"/>
                    </a:lnTo>
                    <a:lnTo>
                      <a:pt x="30" y="234"/>
                    </a:lnTo>
                    <a:lnTo>
                      <a:pt x="33" y="240"/>
                    </a:lnTo>
                    <a:lnTo>
                      <a:pt x="32" y="251"/>
                    </a:lnTo>
                    <a:lnTo>
                      <a:pt x="28" y="253"/>
                    </a:lnTo>
                    <a:lnTo>
                      <a:pt x="23" y="244"/>
                    </a:lnTo>
                    <a:lnTo>
                      <a:pt x="23" y="237"/>
                    </a:lnTo>
                    <a:lnTo>
                      <a:pt x="21" y="237"/>
                    </a:lnTo>
                    <a:lnTo>
                      <a:pt x="19" y="179"/>
                    </a:lnTo>
                    <a:lnTo>
                      <a:pt x="21" y="174"/>
                    </a:lnTo>
                    <a:lnTo>
                      <a:pt x="15" y="135"/>
                    </a:lnTo>
                    <a:lnTo>
                      <a:pt x="11" y="134"/>
                    </a:lnTo>
                    <a:lnTo>
                      <a:pt x="10" y="93"/>
                    </a:lnTo>
                    <a:lnTo>
                      <a:pt x="0" y="89"/>
                    </a:lnTo>
                    <a:lnTo>
                      <a:pt x="4" y="46"/>
                    </a:lnTo>
                    <a:lnTo>
                      <a:pt x="19" y="34"/>
                    </a:lnTo>
                    <a:lnTo>
                      <a:pt x="23" y="30"/>
                    </a:lnTo>
                    <a:lnTo>
                      <a:pt x="23" y="25"/>
                    </a:lnTo>
                    <a:lnTo>
                      <a:pt x="22" y="22"/>
                    </a:lnTo>
                    <a:lnTo>
                      <a:pt x="20" y="20"/>
                    </a:lnTo>
                    <a:lnTo>
                      <a:pt x="18" y="17"/>
                    </a:lnTo>
                    <a:lnTo>
                      <a:pt x="17" y="14"/>
                    </a:lnTo>
                    <a:lnTo>
                      <a:pt x="17" y="12"/>
                    </a:lnTo>
                    <a:lnTo>
                      <a:pt x="18" y="8"/>
                    </a:lnTo>
                    <a:lnTo>
                      <a:pt x="20" y="5"/>
                    </a:lnTo>
                    <a:lnTo>
                      <a:pt x="23" y="2"/>
                    </a:lnTo>
                    <a:lnTo>
                      <a:pt x="26" y="0"/>
                    </a:lnTo>
                    <a:lnTo>
                      <a:pt x="30" y="0"/>
                    </a:lnTo>
                    <a:lnTo>
                      <a:pt x="33" y="1"/>
                    </a:lnTo>
                    <a:lnTo>
                      <a:pt x="36" y="2"/>
                    </a:lnTo>
                    <a:lnTo>
                      <a:pt x="40" y="5"/>
                    </a:lnTo>
                  </a:path>
                </a:pathLst>
              </a:custGeom>
              <a:solidFill>
                <a:schemeClr val="hlink">
                  <a:alpha val="100000"/>
                </a:schemeClr>
              </a:solidFill>
              <a:ln w="9525">
                <a:noFill/>
              </a:ln>
            </p:spPr>
            <p:txBody>
              <a:bodyPr/>
              <a:lstStyle/>
              <a:p>
                <a:endParaRPr lang="zh-CN" altLang="en-US"/>
              </a:p>
            </p:txBody>
          </p:sp>
          <p:sp>
            <p:nvSpPr>
              <p:cNvPr id="51215" name="Freeform 56"/>
              <p:cNvSpPr/>
              <p:nvPr/>
            </p:nvSpPr>
            <p:spPr>
              <a:xfrm>
                <a:off x="7" y="197"/>
                <a:ext cx="106" cy="379"/>
              </a:xfrm>
              <a:custGeom>
                <a:avLst/>
                <a:gdLst/>
                <a:ahLst/>
                <a:cxnLst>
                  <a:cxn ang="0">
                    <a:pos x="41" y="5"/>
                  </a:cxn>
                  <a:cxn ang="0">
                    <a:pos x="36" y="25"/>
                  </a:cxn>
                  <a:cxn ang="0">
                    <a:pos x="39" y="28"/>
                  </a:cxn>
                  <a:cxn ang="0">
                    <a:pos x="43" y="35"/>
                  </a:cxn>
                  <a:cxn ang="0">
                    <a:pos x="47" y="49"/>
                  </a:cxn>
                  <a:cxn ang="0">
                    <a:pos x="43" y="51"/>
                  </a:cxn>
                  <a:cxn ang="0">
                    <a:pos x="19" y="71"/>
                  </a:cxn>
                  <a:cxn ang="0">
                    <a:pos x="4" y="186"/>
                  </a:cxn>
                  <a:cxn ang="0">
                    <a:pos x="0" y="206"/>
                  </a:cxn>
                  <a:cxn ang="0">
                    <a:pos x="7" y="217"/>
                  </a:cxn>
                  <a:cxn ang="0">
                    <a:pos x="11" y="219"/>
                  </a:cxn>
                  <a:cxn ang="0">
                    <a:pos x="11" y="202"/>
                  </a:cxn>
                  <a:cxn ang="0">
                    <a:pos x="11" y="211"/>
                  </a:cxn>
                  <a:cxn ang="0">
                    <a:pos x="18" y="204"/>
                  </a:cxn>
                  <a:cxn ang="0">
                    <a:pos x="20" y="190"/>
                  </a:cxn>
                  <a:cxn ang="0">
                    <a:pos x="34" y="289"/>
                  </a:cxn>
                  <a:cxn ang="0">
                    <a:pos x="41" y="349"/>
                  </a:cxn>
                  <a:cxn ang="0">
                    <a:pos x="37" y="376"/>
                  </a:cxn>
                  <a:cxn ang="0">
                    <a:pos x="54" y="371"/>
                  </a:cxn>
                  <a:cxn ang="0">
                    <a:pos x="49" y="338"/>
                  </a:cxn>
                  <a:cxn ang="0">
                    <a:pos x="56" y="291"/>
                  </a:cxn>
                  <a:cxn ang="0">
                    <a:pos x="58" y="336"/>
                  </a:cxn>
                  <a:cxn ang="0">
                    <a:pos x="61" y="368"/>
                  </a:cxn>
                  <a:cxn ang="0">
                    <a:pos x="75" y="369"/>
                  </a:cxn>
                  <a:cxn ang="0">
                    <a:pos x="80" y="289"/>
                  </a:cxn>
                  <a:cxn ang="0">
                    <a:pos x="86" y="281"/>
                  </a:cxn>
                  <a:cxn ang="0">
                    <a:pos x="102" y="289"/>
                  </a:cxn>
                  <a:cxn ang="0">
                    <a:pos x="94" y="193"/>
                  </a:cxn>
                  <a:cxn ang="0">
                    <a:pos x="96" y="174"/>
                  </a:cxn>
                  <a:cxn ang="0">
                    <a:pos x="94" y="127"/>
                  </a:cxn>
                  <a:cxn ang="0">
                    <a:pos x="71" y="63"/>
                  </a:cxn>
                  <a:cxn ang="0">
                    <a:pos x="70" y="41"/>
                  </a:cxn>
                  <a:cxn ang="0">
                    <a:pos x="75" y="37"/>
                  </a:cxn>
                  <a:cxn ang="0">
                    <a:pos x="80" y="31"/>
                  </a:cxn>
                  <a:cxn ang="0">
                    <a:pos x="77" y="5"/>
                  </a:cxn>
                  <a:cxn ang="0">
                    <a:pos x="64" y="1"/>
                  </a:cxn>
                  <a:cxn ang="0">
                    <a:pos x="53" y="3"/>
                  </a:cxn>
                </a:cxnLst>
                <a:rect l="0" t="0" r="0" b="0"/>
                <a:pathLst>
                  <a:path w="106" h="379">
                    <a:moveTo>
                      <a:pt x="53" y="3"/>
                    </a:moveTo>
                    <a:lnTo>
                      <a:pt x="41" y="5"/>
                    </a:lnTo>
                    <a:lnTo>
                      <a:pt x="36" y="19"/>
                    </a:lnTo>
                    <a:lnTo>
                      <a:pt x="36" y="25"/>
                    </a:lnTo>
                    <a:lnTo>
                      <a:pt x="41" y="25"/>
                    </a:lnTo>
                    <a:lnTo>
                      <a:pt x="39" y="28"/>
                    </a:lnTo>
                    <a:lnTo>
                      <a:pt x="41" y="29"/>
                    </a:lnTo>
                    <a:lnTo>
                      <a:pt x="43" y="35"/>
                    </a:lnTo>
                    <a:lnTo>
                      <a:pt x="44" y="37"/>
                    </a:lnTo>
                    <a:lnTo>
                      <a:pt x="47" y="49"/>
                    </a:lnTo>
                    <a:lnTo>
                      <a:pt x="47" y="51"/>
                    </a:lnTo>
                    <a:lnTo>
                      <a:pt x="43" y="51"/>
                    </a:lnTo>
                    <a:lnTo>
                      <a:pt x="34" y="66"/>
                    </a:lnTo>
                    <a:lnTo>
                      <a:pt x="19" y="71"/>
                    </a:lnTo>
                    <a:lnTo>
                      <a:pt x="11" y="82"/>
                    </a:lnTo>
                    <a:lnTo>
                      <a:pt x="4" y="186"/>
                    </a:lnTo>
                    <a:lnTo>
                      <a:pt x="7" y="187"/>
                    </a:lnTo>
                    <a:lnTo>
                      <a:pt x="0" y="206"/>
                    </a:lnTo>
                    <a:lnTo>
                      <a:pt x="4" y="217"/>
                    </a:lnTo>
                    <a:lnTo>
                      <a:pt x="7" y="217"/>
                    </a:lnTo>
                    <a:lnTo>
                      <a:pt x="8" y="219"/>
                    </a:lnTo>
                    <a:lnTo>
                      <a:pt x="11" y="219"/>
                    </a:lnTo>
                    <a:lnTo>
                      <a:pt x="10" y="208"/>
                    </a:lnTo>
                    <a:lnTo>
                      <a:pt x="11" y="202"/>
                    </a:lnTo>
                    <a:lnTo>
                      <a:pt x="13" y="207"/>
                    </a:lnTo>
                    <a:lnTo>
                      <a:pt x="11" y="211"/>
                    </a:lnTo>
                    <a:lnTo>
                      <a:pt x="13" y="213"/>
                    </a:lnTo>
                    <a:lnTo>
                      <a:pt x="18" y="204"/>
                    </a:lnTo>
                    <a:lnTo>
                      <a:pt x="15" y="189"/>
                    </a:lnTo>
                    <a:lnTo>
                      <a:pt x="20" y="190"/>
                    </a:lnTo>
                    <a:lnTo>
                      <a:pt x="18" y="283"/>
                    </a:lnTo>
                    <a:lnTo>
                      <a:pt x="34" y="289"/>
                    </a:lnTo>
                    <a:lnTo>
                      <a:pt x="43" y="343"/>
                    </a:lnTo>
                    <a:lnTo>
                      <a:pt x="41" y="349"/>
                    </a:lnTo>
                    <a:lnTo>
                      <a:pt x="37" y="371"/>
                    </a:lnTo>
                    <a:lnTo>
                      <a:pt x="37" y="376"/>
                    </a:lnTo>
                    <a:lnTo>
                      <a:pt x="49" y="378"/>
                    </a:lnTo>
                    <a:lnTo>
                      <a:pt x="54" y="371"/>
                    </a:lnTo>
                    <a:lnTo>
                      <a:pt x="51" y="352"/>
                    </a:lnTo>
                    <a:lnTo>
                      <a:pt x="49" y="338"/>
                    </a:lnTo>
                    <a:lnTo>
                      <a:pt x="55" y="291"/>
                    </a:lnTo>
                    <a:lnTo>
                      <a:pt x="56" y="291"/>
                    </a:lnTo>
                    <a:lnTo>
                      <a:pt x="61" y="308"/>
                    </a:lnTo>
                    <a:lnTo>
                      <a:pt x="58" y="336"/>
                    </a:lnTo>
                    <a:lnTo>
                      <a:pt x="54" y="339"/>
                    </a:lnTo>
                    <a:lnTo>
                      <a:pt x="61" y="368"/>
                    </a:lnTo>
                    <a:lnTo>
                      <a:pt x="72" y="371"/>
                    </a:lnTo>
                    <a:lnTo>
                      <a:pt x="75" y="369"/>
                    </a:lnTo>
                    <a:lnTo>
                      <a:pt x="66" y="339"/>
                    </a:lnTo>
                    <a:lnTo>
                      <a:pt x="80" y="289"/>
                    </a:lnTo>
                    <a:lnTo>
                      <a:pt x="86" y="284"/>
                    </a:lnTo>
                    <a:lnTo>
                      <a:pt x="86" y="281"/>
                    </a:lnTo>
                    <a:lnTo>
                      <a:pt x="98" y="282"/>
                    </a:lnTo>
                    <a:lnTo>
                      <a:pt x="102" y="289"/>
                    </a:lnTo>
                    <a:lnTo>
                      <a:pt x="105" y="284"/>
                    </a:lnTo>
                    <a:lnTo>
                      <a:pt x="94" y="193"/>
                    </a:lnTo>
                    <a:lnTo>
                      <a:pt x="96" y="193"/>
                    </a:lnTo>
                    <a:lnTo>
                      <a:pt x="96" y="174"/>
                    </a:lnTo>
                    <a:lnTo>
                      <a:pt x="97" y="172"/>
                    </a:lnTo>
                    <a:lnTo>
                      <a:pt x="94" y="127"/>
                    </a:lnTo>
                    <a:lnTo>
                      <a:pt x="90" y="73"/>
                    </a:lnTo>
                    <a:lnTo>
                      <a:pt x="71" y="63"/>
                    </a:lnTo>
                    <a:lnTo>
                      <a:pt x="64" y="51"/>
                    </a:lnTo>
                    <a:lnTo>
                      <a:pt x="70" y="41"/>
                    </a:lnTo>
                    <a:lnTo>
                      <a:pt x="72" y="42"/>
                    </a:lnTo>
                    <a:lnTo>
                      <a:pt x="75" y="37"/>
                    </a:lnTo>
                    <a:lnTo>
                      <a:pt x="75" y="31"/>
                    </a:lnTo>
                    <a:lnTo>
                      <a:pt x="80" y="31"/>
                    </a:lnTo>
                    <a:lnTo>
                      <a:pt x="82" y="16"/>
                    </a:lnTo>
                    <a:lnTo>
                      <a:pt x="77" y="5"/>
                    </a:lnTo>
                    <a:lnTo>
                      <a:pt x="72" y="1"/>
                    </a:lnTo>
                    <a:lnTo>
                      <a:pt x="64" y="1"/>
                    </a:lnTo>
                    <a:lnTo>
                      <a:pt x="59" y="0"/>
                    </a:lnTo>
                    <a:lnTo>
                      <a:pt x="53" y="3"/>
                    </a:lnTo>
                  </a:path>
                </a:pathLst>
              </a:custGeom>
              <a:solidFill>
                <a:srgbClr val="EAEC5E">
                  <a:alpha val="100000"/>
                </a:srgbClr>
              </a:solidFill>
              <a:ln w="9525">
                <a:noFill/>
              </a:ln>
            </p:spPr>
            <p:txBody>
              <a:bodyPr/>
              <a:lstStyle/>
              <a:p>
                <a:endParaRPr lang="zh-CN" altLang="en-US"/>
              </a:p>
            </p:txBody>
          </p:sp>
          <p:sp>
            <p:nvSpPr>
              <p:cNvPr id="51216" name="Freeform 57"/>
              <p:cNvSpPr/>
              <p:nvPr/>
            </p:nvSpPr>
            <p:spPr>
              <a:xfrm>
                <a:off x="805" y="106"/>
                <a:ext cx="74" cy="377"/>
              </a:xfrm>
              <a:custGeom>
                <a:avLst/>
                <a:gdLst/>
                <a:ahLst/>
                <a:cxnLst>
                  <a:cxn ang="0">
                    <a:pos x="25" y="5"/>
                  </a:cxn>
                  <a:cxn ang="0">
                    <a:pos x="43" y="0"/>
                  </a:cxn>
                  <a:cxn ang="0">
                    <a:pos x="56" y="0"/>
                  </a:cxn>
                  <a:cxn ang="0">
                    <a:pos x="68" y="3"/>
                  </a:cxn>
                  <a:cxn ang="0">
                    <a:pos x="72" y="16"/>
                  </a:cxn>
                  <a:cxn ang="0">
                    <a:pos x="72" y="27"/>
                  </a:cxn>
                  <a:cxn ang="0">
                    <a:pos x="65" y="40"/>
                  </a:cxn>
                  <a:cxn ang="0">
                    <a:pos x="60" y="40"/>
                  </a:cxn>
                  <a:cxn ang="0">
                    <a:pos x="68" y="56"/>
                  </a:cxn>
                  <a:cxn ang="0">
                    <a:pos x="73" y="80"/>
                  </a:cxn>
                  <a:cxn ang="0">
                    <a:pos x="73" y="102"/>
                  </a:cxn>
                  <a:cxn ang="0">
                    <a:pos x="72" y="129"/>
                  </a:cxn>
                  <a:cxn ang="0">
                    <a:pos x="68" y="156"/>
                  </a:cxn>
                  <a:cxn ang="0">
                    <a:pos x="59" y="158"/>
                  </a:cxn>
                  <a:cxn ang="0">
                    <a:pos x="59" y="165"/>
                  </a:cxn>
                  <a:cxn ang="0">
                    <a:pos x="54" y="169"/>
                  </a:cxn>
                  <a:cxn ang="0">
                    <a:pos x="54" y="197"/>
                  </a:cxn>
                  <a:cxn ang="0">
                    <a:pos x="50" y="202"/>
                  </a:cxn>
                  <a:cxn ang="0">
                    <a:pos x="50" y="253"/>
                  </a:cxn>
                  <a:cxn ang="0">
                    <a:pos x="50" y="285"/>
                  </a:cxn>
                  <a:cxn ang="0">
                    <a:pos x="56" y="320"/>
                  </a:cxn>
                  <a:cxn ang="0">
                    <a:pos x="59" y="366"/>
                  </a:cxn>
                  <a:cxn ang="0">
                    <a:pos x="51" y="370"/>
                  </a:cxn>
                  <a:cxn ang="0">
                    <a:pos x="51" y="376"/>
                  </a:cxn>
                  <a:cxn ang="0">
                    <a:pos x="40" y="376"/>
                  </a:cxn>
                  <a:cxn ang="0">
                    <a:pos x="37" y="373"/>
                  </a:cxn>
                  <a:cxn ang="0">
                    <a:pos x="32" y="373"/>
                  </a:cxn>
                  <a:cxn ang="0">
                    <a:pos x="32" y="376"/>
                  </a:cxn>
                  <a:cxn ang="0">
                    <a:pos x="23" y="376"/>
                  </a:cxn>
                  <a:cxn ang="0">
                    <a:pos x="5" y="373"/>
                  </a:cxn>
                  <a:cxn ang="0">
                    <a:pos x="5" y="370"/>
                  </a:cxn>
                  <a:cxn ang="0">
                    <a:pos x="21" y="363"/>
                  </a:cxn>
                  <a:cxn ang="0">
                    <a:pos x="21" y="356"/>
                  </a:cxn>
                  <a:cxn ang="0">
                    <a:pos x="6" y="353"/>
                  </a:cxn>
                  <a:cxn ang="0">
                    <a:pos x="6" y="349"/>
                  </a:cxn>
                  <a:cxn ang="0">
                    <a:pos x="17" y="342"/>
                  </a:cxn>
                  <a:cxn ang="0">
                    <a:pos x="17" y="290"/>
                  </a:cxn>
                  <a:cxn ang="0">
                    <a:pos x="13" y="243"/>
                  </a:cxn>
                  <a:cxn ang="0">
                    <a:pos x="14" y="196"/>
                  </a:cxn>
                  <a:cxn ang="0">
                    <a:pos x="14" y="169"/>
                  </a:cxn>
                  <a:cxn ang="0">
                    <a:pos x="13" y="161"/>
                  </a:cxn>
                  <a:cxn ang="0">
                    <a:pos x="13" y="124"/>
                  </a:cxn>
                  <a:cxn ang="0">
                    <a:pos x="0" y="116"/>
                  </a:cxn>
                  <a:cxn ang="0">
                    <a:pos x="0" y="112"/>
                  </a:cxn>
                  <a:cxn ang="0">
                    <a:pos x="28" y="61"/>
                  </a:cxn>
                  <a:cxn ang="0">
                    <a:pos x="41" y="54"/>
                  </a:cxn>
                  <a:cxn ang="0">
                    <a:pos x="40" y="51"/>
                  </a:cxn>
                  <a:cxn ang="0">
                    <a:pos x="30" y="49"/>
                  </a:cxn>
                  <a:cxn ang="0">
                    <a:pos x="30" y="46"/>
                  </a:cxn>
                  <a:cxn ang="0">
                    <a:pos x="28" y="44"/>
                  </a:cxn>
                  <a:cxn ang="0">
                    <a:pos x="28" y="40"/>
                  </a:cxn>
                  <a:cxn ang="0">
                    <a:pos x="25" y="39"/>
                  </a:cxn>
                  <a:cxn ang="0">
                    <a:pos x="28" y="37"/>
                  </a:cxn>
                  <a:cxn ang="0">
                    <a:pos x="26" y="35"/>
                  </a:cxn>
                  <a:cxn ang="0">
                    <a:pos x="30" y="27"/>
                  </a:cxn>
                  <a:cxn ang="0">
                    <a:pos x="28" y="22"/>
                  </a:cxn>
                  <a:cxn ang="0">
                    <a:pos x="30" y="18"/>
                  </a:cxn>
                  <a:cxn ang="0">
                    <a:pos x="26" y="14"/>
                  </a:cxn>
                  <a:cxn ang="0">
                    <a:pos x="25" y="5"/>
                  </a:cxn>
                </a:cxnLst>
                <a:rect l="0" t="0" r="0" b="0"/>
                <a:pathLst>
                  <a:path w="74" h="377">
                    <a:moveTo>
                      <a:pt x="25" y="5"/>
                    </a:moveTo>
                    <a:lnTo>
                      <a:pt x="43" y="0"/>
                    </a:lnTo>
                    <a:lnTo>
                      <a:pt x="56" y="0"/>
                    </a:lnTo>
                    <a:lnTo>
                      <a:pt x="68" y="3"/>
                    </a:lnTo>
                    <a:lnTo>
                      <a:pt x="72" y="16"/>
                    </a:lnTo>
                    <a:lnTo>
                      <a:pt x="72" y="27"/>
                    </a:lnTo>
                    <a:lnTo>
                      <a:pt x="65" y="40"/>
                    </a:lnTo>
                    <a:lnTo>
                      <a:pt x="60" y="40"/>
                    </a:lnTo>
                    <a:lnTo>
                      <a:pt x="68" y="56"/>
                    </a:lnTo>
                    <a:lnTo>
                      <a:pt x="73" y="80"/>
                    </a:lnTo>
                    <a:lnTo>
                      <a:pt x="73" y="102"/>
                    </a:lnTo>
                    <a:lnTo>
                      <a:pt x="72" y="129"/>
                    </a:lnTo>
                    <a:lnTo>
                      <a:pt x="68" y="156"/>
                    </a:lnTo>
                    <a:lnTo>
                      <a:pt x="59" y="158"/>
                    </a:lnTo>
                    <a:lnTo>
                      <a:pt x="59" y="165"/>
                    </a:lnTo>
                    <a:lnTo>
                      <a:pt x="54" y="169"/>
                    </a:lnTo>
                    <a:lnTo>
                      <a:pt x="54" y="197"/>
                    </a:lnTo>
                    <a:lnTo>
                      <a:pt x="50" y="202"/>
                    </a:lnTo>
                    <a:lnTo>
                      <a:pt x="50" y="253"/>
                    </a:lnTo>
                    <a:lnTo>
                      <a:pt x="50" y="285"/>
                    </a:lnTo>
                    <a:lnTo>
                      <a:pt x="56" y="320"/>
                    </a:lnTo>
                    <a:lnTo>
                      <a:pt x="59" y="366"/>
                    </a:lnTo>
                    <a:lnTo>
                      <a:pt x="51" y="370"/>
                    </a:lnTo>
                    <a:lnTo>
                      <a:pt x="51" y="376"/>
                    </a:lnTo>
                    <a:lnTo>
                      <a:pt x="40" y="376"/>
                    </a:lnTo>
                    <a:lnTo>
                      <a:pt x="37" y="373"/>
                    </a:lnTo>
                    <a:lnTo>
                      <a:pt x="32" y="373"/>
                    </a:lnTo>
                    <a:lnTo>
                      <a:pt x="32" y="376"/>
                    </a:lnTo>
                    <a:lnTo>
                      <a:pt x="23" y="376"/>
                    </a:lnTo>
                    <a:lnTo>
                      <a:pt x="5" y="373"/>
                    </a:lnTo>
                    <a:lnTo>
                      <a:pt x="5" y="370"/>
                    </a:lnTo>
                    <a:lnTo>
                      <a:pt x="21" y="363"/>
                    </a:lnTo>
                    <a:lnTo>
                      <a:pt x="21" y="356"/>
                    </a:lnTo>
                    <a:lnTo>
                      <a:pt x="6" y="353"/>
                    </a:lnTo>
                    <a:lnTo>
                      <a:pt x="6" y="349"/>
                    </a:lnTo>
                    <a:lnTo>
                      <a:pt x="17" y="342"/>
                    </a:lnTo>
                    <a:lnTo>
                      <a:pt x="17" y="290"/>
                    </a:lnTo>
                    <a:lnTo>
                      <a:pt x="13" y="243"/>
                    </a:lnTo>
                    <a:lnTo>
                      <a:pt x="14" y="196"/>
                    </a:lnTo>
                    <a:lnTo>
                      <a:pt x="14" y="169"/>
                    </a:lnTo>
                    <a:lnTo>
                      <a:pt x="13" y="161"/>
                    </a:lnTo>
                    <a:lnTo>
                      <a:pt x="13" y="124"/>
                    </a:lnTo>
                    <a:lnTo>
                      <a:pt x="0" y="116"/>
                    </a:lnTo>
                    <a:lnTo>
                      <a:pt x="0" y="112"/>
                    </a:lnTo>
                    <a:lnTo>
                      <a:pt x="28" y="61"/>
                    </a:lnTo>
                    <a:lnTo>
                      <a:pt x="41" y="54"/>
                    </a:lnTo>
                    <a:lnTo>
                      <a:pt x="40" y="51"/>
                    </a:lnTo>
                    <a:lnTo>
                      <a:pt x="30" y="49"/>
                    </a:lnTo>
                    <a:lnTo>
                      <a:pt x="30" y="46"/>
                    </a:lnTo>
                    <a:lnTo>
                      <a:pt x="28" y="44"/>
                    </a:lnTo>
                    <a:lnTo>
                      <a:pt x="28" y="40"/>
                    </a:lnTo>
                    <a:lnTo>
                      <a:pt x="25" y="39"/>
                    </a:lnTo>
                    <a:lnTo>
                      <a:pt x="28" y="37"/>
                    </a:lnTo>
                    <a:lnTo>
                      <a:pt x="26" y="35"/>
                    </a:lnTo>
                    <a:lnTo>
                      <a:pt x="30" y="27"/>
                    </a:lnTo>
                    <a:lnTo>
                      <a:pt x="28" y="22"/>
                    </a:lnTo>
                    <a:lnTo>
                      <a:pt x="30" y="18"/>
                    </a:lnTo>
                    <a:lnTo>
                      <a:pt x="26" y="14"/>
                    </a:lnTo>
                    <a:lnTo>
                      <a:pt x="25" y="5"/>
                    </a:lnTo>
                  </a:path>
                </a:pathLst>
              </a:custGeom>
              <a:solidFill>
                <a:srgbClr val="EAEC5E">
                  <a:alpha val="100000"/>
                </a:srgbClr>
              </a:solidFill>
              <a:ln w="9525">
                <a:noFill/>
              </a:ln>
            </p:spPr>
            <p:txBody>
              <a:bodyPr/>
              <a:lstStyle/>
              <a:p>
                <a:endParaRPr lang="zh-CN" altLang="en-US"/>
              </a:p>
            </p:txBody>
          </p:sp>
          <p:sp>
            <p:nvSpPr>
              <p:cNvPr id="51217" name="Freeform 58"/>
              <p:cNvSpPr/>
              <p:nvPr/>
            </p:nvSpPr>
            <p:spPr>
              <a:xfrm>
                <a:off x="689" y="68"/>
                <a:ext cx="101" cy="337"/>
              </a:xfrm>
              <a:custGeom>
                <a:avLst/>
                <a:gdLst/>
                <a:ahLst/>
                <a:cxnLst>
                  <a:cxn ang="0">
                    <a:pos x="61" y="4"/>
                  </a:cxn>
                  <a:cxn ang="0">
                    <a:pos x="66" y="22"/>
                  </a:cxn>
                  <a:cxn ang="0">
                    <a:pos x="63" y="24"/>
                  </a:cxn>
                  <a:cxn ang="0">
                    <a:pos x="60" y="31"/>
                  </a:cxn>
                  <a:cxn ang="0">
                    <a:pos x="55" y="43"/>
                  </a:cxn>
                  <a:cxn ang="0">
                    <a:pos x="60" y="45"/>
                  </a:cxn>
                  <a:cxn ang="0">
                    <a:pos x="82" y="63"/>
                  </a:cxn>
                  <a:cxn ang="0">
                    <a:pos x="97" y="164"/>
                  </a:cxn>
                  <a:cxn ang="0">
                    <a:pos x="100" y="182"/>
                  </a:cxn>
                  <a:cxn ang="0">
                    <a:pos x="94" y="191"/>
                  </a:cxn>
                  <a:cxn ang="0">
                    <a:pos x="89" y="194"/>
                  </a:cxn>
                  <a:cxn ang="0">
                    <a:pos x="89" y="178"/>
                  </a:cxn>
                  <a:cxn ang="0">
                    <a:pos x="89" y="187"/>
                  </a:cxn>
                  <a:cxn ang="0">
                    <a:pos x="84" y="181"/>
                  </a:cxn>
                  <a:cxn ang="0">
                    <a:pos x="81" y="168"/>
                  </a:cxn>
                  <a:cxn ang="0">
                    <a:pos x="68" y="255"/>
                  </a:cxn>
                  <a:cxn ang="0">
                    <a:pos x="61" y="310"/>
                  </a:cxn>
                  <a:cxn ang="0">
                    <a:pos x="65" y="333"/>
                  </a:cxn>
                  <a:cxn ang="0">
                    <a:pos x="48" y="330"/>
                  </a:cxn>
                  <a:cxn ang="0">
                    <a:pos x="53" y="300"/>
                  </a:cxn>
                  <a:cxn ang="0">
                    <a:pos x="46" y="258"/>
                  </a:cxn>
                  <a:cxn ang="0">
                    <a:pos x="45" y="298"/>
                  </a:cxn>
                  <a:cxn ang="0">
                    <a:pos x="42" y="327"/>
                  </a:cxn>
                  <a:cxn ang="0">
                    <a:pos x="29" y="328"/>
                  </a:cxn>
                  <a:cxn ang="0">
                    <a:pos x="24" y="255"/>
                  </a:cxn>
                  <a:cxn ang="0">
                    <a:pos x="18" y="249"/>
                  </a:cxn>
                  <a:cxn ang="0">
                    <a:pos x="3" y="255"/>
                  </a:cxn>
                  <a:cxn ang="0">
                    <a:pos x="11" y="171"/>
                  </a:cxn>
                  <a:cxn ang="0">
                    <a:pos x="9" y="154"/>
                  </a:cxn>
                  <a:cxn ang="0">
                    <a:pos x="11" y="112"/>
                  </a:cxn>
                  <a:cxn ang="0">
                    <a:pos x="33" y="56"/>
                  </a:cxn>
                  <a:cxn ang="0">
                    <a:pos x="33" y="36"/>
                  </a:cxn>
                  <a:cxn ang="0">
                    <a:pos x="29" y="32"/>
                  </a:cxn>
                  <a:cxn ang="0">
                    <a:pos x="24" y="27"/>
                  </a:cxn>
                  <a:cxn ang="0">
                    <a:pos x="27" y="4"/>
                  </a:cxn>
                  <a:cxn ang="0">
                    <a:pos x="40" y="1"/>
                  </a:cxn>
                  <a:cxn ang="0">
                    <a:pos x="50" y="2"/>
                  </a:cxn>
                </a:cxnLst>
                <a:rect l="0" t="0" r="0" b="0"/>
                <a:pathLst>
                  <a:path w="101" h="337">
                    <a:moveTo>
                      <a:pt x="50" y="2"/>
                    </a:moveTo>
                    <a:lnTo>
                      <a:pt x="61" y="4"/>
                    </a:lnTo>
                    <a:lnTo>
                      <a:pt x="66" y="17"/>
                    </a:lnTo>
                    <a:lnTo>
                      <a:pt x="66" y="22"/>
                    </a:lnTo>
                    <a:lnTo>
                      <a:pt x="61" y="22"/>
                    </a:lnTo>
                    <a:lnTo>
                      <a:pt x="63" y="24"/>
                    </a:lnTo>
                    <a:lnTo>
                      <a:pt x="61" y="25"/>
                    </a:lnTo>
                    <a:lnTo>
                      <a:pt x="60" y="31"/>
                    </a:lnTo>
                    <a:lnTo>
                      <a:pt x="58" y="32"/>
                    </a:lnTo>
                    <a:lnTo>
                      <a:pt x="55" y="43"/>
                    </a:lnTo>
                    <a:lnTo>
                      <a:pt x="55" y="45"/>
                    </a:lnTo>
                    <a:lnTo>
                      <a:pt x="60" y="45"/>
                    </a:lnTo>
                    <a:lnTo>
                      <a:pt x="68" y="58"/>
                    </a:lnTo>
                    <a:lnTo>
                      <a:pt x="82" y="63"/>
                    </a:lnTo>
                    <a:lnTo>
                      <a:pt x="89" y="72"/>
                    </a:lnTo>
                    <a:lnTo>
                      <a:pt x="97" y="164"/>
                    </a:lnTo>
                    <a:lnTo>
                      <a:pt x="94" y="166"/>
                    </a:lnTo>
                    <a:lnTo>
                      <a:pt x="100" y="182"/>
                    </a:lnTo>
                    <a:lnTo>
                      <a:pt x="97" y="191"/>
                    </a:lnTo>
                    <a:lnTo>
                      <a:pt x="94" y="191"/>
                    </a:lnTo>
                    <a:lnTo>
                      <a:pt x="93" y="194"/>
                    </a:lnTo>
                    <a:lnTo>
                      <a:pt x="89" y="194"/>
                    </a:lnTo>
                    <a:lnTo>
                      <a:pt x="91" y="184"/>
                    </a:lnTo>
                    <a:lnTo>
                      <a:pt x="89" y="178"/>
                    </a:lnTo>
                    <a:lnTo>
                      <a:pt x="88" y="183"/>
                    </a:lnTo>
                    <a:lnTo>
                      <a:pt x="89" y="187"/>
                    </a:lnTo>
                    <a:lnTo>
                      <a:pt x="87" y="189"/>
                    </a:lnTo>
                    <a:lnTo>
                      <a:pt x="84" y="181"/>
                    </a:lnTo>
                    <a:lnTo>
                      <a:pt x="86" y="167"/>
                    </a:lnTo>
                    <a:lnTo>
                      <a:pt x="81" y="168"/>
                    </a:lnTo>
                    <a:lnTo>
                      <a:pt x="84" y="251"/>
                    </a:lnTo>
                    <a:lnTo>
                      <a:pt x="68" y="255"/>
                    </a:lnTo>
                    <a:lnTo>
                      <a:pt x="60" y="305"/>
                    </a:lnTo>
                    <a:lnTo>
                      <a:pt x="61" y="310"/>
                    </a:lnTo>
                    <a:lnTo>
                      <a:pt x="65" y="330"/>
                    </a:lnTo>
                    <a:lnTo>
                      <a:pt x="65" y="333"/>
                    </a:lnTo>
                    <a:lnTo>
                      <a:pt x="53" y="336"/>
                    </a:lnTo>
                    <a:lnTo>
                      <a:pt x="48" y="330"/>
                    </a:lnTo>
                    <a:lnTo>
                      <a:pt x="51" y="313"/>
                    </a:lnTo>
                    <a:lnTo>
                      <a:pt x="53" y="300"/>
                    </a:lnTo>
                    <a:lnTo>
                      <a:pt x="48" y="258"/>
                    </a:lnTo>
                    <a:lnTo>
                      <a:pt x="46" y="258"/>
                    </a:lnTo>
                    <a:lnTo>
                      <a:pt x="42" y="273"/>
                    </a:lnTo>
                    <a:lnTo>
                      <a:pt x="45" y="298"/>
                    </a:lnTo>
                    <a:lnTo>
                      <a:pt x="48" y="301"/>
                    </a:lnTo>
                    <a:lnTo>
                      <a:pt x="42" y="327"/>
                    </a:lnTo>
                    <a:lnTo>
                      <a:pt x="31" y="330"/>
                    </a:lnTo>
                    <a:lnTo>
                      <a:pt x="29" y="328"/>
                    </a:lnTo>
                    <a:lnTo>
                      <a:pt x="37" y="302"/>
                    </a:lnTo>
                    <a:lnTo>
                      <a:pt x="24" y="255"/>
                    </a:lnTo>
                    <a:lnTo>
                      <a:pt x="18" y="252"/>
                    </a:lnTo>
                    <a:lnTo>
                      <a:pt x="18" y="249"/>
                    </a:lnTo>
                    <a:lnTo>
                      <a:pt x="6" y="250"/>
                    </a:lnTo>
                    <a:lnTo>
                      <a:pt x="3" y="255"/>
                    </a:lnTo>
                    <a:lnTo>
                      <a:pt x="0" y="252"/>
                    </a:lnTo>
                    <a:lnTo>
                      <a:pt x="11" y="171"/>
                    </a:lnTo>
                    <a:lnTo>
                      <a:pt x="9" y="171"/>
                    </a:lnTo>
                    <a:lnTo>
                      <a:pt x="9" y="154"/>
                    </a:lnTo>
                    <a:lnTo>
                      <a:pt x="8" y="152"/>
                    </a:lnTo>
                    <a:lnTo>
                      <a:pt x="11" y="112"/>
                    </a:lnTo>
                    <a:lnTo>
                      <a:pt x="15" y="65"/>
                    </a:lnTo>
                    <a:lnTo>
                      <a:pt x="33" y="56"/>
                    </a:lnTo>
                    <a:lnTo>
                      <a:pt x="39" y="45"/>
                    </a:lnTo>
                    <a:lnTo>
                      <a:pt x="33" y="36"/>
                    </a:lnTo>
                    <a:lnTo>
                      <a:pt x="31" y="37"/>
                    </a:lnTo>
                    <a:lnTo>
                      <a:pt x="29" y="32"/>
                    </a:lnTo>
                    <a:lnTo>
                      <a:pt x="29" y="27"/>
                    </a:lnTo>
                    <a:lnTo>
                      <a:pt x="24" y="27"/>
                    </a:lnTo>
                    <a:lnTo>
                      <a:pt x="23" y="14"/>
                    </a:lnTo>
                    <a:lnTo>
                      <a:pt x="27" y="4"/>
                    </a:lnTo>
                    <a:lnTo>
                      <a:pt x="32" y="1"/>
                    </a:lnTo>
                    <a:lnTo>
                      <a:pt x="40" y="1"/>
                    </a:lnTo>
                    <a:lnTo>
                      <a:pt x="44" y="0"/>
                    </a:lnTo>
                    <a:lnTo>
                      <a:pt x="50" y="2"/>
                    </a:lnTo>
                  </a:path>
                </a:pathLst>
              </a:custGeom>
              <a:solidFill>
                <a:srgbClr val="EAEC5E">
                  <a:alpha val="100000"/>
                </a:srgbClr>
              </a:solidFill>
              <a:ln w="9525">
                <a:noFill/>
              </a:ln>
            </p:spPr>
            <p:txBody>
              <a:bodyPr/>
              <a:lstStyle/>
              <a:p>
                <a:endParaRPr lang="zh-CN" altLang="en-US"/>
              </a:p>
            </p:txBody>
          </p:sp>
          <p:sp>
            <p:nvSpPr>
              <p:cNvPr id="51218" name="Freeform 59"/>
              <p:cNvSpPr/>
              <p:nvPr/>
            </p:nvSpPr>
            <p:spPr>
              <a:xfrm>
                <a:off x="141" y="97"/>
                <a:ext cx="65" cy="237"/>
              </a:xfrm>
              <a:custGeom>
                <a:avLst/>
                <a:gdLst/>
                <a:ahLst/>
                <a:cxnLst>
                  <a:cxn ang="0">
                    <a:pos x="25" y="3"/>
                  </a:cxn>
                  <a:cxn ang="0">
                    <a:pos x="21" y="15"/>
                  </a:cxn>
                  <a:cxn ang="0">
                    <a:pos x="24" y="17"/>
                  </a:cxn>
                  <a:cxn ang="0">
                    <a:pos x="26" y="22"/>
                  </a:cxn>
                  <a:cxn ang="0">
                    <a:pos x="29" y="30"/>
                  </a:cxn>
                  <a:cxn ang="0">
                    <a:pos x="26" y="32"/>
                  </a:cxn>
                  <a:cxn ang="0">
                    <a:pos x="12" y="44"/>
                  </a:cxn>
                  <a:cxn ang="0">
                    <a:pos x="2" y="116"/>
                  </a:cxn>
                  <a:cxn ang="0">
                    <a:pos x="0" y="128"/>
                  </a:cxn>
                  <a:cxn ang="0">
                    <a:pos x="4" y="135"/>
                  </a:cxn>
                  <a:cxn ang="0">
                    <a:pos x="7" y="136"/>
                  </a:cxn>
                  <a:cxn ang="0">
                    <a:pos x="7" y="126"/>
                  </a:cxn>
                  <a:cxn ang="0">
                    <a:pos x="7" y="131"/>
                  </a:cxn>
                  <a:cxn ang="0">
                    <a:pos x="10" y="128"/>
                  </a:cxn>
                  <a:cxn ang="0">
                    <a:pos x="12" y="118"/>
                  </a:cxn>
                  <a:cxn ang="0">
                    <a:pos x="21" y="180"/>
                  </a:cxn>
                  <a:cxn ang="0">
                    <a:pos x="25" y="218"/>
                  </a:cxn>
                  <a:cxn ang="0">
                    <a:pos x="23" y="234"/>
                  </a:cxn>
                  <a:cxn ang="0">
                    <a:pos x="33" y="232"/>
                  </a:cxn>
                  <a:cxn ang="0">
                    <a:pos x="30" y="211"/>
                  </a:cxn>
                  <a:cxn ang="0">
                    <a:pos x="34" y="182"/>
                  </a:cxn>
                  <a:cxn ang="0">
                    <a:pos x="36" y="209"/>
                  </a:cxn>
                  <a:cxn ang="0">
                    <a:pos x="37" y="229"/>
                  </a:cxn>
                  <a:cxn ang="0">
                    <a:pos x="45" y="230"/>
                  </a:cxn>
                  <a:cxn ang="0">
                    <a:pos x="49" y="180"/>
                  </a:cxn>
                  <a:cxn ang="0">
                    <a:pos x="52" y="175"/>
                  </a:cxn>
                  <a:cxn ang="0">
                    <a:pos x="62" y="180"/>
                  </a:cxn>
                  <a:cxn ang="0">
                    <a:pos x="57" y="120"/>
                  </a:cxn>
                  <a:cxn ang="0">
                    <a:pos x="58" y="108"/>
                  </a:cxn>
                  <a:cxn ang="0">
                    <a:pos x="57" y="79"/>
                  </a:cxn>
                  <a:cxn ang="0">
                    <a:pos x="43" y="39"/>
                  </a:cxn>
                  <a:cxn ang="0">
                    <a:pos x="43" y="26"/>
                  </a:cxn>
                  <a:cxn ang="0">
                    <a:pos x="45" y="23"/>
                  </a:cxn>
                  <a:cxn ang="0">
                    <a:pos x="49" y="19"/>
                  </a:cxn>
                  <a:cxn ang="0">
                    <a:pos x="46" y="3"/>
                  </a:cxn>
                  <a:cxn ang="0">
                    <a:pos x="39" y="1"/>
                  </a:cxn>
                  <a:cxn ang="0">
                    <a:pos x="32" y="1"/>
                  </a:cxn>
                </a:cxnLst>
                <a:rect l="0" t="0" r="0" b="0"/>
                <a:pathLst>
                  <a:path w="65" h="237">
                    <a:moveTo>
                      <a:pt x="32" y="1"/>
                    </a:moveTo>
                    <a:lnTo>
                      <a:pt x="25" y="3"/>
                    </a:lnTo>
                    <a:lnTo>
                      <a:pt x="21" y="12"/>
                    </a:lnTo>
                    <a:lnTo>
                      <a:pt x="21" y="15"/>
                    </a:lnTo>
                    <a:lnTo>
                      <a:pt x="25" y="15"/>
                    </a:lnTo>
                    <a:lnTo>
                      <a:pt x="24" y="17"/>
                    </a:lnTo>
                    <a:lnTo>
                      <a:pt x="25" y="18"/>
                    </a:lnTo>
                    <a:lnTo>
                      <a:pt x="26" y="22"/>
                    </a:lnTo>
                    <a:lnTo>
                      <a:pt x="27" y="23"/>
                    </a:lnTo>
                    <a:lnTo>
                      <a:pt x="29" y="30"/>
                    </a:lnTo>
                    <a:lnTo>
                      <a:pt x="29" y="32"/>
                    </a:lnTo>
                    <a:lnTo>
                      <a:pt x="26" y="32"/>
                    </a:lnTo>
                    <a:lnTo>
                      <a:pt x="21" y="41"/>
                    </a:lnTo>
                    <a:lnTo>
                      <a:pt x="12" y="44"/>
                    </a:lnTo>
                    <a:lnTo>
                      <a:pt x="7" y="51"/>
                    </a:lnTo>
                    <a:lnTo>
                      <a:pt x="2" y="116"/>
                    </a:lnTo>
                    <a:lnTo>
                      <a:pt x="4" y="116"/>
                    </a:lnTo>
                    <a:lnTo>
                      <a:pt x="0" y="128"/>
                    </a:lnTo>
                    <a:lnTo>
                      <a:pt x="2" y="135"/>
                    </a:lnTo>
                    <a:lnTo>
                      <a:pt x="4" y="135"/>
                    </a:lnTo>
                    <a:lnTo>
                      <a:pt x="5" y="136"/>
                    </a:lnTo>
                    <a:lnTo>
                      <a:pt x="7" y="136"/>
                    </a:lnTo>
                    <a:lnTo>
                      <a:pt x="5" y="130"/>
                    </a:lnTo>
                    <a:lnTo>
                      <a:pt x="7" y="126"/>
                    </a:lnTo>
                    <a:lnTo>
                      <a:pt x="7" y="129"/>
                    </a:lnTo>
                    <a:lnTo>
                      <a:pt x="7" y="131"/>
                    </a:lnTo>
                    <a:lnTo>
                      <a:pt x="8" y="133"/>
                    </a:lnTo>
                    <a:lnTo>
                      <a:pt x="10" y="128"/>
                    </a:lnTo>
                    <a:lnTo>
                      <a:pt x="9" y="118"/>
                    </a:lnTo>
                    <a:lnTo>
                      <a:pt x="12" y="118"/>
                    </a:lnTo>
                    <a:lnTo>
                      <a:pt x="10" y="176"/>
                    </a:lnTo>
                    <a:lnTo>
                      <a:pt x="21" y="180"/>
                    </a:lnTo>
                    <a:lnTo>
                      <a:pt x="26" y="214"/>
                    </a:lnTo>
                    <a:lnTo>
                      <a:pt x="25" y="218"/>
                    </a:lnTo>
                    <a:lnTo>
                      <a:pt x="23" y="231"/>
                    </a:lnTo>
                    <a:lnTo>
                      <a:pt x="23" y="234"/>
                    </a:lnTo>
                    <a:lnTo>
                      <a:pt x="30" y="236"/>
                    </a:lnTo>
                    <a:lnTo>
                      <a:pt x="33" y="232"/>
                    </a:lnTo>
                    <a:lnTo>
                      <a:pt x="31" y="220"/>
                    </a:lnTo>
                    <a:lnTo>
                      <a:pt x="30" y="211"/>
                    </a:lnTo>
                    <a:lnTo>
                      <a:pt x="34" y="181"/>
                    </a:lnTo>
                    <a:lnTo>
                      <a:pt x="34" y="182"/>
                    </a:lnTo>
                    <a:lnTo>
                      <a:pt x="37" y="192"/>
                    </a:lnTo>
                    <a:lnTo>
                      <a:pt x="36" y="209"/>
                    </a:lnTo>
                    <a:lnTo>
                      <a:pt x="33" y="212"/>
                    </a:lnTo>
                    <a:lnTo>
                      <a:pt x="37" y="229"/>
                    </a:lnTo>
                    <a:lnTo>
                      <a:pt x="44" y="231"/>
                    </a:lnTo>
                    <a:lnTo>
                      <a:pt x="45" y="230"/>
                    </a:lnTo>
                    <a:lnTo>
                      <a:pt x="40" y="212"/>
                    </a:lnTo>
                    <a:lnTo>
                      <a:pt x="49" y="180"/>
                    </a:lnTo>
                    <a:lnTo>
                      <a:pt x="52" y="178"/>
                    </a:lnTo>
                    <a:lnTo>
                      <a:pt x="52" y="175"/>
                    </a:lnTo>
                    <a:lnTo>
                      <a:pt x="60" y="176"/>
                    </a:lnTo>
                    <a:lnTo>
                      <a:pt x="62" y="180"/>
                    </a:lnTo>
                    <a:lnTo>
                      <a:pt x="64" y="178"/>
                    </a:lnTo>
                    <a:lnTo>
                      <a:pt x="57" y="120"/>
                    </a:lnTo>
                    <a:lnTo>
                      <a:pt x="58" y="121"/>
                    </a:lnTo>
                    <a:lnTo>
                      <a:pt x="58" y="108"/>
                    </a:lnTo>
                    <a:lnTo>
                      <a:pt x="59" y="107"/>
                    </a:lnTo>
                    <a:lnTo>
                      <a:pt x="57" y="79"/>
                    </a:lnTo>
                    <a:lnTo>
                      <a:pt x="55" y="45"/>
                    </a:lnTo>
                    <a:lnTo>
                      <a:pt x="43" y="39"/>
                    </a:lnTo>
                    <a:lnTo>
                      <a:pt x="39" y="32"/>
                    </a:lnTo>
                    <a:lnTo>
                      <a:pt x="43" y="26"/>
                    </a:lnTo>
                    <a:lnTo>
                      <a:pt x="44" y="26"/>
                    </a:lnTo>
                    <a:lnTo>
                      <a:pt x="45" y="23"/>
                    </a:lnTo>
                    <a:lnTo>
                      <a:pt x="45" y="19"/>
                    </a:lnTo>
                    <a:lnTo>
                      <a:pt x="49" y="19"/>
                    </a:lnTo>
                    <a:lnTo>
                      <a:pt x="50" y="10"/>
                    </a:lnTo>
                    <a:lnTo>
                      <a:pt x="46" y="3"/>
                    </a:lnTo>
                    <a:lnTo>
                      <a:pt x="44" y="1"/>
                    </a:lnTo>
                    <a:lnTo>
                      <a:pt x="39" y="1"/>
                    </a:lnTo>
                    <a:lnTo>
                      <a:pt x="36" y="0"/>
                    </a:lnTo>
                    <a:lnTo>
                      <a:pt x="32" y="1"/>
                    </a:lnTo>
                  </a:path>
                </a:pathLst>
              </a:custGeom>
              <a:solidFill>
                <a:srgbClr val="EAEC5E">
                  <a:alpha val="100000"/>
                </a:srgbClr>
              </a:solidFill>
              <a:ln w="9525">
                <a:noFill/>
              </a:ln>
            </p:spPr>
            <p:txBody>
              <a:bodyPr/>
              <a:lstStyle/>
              <a:p>
                <a:endParaRPr lang="zh-CN" altLang="en-US"/>
              </a:p>
            </p:txBody>
          </p:sp>
          <p:sp>
            <p:nvSpPr>
              <p:cNvPr id="51219" name="Freeform 60"/>
              <p:cNvSpPr/>
              <p:nvPr/>
            </p:nvSpPr>
            <p:spPr>
              <a:xfrm>
                <a:off x="894" y="245"/>
                <a:ext cx="211" cy="724"/>
              </a:xfrm>
              <a:custGeom>
                <a:avLst/>
                <a:gdLst/>
                <a:ahLst/>
                <a:cxnLst>
                  <a:cxn ang="0">
                    <a:pos x="133" y="0"/>
                  </a:cxn>
                  <a:cxn ang="0">
                    <a:pos x="87" y="23"/>
                  </a:cxn>
                  <a:cxn ang="0">
                    <a:pos x="86" y="71"/>
                  </a:cxn>
                  <a:cxn ang="0">
                    <a:pos x="63" y="94"/>
                  </a:cxn>
                  <a:cxn ang="0">
                    <a:pos x="15" y="121"/>
                  </a:cxn>
                  <a:cxn ang="0">
                    <a:pos x="7" y="260"/>
                  </a:cxn>
                  <a:cxn ang="0">
                    <a:pos x="39" y="380"/>
                  </a:cxn>
                  <a:cxn ang="0">
                    <a:pos x="73" y="471"/>
                  </a:cxn>
                  <a:cxn ang="0">
                    <a:pos x="66" y="687"/>
                  </a:cxn>
                  <a:cxn ang="0">
                    <a:pos x="72" y="696"/>
                  </a:cxn>
                  <a:cxn ang="0">
                    <a:pos x="105" y="719"/>
                  </a:cxn>
                  <a:cxn ang="0">
                    <a:pos x="123" y="723"/>
                  </a:cxn>
                  <a:cxn ang="0">
                    <a:pos x="135" y="717"/>
                  </a:cxn>
                  <a:cxn ang="0">
                    <a:pos x="128" y="705"/>
                  </a:cxn>
                  <a:cxn ang="0">
                    <a:pos x="112" y="687"/>
                  </a:cxn>
                  <a:cxn ang="0">
                    <a:pos x="119" y="680"/>
                  </a:cxn>
                  <a:cxn ang="0">
                    <a:pos x="161" y="694"/>
                  </a:cxn>
                  <a:cxn ang="0">
                    <a:pos x="164" y="685"/>
                  </a:cxn>
                  <a:cxn ang="0">
                    <a:pos x="161" y="676"/>
                  </a:cxn>
                  <a:cxn ang="0">
                    <a:pos x="148" y="663"/>
                  </a:cxn>
                  <a:cxn ang="0">
                    <a:pos x="162" y="592"/>
                  </a:cxn>
                  <a:cxn ang="0">
                    <a:pos x="176" y="396"/>
                  </a:cxn>
                  <a:cxn ang="0">
                    <a:pos x="183" y="357"/>
                  </a:cxn>
                  <a:cxn ang="0">
                    <a:pos x="171" y="279"/>
                  </a:cxn>
                  <a:cxn ang="0">
                    <a:pos x="181" y="278"/>
                  </a:cxn>
                  <a:cxn ang="0">
                    <a:pos x="189" y="275"/>
                  </a:cxn>
                  <a:cxn ang="0">
                    <a:pos x="197" y="270"/>
                  </a:cxn>
                  <a:cxn ang="0">
                    <a:pos x="203" y="264"/>
                  </a:cxn>
                  <a:cxn ang="0">
                    <a:pos x="210" y="254"/>
                  </a:cxn>
                  <a:cxn ang="0">
                    <a:pos x="204" y="215"/>
                  </a:cxn>
                  <a:cxn ang="0">
                    <a:pos x="154" y="124"/>
                  </a:cxn>
                  <a:cxn ang="0">
                    <a:pos x="135" y="97"/>
                  </a:cxn>
                  <a:cxn ang="0">
                    <a:pos x="157" y="80"/>
                  </a:cxn>
                  <a:cxn ang="0">
                    <a:pos x="159" y="76"/>
                  </a:cxn>
                  <a:cxn ang="0">
                    <a:pos x="166" y="68"/>
                  </a:cxn>
                  <a:cxn ang="0">
                    <a:pos x="165" y="48"/>
                  </a:cxn>
                  <a:cxn ang="0">
                    <a:pos x="168" y="25"/>
                  </a:cxn>
                </a:cxnLst>
                <a:rect l="0" t="0" r="0" b="0"/>
                <a:pathLst>
                  <a:path w="211" h="724">
                    <a:moveTo>
                      <a:pt x="158" y="9"/>
                    </a:moveTo>
                    <a:lnTo>
                      <a:pt x="133" y="0"/>
                    </a:lnTo>
                    <a:lnTo>
                      <a:pt x="105" y="4"/>
                    </a:lnTo>
                    <a:lnTo>
                      <a:pt x="87" y="23"/>
                    </a:lnTo>
                    <a:lnTo>
                      <a:pt x="80" y="45"/>
                    </a:lnTo>
                    <a:lnTo>
                      <a:pt x="86" y="71"/>
                    </a:lnTo>
                    <a:lnTo>
                      <a:pt x="76" y="87"/>
                    </a:lnTo>
                    <a:lnTo>
                      <a:pt x="63" y="94"/>
                    </a:lnTo>
                    <a:lnTo>
                      <a:pt x="26" y="110"/>
                    </a:lnTo>
                    <a:lnTo>
                      <a:pt x="15" y="121"/>
                    </a:lnTo>
                    <a:lnTo>
                      <a:pt x="0" y="236"/>
                    </a:lnTo>
                    <a:lnTo>
                      <a:pt x="7" y="260"/>
                    </a:lnTo>
                    <a:lnTo>
                      <a:pt x="45" y="270"/>
                    </a:lnTo>
                    <a:lnTo>
                      <a:pt x="39" y="380"/>
                    </a:lnTo>
                    <a:lnTo>
                      <a:pt x="66" y="390"/>
                    </a:lnTo>
                    <a:lnTo>
                      <a:pt x="73" y="471"/>
                    </a:lnTo>
                    <a:lnTo>
                      <a:pt x="67" y="610"/>
                    </a:lnTo>
                    <a:lnTo>
                      <a:pt x="66" y="687"/>
                    </a:lnTo>
                    <a:lnTo>
                      <a:pt x="72" y="689"/>
                    </a:lnTo>
                    <a:lnTo>
                      <a:pt x="72" y="696"/>
                    </a:lnTo>
                    <a:lnTo>
                      <a:pt x="93" y="710"/>
                    </a:lnTo>
                    <a:lnTo>
                      <a:pt x="105" y="719"/>
                    </a:lnTo>
                    <a:lnTo>
                      <a:pt x="113" y="723"/>
                    </a:lnTo>
                    <a:lnTo>
                      <a:pt x="123" y="723"/>
                    </a:lnTo>
                    <a:lnTo>
                      <a:pt x="133" y="720"/>
                    </a:lnTo>
                    <a:lnTo>
                      <a:pt x="135" y="717"/>
                    </a:lnTo>
                    <a:lnTo>
                      <a:pt x="133" y="711"/>
                    </a:lnTo>
                    <a:lnTo>
                      <a:pt x="128" y="705"/>
                    </a:lnTo>
                    <a:lnTo>
                      <a:pt x="121" y="695"/>
                    </a:lnTo>
                    <a:lnTo>
                      <a:pt x="112" y="687"/>
                    </a:lnTo>
                    <a:lnTo>
                      <a:pt x="119" y="689"/>
                    </a:lnTo>
                    <a:lnTo>
                      <a:pt x="119" y="680"/>
                    </a:lnTo>
                    <a:lnTo>
                      <a:pt x="148" y="694"/>
                    </a:lnTo>
                    <a:lnTo>
                      <a:pt x="161" y="694"/>
                    </a:lnTo>
                    <a:lnTo>
                      <a:pt x="164" y="689"/>
                    </a:lnTo>
                    <a:lnTo>
                      <a:pt x="164" y="685"/>
                    </a:lnTo>
                    <a:lnTo>
                      <a:pt x="163" y="680"/>
                    </a:lnTo>
                    <a:lnTo>
                      <a:pt x="161" y="676"/>
                    </a:lnTo>
                    <a:lnTo>
                      <a:pt x="153" y="669"/>
                    </a:lnTo>
                    <a:lnTo>
                      <a:pt x="148" y="663"/>
                    </a:lnTo>
                    <a:lnTo>
                      <a:pt x="155" y="661"/>
                    </a:lnTo>
                    <a:lnTo>
                      <a:pt x="162" y="592"/>
                    </a:lnTo>
                    <a:lnTo>
                      <a:pt x="165" y="484"/>
                    </a:lnTo>
                    <a:lnTo>
                      <a:pt x="176" y="396"/>
                    </a:lnTo>
                    <a:lnTo>
                      <a:pt x="180" y="371"/>
                    </a:lnTo>
                    <a:lnTo>
                      <a:pt x="183" y="357"/>
                    </a:lnTo>
                    <a:lnTo>
                      <a:pt x="174" y="303"/>
                    </a:lnTo>
                    <a:lnTo>
                      <a:pt x="171" y="279"/>
                    </a:lnTo>
                    <a:lnTo>
                      <a:pt x="177" y="282"/>
                    </a:lnTo>
                    <a:lnTo>
                      <a:pt x="181" y="278"/>
                    </a:lnTo>
                    <a:lnTo>
                      <a:pt x="183" y="278"/>
                    </a:lnTo>
                    <a:lnTo>
                      <a:pt x="189" y="275"/>
                    </a:lnTo>
                    <a:lnTo>
                      <a:pt x="195" y="276"/>
                    </a:lnTo>
                    <a:lnTo>
                      <a:pt x="197" y="270"/>
                    </a:lnTo>
                    <a:lnTo>
                      <a:pt x="201" y="269"/>
                    </a:lnTo>
                    <a:lnTo>
                      <a:pt x="203" y="264"/>
                    </a:lnTo>
                    <a:lnTo>
                      <a:pt x="207" y="260"/>
                    </a:lnTo>
                    <a:lnTo>
                      <a:pt x="210" y="254"/>
                    </a:lnTo>
                    <a:lnTo>
                      <a:pt x="199" y="230"/>
                    </a:lnTo>
                    <a:lnTo>
                      <a:pt x="204" y="215"/>
                    </a:lnTo>
                    <a:lnTo>
                      <a:pt x="184" y="230"/>
                    </a:lnTo>
                    <a:lnTo>
                      <a:pt x="154" y="124"/>
                    </a:lnTo>
                    <a:lnTo>
                      <a:pt x="130" y="102"/>
                    </a:lnTo>
                    <a:lnTo>
                      <a:pt x="135" y="97"/>
                    </a:lnTo>
                    <a:lnTo>
                      <a:pt x="155" y="94"/>
                    </a:lnTo>
                    <a:lnTo>
                      <a:pt x="157" y="80"/>
                    </a:lnTo>
                    <a:lnTo>
                      <a:pt x="151" y="77"/>
                    </a:lnTo>
                    <a:lnTo>
                      <a:pt x="159" y="76"/>
                    </a:lnTo>
                    <a:lnTo>
                      <a:pt x="158" y="71"/>
                    </a:lnTo>
                    <a:lnTo>
                      <a:pt x="166" y="68"/>
                    </a:lnTo>
                    <a:lnTo>
                      <a:pt x="160" y="50"/>
                    </a:lnTo>
                    <a:lnTo>
                      <a:pt x="165" y="48"/>
                    </a:lnTo>
                    <a:lnTo>
                      <a:pt x="162" y="25"/>
                    </a:lnTo>
                    <a:lnTo>
                      <a:pt x="168" y="25"/>
                    </a:lnTo>
                    <a:lnTo>
                      <a:pt x="158" y="9"/>
                    </a:lnTo>
                  </a:path>
                </a:pathLst>
              </a:custGeom>
              <a:solidFill>
                <a:schemeClr val="folHlink">
                  <a:alpha val="100000"/>
                </a:schemeClr>
              </a:solidFill>
              <a:ln w="9525">
                <a:noFill/>
              </a:ln>
            </p:spPr>
            <p:txBody>
              <a:bodyPr/>
              <a:lstStyle/>
              <a:p>
                <a:endParaRPr lang="zh-CN" altLang="en-US"/>
              </a:p>
            </p:txBody>
          </p:sp>
          <p:sp>
            <p:nvSpPr>
              <p:cNvPr id="51220" name="Freeform 61"/>
              <p:cNvSpPr/>
              <p:nvPr/>
            </p:nvSpPr>
            <p:spPr>
              <a:xfrm>
                <a:off x="482" y="203"/>
                <a:ext cx="156" cy="691"/>
              </a:xfrm>
              <a:custGeom>
                <a:avLst/>
                <a:gdLst/>
                <a:ahLst/>
                <a:cxnLst>
                  <a:cxn ang="0">
                    <a:pos x="118" y="14"/>
                  </a:cxn>
                  <a:cxn ang="0">
                    <a:pos x="118" y="31"/>
                  </a:cxn>
                  <a:cxn ang="0">
                    <a:pos x="116" y="36"/>
                  </a:cxn>
                  <a:cxn ang="0">
                    <a:pos x="123" y="50"/>
                  </a:cxn>
                  <a:cxn ang="0">
                    <a:pos x="118" y="53"/>
                  </a:cxn>
                  <a:cxn ang="0">
                    <a:pos x="120" y="59"/>
                  </a:cxn>
                  <a:cxn ang="0">
                    <a:pos x="115" y="77"/>
                  </a:cxn>
                  <a:cxn ang="0">
                    <a:pos x="115" y="82"/>
                  </a:cxn>
                  <a:cxn ang="0">
                    <a:pos x="142" y="100"/>
                  </a:cxn>
                  <a:cxn ang="0">
                    <a:pos x="155" y="242"/>
                  </a:cxn>
                  <a:cxn ang="0">
                    <a:pos x="138" y="268"/>
                  </a:cxn>
                  <a:cxn ang="0">
                    <a:pos x="145" y="344"/>
                  </a:cxn>
                  <a:cxn ang="0">
                    <a:pos x="133" y="353"/>
                  </a:cxn>
                  <a:cxn ang="0">
                    <a:pos x="129" y="474"/>
                  </a:cxn>
                  <a:cxn ang="0">
                    <a:pos x="121" y="596"/>
                  </a:cxn>
                  <a:cxn ang="0">
                    <a:pos x="124" y="603"/>
                  </a:cxn>
                  <a:cxn ang="0">
                    <a:pos x="151" y="627"/>
                  </a:cxn>
                  <a:cxn ang="0">
                    <a:pos x="148" y="631"/>
                  </a:cxn>
                  <a:cxn ang="0">
                    <a:pos x="138" y="635"/>
                  </a:cxn>
                  <a:cxn ang="0">
                    <a:pos x="122" y="631"/>
                  </a:cxn>
                  <a:cxn ang="0">
                    <a:pos x="107" y="622"/>
                  </a:cxn>
                  <a:cxn ang="0">
                    <a:pos x="94" y="617"/>
                  </a:cxn>
                  <a:cxn ang="0">
                    <a:pos x="94" y="638"/>
                  </a:cxn>
                  <a:cxn ang="0">
                    <a:pos x="88" y="639"/>
                  </a:cxn>
                  <a:cxn ang="0">
                    <a:pos x="97" y="656"/>
                  </a:cxn>
                  <a:cxn ang="0">
                    <a:pos x="93" y="686"/>
                  </a:cxn>
                  <a:cxn ang="0">
                    <a:pos x="84" y="690"/>
                  </a:cxn>
                  <a:cxn ang="0">
                    <a:pos x="67" y="665"/>
                  </a:cxn>
                  <a:cxn ang="0">
                    <a:pos x="67" y="648"/>
                  </a:cxn>
                  <a:cxn ang="0">
                    <a:pos x="62" y="646"/>
                  </a:cxn>
                  <a:cxn ang="0">
                    <a:pos x="55" y="489"/>
                  </a:cxn>
                  <a:cxn ang="0">
                    <a:pos x="62" y="474"/>
                  </a:cxn>
                  <a:cxn ang="0">
                    <a:pos x="44" y="368"/>
                  </a:cxn>
                  <a:cxn ang="0">
                    <a:pos x="33" y="364"/>
                  </a:cxn>
                  <a:cxn ang="0">
                    <a:pos x="29" y="255"/>
                  </a:cxn>
                  <a:cxn ang="0">
                    <a:pos x="0" y="242"/>
                  </a:cxn>
                  <a:cxn ang="0">
                    <a:pos x="12" y="124"/>
                  </a:cxn>
                  <a:cxn ang="0">
                    <a:pos x="56" y="91"/>
                  </a:cxn>
                  <a:cxn ang="0">
                    <a:pos x="68" y="81"/>
                  </a:cxn>
                  <a:cxn ang="0">
                    <a:pos x="68" y="69"/>
                  </a:cxn>
                  <a:cxn ang="0">
                    <a:pos x="64" y="61"/>
                  </a:cxn>
                  <a:cxn ang="0">
                    <a:pos x="59" y="55"/>
                  </a:cxn>
                  <a:cxn ang="0">
                    <a:pos x="54" y="46"/>
                  </a:cxn>
                  <a:cxn ang="0">
                    <a:pos x="51" y="39"/>
                  </a:cxn>
                  <a:cxn ang="0">
                    <a:pos x="51" y="30"/>
                  </a:cxn>
                  <a:cxn ang="0">
                    <a:pos x="54" y="22"/>
                  </a:cxn>
                  <a:cxn ang="0">
                    <a:pos x="60" y="12"/>
                  </a:cxn>
                  <a:cxn ang="0">
                    <a:pos x="68" y="5"/>
                  </a:cxn>
                  <a:cxn ang="0">
                    <a:pos x="77" y="1"/>
                  </a:cxn>
                  <a:cxn ang="0">
                    <a:pos x="87" y="0"/>
                  </a:cxn>
                  <a:cxn ang="0">
                    <a:pos x="97" y="2"/>
                  </a:cxn>
                  <a:cxn ang="0">
                    <a:pos x="107" y="5"/>
                  </a:cxn>
                  <a:cxn ang="0">
                    <a:pos x="118" y="14"/>
                  </a:cxn>
                </a:cxnLst>
                <a:rect l="0" t="0" r="0" b="0"/>
                <a:pathLst>
                  <a:path w="156" h="691">
                    <a:moveTo>
                      <a:pt x="118" y="14"/>
                    </a:moveTo>
                    <a:lnTo>
                      <a:pt x="118" y="31"/>
                    </a:lnTo>
                    <a:lnTo>
                      <a:pt x="116" y="36"/>
                    </a:lnTo>
                    <a:lnTo>
                      <a:pt x="123" y="50"/>
                    </a:lnTo>
                    <a:lnTo>
                      <a:pt x="118" y="53"/>
                    </a:lnTo>
                    <a:lnTo>
                      <a:pt x="120" y="59"/>
                    </a:lnTo>
                    <a:lnTo>
                      <a:pt x="115" y="77"/>
                    </a:lnTo>
                    <a:lnTo>
                      <a:pt x="115" y="82"/>
                    </a:lnTo>
                    <a:lnTo>
                      <a:pt x="142" y="100"/>
                    </a:lnTo>
                    <a:lnTo>
                      <a:pt x="155" y="242"/>
                    </a:lnTo>
                    <a:lnTo>
                      <a:pt x="138" y="268"/>
                    </a:lnTo>
                    <a:lnTo>
                      <a:pt x="145" y="344"/>
                    </a:lnTo>
                    <a:lnTo>
                      <a:pt x="133" y="353"/>
                    </a:lnTo>
                    <a:lnTo>
                      <a:pt x="129" y="474"/>
                    </a:lnTo>
                    <a:lnTo>
                      <a:pt x="121" y="596"/>
                    </a:lnTo>
                    <a:lnTo>
                      <a:pt x="124" y="603"/>
                    </a:lnTo>
                    <a:lnTo>
                      <a:pt x="151" y="627"/>
                    </a:lnTo>
                    <a:lnTo>
                      <a:pt x="148" y="631"/>
                    </a:lnTo>
                    <a:lnTo>
                      <a:pt x="138" y="635"/>
                    </a:lnTo>
                    <a:lnTo>
                      <a:pt x="122" y="631"/>
                    </a:lnTo>
                    <a:lnTo>
                      <a:pt x="107" y="622"/>
                    </a:lnTo>
                    <a:lnTo>
                      <a:pt x="94" y="617"/>
                    </a:lnTo>
                    <a:lnTo>
                      <a:pt x="94" y="638"/>
                    </a:lnTo>
                    <a:lnTo>
                      <a:pt x="88" y="639"/>
                    </a:lnTo>
                    <a:lnTo>
                      <a:pt x="97" y="656"/>
                    </a:lnTo>
                    <a:lnTo>
                      <a:pt x="93" y="686"/>
                    </a:lnTo>
                    <a:lnTo>
                      <a:pt x="84" y="690"/>
                    </a:lnTo>
                    <a:lnTo>
                      <a:pt x="67" y="665"/>
                    </a:lnTo>
                    <a:lnTo>
                      <a:pt x="67" y="648"/>
                    </a:lnTo>
                    <a:lnTo>
                      <a:pt x="62" y="646"/>
                    </a:lnTo>
                    <a:lnTo>
                      <a:pt x="55" y="489"/>
                    </a:lnTo>
                    <a:lnTo>
                      <a:pt x="62" y="474"/>
                    </a:lnTo>
                    <a:lnTo>
                      <a:pt x="44" y="368"/>
                    </a:lnTo>
                    <a:lnTo>
                      <a:pt x="33" y="364"/>
                    </a:lnTo>
                    <a:lnTo>
                      <a:pt x="29" y="255"/>
                    </a:lnTo>
                    <a:lnTo>
                      <a:pt x="0" y="242"/>
                    </a:lnTo>
                    <a:lnTo>
                      <a:pt x="12" y="124"/>
                    </a:lnTo>
                    <a:lnTo>
                      <a:pt x="56" y="91"/>
                    </a:lnTo>
                    <a:lnTo>
                      <a:pt x="68" y="81"/>
                    </a:lnTo>
                    <a:lnTo>
                      <a:pt x="68" y="69"/>
                    </a:lnTo>
                    <a:lnTo>
                      <a:pt x="64" y="61"/>
                    </a:lnTo>
                    <a:lnTo>
                      <a:pt x="59" y="55"/>
                    </a:lnTo>
                    <a:lnTo>
                      <a:pt x="54" y="46"/>
                    </a:lnTo>
                    <a:lnTo>
                      <a:pt x="51" y="39"/>
                    </a:lnTo>
                    <a:lnTo>
                      <a:pt x="51" y="30"/>
                    </a:lnTo>
                    <a:lnTo>
                      <a:pt x="54" y="22"/>
                    </a:lnTo>
                    <a:lnTo>
                      <a:pt x="60" y="12"/>
                    </a:lnTo>
                    <a:lnTo>
                      <a:pt x="68" y="5"/>
                    </a:lnTo>
                    <a:lnTo>
                      <a:pt x="77" y="1"/>
                    </a:lnTo>
                    <a:lnTo>
                      <a:pt x="87" y="0"/>
                    </a:lnTo>
                    <a:lnTo>
                      <a:pt x="97" y="2"/>
                    </a:lnTo>
                    <a:lnTo>
                      <a:pt x="107" y="5"/>
                    </a:lnTo>
                    <a:lnTo>
                      <a:pt x="118" y="14"/>
                    </a:lnTo>
                  </a:path>
                </a:pathLst>
              </a:custGeom>
              <a:solidFill>
                <a:schemeClr val="folHlink">
                  <a:alpha val="100000"/>
                </a:schemeClr>
              </a:solidFill>
              <a:ln w="9525">
                <a:noFill/>
              </a:ln>
            </p:spPr>
            <p:txBody>
              <a:bodyPr/>
              <a:lstStyle/>
              <a:p>
                <a:endParaRPr lang="zh-CN" altLang="en-US"/>
              </a:p>
            </p:txBody>
          </p:sp>
          <p:sp>
            <p:nvSpPr>
              <p:cNvPr id="51221" name="Freeform 62"/>
              <p:cNvSpPr/>
              <p:nvPr/>
            </p:nvSpPr>
            <p:spPr>
              <a:xfrm>
                <a:off x="126" y="196"/>
                <a:ext cx="185" cy="628"/>
              </a:xfrm>
              <a:custGeom>
                <a:avLst/>
                <a:gdLst/>
                <a:ahLst/>
                <a:cxnLst>
                  <a:cxn ang="0">
                    <a:pos x="112" y="8"/>
                  </a:cxn>
                  <a:cxn ang="0">
                    <a:pos x="149" y="0"/>
                  </a:cxn>
                  <a:cxn ang="0">
                    <a:pos x="162" y="15"/>
                  </a:cxn>
                  <a:cxn ang="0">
                    <a:pos x="169" y="10"/>
                  </a:cxn>
                  <a:cxn ang="0">
                    <a:pos x="178" y="38"/>
                  </a:cxn>
                  <a:cxn ang="0">
                    <a:pos x="158" y="55"/>
                  </a:cxn>
                  <a:cxn ang="0">
                    <a:pos x="157" y="69"/>
                  </a:cxn>
                  <a:cxn ang="0">
                    <a:pos x="152" y="71"/>
                  </a:cxn>
                  <a:cxn ang="0">
                    <a:pos x="149" y="85"/>
                  </a:cxn>
                  <a:cxn ang="0">
                    <a:pos x="134" y="88"/>
                  </a:cxn>
                  <a:cxn ang="0">
                    <a:pos x="134" y="94"/>
                  </a:cxn>
                  <a:cxn ang="0">
                    <a:pos x="158" y="112"/>
                  </a:cxn>
                  <a:cxn ang="0">
                    <a:pos x="178" y="202"/>
                  </a:cxn>
                  <a:cxn ang="0">
                    <a:pos x="162" y="226"/>
                  </a:cxn>
                  <a:cxn ang="0">
                    <a:pos x="162" y="390"/>
                  </a:cxn>
                  <a:cxn ang="0">
                    <a:pos x="143" y="397"/>
                  </a:cxn>
                  <a:cxn ang="0">
                    <a:pos x="140" y="423"/>
                  </a:cxn>
                  <a:cxn ang="0">
                    <a:pos x="132" y="493"/>
                  </a:cxn>
                  <a:cxn ang="0">
                    <a:pos x="132" y="530"/>
                  </a:cxn>
                  <a:cxn ang="0">
                    <a:pos x="162" y="553"/>
                  </a:cxn>
                  <a:cxn ang="0">
                    <a:pos x="184" y="565"/>
                  </a:cxn>
                  <a:cxn ang="0">
                    <a:pos x="184" y="572"/>
                  </a:cxn>
                  <a:cxn ang="0">
                    <a:pos x="138" y="561"/>
                  </a:cxn>
                  <a:cxn ang="0">
                    <a:pos x="132" y="554"/>
                  </a:cxn>
                  <a:cxn ang="0">
                    <a:pos x="127" y="561"/>
                  </a:cxn>
                  <a:cxn ang="0">
                    <a:pos x="123" y="561"/>
                  </a:cxn>
                  <a:cxn ang="0">
                    <a:pos x="117" y="535"/>
                  </a:cxn>
                  <a:cxn ang="0">
                    <a:pos x="112" y="416"/>
                  </a:cxn>
                  <a:cxn ang="0">
                    <a:pos x="103" y="416"/>
                  </a:cxn>
                  <a:cxn ang="0">
                    <a:pos x="77" y="521"/>
                  </a:cxn>
                  <a:cxn ang="0">
                    <a:pos x="77" y="587"/>
                  </a:cxn>
                  <a:cxn ang="0">
                    <a:pos x="66" y="619"/>
                  </a:cxn>
                  <a:cxn ang="0">
                    <a:pos x="57" y="627"/>
                  </a:cxn>
                  <a:cxn ang="0">
                    <a:pos x="51" y="609"/>
                  </a:cxn>
                  <a:cxn ang="0">
                    <a:pos x="58" y="590"/>
                  </a:cxn>
                  <a:cxn ang="0">
                    <a:pos x="66" y="550"/>
                  </a:cxn>
                  <a:cxn ang="0">
                    <a:pos x="68" y="399"/>
                  </a:cxn>
                  <a:cxn ang="0">
                    <a:pos x="77" y="252"/>
                  </a:cxn>
                  <a:cxn ang="0">
                    <a:pos x="61" y="240"/>
                  </a:cxn>
                  <a:cxn ang="0">
                    <a:pos x="61" y="218"/>
                  </a:cxn>
                  <a:cxn ang="0">
                    <a:pos x="61" y="179"/>
                  </a:cxn>
                  <a:cxn ang="0">
                    <a:pos x="40" y="189"/>
                  </a:cxn>
                  <a:cxn ang="0">
                    <a:pos x="58" y="214"/>
                  </a:cxn>
                  <a:cxn ang="0">
                    <a:pos x="58" y="237"/>
                  </a:cxn>
                  <a:cxn ang="0">
                    <a:pos x="39" y="222"/>
                  </a:cxn>
                  <a:cxn ang="0">
                    <a:pos x="29" y="208"/>
                  </a:cxn>
                  <a:cxn ang="0">
                    <a:pos x="20" y="211"/>
                  </a:cxn>
                  <a:cxn ang="0">
                    <a:pos x="0" y="187"/>
                  </a:cxn>
                  <a:cxn ang="0">
                    <a:pos x="0" y="179"/>
                  </a:cxn>
                  <a:cxn ang="0">
                    <a:pos x="10" y="175"/>
                  </a:cxn>
                  <a:cxn ang="0">
                    <a:pos x="34" y="147"/>
                  </a:cxn>
                  <a:cxn ang="0">
                    <a:pos x="58" y="123"/>
                  </a:cxn>
                  <a:cxn ang="0">
                    <a:pos x="89" y="95"/>
                  </a:cxn>
                  <a:cxn ang="0">
                    <a:pos x="112" y="86"/>
                  </a:cxn>
                  <a:cxn ang="0">
                    <a:pos x="112" y="66"/>
                  </a:cxn>
                  <a:cxn ang="0">
                    <a:pos x="103" y="56"/>
                  </a:cxn>
                  <a:cxn ang="0">
                    <a:pos x="103" y="31"/>
                  </a:cxn>
                  <a:cxn ang="0">
                    <a:pos x="97" y="26"/>
                  </a:cxn>
                  <a:cxn ang="0">
                    <a:pos x="112" y="8"/>
                  </a:cxn>
                </a:cxnLst>
                <a:rect l="0" t="0" r="0" b="0"/>
                <a:pathLst>
                  <a:path w="185" h="628">
                    <a:moveTo>
                      <a:pt x="112" y="8"/>
                    </a:moveTo>
                    <a:lnTo>
                      <a:pt x="149" y="0"/>
                    </a:lnTo>
                    <a:lnTo>
                      <a:pt x="162" y="15"/>
                    </a:lnTo>
                    <a:lnTo>
                      <a:pt x="169" y="10"/>
                    </a:lnTo>
                    <a:lnTo>
                      <a:pt x="178" y="38"/>
                    </a:lnTo>
                    <a:lnTo>
                      <a:pt x="158" y="55"/>
                    </a:lnTo>
                    <a:lnTo>
                      <a:pt x="157" y="69"/>
                    </a:lnTo>
                    <a:lnTo>
                      <a:pt x="152" y="71"/>
                    </a:lnTo>
                    <a:lnTo>
                      <a:pt x="149" y="85"/>
                    </a:lnTo>
                    <a:lnTo>
                      <a:pt x="134" y="88"/>
                    </a:lnTo>
                    <a:lnTo>
                      <a:pt x="134" y="94"/>
                    </a:lnTo>
                    <a:lnTo>
                      <a:pt x="158" y="112"/>
                    </a:lnTo>
                    <a:lnTo>
                      <a:pt x="178" y="202"/>
                    </a:lnTo>
                    <a:lnTo>
                      <a:pt x="162" y="226"/>
                    </a:lnTo>
                    <a:lnTo>
                      <a:pt x="162" y="390"/>
                    </a:lnTo>
                    <a:lnTo>
                      <a:pt x="143" y="397"/>
                    </a:lnTo>
                    <a:lnTo>
                      <a:pt x="140" y="423"/>
                    </a:lnTo>
                    <a:lnTo>
                      <a:pt x="132" y="493"/>
                    </a:lnTo>
                    <a:lnTo>
                      <a:pt x="132" y="530"/>
                    </a:lnTo>
                    <a:lnTo>
                      <a:pt x="162" y="553"/>
                    </a:lnTo>
                    <a:lnTo>
                      <a:pt x="184" y="565"/>
                    </a:lnTo>
                    <a:lnTo>
                      <a:pt x="184" y="572"/>
                    </a:lnTo>
                    <a:lnTo>
                      <a:pt x="138" y="561"/>
                    </a:lnTo>
                    <a:lnTo>
                      <a:pt x="132" y="554"/>
                    </a:lnTo>
                    <a:lnTo>
                      <a:pt x="127" y="561"/>
                    </a:lnTo>
                    <a:lnTo>
                      <a:pt x="123" y="561"/>
                    </a:lnTo>
                    <a:lnTo>
                      <a:pt x="117" y="535"/>
                    </a:lnTo>
                    <a:lnTo>
                      <a:pt x="112" y="416"/>
                    </a:lnTo>
                    <a:lnTo>
                      <a:pt x="103" y="416"/>
                    </a:lnTo>
                    <a:lnTo>
                      <a:pt x="77" y="521"/>
                    </a:lnTo>
                    <a:lnTo>
                      <a:pt x="77" y="587"/>
                    </a:lnTo>
                    <a:lnTo>
                      <a:pt x="66" y="619"/>
                    </a:lnTo>
                    <a:lnTo>
                      <a:pt x="57" y="627"/>
                    </a:lnTo>
                    <a:lnTo>
                      <a:pt x="51" y="609"/>
                    </a:lnTo>
                    <a:lnTo>
                      <a:pt x="58" y="590"/>
                    </a:lnTo>
                    <a:lnTo>
                      <a:pt x="66" y="550"/>
                    </a:lnTo>
                    <a:lnTo>
                      <a:pt x="68" y="399"/>
                    </a:lnTo>
                    <a:lnTo>
                      <a:pt x="77" y="252"/>
                    </a:lnTo>
                    <a:lnTo>
                      <a:pt x="61" y="240"/>
                    </a:lnTo>
                    <a:lnTo>
                      <a:pt x="61" y="218"/>
                    </a:lnTo>
                    <a:lnTo>
                      <a:pt x="61" y="179"/>
                    </a:lnTo>
                    <a:lnTo>
                      <a:pt x="40" y="189"/>
                    </a:lnTo>
                    <a:lnTo>
                      <a:pt x="58" y="214"/>
                    </a:lnTo>
                    <a:lnTo>
                      <a:pt x="58" y="237"/>
                    </a:lnTo>
                    <a:lnTo>
                      <a:pt x="39" y="222"/>
                    </a:lnTo>
                    <a:lnTo>
                      <a:pt x="29" y="208"/>
                    </a:lnTo>
                    <a:lnTo>
                      <a:pt x="20" y="211"/>
                    </a:lnTo>
                    <a:lnTo>
                      <a:pt x="0" y="187"/>
                    </a:lnTo>
                    <a:lnTo>
                      <a:pt x="0" y="179"/>
                    </a:lnTo>
                    <a:lnTo>
                      <a:pt x="10" y="175"/>
                    </a:lnTo>
                    <a:lnTo>
                      <a:pt x="34" y="147"/>
                    </a:lnTo>
                    <a:lnTo>
                      <a:pt x="58" y="123"/>
                    </a:lnTo>
                    <a:lnTo>
                      <a:pt x="89" y="95"/>
                    </a:lnTo>
                    <a:lnTo>
                      <a:pt x="112" y="86"/>
                    </a:lnTo>
                    <a:lnTo>
                      <a:pt x="112" y="66"/>
                    </a:lnTo>
                    <a:lnTo>
                      <a:pt x="103" y="56"/>
                    </a:lnTo>
                    <a:lnTo>
                      <a:pt x="103" y="31"/>
                    </a:lnTo>
                    <a:lnTo>
                      <a:pt x="97" y="26"/>
                    </a:lnTo>
                    <a:lnTo>
                      <a:pt x="112" y="8"/>
                    </a:lnTo>
                  </a:path>
                </a:pathLst>
              </a:custGeom>
              <a:solidFill>
                <a:schemeClr val="folHlink">
                  <a:alpha val="100000"/>
                </a:schemeClr>
              </a:solidFill>
              <a:ln w="9525">
                <a:noFill/>
              </a:ln>
            </p:spPr>
            <p:txBody>
              <a:bodyPr/>
              <a:lstStyle/>
              <a:p>
                <a:endParaRPr lang="zh-CN" altLang="en-US"/>
              </a:p>
            </p:txBody>
          </p:sp>
          <p:sp>
            <p:nvSpPr>
              <p:cNvPr id="51222" name="Freeform 63"/>
              <p:cNvSpPr/>
              <p:nvPr/>
            </p:nvSpPr>
            <p:spPr>
              <a:xfrm>
                <a:off x="307" y="195"/>
                <a:ext cx="134" cy="601"/>
              </a:xfrm>
              <a:custGeom>
                <a:avLst/>
                <a:gdLst/>
                <a:ahLst/>
                <a:cxnLst>
                  <a:cxn ang="0">
                    <a:pos x="30" y="11"/>
                  </a:cxn>
                  <a:cxn ang="0">
                    <a:pos x="30" y="27"/>
                  </a:cxn>
                  <a:cxn ang="0">
                    <a:pos x="33" y="31"/>
                  </a:cxn>
                  <a:cxn ang="0">
                    <a:pos x="27" y="42"/>
                  </a:cxn>
                  <a:cxn ang="0">
                    <a:pos x="30" y="46"/>
                  </a:cxn>
                  <a:cxn ang="0">
                    <a:pos x="30" y="51"/>
                  </a:cxn>
                  <a:cxn ang="0">
                    <a:pos x="34" y="67"/>
                  </a:cxn>
                  <a:cxn ang="0">
                    <a:pos x="34" y="70"/>
                  </a:cxn>
                  <a:cxn ang="0">
                    <a:pos x="10" y="86"/>
                  </a:cxn>
                  <a:cxn ang="0">
                    <a:pos x="0" y="211"/>
                  </a:cxn>
                  <a:cxn ang="0">
                    <a:pos x="13" y="232"/>
                  </a:cxn>
                  <a:cxn ang="0">
                    <a:pos x="8" y="300"/>
                  </a:cxn>
                  <a:cxn ang="0">
                    <a:pos x="17" y="307"/>
                  </a:cxn>
                  <a:cxn ang="0">
                    <a:pos x="22" y="413"/>
                  </a:cxn>
                  <a:cxn ang="0">
                    <a:pos x="28" y="519"/>
                  </a:cxn>
                  <a:cxn ang="0">
                    <a:pos x="25" y="525"/>
                  </a:cxn>
                  <a:cxn ang="0">
                    <a:pos x="2" y="545"/>
                  </a:cxn>
                  <a:cxn ang="0">
                    <a:pos x="5" y="548"/>
                  </a:cxn>
                  <a:cxn ang="0">
                    <a:pos x="13" y="553"/>
                  </a:cxn>
                  <a:cxn ang="0">
                    <a:pos x="28" y="548"/>
                  </a:cxn>
                  <a:cxn ang="0">
                    <a:pos x="41" y="541"/>
                  </a:cxn>
                  <a:cxn ang="0">
                    <a:pos x="52" y="537"/>
                  </a:cxn>
                  <a:cxn ang="0">
                    <a:pos x="52" y="555"/>
                  </a:cxn>
                  <a:cxn ang="0">
                    <a:pos x="57" y="555"/>
                  </a:cxn>
                  <a:cxn ang="0">
                    <a:pos x="49" y="571"/>
                  </a:cxn>
                  <a:cxn ang="0">
                    <a:pos x="53" y="596"/>
                  </a:cxn>
                  <a:cxn ang="0">
                    <a:pos x="61" y="600"/>
                  </a:cxn>
                  <a:cxn ang="0">
                    <a:pos x="75" y="579"/>
                  </a:cxn>
                  <a:cxn ang="0">
                    <a:pos x="75" y="563"/>
                  </a:cxn>
                  <a:cxn ang="0">
                    <a:pos x="79" y="562"/>
                  </a:cxn>
                  <a:cxn ang="0">
                    <a:pos x="85" y="425"/>
                  </a:cxn>
                  <a:cxn ang="0">
                    <a:pos x="79" y="412"/>
                  </a:cxn>
                  <a:cxn ang="0">
                    <a:pos x="95" y="320"/>
                  </a:cxn>
                  <a:cxn ang="0">
                    <a:pos x="105" y="316"/>
                  </a:cxn>
                  <a:cxn ang="0">
                    <a:pos x="108" y="221"/>
                  </a:cxn>
                  <a:cxn ang="0">
                    <a:pos x="133" y="210"/>
                  </a:cxn>
                  <a:cxn ang="0">
                    <a:pos x="123" y="107"/>
                  </a:cxn>
                  <a:cxn ang="0">
                    <a:pos x="84" y="79"/>
                  </a:cxn>
                  <a:cxn ang="0">
                    <a:pos x="75" y="69"/>
                  </a:cxn>
                  <a:cxn ang="0">
                    <a:pos x="75" y="60"/>
                  </a:cxn>
                  <a:cxn ang="0">
                    <a:pos x="78" y="53"/>
                  </a:cxn>
                  <a:cxn ang="0">
                    <a:pos x="82" y="47"/>
                  </a:cxn>
                  <a:cxn ang="0">
                    <a:pos x="86" y="40"/>
                  </a:cxn>
                  <a:cxn ang="0">
                    <a:pos x="89" y="33"/>
                  </a:cxn>
                  <a:cxn ang="0">
                    <a:pos x="89" y="26"/>
                  </a:cxn>
                  <a:cxn ang="0">
                    <a:pos x="86" y="18"/>
                  </a:cxn>
                  <a:cxn ang="0">
                    <a:pos x="82" y="10"/>
                  </a:cxn>
                  <a:cxn ang="0">
                    <a:pos x="75" y="4"/>
                  </a:cxn>
                  <a:cxn ang="0">
                    <a:pos x="67" y="0"/>
                  </a:cxn>
                  <a:cxn ang="0">
                    <a:pos x="58" y="0"/>
                  </a:cxn>
                  <a:cxn ang="0">
                    <a:pos x="49" y="1"/>
                  </a:cxn>
                  <a:cxn ang="0">
                    <a:pos x="41" y="4"/>
                  </a:cxn>
                  <a:cxn ang="0">
                    <a:pos x="30" y="11"/>
                  </a:cxn>
                </a:cxnLst>
                <a:rect l="0" t="0" r="0" b="0"/>
                <a:pathLst>
                  <a:path w="134" h="601">
                    <a:moveTo>
                      <a:pt x="30" y="11"/>
                    </a:moveTo>
                    <a:lnTo>
                      <a:pt x="30" y="27"/>
                    </a:lnTo>
                    <a:lnTo>
                      <a:pt x="33" y="31"/>
                    </a:lnTo>
                    <a:lnTo>
                      <a:pt x="27" y="42"/>
                    </a:lnTo>
                    <a:lnTo>
                      <a:pt x="30" y="46"/>
                    </a:lnTo>
                    <a:lnTo>
                      <a:pt x="30" y="51"/>
                    </a:lnTo>
                    <a:lnTo>
                      <a:pt x="34" y="67"/>
                    </a:lnTo>
                    <a:lnTo>
                      <a:pt x="34" y="70"/>
                    </a:lnTo>
                    <a:lnTo>
                      <a:pt x="10" y="86"/>
                    </a:lnTo>
                    <a:lnTo>
                      <a:pt x="0" y="211"/>
                    </a:lnTo>
                    <a:lnTo>
                      <a:pt x="13" y="232"/>
                    </a:lnTo>
                    <a:lnTo>
                      <a:pt x="8" y="300"/>
                    </a:lnTo>
                    <a:lnTo>
                      <a:pt x="17" y="307"/>
                    </a:lnTo>
                    <a:lnTo>
                      <a:pt x="22" y="413"/>
                    </a:lnTo>
                    <a:lnTo>
                      <a:pt x="28" y="519"/>
                    </a:lnTo>
                    <a:lnTo>
                      <a:pt x="25" y="525"/>
                    </a:lnTo>
                    <a:lnTo>
                      <a:pt x="2" y="545"/>
                    </a:lnTo>
                    <a:lnTo>
                      <a:pt x="5" y="548"/>
                    </a:lnTo>
                    <a:lnTo>
                      <a:pt x="13" y="553"/>
                    </a:lnTo>
                    <a:lnTo>
                      <a:pt x="28" y="548"/>
                    </a:lnTo>
                    <a:lnTo>
                      <a:pt x="41" y="541"/>
                    </a:lnTo>
                    <a:lnTo>
                      <a:pt x="52" y="537"/>
                    </a:lnTo>
                    <a:lnTo>
                      <a:pt x="52" y="555"/>
                    </a:lnTo>
                    <a:lnTo>
                      <a:pt x="57" y="555"/>
                    </a:lnTo>
                    <a:lnTo>
                      <a:pt x="49" y="571"/>
                    </a:lnTo>
                    <a:lnTo>
                      <a:pt x="53" y="596"/>
                    </a:lnTo>
                    <a:lnTo>
                      <a:pt x="61" y="600"/>
                    </a:lnTo>
                    <a:lnTo>
                      <a:pt x="75" y="579"/>
                    </a:lnTo>
                    <a:lnTo>
                      <a:pt x="75" y="563"/>
                    </a:lnTo>
                    <a:lnTo>
                      <a:pt x="79" y="562"/>
                    </a:lnTo>
                    <a:lnTo>
                      <a:pt x="85" y="425"/>
                    </a:lnTo>
                    <a:lnTo>
                      <a:pt x="79" y="412"/>
                    </a:lnTo>
                    <a:lnTo>
                      <a:pt x="95" y="320"/>
                    </a:lnTo>
                    <a:lnTo>
                      <a:pt x="105" y="316"/>
                    </a:lnTo>
                    <a:lnTo>
                      <a:pt x="108" y="221"/>
                    </a:lnTo>
                    <a:lnTo>
                      <a:pt x="133" y="210"/>
                    </a:lnTo>
                    <a:lnTo>
                      <a:pt x="123" y="107"/>
                    </a:lnTo>
                    <a:lnTo>
                      <a:pt x="84" y="79"/>
                    </a:lnTo>
                    <a:lnTo>
                      <a:pt x="75" y="69"/>
                    </a:lnTo>
                    <a:lnTo>
                      <a:pt x="75" y="60"/>
                    </a:lnTo>
                    <a:lnTo>
                      <a:pt x="78" y="53"/>
                    </a:lnTo>
                    <a:lnTo>
                      <a:pt x="82" y="47"/>
                    </a:lnTo>
                    <a:lnTo>
                      <a:pt x="86" y="40"/>
                    </a:lnTo>
                    <a:lnTo>
                      <a:pt x="89" y="33"/>
                    </a:lnTo>
                    <a:lnTo>
                      <a:pt x="89" y="26"/>
                    </a:lnTo>
                    <a:lnTo>
                      <a:pt x="86" y="18"/>
                    </a:lnTo>
                    <a:lnTo>
                      <a:pt x="82" y="10"/>
                    </a:lnTo>
                    <a:lnTo>
                      <a:pt x="75" y="4"/>
                    </a:lnTo>
                    <a:lnTo>
                      <a:pt x="67" y="0"/>
                    </a:lnTo>
                    <a:lnTo>
                      <a:pt x="58" y="0"/>
                    </a:lnTo>
                    <a:lnTo>
                      <a:pt x="49" y="1"/>
                    </a:lnTo>
                    <a:lnTo>
                      <a:pt x="41" y="4"/>
                    </a:lnTo>
                    <a:lnTo>
                      <a:pt x="30" y="11"/>
                    </a:lnTo>
                  </a:path>
                </a:pathLst>
              </a:custGeom>
              <a:solidFill>
                <a:srgbClr val="EAEC5E">
                  <a:alpha val="100000"/>
                </a:srgbClr>
              </a:solidFill>
              <a:ln w="9525">
                <a:noFill/>
              </a:ln>
            </p:spPr>
            <p:txBody>
              <a:bodyPr/>
              <a:lstStyle/>
              <a:p>
                <a:endParaRPr lang="zh-CN" altLang="en-US"/>
              </a:p>
            </p:txBody>
          </p:sp>
        </p:grpSp>
        <p:sp>
          <p:nvSpPr>
            <p:cNvPr id="51223" name="Oval 64"/>
            <p:cNvSpPr/>
            <p:nvPr/>
          </p:nvSpPr>
          <p:spPr>
            <a:xfrm>
              <a:off x="0" y="0"/>
              <a:ext cx="1632" cy="1200"/>
            </a:xfrm>
            <a:prstGeom prst="ellipse">
              <a:avLst/>
            </a:prstGeom>
            <a:noFill/>
            <a:ln w="12700" cap="flat" cmpd="sng">
              <a:solidFill>
                <a:schemeClr val="hlink"/>
              </a:solidFill>
              <a:prstDash val="solid"/>
              <a:headEnd type="none" w="med" len="med"/>
              <a:tailEnd type="none" w="med" len="med"/>
            </a:ln>
          </p:spPr>
          <p:txBody>
            <a:bodyPr wrap="none" anchor="ctr"/>
            <a:lstStyle/>
            <a:p>
              <a:pPr lvl="0"/>
              <a:endParaRPr>
                <a:latin typeface="Arial" charset="0"/>
                <a:ea typeface="宋体" charset="-122"/>
              </a:endParaRPr>
            </a:p>
          </p:txBody>
        </p:sp>
      </p:grpSp>
      <p:cxnSp>
        <p:nvCxnSpPr>
          <p:cNvPr id="7" name="直接箭头连接符 6"/>
          <p:cNvCxnSpPr>
            <a:stCxn id="6" idx="7"/>
            <a:endCxn id="51223" idx="1"/>
          </p:cNvCxnSpPr>
          <p:nvPr/>
        </p:nvCxnSpPr>
        <p:spPr>
          <a:xfrm>
            <a:off x="3425948" y="3603673"/>
            <a:ext cx="2161393" cy="95769"/>
          </a:xfrm>
          <a:prstGeom prst="straightConnector1">
            <a:avLst/>
          </a:prstGeom>
          <a:ln>
            <a:solidFill>
              <a:srgbClr val="FFFF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8" name="直接箭头连接符 7"/>
          <p:cNvCxnSpPr/>
          <p:nvPr/>
        </p:nvCxnSpPr>
        <p:spPr>
          <a:xfrm flipH="1">
            <a:off x="3610610" y="4606290"/>
            <a:ext cx="1976755" cy="104775"/>
          </a:xfrm>
          <a:prstGeom prst="straightConnector1">
            <a:avLst/>
          </a:prstGeom>
          <a:ln>
            <a:solidFill>
              <a:srgbClr val="FFFF00"/>
            </a:solidFill>
            <a:tailEnd type="stealth" w="lg" len="lg"/>
          </a:ln>
        </p:spPr>
        <p:style>
          <a:lnRef idx="2">
            <a:schemeClr val="accent1"/>
          </a:lnRef>
          <a:fillRef idx="0">
            <a:schemeClr val="accent1"/>
          </a:fillRef>
          <a:effectRef idx="1">
            <a:schemeClr val="accent1"/>
          </a:effectRef>
          <a:fontRef idx="minor">
            <a:schemeClr val="tx1"/>
          </a:fontRef>
        </p:style>
      </p:cxnSp>
      <p:sp>
        <p:nvSpPr>
          <p:cNvPr id="51262" name="Text Box 43"/>
          <p:cNvSpPr txBox="1"/>
          <p:nvPr/>
        </p:nvSpPr>
        <p:spPr>
          <a:xfrm>
            <a:off x="570865" y="3681730"/>
            <a:ext cx="385445" cy="853440"/>
          </a:xfrm>
          <a:prstGeom prst="rect">
            <a:avLst/>
          </a:prstGeom>
          <a:noFill/>
          <a:ln w="9525">
            <a:noFill/>
            <a:miter/>
          </a:ln>
        </p:spPr>
        <p:txBody>
          <a:bodyPr wrap="square">
            <a:spAutoFit/>
          </a:bodyPr>
          <a:lstStyle/>
          <a:p>
            <a:pPr lvl="0" eaLnBrk="0" hangingPunct="0">
              <a:spcBef>
                <a:spcPct val="50000"/>
              </a:spcBef>
            </a:pPr>
            <a:r>
              <a:rPr lang="zh-CN" altLang="en-US" sz="2000">
                <a:latin typeface="Arial" charset="0"/>
                <a:ea typeface="黑体" pitchFamily="2" charset="-122"/>
              </a:rPr>
              <a:t>总</a:t>
            </a:r>
          </a:p>
          <a:p>
            <a:pPr lvl="0" eaLnBrk="0" hangingPunct="0">
              <a:spcBef>
                <a:spcPct val="50000"/>
              </a:spcBef>
            </a:pPr>
            <a:r>
              <a:rPr lang="zh-CN" altLang="en-US" sz="2000">
                <a:latin typeface="Arial" charset="0"/>
                <a:ea typeface="黑体" pitchFamily="2" charset="-122"/>
              </a:rPr>
              <a:t>体</a:t>
            </a:r>
          </a:p>
        </p:txBody>
      </p:sp>
      <p:sp>
        <p:nvSpPr>
          <p:cNvPr id="9" name="Text Box 43"/>
          <p:cNvSpPr txBox="1"/>
          <p:nvPr/>
        </p:nvSpPr>
        <p:spPr>
          <a:xfrm>
            <a:off x="7156450" y="3681730"/>
            <a:ext cx="385445" cy="701040"/>
          </a:xfrm>
          <a:prstGeom prst="rect">
            <a:avLst/>
          </a:prstGeom>
          <a:noFill/>
          <a:ln w="9525">
            <a:noFill/>
            <a:miter/>
          </a:ln>
        </p:spPr>
        <p:txBody>
          <a:bodyPr wrap="square">
            <a:spAutoFit/>
          </a:bodyPr>
          <a:lstStyle/>
          <a:p>
            <a:pPr lvl="0" eaLnBrk="0" hangingPunct="0">
              <a:spcBef>
                <a:spcPct val="50000"/>
              </a:spcBef>
            </a:pPr>
            <a:r>
              <a:rPr lang="zh-CN" altLang="en-US" sz="2000">
                <a:latin typeface="Arial" charset="0"/>
                <a:ea typeface="黑体" pitchFamily="2" charset="-122"/>
              </a:rPr>
              <a:t>样本</a:t>
            </a:r>
          </a:p>
        </p:txBody>
      </p:sp>
      <p:sp>
        <p:nvSpPr>
          <p:cNvPr id="10" name="Text Box 43"/>
          <p:cNvSpPr txBox="1"/>
          <p:nvPr/>
        </p:nvSpPr>
        <p:spPr>
          <a:xfrm rot="240000">
            <a:off x="4048125" y="3584575"/>
            <a:ext cx="1281430" cy="396240"/>
          </a:xfrm>
          <a:prstGeom prst="rect">
            <a:avLst/>
          </a:prstGeom>
          <a:noFill/>
          <a:ln w="9525">
            <a:noFill/>
            <a:miter/>
          </a:ln>
        </p:spPr>
        <p:txBody>
          <a:bodyPr wrap="square">
            <a:spAutoFit/>
          </a:bodyPr>
          <a:lstStyle/>
          <a:p>
            <a:pPr lvl="0" eaLnBrk="0" hangingPunct="0">
              <a:spcBef>
                <a:spcPct val="50000"/>
              </a:spcBef>
            </a:pPr>
            <a:r>
              <a:rPr lang="zh-CN" altLang="en-US" sz="2000">
                <a:latin typeface="Arial" charset="0"/>
                <a:ea typeface="黑体" pitchFamily="2" charset="-122"/>
              </a:rPr>
              <a:t>抽取样本</a:t>
            </a:r>
          </a:p>
        </p:txBody>
      </p:sp>
      <p:sp>
        <p:nvSpPr>
          <p:cNvPr id="11" name="Text Box 43"/>
          <p:cNvSpPr txBox="1"/>
          <p:nvPr/>
        </p:nvSpPr>
        <p:spPr>
          <a:xfrm rot="21420000">
            <a:off x="4036695" y="4281170"/>
            <a:ext cx="1281430" cy="396240"/>
          </a:xfrm>
          <a:prstGeom prst="rect">
            <a:avLst/>
          </a:prstGeom>
          <a:noFill/>
          <a:ln w="9525">
            <a:noFill/>
            <a:miter/>
          </a:ln>
        </p:spPr>
        <p:txBody>
          <a:bodyPr wrap="square">
            <a:spAutoFit/>
          </a:bodyPr>
          <a:lstStyle/>
          <a:p>
            <a:pPr lvl="0" eaLnBrk="0" hangingPunct="0">
              <a:spcBef>
                <a:spcPct val="50000"/>
              </a:spcBef>
            </a:pPr>
            <a:r>
              <a:rPr lang="zh-CN" altLang="en-US" sz="2000">
                <a:latin typeface="Arial" charset="0"/>
                <a:ea typeface="黑体" pitchFamily="2" charset="-122"/>
              </a:rPr>
              <a:t>推断总体</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51262"/>
                                        </p:tgtEl>
                                        <p:attrNameLst>
                                          <p:attrName>style.visibility</p:attrName>
                                        </p:attrNameLst>
                                      </p:cBhvr>
                                      <p:to>
                                        <p:strVal val="visible"/>
                                      </p:to>
                                    </p:set>
                                    <p:animEffect transition="in" filter="wipe(down)">
                                      <p:cBhvr>
                                        <p:cTn id="7" dur="500"/>
                                        <p:tgtEl>
                                          <p:spTgt spid="5126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205"/>
                                        </p:tgtEl>
                                        <p:attrNameLst>
                                          <p:attrName>style.visibility</p:attrName>
                                        </p:attrNameLst>
                                      </p:cBhvr>
                                      <p:to>
                                        <p:strVal val="visible"/>
                                      </p:to>
                                    </p:set>
                                    <p:animEffect transition="in" filter="wipe(down)">
                                      <p:cBhvr>
                                        <p:cTn id="15" dur="500"/>
                                        <p:tgtEl>
                                          <p:spTgt spid="51205"/>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51262"/>
                                        </p:tgtEl>
                                        <p:attrNameLst>
                                          <p:attrName>style.visibility</p:attrName>
                                        </p:attrNameLst>
                                      </p:cBhvr>
                                      <p:to>
                                        <p:strVal val="visible"/>
                                      </p:to>
                                    </p:set>
                                    <p:animEffect transition="in" filter="wipe(right)">
                                      <p:cBhvr>
                                        <p:cTn id="18" dur="500"/>
                                        <p:tgtEl>
                                          <p:spTgt spid="5126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2" grpId="0"/>
      <p:bldP spid="51262" grpId="1"/>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 </a:t>
            </a:r>
            <a:r>
              <a:rPr lang="zh-CN" altLang="en-US" dirty="0"/>
              <a:t>什么是统计学</a:t>
            </a:r>
            <a:endParaRPr lang="en-US" altLang="zh-CN" dirty="0"/>
          </a:p>
        </p:txBody>
      </p:sp>
      <p:sp>
        <p:nvSpPr>
          <p:cNvPr id="3" name="内容占位符 2"/>
          <p:cNvSpPr>
            <a:spLocks noGrp="1"/>
          </p:cNvSpPr>
          <p:nvPr>
            <p:ph sz="half" idx="1"/>
          </p:nvPr>
        </p:nvSpPr>
        <p:spPr>
          <a:xfrm>
            <a:off x="384623" y="1034582"/>
            <a:ext cx="8229599" cy="3748738"/>
          </a:xfrm>
        </p:spPr>
        <p:txBody>
          <a:bodyPr>
            <a:normAutofit/>
          </a:bodyPr>
          <a:lstStyle/>
          <a:p>
            <a:r>
              <a:rPr lang="zh-CN" altLang="en-US" sz="2400" dirty="0">
                <a:solidFill>
                  <a:schemeClr val="tx1"/>
                </a:solidFill>
                <a:effectLst>
                  <a:outerShdw blurRad="38100" dist="19050" dir="2700000" algn="tl" rotWithShape="0">
                    <a:schemeClr val="dk1">
                      <a:alpha val="40000"/>
                    </a:schemeClr>
                  </a:outerShdw>
                </a:effectLst>
                <a:latin typeface="黑体" charset="0"/>
                <a:ea typeface="黑体" charset="0"/>
              </a:rPr>
              <a:t>一战期间，美军需要在极短时间内提供数量庞大的军需品</a:t>
            </a:r>
          </a:p>
          <a:p>
            <a:r>
              <a:rPr lang="zh-CN" altLang="en-US" sz="2400" dirty="0">
                <a:solidFill>
                  <a:schemeClr val="tx1"/>
                </a:solidFill>
                <a:effectLst>
                  <a:outerShdw blurRad="38100" dist="19050" dir="2700000" algn="tl" rotWithShape="0">
                    <a:schemeClr val="dk1">
                      <a:alpha val="40000"/>
                    </a:schemeClr>
                  </a:outerShdw>
                </a:effectLst>
                <a:latin typeface="黑体" charset="0"/>
                <a:ea typeface="黑体" charset="0"/>
              </a:rPr>
              <a:t>军鞋、军衣的尺寸因个体的不同而不同</a:t>
            </a:r>
          </a:p>
          <a:p>
            <a:r>
              <a:rPr lang="zh-CN" altLang="en-US" sz="2400" dirty="0">
                <a:solidFill>
                  <a:schemeClr val="tx1"/>
                </a:solidFill>
                <a:effectLst>
                  <a:outerShdw blurRad="38100" dist="19050" dir="2700000" algn="tl" rotWithShape="0">
                    <a:schemeClr val="dk1">
                      <a:alpha val="40000"/>
                    </a:schemeClr>
                  </a:outerShdw>
                </a:effectLst>
                <a:latin typeface="黑体" charset="0"/>
                <a:ea typeface="黑体" charset="0"/>
              </a:rPr>
              <a:t>美军国防部通过</a:t>
            </a:r>
            <a:r>
              <a:rPr lang="zh-CN" altLang="en-US" sz="2400" dirty="0">
                <a:solidFill>
                  <a:srgbClr val="FFFF00"/>
                </a:solidFill>
                <a:effectLst>
                  <a:outerShdw blurRad="38100" dist="19050" dir="2700000" algn="tl" rotWithShape="0">
                    <a:schemeClr val="dk1">
                      <a:alpha val="40000"/>
                    </a:schemeClr>
                  </a:outerShdw>
                </a:effectLst>
                <a:latin typeface="黑体" charset="0"/>
                <a:ea typeface="黑体" charset="0"/>
              </a:rPr>
              <a:t>少量的调查，发现军人的军鞋和军衣尺寸的分布都类似于正态分布</a:t>
            </a:r>
          </a:p>
          <a:p>
            <a:r>
              <a:rPr lang="zh-CN" altLang="en-US" sz="2400" dirty="0">
                <a:solidFill>
                  <a:schemeClr val="tx1"/>
                </a:solidFill>
                <a:effectLst>
                  <a:outerShdw blurRad="38100" dist="19050" dir="2700000" algn="tl" rotWithShape="0">
                    <a:schemeClr val="dk1">
                      <a:alpha val="40000"/>
                    </a:schemeClr>
                  </a:outerShdw>
                </a:effectLst>
                <a:latin typeface="黑体" charset="0"/>
                <a:ea typeface="黑体" charset="0"/>
              </a:rPr>
              <a:t>据此规律赶制的军鞋、军衣适合大部分军人的体型要求</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a:t>
            </a:r>
            <a:r>
              <a:rPr lang="zh-CN" altLang="en-US">
                <a:sym typeface="+mn-ea"/>
              </a:rPr>
              <a:t>统计学的基本概念（</a:t>
            </a:r>
            <a:r>
              <a:rPr lang="en-US" altLang="zh-CN">
                <a:sym typeface="+mn-ea"/>
              </a:rPr>
              <a:t>4</a:t>
            </a:r>
            <a:r>
              <a:rPr lang="zh-CN" altLang="en-US">
                <a:sym typeface="+mn-ea"/>
              </a:rPr>
              <a:t>）</a:t>
            </a:r>
            <a:endParaRPr lang="zh-CN" altLang="en-US"/>
          </a:p>
        </p:txBody>
      </p:sp>
      <p:sp>
        <p:nvSpPr>
          <p:cNvPr id="3" name="内容占位符 2"/>
          <p:cNvSpPr>
            <a:spLocks noGrp="1"/>
          </p:cNvSpPr>
          <p:nvPr>
            <p:ph sz="half" idx="1"/>
          </p:nvPr>
        </p:nvSpPr>
        <p:spPr/>
        <p:txBody>
          <a:bodyPr>
            <a:normAutofit fontScale="90000" lnSpcReduction="20000"/>
          </a:bodyPr>
          <a:lstStyle/>
          <a:p>
            <a:r>
              <a:rPr lang="en-US" altLang="zh-CN" sz="2500">
                <a:solidFill>
                  <a:schemeClr val="tx1"/>
                </a:solidFill>
                <a:effectLst/>
                <a:latin typeface="Times New Roman" charset="0"/>
                <a:ea typeface="黑体" charset="0"/>
              </a:rPr>
              <a:t>4. </a:t>
            </a:r>
            <a:r>
              <a:rPr lang="zh-CN" altLang="en-US" sz="2500">
                <a:solidFill>
                  <a:schemeClr val="tx1"/>
                </a:solidFill>
                <a:effectLst/>
                <a:latin typeface="Times New Roman" charset="0"/>
                <a:ea typeface="黑体" charset="0"/>
              </a:rPr>
              <a:t>参数和统计量</a:t>
            </a:r>
          </a:p>
          <a:p>
            <a:pPr lvl="1"/>
            <a:r>
              <a:rPr lang="zh-CN" altLang="en-US" sz="2200">
                <a:solidFill>
                  <a:srgbClr val="FFFF00"/>
                </a:solidFill>
                <a:effectLst>
                  <a:outerShdw blurRad="38100" dist="19050" dir="2700000" algn="tl" rotWithShape="0">
                    <a:schemeClr val="dk1">
                      <a:alpha val="40000"/>
                    </a:schemeClr>
                  </a:outerShdw>
                </a:effectLst>
                <a:latin typeface="Times New Roman" charset="0"/>
                <a:ea typeface="黑体" charset="0"/>
              </a:rPr>
              <a:t>参数</a:t>
            </a:r>
            <a:r>
              <a:rPr lang="zh-CN" altLang="en-US" sz="2200">
                <a:solidFill>
                  <a:schemeClr val="tx1"/>
                </a:solidFill>
                <a:effectLst>
                  <a:outerShdw blurRad="38100" dist="19050" dir="2700000" algn="tl" rotWithShape="0">
                    <a:schemeClr val="dk1">
                      <a:alpha val="40000"/>
                    </a:schemeClr>
                  </a:outerShdw>
                </a:effectLst>
                <a:latin typeface="Times New Roman" charset="0"/>
                <a:ea typeface="黑体" charset="0"/>
              </a:rPr>
              <a:t>（parameter）：</a:t>
            </a:r>
          </a:p>
          <a:p>
            <a:pPr lvl="2"/>
            <a:r>
              <a:rPr lang="zh-CN" altLang="en-US" sz="1830">
                <a:solidFill>
                  <a:schemeClr val="tx1"/>
                </a:solidFill>
                <a:effectLst>
                  <a:outerShdw blurRad="38100" dist="19050" dir="2700000" algn="tl" rotWithShape="0">
                    <a:schemeClr val="dk1">
                      <a:alpha val="40000"/>
                    </a:schemeClr>
                  </a:outerShdw>
                </a:effectLst>
                <a:latin typeface="Times New Roman" charset="0"/>
                <a:ea typeface="黑体" charset="0"/>
              </a:rPr>
              <a:t>描述总体数量特征的一种概括性数字度量，是研究者想要了解的总体的某种特征。</a:t>
            </a:r>
          </a:p>
          <a:p>
            <a:pPr lvl="2"/>
            <a:r>
              <a:rPr lang="zh-CN" altLang="en-US" sz="1830">
                <a:solidFill>
                  <a:schemeClr val="tx1"/>
                </a:solidFill>
                <a:effectLst>
                  <a:outerShdw blurRad="38100" dist="19050" dir="2700000" algn="tl" rotWithShape="0">
                    <a:schemeClr val="dk1">
                      <a:alpha val="40000"/>
                    </a:schemeClr>
                  </a:outerShdw>
                </a:effectLst>
                <a:latin typeface="Times New Roman" charset="0"/>
                <a:ea typeface="黑体" charset="0"/>
              </a:rPr>
              <a:t>如总体的均值     ，总体的方差</a:t>
            </a:r>
          </a:p>
          <a:p>
            <a:pPr lvl="1"/>
            <a:r>
              <a:rPr lang="zh-CN" altLang="en-US" sz="2200">
                <a:solidFill>
                  <a:srgbClr val="FFFF00"/>
                </a:solidFill>
                <a:effectLst>
                  <a:outerShdw blurRad="38100" dist="19050" dir="2700000" algn="tl" rotWithShape="0">
                    <a:schemeClr val="dk1">
                      <a:alpha val="40000"/>
                    </a:schemeClr>
                  </a:outerShdw>
                </a:effectLst>
                <a:latin typeface="Times New Roman" charset="0"/>
                <a:ea typeface="黑体" charset="0"/>
              </a:rPr>
              <a:t>统计量</a:t>
            </a:r>
            <a:r>
              <a:rPr lang="zh-CN" altLang="en-US" sz="2200">
                <a:solidFill>
                  <a:schemeClr val="tx1"/>
                </a:solidFill>
                <a:effectLst>
                  <a:outerShdw blurRad="38100" dist="19050" dir="2700000" algn="tl" rotWithShape="0">
                    <a:schemeClr val="dk1">
                      <a:alpha val="40000"/>
                    </a:schemeClr>
                  </a:outerShdw>
                </a:effectLst>
                <a:latin typeface="Times New Roman" charset="0"/>
                <a:ea typeface="黑体" charset="0"/>
              </a:rPr>
              <a:t>（statistic）：</a:t>
            </a:r>
          </a:p>
          <a:p>
            <a:pPr lvl="2"/>
            <a:r>
              <a:rPr lang="zh-CN" altLang="en-US" sz="1830">
                <a:solidFill>
                  <a:schemeClr val="tx1"/>
                </a:solidFill>
                <a:effectLst>
                  <a:outerShdw blurRad="38100" dist="19050" dir="2700000" algn="tl" rotWithShape="0">
                    <a:schemeClr val="dk1">
                      <a:alpha val="40000"/>
                    </a:schemeClr>
                  </a:outerShdw>
                </a:effectLst>
                <a:latin typeface="Times New Roman" charset="0"/>
                <a:ea typeface="黑体" charset="0"/>
              </a:rPr>
              <a:t>根据样本数据计算出来的描述样本某方面数量特征的一种概括性数字度量，是样本的函数</a:t>
            </a:r>
          </a:p>
          <a:p>
            <a:pPr lvl="2"/>
            <a:r>
              <a:rPr lang="zh-CN" altLang="en-US" sz="1830">
                <a:solidFill>
                  <a:schemeClr val="tx1"/>
                </a:solidFill>
                <a:effectLst>
                  <a:outerShdw blurRad="38100" dist="19050" dir="2700000" algn="tl" rotWithShape="0">
                    <a:schemeClr val="dk1">
                      <a:alpha val="40000"/>
                    </a:schemeClr>
                  </a:outerShdw>
                </a:effectLst>
                <a:latin typeface="Times New Roman" charset="0"/>
                <a:ea typeface="黑体" charset="0"/>
              </a:rPr>
              <a:t>如样本的均值     ，样本的方差</a:t>
            </a:r>
          </a:p>
        </p:txBody>
      </p:sp>
      <p:graphicFrame>
        <p:nvGraphicFramePr>
          <p:cNvPr id="52228" name="对象 52227"/>
          <p:cNvGraphicFramePr>
            <a:graphicFrameLocks noChangeAspect="1"/>
          </p:cNvGraphicFramePr>
          <p:nvPr/>
        </p:nvGraphicFramePr>
        <p:xfrm>
          <a:off x="2815590" y="2751455"/>
          <a:ext cx="288925" cy="313055"/>
        </p:xfrm>
        <a:graphic>
          <a:graphicData uri="http://schemas.openxmlformats.org/presentationml/2006/ole">
            <mc:AlternateContent xmlns:mc="http://schemas.openxmlformats.org/markup-compatibility/2006">
              <mc:Choice xmlns:v="urn:schemas-microsoft-com:vml" Requires="v">
                <p:oleObj r:id="rId2" imgW="152400" imgH="165100" progId="Equation.3">
                  <p:embed/>
                </p:oleObj>
              </mc:Choice>
              <mc:Fallback>
                <p:oleObj r:id="rId2" imgW="152400" imgH="165100" progId="Equation.3">
                  <p:embed/>
                  <p:pic>
                    <p:nvPicPr>
                      <p:cNvPr id="0" name="图片 3076"/>
                      <p:cNvPicPr/>
                      <p:nvPr/>
                    </p:nvPicPr>
                    <p:blipFill>
                      <a:blip r:embed="rId3"/>
                      <a:stretch>
                        <a:fillRect/>
                      </a:stretch>
                    </p:blipFill>
                    <p:spPr>
                      <a:xfrm>
                        <a:off x="2815590" y="2751455"/>
                        <a:ext cx="288925" cy="313055"/>
                      </a:xfrm>
                      <a:prstGeom prst="rect">
                        <a:avLst/>
                      </a:prstGeom>
                      <a:noFill/>
                      <a:ln w="38100">
                        <a:noFill/>
                        <a:miter/>
                      </a:ln>
                    </p:spPr>
                  </p:pic>
                </p:oleObj>
              </mc:Fallback>
            </mc:AlternateContent>
          </a:graphicData>
        </a:graphic>
      </p:graphicFrame>
      <p:graphicFrame>
        <p:nvGraphicFramePr>
          <p:cNvPr id="20" name="对象 19">
            <a:hlinkClick r:id="" action="ppaction://ole?verb=0"/>
          </p:cNvPr>
          <p:cNvGraphicFramePr>
            <a:graphicFrameLocks noChangeAspect="1"/>
          </p:cNvGraphicFramePr>
          <p:nvPr/>
        </p:nvGraphicFramePr>
        <p:xfrm>
          <a:off x="4298315" y="2701925"/>
          <a:ext cx="362585" cy="362585"/>
        </p:xfrm>
        <a:graphic>
          <a:graphicData uri="http://schemas.openxmlformats.org/presentationml/2006/ole">
            <mc:AlternateContent xmlns:mc="http://schemas.openxmlformats.org/markup-compatibility/2006">
              <mc:Choice xmlns:v="urn:schemas-microsoft-com:vml" Requires="v">
                <p:oleObj r:id="rId4" imgW="203200" imgH="203200" progId="Equation.KSEE3">
                  <p:embed/>
                </p:oleObj>
              </mc:Choice>
              <mc:Fallback>
                <p:oleObj r:id="rId4" imgW="203200" imgH="203200" progId="Equation.KSEE3">
                  <p:embed/>
                  <p:pic>
                    <p:nvPicPr>
                      <p:cNvPr id="0" name="图片 1025"/>
                      <p:cNvPicPr/>
                      <p:nvPr/>
                    </p:nvPicPr>
                    <p:blipFill>
                      <a:blip r:embed="rId5"/>
                      <a:stretch>
                        <a:fillRect/>
                      </a:stretch>
                    </p:blipFill>
                    <p:spPr>
                      <a:xfrm>
                        <a:off x="4298315" y="2701925"/>
                        <a:ext cx="362585" cy="362585"/>
                      </a:xfrm>
                      <a:prstGeom prst="rect">
                        <a:avLst/>
                      </a:prstGeom>
                    </p:spPr>
                  </p:pic>
                </p:oleObj>
              </mc:Fallback>
            </mc:AlternateContent>
          </a:graphicData>
        </a:graphic>
      </p:graphicFrame>
      <p:graphicFrame>
        <p:nvGraphicFramePr>
          <p:cNvPr id="21" name="对象 20">
            <a:hlinkClick r:id="" action="ppaction://ole?verb=0"/>
          </p:cNvPr>
          <p:cNvGraphicFramePr>
            <a:graphicFrameLocks noChangeAspect="1"/>
          </p:cNvGraphicFramePr>
          <p:nvPr/>
        </p:nvGraphicFramePr>
        <p:xfrm>
          <a:off x="2815590" y="4256405"/>
          <a:ext cx="297180" cy="351155"/>
        </p:xfrm>
        <a:graphic>
          <a:graphicData uri="http://schemas.openxmlformats.org/presentationml/2006/ole">
            <mc:AlternateContent xmlns:mc="http://schemas.openxmlformats.org/markup-compatibility/2006">
              <mc:Choice xmlns:v="urn:schemas-microsoft-com:vml" Requires="v">
                <p:oleObj r:id="rId6" imgW="139700" imgH="165100" progId="Equation.KSEE3">
                  <p:embed/>
                </p:oleObj>
              </mc:Choice>
              <mc:Fallback>
                <p:oleObj r:id="rId6" imgW="139700" imgH="165100" progId="Equation.KSEE3">
                  <p:embed/>
                  <p:pic>
                    <p:nvPicPr>
                      <p:cNvPr id="0" name="图片 1026"/>
                      <p:cNvPicPr/>
                      <p:nvPr/>
                    </p:nvPicPr>
                    <p:blipFill>
                      <a:blip r:embed="rId7"/>
                      <a:stretch>
                        <a:fillRect/>
                      </a:stretch>
                    </p:blipFill>
                    <p:spPr>
                      <a:xfrm>
                        <a:off x="2815590" y="4256405"/>
                        <a:ext cx="297180" cy="351155"/>
                      </a:xfrm>
                      <a:prstGeom prst="rect">
                        <a:avLst/>
                      </a:prstGeom>
                    </p:spPr>
                  </p:pic>
                </p:oleObj>
              </mc:Fallback>
            </mc:AlternateContent>
          </a:graphicData>
        </a:graphic>
      </p:graphicFrame>
      <p:graphicFrame>
        <p:nvGraphicFramePr>
          <p:cNvPr id="22" name="对象 21">
            <a:hlinkClick r:id="" action="ppaction://ole?verb=0"/>
          </p:cNvPr>
          <p:cNvGraphicFramePr>
            <a:graphicFrameLocks noChangeAspect="1"/>
          </p:cNvGraphicFramePr>
          <p:nvPr/>
        </p:nvGraphicFramePr>
        <p:xfrm>
          <a:off x="4298315" y="4194175"/>
          <a:ext cx="304800" cy="374650"/>
        </p:xfrm>
        <a:graphic>
          <a:graphicData uri="http://schemas.openxmlformats.org/presentationml/2006/ole">
            <mc:AlternateContent xmlns:mc="http://schemas.openxmlformats.org/markup-compatibility/2006">
              <mc:Choice xmlns:v="urn:schemas-microsoft-com:vml" Requires="v">
                <p:oleObj r:id="rId8" imgW="165100" imgH="203200" progId="Equation.KSEE3">
                  <p:embed/>
                </p:oleObj>
              </mc:Choice>
              <mc:Fallback>
                <p:oleObj r:id="rId8" imgW="165100" imgH="203200" progId="Equation.KSEE3">
                  <p:embed/>
                  <p:pic>
                    <p:nvPicPr>
                      <p:cNvPr id="0" name="图片 1025"/>
                      <p:cNvPicPr/>
                      <p:nvPr/>
                    </p:nvPicPr>
                    <p:blipFill>
                      <a:blip r:embed="rId9"/>
                      <a:stretch>
                        <a:fillRect/>
                      </a:stretch>
                    </p:blipFill>
                    <p:spPr>
                      <a:xfrm>
                        <a:off x="4298315" y="4194175"/>
                        <a:ext cx="304800" cy="3746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wipe(left)">
                                      <p:cBhvr>
                                        <p:cTn id="7"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1262" name="Text Box 43"/>
          <p:cNvSpPr txBox="1"/>
          <p:nvPr/>
        </p:nvSpPr>
        <p:spPr>
          <a:xfrm>
            <a:off x="872490" y="919480"/>
            <a:ext cx="385445" cy="853440"/>
          </a:xfrm>
          <a:prstGeom prst="rect">
            <a:avLst/>
          </a:prstGeom>
          <a:noFill/>
          <a:ln w="9525">
            <a:noFill/>
            <a:miter/>
          </a:ln>
        </p:spPr>
        <p:txBody>
          <a:bodyPr wrap="square">
            <a:spAutoFit/>
          </a:bodyPr>
          <a:lstStyle/>
          <a:p>
            <a:pPr lvl="0" eaLnBrk="0" hangingPunct="0">
              <a:spcBef>
                <a:spcPct val="50000"/>
              </a:spcBef>
            </a:pPr>
            <a:r>
              <a:rPr lang="zh-CN" altLang="en-US" sz="2000">
                <a:latin typeface="Arial" charset="0"/>
                <a:ea typeface="黑体" pitchFamily="2" charset="-122"/>
              </a:rPr>
              <a:t>总</a:t>
            </a:r>
          </a:p>
          <a:p>
            <a:pPr lvl="0" eaLnBrk="0" hangingPunct="0">
              <a:spcBef>
                <a:spcPct val="50000"/>
              </a:spcBef>
            </a:pPr>
            <a:r>
              <a:rPr lang="zh-CN" altLang="en-US" sz="2000">
                <a:latin typeface="Arial" charset="0"/>
                <a:ea typeface="黑体" pitchFamily="2" charset="-122"/>
              </a:rPr>
              <a:t>体</a:t>
            </a:r>
          </a:p>
        </p:txBody>
      </p:sp>
      <p:sp>
        <p:nvSpPr>
          <p:cNvPr id="9" name="Text Box 43"/>
          <p:cNvSpPr txBox="1"/>
          <p:nvPr/>
        </p:nvSpPr>
        <p:spPr>
          <a:xfrm>
            <a:off x="7458075" y="925195"/>
            <a:ext cx="385445" cy="701040"/>
          </a:xfrm>
          <a:prstGeom prst="rect">
            <a:avLst/>
          </a:prstGeom>
          <a:noFill/>
          <a:ln w="9525">
            <a:noFill/>
            <a:miter/>
          </a:ln>
        </p:spPr>
        <p:txBody>
          <a:bodyPr wrap="square">
            <a:spAutoFit/>
          </a:bodyPr>
          <a:lstStyle/>
          <a:p>
            <a:pPr lvl="0" eaLnBrk="0" hangingPunct="0">
              <a:spcBef>
                <a:spcPct val="50000"/>
              </a:spcBef>
            </a:pPr>
            <a:r>
              <a:rPr lang="zh-CN" altLang="en-US" sz="2000">
                <a:latin typeface="Arial" charset="0"/>
                <a:ea typeface="黑体" pitchFamily="2" charset="-122"/>
              </a:rPr>
              <a:t>样本</a:t>
            </a:r>
          </a:p>
        </p:txBody>
      </p:sp>
      <p:grpSp>
        <p:nvGrpSpPr>
          <p:cNvPr id="19" name="组合 18"/>
          <p:cNvGrpSpPr/>
          <p:nvPr/>
        </p:nvGrpSpPr>
        <p:grpSpPr>
          <a:xfrm>
            <a:off x="1360170" y="491490"/>
            <a:ext cx="6097270" cy="1630680"/>
            <a:chOff x="1667" y="5213"/>
            <a:chExt cx="9602" cy="2568"/>
          </a:xfrm>
        </p:grpSpPr>
        <p:grpSp>
          <p:nvGrpSpPr>
            <p:cNvPr id="20" name="组合 19"/>
            <p:cNvGrpSpPr/>
            <p:nvPr/>
          </p:nvGrpSpPr>
          <p:grpSpPr>
            <a:xfrm>
              <a:off x="1667" y="5213"/>
              <a:ext cx="4708" cy="2568"/>
              <a:chOff x="8880" y="7200"/>
              <a:chExt cx="4708" cy="2568"/>
            </a:xfrm>
          </p:grpSpPr>
          <p:grpSp>
            <p:nvGrpSpPr>
              <p:cNvPr id="21" name="组合 20"/>
              <p:cNvGrpSpPr/>
              <p:nvPr/>
            </p:nvGrpSpPr>
            <p:grpSpPr>
              <a:xfrm>
                <a:off x="9138" y="7945"/>
                <a:ext cx="4157" cy="1728"/>
                <a:chOff x="0" y="0"/>
                <a:chExt cx="2415" cy="1436"/>
              </a:xfrm>
            </p:grpSpPr>
            <p:grpSp>
              <p:nvGrpSpPr>
                <p:cNvPr id="22" name="组合 21"/>
                <p:cNvGrpSpPr/>
                <p:nvPr/>
              </p:nvGrpSpPr>
              <p:grpSpPr>
                <a:xfrm>
                  <a:off x="150" y="0"/>
                  <a:ext cx="1976" cy="327"/>
                  <a:chOff x="0" y="0"/>
                  <a:chExt cx="1976" cy="327"/>
                </a:xfrm>
              </p:grpSpPr>
              <p:sp>
                <p:nvSpPr>
                  <p:cNvPr id="23" name="Freeform 7"/>
                  <p:cNvSpPr/>
                  <p:nvPr/>
                </p:nvSpPr>
                <p:spPr>
                  <a:xfrm>
                    <a:off x="179" y="69"/>
                    <a:ext cx="38" cy="210"/>
                  </a:xfrm>
                  <a:custGeom>
                    <a:avLst/>
                    <a:gdLst/>
                    <a:ahLst/>
                    <a:cxnLst>
                      <a:cxn ang="0">
                        <a:pos x="24" y="2"/>
                      </a:cxn>
                      <a:cxn ang="0">
                        <a:pos x="16" y="0"/>
                      </a:cxn>
                      <a:cxn ang="0">
                        <a:pos x="8" y="0"/>
                      </a:cxn>
                      <a:cxn ang="0">
                        <a:pos x="2" y="1"/>
                      </a:cxn>
                      <a:cxn ang="0">
                        <a:pos x="1" y="9"/>
                      </a:cxn>
                      <a:cxn ang="0">
                        <a:pos x="1" y="14"/>
                      </a:cxn>
                      <a:cxn ang="0">
                        <a:pos x="4" y="22"/>
                      </a:cxn>
                      <a:cxn ang="0">
                        <a:pos x="7" y="22"/>
                      </a:cxn>
                      <a:cxn ang="0">
                        <a:pos x="2" y="31"/>
                      </a:cxn>
                      <a:cxn ang="0">
                        <a:pos x="0" y="44"/>
                      </a:cxn>
                      <a:cxn ang="0">
                        <a:pos x="0" y="57"/>
                      </a:cxn>
                      <a:cxn ang="0">
                        <a:pos x="1" y="72"/>
                      </a:cxn>
                      <a:cxn ang="0">
                        <a:pos x="2" y="87"/>
                      </a:cxn>
                      <a:cxn ang="0">
                        <a:pos x="7" y="88"/>
                      </a:cxn>
                      <a:cxn ang="0">
                        <a:pos x="7" y="92"/>
                      </a:cxn>
                      <a:cxn ang="0">
                        <a:pos x="10" y="94"/>
                      </a:cxn>
                      <a:cxn ang="0">
                        <a:pos x="10" y="110"/>
                      </a:cxn>
                      <a:cxn ang="0">
                        <a:pos x="12" y="112"/>
                      </a:cxn>
                      <a:cxn ang="0">
                        <a:pos x="12" y="141"/>
                      </a:cxn>
                      <a:cxn ang="0">
                        <a:pos x="12" y="158"/>
                      </a:cxn>
                      <a:cxn ang="0">
                        <a:pos x="8" y="178"/>
                      </a:cxn>
                      <a:cxn ang="0">
                        <a:pos x="7" y="204"/>
                      </a:cxn>
                      <a:cxn ang="0">
                        <a:pos x="11" y="206"/>
                      </a:cxn>
                      <a:cxn ang="0">
                        <a:pos x="11" y="209"/>
                      </a:cxn>
                      <a:cxn ang="0">
                        <a:pos x="17" y="209"/>
                      </a:cxn>
                      <a:cxn ang="0">
                        <a:pos x="18" y="208"/>
                      </a:cxn>
                      <a:cxn ang="0">
                        <a:pos x="21" y="208"/>
                      </a:cxn>
                      <a:cxn ang="0">
                        <a:pos x="21" y="209"/>
                      </a:cxn>
                      <a:cxn ang="0">
                        <a:pos x="25" y="209"/>
                      </a:cxn>
                      <a:cxn ang="0">
                        <a:pos x="35" y="208"/>
                      </a:cxn>
                      <a:cxn ang="0">
                        <a:pos x="35" y="206"/>
                      </a:cxn>
                      <a:cxn ang="0">
                        <a:pos x="26" y="202"/>
                      </a:cxn>
                      <a:cxn ang="0">
                        <a:pos x="26" y="198"/>
                      </a:cxn>
                      <a:cxn ang="0">
                        <a:pos x="35" y="196"/>
                      </a:cxn>
                      <a:cxn ang="0">
                        <a:pos x="35" y="194"/>
                      </a:cxn>
                      <a:cxn ang="0">
                        <a:pos x="29" y="190"/>
                      </a:cxn>
                      <a:cxn ang="0">
                        <a:pos x="29" y="161"/>
                      </a:cxn>
                      <a:cxn ang="0">
                        <a:pos x="30" y="135"/>
                      </a:cxn>
                      <a:cxn ang="0">
                        <a:pos x="30" y="109"/>
                      </a:cxn>
                      <a:cxn ang="0">
                        <a:pos x="30" y="94"/>
                      </a:cxn>
                      <a:cxn ang="0">
                        <a:pos x="30" y="90"/>
                      </a:cxn>
                      <a:cxn ang="0">
                        <a:pos x="30" y="69"/>
                      </a:cxn>
                      <a:cxn ang="0">
                        <a:pos x="37" y="64"/>
                      </a:cxn>
                      <a:cxn ang="0">
                        <a:pos x="37" y="62"/>
                      </a:cxn>
                      <a:cxn ang="0">
                        <a:pos x="23" y="33"/>
                      </a:cxn>
                      <a:cxn ang="0">
                        <a:pos x="16" y="30"/>
                      </a:cxn>
                      <a:cxn ang="0">
                        <a:pos x="17" y="28"/>
                      </a:cxn>
                      <a:cxn ang="0">
                        <a:pos x="21" y="26"/>
                      </a:cxn>
                      <a:cxn ang="0">
                        <a:pos x="21" y="25"/>
                      </a:cxn>
                      <a:cxn ang="0">
                        <a:pos x="23" y="24"/>
                      </a:cxn>
                      <a:cxn ang="0">
                        <a:pos x="23" y="22"/>
                      </a:cxn>
                      <a:cxn ang="0">
                        <a:pos x="24" y="21"/>
                      </a:cxn>
                      <a:cxn ang="0">
                        <a:pos x="23" y="20"/>
                      </a:cxn>
                      <a:cxn ang="0">
                        <a:pos x="24" y="19"/>
                      </a:cxn>
                      <a:cxn ang="0">
                        <a:pos x="21" y="14"/>
                      </a:cxn>
                      <a:cxn ang="0">
                        <a:pos x="23" y="12"/>
                      </a:cxn>
                      <a:cxn ang="0">
                        <a:pos x="21" y="9"/>
                      </a:cxn>
                      <a:cxn ang="0">
                        <a:pos x="24" y="7"/>
                      </a:cxn>
                      <a:cxn ang="0">
                        <a:pos x="24" y="2"/>
                      </a:cxn>
                    </a:cxnLst>
                    <a:rect l="0" t="0" r="0" b="0"/>
                    <a:pathLst>
                      <a:path w="38" h="210">
                        <a:moveTo>
                          <a:pt x="24" y="2"/>
                        </a:moveTo>
                        <a:lnTo>
                          <a:pt x="16" y="0"/>
                        </a:lnTo>
                        <a:lnTo>
                          <a:pt x="8" y="0"/>
                        </a:lnTo>
                        <a:lnTo>
                          <a:pt x="2" y="1"/>
                        </a:lnTo>
                        <a:lnTo>
                          <a:pt x="1" y="9"/>
                        </a:lnTo>
                        <a:lnTo>
                          <a:pt x="1" y="14"/>
                        </a:lnTo>
                        <a:lnTo>
                          <a:pt x="4" y="22"/>
                        </a:lnTo>
                        <a:lnTo>
                          <a:pt x="7" y="22"/>
                        </a:lnTo>
                        <a:lnTo>
                          <a:pt x="2" y="31"/>
                        </a:lnTo>
                        <a:lnTo>
                          <a:pt x="0" y="44"/>
                        </a:lnTo>
                        <a:lnTo>
                          <a:pt x="0" y="57"/>
                        </a:lnTo>
                        <a:lnTo>
                          <a:pt x="1" y="72"/>
                        </a:lnTo>
                        <a:lnTo>
                          <a:pt x="2" y="87"/>
                        </a:lnTo>
                        <a:lnTo>
                          <a:pt x="7" y="88"/>
                        </a:lnTo>
                        <a:lnTo>
                          <a:pt x="7" y="92"/>
                        </a:lnTo>
                        <a:lnTo>
                          <a:pt x="10" y="94"/>
                        </a:lnTo>
                        <a:lnTo>
                          <a:pt x="10" y="110"/>
                        </a:lnTo>
                        <a:lnTo>
                          <a:pt x="12" y="112"/>
                        </a:lnTo>
                        <a:lnTo>
                          <a:pt x="12" y="141"/>
                        </a:lnTo>
                        <a:lnTo>
                          <a:pt x="12" y="158"/>
                        </a:lnTo>
                        <a:lnTo>
                          <a:pt x="8" y="178"/>
                        </a:lnTo>
                        <a:lnTo>
                          <a:pt x="7" y="204"/>
                        </a:lnTo>
                        <a:lnTo>
                          <a:pt x="11" y="206"/>
                        </a:lnTo>
                        <a:lnTo>
                          <a:pt x="11" y="209"/>
                        </a:lnTo>
                        <a:lnTo>
                          <a:pt x="17" y="209"/>
                        </a:lnTo>
                        <a:lnTo>
                          <a:pt x="18" y="208"/>
                        </a:lnTo>
                        <a:lnTo>
                          <a:pt x="21" y="208"/>
                        </a:lnTo>
                        <a:lnTo>
                          <a:pt x="21" y="209"/>
                        </a:lnTo>
                        <a:lnTo>
                          <a:pt x="25" y="209"/>
                        </a:lnTo>
                        <a:lnTo>
                          <a:pt x="35" y="208"/>
                        </a:lnTo>
                        <a:lnTo>
                          <a:pt x="35" y="206"/>
                        </a:lnTo>
                        <a:lnTo>
                          <a:pt x="26" y="202"/>
                        </a:lnTo>
                        <a:lnTo>
                          <a:pt x="26" y="198"/>
                        </a:lnTo>
                        <a:lnTo>
                          <a:pt x="35" y="196"/>
                        </a:lnTo>
                        <a:lnTo>
                          <a:pt x="35" y="194"/>
                        </a:lnTo>
                        <a:lnTo>
                          <a:pt x="29" y="190"/>
                        </a:lnTo>
                        <a:lnTo>
                          <a:pt x="29" y="161"/>
                        </a:lnTo>
                        <a:lnTo>
                          <a:pt x="30" y="135"/>
                        </a:lnTo>
                        <a:lnTo>
                          <a:pt x="30" y="109"/>
                        </a:lnTo>
                        <a:lnTo>
                          <a:pt x="30" y="94"/>
                        </a:lnTo>
                        <a:lnTo>
                          <a:pt x="30" y="90"/>
                        </a:lnTo>
                        <a:lnTo>
                          <a:pt x="30" y="69"/>
                        </a:lnTo>
                        <a:lnTo>
                          <a:pt x="37" y="64"/>
                        </a:lnTo>
                        <a:lnTo>
                          <a:pt x="37" y="62"/>
                        </a:lnTo>
                        <a:lnTo>
                          <a:pt x="23" y="33"/>
                        </a:lnTo>
                        <a:lnTo>
                          <a:pt x="16" y="30"/>
                        </a:lnTo>
                        <a:lnTo>
                          <a:pt x="17" y="28"/>
                        </a:lnTo>
                        <a:lnTo>
                          <a:pt x="21" y="26"/>
                        </a:lnTo>
                        <a:lnTo>
                          <a:pt x="21" y="25"/>
                        </a:lnTo>
                        <a:lnTo>
                          <a:pt x="23" y="24"/>
                        </a:lnTo>
                        <a:lnTo>
                          <a:pt x="23" y="22"/>
                        </a:lnTo>
                        <a:lnTo>
                          <a:pt x="24" y="21"/>
                        </a:lnTo>
                        <a:lnTo>
                          <a:pt x="23" y="20"/>
                        </a:lnTo>
                        <a:lnTo>
                          <a:pt x="24" y="19"/>
                        </a:lnTo>
                        <a:lnTo>
                          <a:pt x="21" y="14"/>
                        </a:lnTo>
                        <a:lnTo>
                          <a:pt x="23" y="12"/>
                        </a:lnTo>
                        <a:lnTo>
                          <a:pt x="21" y="9"/>
                        </a:lnTo>
                        <a:lnTo>
                          <a:pt x="24" y="7"/>
                        </a:lnTo>
                        <a:lnTo>
                          <a:pt x="24" y="2"/>
                        </a:lnTo>
                      </a:path>
                    </a:pathLst>
                  </a:custGeom>
                  <a:solidFill>
                    <a:schemeClr val="hlink">
                      <a:alpha val="100000"/>
                    </a:schemeClr>
                  </a:solidFill>
                  <a:ln w="9525">
                    <a:noFill/>
                  </a:ln>
                </p:spPr>
                <p:txBody>
                  <a:bodyPr/>
                  <a:lstStyle/>
                  <a:p>
                    <a:endParaRPr lang="zh-CN" altLang="en-US"/>
                  </a:p>
                </p:txBody>
              </p:sp>
              <p:sp>
                <p:nvSpPr>
                  <p:cNvPr id="24" name="Freeform 8"/>
                  <p:cNvSpPr/>
                  <p:nvPr/>
                </p:nvSpPr>
                <p:spPr>
                  <a:xfrm>
                    <a:off x="0" y="75"/>
                    <a:ext cx="68" cy="241"/>
                  </a:xfrm>
                  <a:custGeom>
                    <a:avLst/>
                    <a:gdLst/>
                    <a:ahLst/>
                    <a:cxnLst>
                      <a:cxn ang="0">
                        <a:pos x="40" y="3"/>
                      </a:cxn>
                      <a:cxn ang="0">
                        <a:pos x="54" y="0"/>
                      </a:cxn>
                      <a:cxn ang="0">
                        <a:pos x="59" y="5"/>
                      </a:cxn>
                      <a:cxn ang="0">
                        <a:pos x="61" y="3"/>
                      </a:cxn>
                      <a:cxn ang="0">
                        <a:pos x="64" y="14"/>
                      </a:cxn>
                      <a:cxn ang="0">
                        <a:pos x="57" y="20"/>
                      </a:cxn>
                      <a:cxn ang="0">
                        <a:pos x="56" y="26"/>
                      </a:cxn>
                      <a:cxn ang="0">
                        <a:pos x="55" y="27"/>
                      </a:cxn>
                      <a:cxn ang="0">
                        <a:pos x="54" y="32"/>
                      </a:cxn>
                      <a:cxn ang="0">
                        <a:pos x="48" y="34"/>
                      </a:cxn>
                      <a:cxn ang="0">
                        <a:pos x="48" y="36"/>
                      </a:cxn>
                      <a:cxn ang="0">
                        <a:pos x="57" y="43"/>
                      </a:cxn>
                      <a:cxn ang="0">
                        <a:pos x="64" y="77"/>
                      </a:cxn>
                      <a:cxn ang="0">
                        <a:pos x="59" y="86"/>
                      </a:cxn>
                      <a:cxn ang="0">
                        <a:pos x="59" y="149"/>
                      </a:cxn>
                      <a:cxn ang="0">
                        <a:pos x="52" y="151"/>
                      </a:cxn>
                      <a:cxn ang="0">
                        <a:pos x="50" y="162"/>
                      </a:cxn>
                      <a:cxn ang="0">
                        <a:pos x="48" y="189"/>
                      </a:cxn>
                      <a:cxn ang="0">
                        <a:pos x="48" y="202"/>
                      </a:cxn>
                      <a:cxn ang="0">
                        <a:pos x="59" y="211"/>
                      </a:cxn>
                      <a:cxn ang="0">
                        <a:pos x="67" y="216"/>
                      </a:cxn>
                      <a:cxn ang="0">
                        <a:pos x="67" y="219"/>
                      </a:cxn>
                      <a:cxn ang="0">
                        <a:pos x="50" y="215"/>
                      </a:cxn>
                      <a:cxn ang="0">
                        <a:pos x="48" y="212"/>
                      </a:cxn>
                      <a:cxn ang="0">
                        <a:pos x="46" y="215"/>
                      </a:cxn>
                      <a:cxn ang="0">
                        <a:pos x="44" y="215"/>
                      </a:cxn>
                      <a:cxn ang="0">
                        <a:pos x="42" y="204"/>
                      </a:cxn>
                      <a:cxn ang="0">
                        <a:pos x="40" y="159"/>
                      </a:cxn>
                      <a:cxn ang="0">
                        <a:pos x="37" y="159"/>
                      </a:cxn>
                      <a:cxn ang="0">
                        <a:pos x="28" y="199"/>
                      </a:cxn>
                      <a:cxn ang="0">
                        <a:pos x="28" y="225"/>
                      </a:cxn>
                      <a:cxn ang="0">
                        <a:pos x="24" y="237"/>
                      </a:cxn>
                      <a:cxn ang="0">
                        <a:pos x="20" y="240"/>
                      </a:cxn>
                      <a:cxn ang="0">
                        <a:pos x="18" y="233"/>
                      </a:cxn>
                      <a:cxn ang="0">
                        <a:pos x="21" y="226"/>
                      </a:cxn>
                      <a:cxn ang="0">
                        <a:pos x="24" y="210"/>
                      </a:cxn>
                      <a:cxn ang="0">
                        <a:pos x="24" y="152"/>
                      </a:cxn>
                      <a:cxn ang="0">
                        <a:pos x="28" y="96"/>
                      </a:cxn>
                      <a:cxn ang="0">
                        <a:pos x="21" y="91"/>
                      </a:cxn>
                      <a:cxn ang="0">
                        <a:pos x="21" y="83"/>
                      </a:cxn>
                      <a:cxn ang="0">
                        <a:pos x="21" y="68"/>
                      </a:cxn>
                      <a:cxn ang="0">
                        <a:pos x="14" y="72"/>
                      </a:cxn>
                      <a:cxn ang="0">
                        <a:pos x="21" y="81"/>
                      </a:cxn>
                      <a:cxn ang="0">
                        <a:pos x="21" y="90"/>
                      </a:cxn>
                      <a:cxn ang="0">
                        <a:pos x="14" y="85"/>
                      </a:cxn>
                      <a:cxn ang="0">
                        <a:pos x="11" y="79"/>
                      </a:cxn>
                      <a:cxn ang="0">
                        <a:pos x="7" y="80"/>
                      </a:cxn>
                      <a:cxn ang="0">
                        <a:pos x="0" y="72"/>
                      </a:cxn>
                      <a:cxn ang="0">
                        <a:pos x="0" y="68"/>
                      </a:cxn>
                      <a:cxn ang="0">
                        <a:pos x="4" y="67"/>
                      </a:cxn>
                      <a:cxn ang="0">
                        <a:pos x="12" y="56"/>
                      </a:cxn>
                      <a:cxn ang="0">
                        <a:pos x="21" y="47"/>
                      </a:cxn>
                      <a:cxn ang="0">
                        <a:pos x="32" y="36"/>
                      </a:cxn>
                      <a:cxn ang="0">
                        <a:pos x="40" y="32"/>
                      </a:cxn>
                      <a:cxn ang="0">
                        <a:pos x="40" y="25"/>
                      </a:cxn>
                      <a:cxn ang="0">
                        <a:pos x="37" y="21"/>
                      </a:cxn>
                      <a:cxn ang="0">
                        <a:pos x="37" y="12"/>
                      </a:cxn>
                      <a:cxn ang="0">
                        <a:pos x="35" y="10"/>
                      </a:cxn>
                      <a:cxn ang="0">
                        <a:pos x="40" y="3"/>
                      </a:cxn>
                    </a:cxnLst>
                    <a:rect l="0" t="0" r="0" b="0"/>
                    <a:pathLst>
                      <a:path w="68" h="241">
                        <a:moveTo>
                          <a:pt x="40" y="3"/>
                        </a:moveTo>
                        <a:lnTo>
                          <a:pt x="54" y="0"/>
                        </a:lnTo>
                        <a:lnTo>
                          <a:pt x="59" y="5"/>
                        </a:lnTo>
                        <a:lnTo>
                          <a:pt x="61" y="3"/>
                        </a:lnTo>
                        <a:lnTo>
                          <a:pt x="64" y="14"/>
                        </a:lnTo>
                        <a:lnTo>
                          <a:pt x="57" y="20"/>
                        </a:lnTo>
                        <a:lnTo>
                          <a:pt x="56" y="26"/>
                        </a:lnTo>
                        <a:lnTo>
                          <a:pt x="55" y="27"/>
                        </a:lnTo>
                        <a:lnTo>
                          <a:pt x="54" y="32"/>
                        </a:lnTo>
                        <a:lnTo>
                          <a:pt x="48" y="34"/>
                        </a:lnTo>
                        <a:lnTo>
                          <a:pt x="48" y="36"/>
                        </a:lnTo>
                        <a:lnTo>
                          <a:pt x="57" y="43"/>
                        </a:lnTo>
                        <a:lnTo>
                          <a:pt x="64" y="77"/>
                        </a:lnTo>
                        <a:lnTo>
                          <a:pt x="59" y="86"/>
                        </a:lnTo>
                        <a:lnTo>
                          <a:pt x="59" y="149"/>
                        </a:lnTo>
                        <a:lnTo>
                          <a:pt x="52" y="151"/>
                        </a:lnTo>
                        <a:lnTo>
                          <a:pt x="50" y="162"/>
                        </a:lnTo>
                        <a:lnTo>
                          <a:pt x="48" y="189"/>
                        </a:lnTo>
                        <a:lnTo>
                          <a:pt x="48" y="202"/>
                        </a:lnTo>
                        <a:lnTo>
                          <a:pt x="59" y="211"/>
                        </a:lnTo>
                        <a:lnTo>
                          <a:pt x="67" y="216"/>
                        </a:lnTo>
                        <a:lnTo>
                          <a:pt x="67" y="219"/>
                        </a:lnTo>
                        <a:lnTo>
                          <a:pt x="50" y="215"/>
                        </a:lnTo>
                        <a:lnTo>
                          <a:pt x="48" y="212"/>
                        </a:lnTo>
                        <a:lnTo>
                          <a:pt x="46" y="215"/>
                        </a:lnTo>
                        <a:lnTo>
                          <a:pt x="44" y="215"/>
                        </a:lnTo>
                        <a:lnTo>
                          <a:pt x="42" y="204"/>
                        </a:lnTo>
                        <a:lnTo>
                          <a:pt x="40" y="159"/>
                        </a:lnTo>
                        <a:lnTo>
                          <a:pt x="37" y="159"/>
                        </a:lnTo>
                        <a:lnTo>
                          <a:pt x="28" y="199"/>
                        </a:lnTo>
                        <a:lnTo>
                          <a:pt x="28" y="225"/>
                        </a:lnTo>
                        <a:lnTo>
                          <a:pt x="24" y="237"/>
                        </a:lnTo>
                        <a:lnTo>
                          <a:pt x="20" y="240"/>
                        </a:lnTo>
                        <a:lnTo>
                          <a:pt x="18" y="233"/>
                        </a:lnTo>
                        <a:lnTo>
                          <a:pt x="21" y="226"/>
                        </a:lnTo>
                        <a:lnTo>
                          <a:pt x="24" y="210"/>
                        </a:lnTo>
                        <a:lnTo>
                          <a:pt x="24" y="152"/>
                        </a:lnTo>
                        <a:lnTo>
                          <a:pt x="28" y="96"/>
                        </a:lnTo>
                        <a:lnTo>
                          <a:pt x="21" y="91"/>
                        </a:lnTo>
                        <a:lnTo>
                          <a:pt x="21" y="83"/>
                        </a:lnTo>
                        <a:lnTo>
                          <a:pt x="21" y="68"/>
                        </a:lnTo>
                        <a:lnTo>
                          <a:pt x="14" y="72"/>
                        </a:lnTo>
                        <a:lnTo>
                          <a:pt x="21" y="81"/>
                        </a:lnTo>
                        <a:lnTo>
                          <a:pt x="21" y="90"/>
                        </a:lnTo>
                        <a:lnTo>
                          <a:pt x="14" y="85"/>
                        </a:lnTo>
                        <a:lnTo>
                          <a:pt x="11" y="79"/>
                        </a:lnTo>
                        <a:lnTo>
                          <a:pt x="7" y="80"/>
                        </a:lnTo>
                        <a:lnTo>
                          <a:pt x="0" y="72"/>
                        </a:lnTo>
                        <a:lnTo>
                          <a:pt x="0" y="68"/>
                        </a:lnTo>
                        <a:lnTo>
                          <a:pt x="4" y="67"/>
                        </a:lnTo>
                        <a:lnTo>
                          <a:pt x="12" y="56"/>
                        </a:lnTo>
                        <a:lnTo>
                          <a:pt x="21" y="47"/>
                        </a:lnTo>
                        <a:lnTo>
                          <a:pt x="32" y="36"/>
                        </a:lnTo>
                        <a:lnTo>
                          <a:pt x="40" y="32"/>
                        </a:lnTo>
                        <a:lnTo>
                          <a:pt x="40" y="25"/>
                        </a:lnTo>
                        <a:lnTo>
                          <a:pt x="37" y="21"/>
                        </a:lnTo>
                        <a:lnTo>
                          <a:pt x="37" y="12"/>
                        </a:lnTo>
                        <a:lnTo>
                          <a:pt x="35" y="10"/>
                        </a:lnTo>
                        <a:lnTo>
                          <a:pt x="40" y="3"/>
                        </a:lnTo>
                      </a:path>
                    </a:pathLst>
                  </a:custGeom>
                  <a:solidFill>
                    <a:schemeClr val="hlink">
                      <a:alpha val="100000"/>
                    </a:schemeClr>
                  </a:solidFill>
                  <a:ln w="9525">
                    <a:noFill/>
                  </a:ln>
                </p:spPr>
                <p:txBody>
                  <a:bodyPr/>
                  <a:lstStyle/>
                  <a:p>
                    <a:endParaRPr lang="zh-CN" altLang="en-US"/>
                  </a:p>
                </p:txBody>
              </p:sp>
              <p:sp>
                <p:nvSpPr>
                  <p:cNvPr id="25" name="Freeform 9"/>
                  <p:cNvSpPr/>
                  <p:nvPr/>
                </p:nvSpPr>
                <p:spPr>
                  <a:xfrm>
                    <a:off x="296" y="83"/>
                    <a:ext cx="46" cy="173"/>
                  </a:xfrm>
                  <a:custGeom>
                    <a:avLst/>
                    <a:gdLst/>
                    <a:ahLst/>
                    <a:cxnLst>
                      <a:cxn ang="0">
                        <a:pos x="27" y="2"/>
                      </a:cxn>
                      <a:cxn ang="0">
                        <a:pos x="37" y="0"/>
                      </a:cxn>
                      <a:cxn ang="0">
                        <a:pos x="41" y="4"/>
                      </a:cxn>
                      <a:cxn ang="0">
                        <a:pos x="42" y="2"/>
                      </a:cxn>
                      <a:cxn ang="0">
                        <a:pos x="44" y="11"/>
                      </a:cxn>
                      <a:cxn ang="0">
                        <a:pos x="39" y="14"/>
                      </a:cxn>
                      <a:cxn ang="0">
                        <a:pos x="39" y="19"/>
                      </a:cxn>
                      <a:cxn ang="0">
                        <a:pos x="38" y="19"/>
                      </a:cxn>
                      <a:cxn ang="0">
                        <a:pos x="37" y="24"/>
                      </a:cxn>
                      <a:cxn ang="0">
                        <a:pos x="33" y="24"/>
                      </a:cxn>
                      <a:cxn ang="0">
                        <a:pos x="33" y="26"/>
                      </a:cxn>
                      <a:cxn ang="0">
                        <a:pos x="39" y="31"/>
                      </a:cxn>
                      <a:cxn ang="0">
                        <a:pos x="44" y="55"/>
                      </a:cxn>
                      <a:cxn ang="0">
                        <a:pos x="41" y="62"/>
                      </a:cxn>
                      <a:cxn ang="0">
                        <a:pos x="41" y="107"/>
                      </a:cxn>
                      <a:cxn ang="0">
                        <a:pos x="36" y="109"/>
                      </a:cxn>
                      <a:cxn ang="0">
                        <a:pos x="35" y="117"/>
                      </a:cxn>
                      <a:cxn ang="0">
                        <a:pos x="33" y="136"/>
                      </a:cxn>
                      <a:cxn ang="0">
                        <a:pos x="33" y="146"/>
                      </a:cxn>
                      <a:cxn ang="0">
                        <a:pos x="41" y="153"/>
                      </a:cxn>
                      <a:cxn ang="0">
                        <a:pos x="45" y="156"/>
                      </a:cxn>
                      <a:cxn ang="0">
                        <a:pos x="45" y="158"/>
                      </a:cxn>
                      <a:cxn ang="0">
                        <a:pos x="34" y="155"/>
                      </a:cxn>
                      <a:cxn ang="0">
                        <a:pos x="33" y="153"/>
                      </a:cxn>
                      <a:cxn ang="0">
                        <a:pos x="31" y="155"/>
                      </a:cxn>
                      <a:cxn ang="0">
                        <a:pos x="31" y="155"/>
                      </a:cxn>
                      <a:cxn ang="0">
                        <a:pos x="29" y="147"/>
                      </a:cxn>
                      <a:cxn ang="0">
                        <a:pos x="27" y="115"/>
                      </a:cxn>
                      <a:cxn ang="0">
                        <a:pos x="25" y="115"/>
                      </a:cxn>
                      <a:cxn ang="0">
                        <a:pos x="19" y="143"/>
                      </a:cxn>
                      <a:cxn ang="0">
                        <a:pos x="19" y="161"/>
                      </a:cxn>
                      <a:cxn ang="0">
                        <a:pos x="16" y="171"/>
                      </a:cxn>
                      <a:cxn ang="0">
                        <a:pos x="14" y="172"/>
                      </a:cxn>
                      <a:cxn ang="0">
                        <a:pos x="12" y="168"/>
                      </a:cxn>
                      <a:cxn ang="0">
                        <a:pos x="14" y="163"/>
                      </a:cxn>
                      <a:cxn ang="0">
                        <a:pos x="16" y="151"/>
                      </a:cxn>
                      <a:cxn ang="0">
                        <a:pos x="17" y="110"/>
                      </a:cxn>
                      <a:cxn ang="0">
                        <a:pos x="19" y="70"/>
                      </a:cxn>
                      <a:cxn ang="0">
                        <a:pos x="15" y="66"/>
                      </a:cxn>
                      <a:cxn ang="0">
                        <a:pos x="15" y="60"/>
                      </a:cxn>
                      <a:cxn ang="0">
                        <a:pos x="15" y="49"/>
                      </a:cxn>
                      <a:cxn ang="0">
                        <a:pos x="10" y="52"/>
                      </a:cxn>
                      <a:cxn ang="0">
                        <a:pos x="14" y="58"/>
                      </a:cxn>
                      <a:cxn ang="0">
                        <a:pos x="14" y="65"/>
                      </a:cxn>
                      <a:cxn ang="0">
                        <a:pos x="10" y="61"/>
                      </a:cxn>
                      <a:cxn ang="0">
                        <a:pos x="8" y="57"/>
                      </a:cxn>
                      <a:cxn ang="0">
                        <a:pos x="4" y="58"/>
                      </a:cxn>
                      <a:cxn ang="0">
                        <a:pos x="0" y="52"/>
                      </a:cxn>
                      <a:cxn ang="0">
                        <a:pos x="0" y="49"/>
                      </a:cxn>
                      <a:cxn ang="0">
                        <a:pos x="3" y="48"/>
                      </a:cxn>
                      <a:cxn ang="0">
                        <a:pos x="8" y="40"/>
                      </a:cxn>
                      <a:cxn ang="0">
                        <a:pos x="14" y="34"/>
                      </a:cxn>
                      <a:cxn ang="0">
                        <a:pos x="22" y="26"/>
                      </a:cxn>
                      <a:cxn ang="0">
                        <a:pos x="27" y="24"/>
                      </a:cxn>
                      <a:cxn ang="0">
                        <a:pos x="27" y="18"/>
                      </a:cxn>
                      <a:cxn ang="0">
                        <a:pos x="25" y="15"/>
                      </a:cxn>
                      <a:cxn ang="0">
                        <a:pos x="25" y="9"/>
                      </a:cxn>
                      <a:cxn ang="0">
                        <a:pos x="24" y="7"/>
                      </a:cxn>
                      <a:cxn ang="0">
                        <a:pos x="27" y="2"/>
                      </a:cxn>
                    </a:cxnLst>
                    <a:rect l="0" t="0" r="0" b="0"/>
                    <a:pathLst>
                      <a:path w="46" h="173">
                        <a:moveTo>
                          <a:pt x="27" y="2"/>
                        </a:moveTo>
                        <a:lnTo>
                          <a:pt x="37" y="0"/>
                        </a:lnTo>
                        <a:lnTo>
                          <a:pt x="41" y="4"/>
                        </a:lnTo>
                        <a:lnTo>
                          <a:pt x="42" y="2"/>
                        </a:lnTo>
                        <a:lnTo>
                          <a:pt x="44" y="11"/>
                        </a:lnTo>
                        <a:lnTo>
                          <a:pt x="39" y="14"/>
                        </a:lnTo>
                        <a:lnTo>
                          <a:pt x="39" y="19"/>
                        </a:lnTo>
                        <a:lnTo>
                          <a:pt x="38" y="19"/>
                        </a:lnTo>
                        <a:lnTo>
                          <a:pt x="37" y="24"/>
                        </a:lnTo>
                        <a:lnTo>
                          <a:pt x="33" y="24"/>
                        </a:lnTo>
                        <a:lnTo>
                          <a:pt x="33" y="26"/>
                        </a:lnTo>
                        <a:lnTo>
                          <a:pt x="39" y="31"/>
                        </a:lnTo>
                        <a:lnTo>
                          <a:pt x="44" y="55"/>
                        </a:lnTo>
                        <a:lnTo>
                          <a:pt x="41" y="62"/>
                        </a:lnTo>
                        <a:lnTo>
                          <a:pt x="41" y="107"/>
                        </a:lnTo>
                        <a:lnTo>
                          <a:pt x="36" y="109"/>
                        </a:lnTo>
                        <a:lnTo>
                          <a:pt x="35" y="117"/>
                        </a:lnTo>
                        <a:lnTo>
                          <a:pt x="33" y="136"/>
                        </a:lnTo>
                        <a:lnTo>
                          <a:pt x="33" y="146"/>
                        </a:lnTo>
                        <a:lnTo>
                          <a:pt x="41" y="153"/>
                        </a:lnTo>
                        <a:lnTo>
                          <a:pt x="45" y="156"/>
                        </a:lnTo>
                        <a:lnTo>
                          <a:pt x="45" y="158"/>
                        </a:lnTo>
                        <a:lnTo>
                          <a:pt x="34" y="155"/>
                        </a:lnTo>
                        <a:lnTo>
                          <a:pt x="33" y="153"/>
                        </a:lnTo>
                        <a:lnTo>
                          <a:pt x="31" y="155"/>
                        </a:lnTo>
                        <a:lnTo>
                          <a:pt x="31" y="155"/>
                        </a:lnTo>
                        <a:lnTo>
                          <a:pt x="29" y="147"/>
                        </a:lnTo>
                        <a:lnTo>
                          <a:pt x="27" y="115"/>
                        </a:lnTo>
                        <a:lnTo>
                          <a:pt x="25" y="115"/>
                        </a:lnTo>
                        <a:lnTo>
                          <a:pt x="19" y="143"/>
                        </a:lnTo>
                        <a:lnTo>
                          <a:pt x="19" y="161"/>
                        </a:lnTo>
                        <a:lnTo>
                          <a:pt x="16" y="171"/>
                        </a:lnTo>
                        <a:lnTo>
                          <a:pt x="14" y="172"/>
                        </a:lnTo>
                        <a:lnTo>
                          <a:pt x="12" y="168"/>
                        </a:lnTo>
                        <a:lnTo>
                          <a:pt x="14" y="163"/>
                        </a:lnTo>
                        <a:lnTo>
                          <a:pt x="16" y="151"/>
                        </a:lnTo>
                        <a:lnTo>
                          <a:pt x="17" y="110"/>
                        </a:lnTo>
                        <a:lnTo>
                          <a:pt x="19" y="70"/>
                        </a:lnTo>
                        <a:lnTo>
                          <a:pt x="15" y="66"/>
                        </a:lnTo>
                        <a:lnTo>
                          <a:pt x="15" y="60"/>
                        </a:lnTo>
                        <a:lnTo>
                          <a:pt x="15" y="49"/>
                        </a:lnTo>
                        <a:lnTo>
                          <a:pt x="10" y="52"/>
                        </a:lnTo>
                        <a:lnTo>
                          <a:pt x="14" y="58"/>
                        </a:lnTo>
                        <a:lnTo>
                          <a:pt x="14" y="65"/>
                        </a:lnTo>
                        <a:lnTo>
                          <a:pt x="10" y="61"/>
                        </a:lnTo>
                        <a:lnTo>
                          <a:pt x="8" y="57"/>
                        </a:lnTo>
                        <a:lnTo>
                          <a:pt x="4" y="58"/>
                        </a:lnTo>
                        <a:lnTo>
                          <a:pt x="0" y="52"/>
                        </a:lnTo>
                        <a:lnTo>
                          <a:pt x="0" y="49"/>
                        </a:lnTo>
                        <a:lnTo>
                          <a:pt x="3" y="48"/>
                        </a:lnTo>
                        <a:lnTo>
                          <a:pt x="8" y="40"/>
                        </a:lnTo>
                        <a:lnTo>
                          <a:pt x="14" y="34"/>
                        </a:lnTo>
                        <a:lnTo>
                          <a:pt x="22" y="26"/>
                        </a:lnTo>
                        <a:lnTo>
                          <a:pt x="27" y="24"/>
                        </a:lnTo>
                        <a:lnTo>
                          <a:pt x="27" y="18"/>
                        </a:lnTo>
                        <a:lnTo>
                          <a:pt x="25" y="15"/>
                        </a:lnTo>
                        <a:lnTo>
                          <a:pt x="25" y="9"/>
                        </a:lnTo>
                        <a:lnTo>
                          <a:pt x="24" y="7"/>
                        </a:lnTo>
                        <a:lnTo>
                          <a:pt x="27" y="2"/>
                        </a:lnTo>
                      </a:path>
                    </a:pathLst>
                  </a:custGeom>
                  <a:solidFill>
                    <a:schemeClr val="hlink">
                      <a:alpha val="100000"/>
                    </a:schemeClr>
                  </a:solidFill>
                  <a:ln w="9525">
                    <a:noFill/>
                  </a:ln>
                </p:spPr>
                <p:txBody>
                  <a:bodyPr/>
                  <a:lstStyle/>
                  <a:p>
                    <a:endParaRPr lang="zh-CN" altLang="en-US"/>
                  </a:p>
                </p:txBody>
              </p:sp>
              <p:sp>
                <p:nvSpPr>
                  <p:cNvPr id="26" name="Freeform 10"/>
                  <p:cNvSpPr/>
                  <p:nvPr/>
                </p:nvSpPr>
                <p:spPr>
                  <a:xfrm>
                    <a:off x="387" y="69"/>
                    <a:ext cx="38" cy="212"/>
                  </a:xfrm>
                  <a:custGeom>
                    <a:avLst/>
                    <a:gdLst/>
                    <a:ahLst/>
                    <a:cxnLst>
                      <a:cxn ang="0">
                        <a:pos x="25" y="2"/>
                      </a:cxn>
                      <a:cxn ang="0">
                        <a:pos x="16" y="0"/>
                      </a:cxn>
                      <a:cxn ang="0">
                        <a:pos x="8" y="0"/>
                      </a:cxn>
                      <a:cxn ang="0">
                        <a:pos x="2" y="1"/>
                      </a:cxn>
                      <a:cxn ang="0">
                        <a:pos x="1" y="9"/>
                      </a:cxn>
                      <a:cxn ang="0">
                        <a:pos x="1" y="15"/>
                      </a:cxn>
                      <a:cxn ang="0">
                        <a:pos x="4" y="22"/>
                      </a:cxn>
                      <a:cxn ang="0">
                        <a:pos x="7" y="22"/>
                      </a:cxn>
                      <a:cxn ang="0">
                        <a:pos x="2" y="31"/>
                      </a:cxn>
                      <a:cxn ang="0">
                        <a:pos x="0" y="44"/>
                      </a:cxn>
                      <a:cxn ang="0">
                        <a:pos x="0" y="57"/>
                      </a:cxn>
                      <a:cxn ang="0">
                        <a:pos x="1" y="72"/>
                      </a:cxn>
                      <a:cxn ang="0">
                        <a:pos x="2" y="88"/>
                      </a:cxn>
                      <a:cxn ang="0">
                        <a:pos x="7" y="88"/>
                      </a:cxn>
                      <a:cxn ang="0">
                        <a:pos x="7" y="92"/>
                      </a:cxn>
                      <a:cxn ang="0">
                        <a:pos x="10" y="94"/>
                      </a:cxn>
                      <a:cxn ang="0">
                        <a:pos x="10" y="110"/>
                      </a:cxn>
                      <a:cxn ang="0">
                        <a:pos x="12" y="114"/>
                      </a:cxn>
                      <a:cxn ang="0">
                        <a:pos x="12" y="142"/>
                      </a:cxn>
                      <a:cxn ang="0">
                        <a:pos x="12" y="160"/>
                      </a:cxn>
                      <a:cxn ang="0">
                        <a:pos x="8" y="180"/>
                      </a:cxn>
                      <a:cxn ang="0">
                        <a:pos x="7" y="206"/>
                      </a:cxn>
                      <a:cxn ang="0">
                        <a:pos x="11" y="208"/>
                      </a:cxn>
                      <a:cxn ang="0">
                        <a:pos x="11" y="211"/>
                      </a:cxn>
                      <a:cxn ang="0">
                        <a:pos x="17" y="211"/>
                      </a:cxn>
                      <a:cxn ang="0">
                        <a:pos x="18" y="210"/>
                      </a:cxn>
                      <a:cxn ang="0">
                        <a:pos x="21" y="210"/>
                      </a:cxn>
                      <a:cxn ang="0">
                        <a:pos x="21" y="211"/>
                      </a:cxn>
                      <a:cxn ang="0">
                        <a:pos x="25" y="211"/>
                      </a:cxn>
                      <a:cxn ang="0">
                        <a:pos x="35" y="210"/>
                      </a:cxn>
                      <a:cxn ang="0">
                        <a:pos x="35" y="208"/>
                      </a:cxn>
                      <a:cxn ang="0">
                        <a:pos x="27" y="204"/>
                      </a:cxn>
                      <a:cxn ang="0">
                        <a:pos x="27" y="200"/>
                      </a:cxn>
                      <a:cxn ang="0">
                        <a:pos x="35" y="198"/>
                      </a:cxn>
                      <a:cxn ang="0">
                        <a:pos x="35" y="196"/>
                      </a:cxn>
                      <a:cxn ang="0">
                        <a:pos x="29" y="192"/>
                      </a:cxn>
                      <a:cxn ang="0">
                        <a:pos x="29" y="163"/>
                      </a:cxn>
                      <a:cxn ang="0">
                        <a:pos x="30" y="137"/>
                      </a:cxn>
                      <a:cxn ang="0">
                        <a:pos x="30" y="110"/>
                      </a:cxn>
                      <a:cxn ang="0">
                        <a:pos x="30" y="94"/>
                      </a:cxn>
                      <a:cxn ang="0">
                        <a:pos x="30" y="91"/>
                      </a:cxn>
                      <a:cxn ang="0">
                        <a:pos x="30" y="69"/>
                      </a:cxn>
                      <a:cxn ang="0">
                        <a:pos x="37" y="65"/>
                      </a:cxn>
                      <a:cxn ang="0">
                        <a:pos x="37" y="62"/>
                      </a:cxn>
                      <a:cxn ang="0">
                        <a:pos x="23" y="34"/>
                      </a:cxn>
                      <a:cxn ang="0">
                        <a:pos x="16" y="30"/>
                      </a:cxn>
                      <a:cxn ang="0">
                        <a:pos x="17" y="28"/>
                      </a:cxn>
                      <a:cxn ang="0">
                        <a:pos x="22" y="26"/>
                      </a:cxn>
                      <a:cxn ang="0">
                        <a:pos x="22" y="25"/>
                      </a:cxn>
                      <a:cxn ang="0">
                        <a:pos x="23" y="24"/>
                      </a:cxn>
                      <a:cxn ang="0">
                        <a:pos x="23" y="22"/>
                      </a:cxn>
                      <a:cxn ang="0">
                        <a:pos x="25" y="21"/>
                      </a:cxn>
                      <a:cxn ang="0">
                        <a:pos x="23" y="20"/>
                      </a:cxn>
                      <a:cxn ang="0">
                        <a:pos x="24" y="19"/>
                      </a:cxn>
                      <a:cxn ang="0">
                        <a:pos x="22" y="15"/>
                      </a:cxn>
                      <a:cxn ang="0">
                        <a:pos x="23" y="12"/>
                      </a:cxn>
                      <a:cxn ang="0">
                        <a:pos x="22" y="9"/>
                      </a:cxn>
                      <a:cxn ang="0">
                        <a:pos x="24" y="7"/>
                      </a:cxn>
                      <a:cxn ang="0">
                        <a:pos x="25" y="2"/>
                      </a:cxn>
                    </a:cxnLst>
                    <a:rect l="0" t="0" r="0" b="0"/>
                    <a:pathLst>
                      <a:path w="38" h="212">
                        <a:moveTo>
                          <a:pt x="25" y="2"/>
                        </a:moveTo>
                        <a:lnTo>
                          <a:pt x="16" y="0"/>
                        </a:lnTo>
                        <a:lnTo>
                          <a:pt x="8" y="0"/>
                        </a:lnTo>
                        <a:lnTo>
                          <a:pt x="2" y="1"/>
                        </a:lnTo>
                        <a:lnTo>
                          <a:pt x="1" y="9"/>
                        </a:lnTo>
                        <a:lnTo>
                          <a:pt x="1" y="15"/>
                        </a:lnTo>
                        <a:lnTo>
                          <a:pt x="4" y="22"/>
                        </a:lnTo>
                        <a:lnTo>
                          <a:pt x="7" y="22"/>
                        </a:lnTo>
                        <a:lnTo>
                          <a:pt x="2" y="31"/>
                        </a:lnTo>
                        <a:lnTo>
                          <a:pt x="0" y="44"/>
                        </a:lnTo>
                        <a:lnTo>
                          <a:pt x="0" y="57"/>
                        </a:lnTo>
                        <a:lnTo>
                          <a:pt x="1" y="72"/>
                        </a:lnTo>
                        <a:lnTo>
                          <a:pt x="2" y="88"/>
                        </a:lnTo>
                        <a:lnTo>
                          <a:pt x="7" y="88"/>
                        </a:lnTo>
                        <a:lnTo>
                          <a:pt x="7" y="92"/>
                        </a:lnTo>
                        <a:lnTo>
                          <a:pt x="10" y="94"/>
                        </a:lnTo>
                        <a:lnTo>
                          <a:pt x="10" y="110"/>
                        </a:lnTo>
                        <a:lnTo>
                          <a:pt x="12" y="114"/>
                        </a:lnTo>
                        <a:lnTo>
                          <a:pt x="12" y="142"/>
                        </a:lnTo>
                        <a:lnTo>
                          <a:pt x="12" y="160"/>
                        </a:lnTo>
                        <a:lnTo>
                          <a:pt x="8" y="180"/>
                        </a:lnTo>
                        <a:lnTo>
                          <a:pt x="7" y="206"/>
                        </a:lnTo>
                        <a:lnTo>
                          <a:pt x="11" y="208"/>
                        </a:lnTo>
                        <a:lnTo>
                          <a:pt x="11" y="211"/>
                        </a:lnTo>
                        <a:lnTo>
                          <a:pt x="17" y="211"/>
                        </a:lnTo>
                        <a:lnTo>
                          <a:pt x="18" y="210"/>
                        </a:lnTo>
                        <a:lnTo>
                          <a:pt x="21" y="210"/>
                        </a:lnTo>
                        <a:lnTo>
                          <a:pt x="21" y="211"/>
                        </a:lnTo>
                        <a:lnTo>
                          <a:pt x="25" y="211"/>
                        </a:lnTo>
                        <a:lnTo>
                          <a:pt x="35" y="210"/>
                        </a:lnTo>
                        <a:lnTo>
                          <a:pt x="35" y="208"/>
                        </a:lnTo>
                        <a:lnTo>
                          <a:pt x="27" y="204"/>
                        </a:lnTo>
                        <a:lnTo>
                          <a:pt x="27" y="200"/>
                        </a:lnTo>
                        <a:lnTo>
                          <a:pt x="35" y="198"/>
                        </a:lnTo>
                        <a:lnTo>
                          <a:pt x="35" y="196"/>
                        </a:lnTo>
                        <a:lnTo>
                          <a:pt x="29" y="192"/>
                        </a:lnTo>
                        <a:lnTo>
                          <a:pt x="29" y="163"/>
                        </a:lnTo>
                        <a:lnTo>
                          <a:pt x="30" y="137"/>
                        </a:lnTo>
                        <a:lnTo>
                          <a:pt x="30" y="110"/>
                        </a:lnTo>
                        <a:lnTo>
                          <a:pt x="30" y="94"/>
                        </a:lnTo>
                        <a:lnTo>
                          <a:pt x="30" y="91"/>
                        </a:lnTo>
                        <a:lnTo>
                          <a:pt x="30" y="69"/>
                        </a:lnTo>
                        <a:lnTo>
                          <a:pt x="37" y="65"/>
                        </a:lnTo>
                        <a:lnTo>
                          <a:pt x="37" y="62"/>
                        </a:lnTo>
                        <a:lnTo>
                          <a:pt x="23" y="34"/>
                        </a:lnTo>
                        <a:lnTo>
                          <a:pt x="16" y="30"/>
                        </a:lnTo>
                        <a:lnTo>
                          <a:pt x="17" y="28"/>
                        </a:lnTo>
                        <a:lnTo>
                          <a:pt x="22" y="26"/>
                        </a:lnTo>
                        <a:lnTo>
                          <a:pt x="22" y="25"/>
                        </a:lnTo>
                        <a:lnTo>
                          <a:pt x="23" y="24"/>
                        </a:lnTo>
                        <a:lnTo>
                          <a:pt x="23" y="22"/>
                        </a:lnTo>
                        <a:lnTo>
                          <a:pt x="25" y="21"/>
                        </a:lnTo>
                        <a:lnTo>
                          <a:pt x="23" y="20"/>
                        </a:lnTo>
                        <a:lnTo>
                          <a:pt x="24" y="19"/>
                        </a:lnTo>
                        <a:lnTo>
                          <a:pt x="22" y="15"/>
                        </a:lnTo>
                        <a:lnTo>
                          <a:pt x="23" y="12"/>
                        </a:lnTo>
                        <a:lnTo>
                          <a:pt x="22" y="9"/>
                        </a:lnTo>
                        <a:lnTo>
                          <a:pt x="24" y="7"/>
                        </a:lnTo>
                        <a:lnTo>
                          <a:pt x="25" y="2"/>
                        </a:lnTo>
                      </a:path>
                    </a:pathLst>
                  </a:custGeom>
                  <a:solidFill>
                    <a:schemeClr val="hlink">
                      <a:alpha val="100000"/>
                    </a:schemeClr>
                  </a:solidFill>
                  <a:ln w="9525">
                    <a:noFill/>
                  </a:ln>
                </p:spPr>
                <p:txBody>
                  <a:bodyPr/>
                  <a:lstStyle/>
                  <a:p>
                    <a:endParaRPr lang="zh-CN" altLang="en-US"/>
                  </a:p>
                </p:txBody>
              </p:sp>
              <p:grpSp>
                <p:nvGrpSpPr>
                  <p:cNvPr id="27" name="组合 26"/>
                  <p:cNvGrpSpPr/>
                  <p:nvPr/>
                </p:nvGrpSpPr>
                <p:grpSpPr>
                  <a:xfrm>
                    <a:off x="1178" y="39"/>
                    <a:ext cx="124" cy="275"/>
                    <a:chOff x="0" y="0"/>
                    <a:chExt cx="124" cy="275"/>
                  </a:xfrm>
                </p:grpSpPr>
                <p:sp>
                  <p:nvSpPr>
                    <p:cNvPr id="28" name="Freeform 12"/>
                    <p:cNvSpPr/>
                    <p:nvPr/>
                  </p:nvSpPr>
                  <p:spPr>
                    <a:xfrm>
                      <a:off x="47" y="0"/>
                      <a:ext cx="77" cy="275"/>
                    </a:xfrm>
                    <a:custGeom>
                      <a:avLst/>
                      <a:gdLst/>
                      <a:ahLst/>
                      <a:cxnLst>
                        <a:cxn ang="0">
                          <a:pos x="30" y="3"/>
                        </a:cxn>
                        <a:cxn ang="0">
                          <a:pos x="14" y="0"/>
                        </a:cxn>
                        <a:cxn ang="0">
                          <a:pos x="9" y="7"/>
                        </a:cxn>
                        <a:cxn ang="0">
                          <a:pos x="6" y="4"/>
                        </a:cxn>
                        <a:cxn ang="0">
                          <a:pos x="2" y="16"/>
                        </a:cxn>
                        <a:cxn ang="0">
                          <a:pos x="10" y="24"/>
                        </a:cxn>
                        <a:cxn ang="0">
                          <a:pos x="11" y="30"/>
                        </a:cxn>
                        <a:cxn ang="0">
                          <a:pos x="13" y="31"/>
                        </a:cxn>
                        <a:cxn ang="0">
                          <a:pos x="14" y="37"/>
                        </a:cxn>
                        <a:cxn ang="0">
                          <a:pos x="21" y="38"/>
                        </a:cxn>
                        <a:cxn ang="0">
                          <a:pos x="21" y="40"/>
                        </a:cxn>
                        <a:cxn ang="0">
                          <a:pos x="10" y="49"/>
                        </a:cxn>
                        <a:cxn ang="0">
                          <a:pos x="2" y="88"/>
                        </a:cxn>
                        <a:cxn ang="0">
                          <a:pos x="9" y="98"/>
                        </a:cxn>
                        <a:cxn ang="0">
                          <a:pos x="9" y="171"/>
                        </a:cxn>
                        <a:cxn ang="0">
                          <a:pos x="16" y="173"/>
                        </a:cxn>
                        <a:cxn ang="0">
                          <a:pos x="18" y="185"/>
                        </a:cxn>
                        <a:cxn ang="0">
                          <a:pos x="22" y="216"/>
                        </a:cxn>
                        <a:cxn ang="0">
                          <a:pos x="22" y="232"/>
                        </a:cxn>
                        <a:cxn ang="0">
                          <a:pos x="9" y="242"/>
                        </a:cxn>
                        <a:cxn ang="0">
                          <a:pos x="0" y="247"/>
                        </a:cxn>
                        <a:cxn ang="0">
                          <a:pos x="0" y="251"/>
                        </a:cxn>
                        <a:cxn ang="0">
                          <a:pos x="19" y="246"/>
                        </a:cxn>
                        <a:cxn ang="0">
                          <a:pos x="22" y="242"/>
                        </a:cxn>
                        <a:cxn ang="0">
                          <a:pos x="24" y="246"/>
                        </a:cxn>
                        <a:cxn ang="0">
                          <a:pos x="25" y="246"/>
                        </a:cxn>
                        <a:cxn ang="0">
                          <a:pos x="28" y="234"/>
                        </a:cxn>
                        <a:cxn ang="0">
                          <a:pos x="30" y="182"/>
                        </a:cxn>
                        <a:cxn ang="0">
                          <a:pos x="33" y="182"/>
                        </a:cxn>
                        <a:cxn ang="0">
                          <a:pos x="44" y="228"/>
                        </a:cxn>
                        <a:cxn ang="0">
                          <a:pos x="44" y="257"/>
                        </a:cxn>
                        <a:cxn ang="0">
                          <a:pos x="49" y="271"/>
                        </a:cxn>
                        <a:cxn ang="0">
                          <a:pos x="53" y="274"/>
                        </a:cxn>
                        <a:cxn ang="0">
                          <a:pos x="55" y="266"/>
                        </a:cxn>
                        <a:cxn ang="0">
                          <a:pos x="52" y="258"/>
                        </a:cxn>
                        <a:cxn ang="0">
                          <a:pos x="49" y="240"/>
                        </a:cxn>
                        <a:cxn ang="0">
                          <a:pos x="48" y="175"/>
                        </a:cxn>
                        <a:cxn ang="0">
                          <a:pos x="45" y="110"/>
                        </a:cxn>
                        <a:cxn ang="0">
                          <a:pos x="52" y="105"/>
                        </a:cxn>
                        <a:cxn ang="0">
                          <a:pos x="52" y="95"/>
                        </a:cxn>
                        <a:cxn ang="0">
                          <a:pos x="52" y="78"/>
                        </a:cxn>
                        <a:cxn ang="0">
                          <a:pos x="60" y="83"/>
                        </a:cxn>
                        <a:cxn ang="0">
                          <a:pos x="52" y="93"/>
                        </a:cxn>
                        <a:cxn ang="0">
                          <a:pos x="52" y="103"/>
                        </a:cxn>
                        <a:cxn ang="0">
                          <a:pos x="60" y="97"/>
                        </a:cxn>
                        <a:cxn ang="0">
                          <a:pos x="64" y="90"/>
                        </a:cxn>
                        <a:cxn ang="0">
                          <a:pos x="68" y="92"/>
                        </a:cxn>
                        <a:cxn ang="0">
                          <a:pos x="76" y="81"/>
                        </a:cxn>
                        <a:cxn ang="0">
                          <a:pos x="76" y="78"/>
                        </a:cxn>
                        <a:cxn ang="0">
                          <a:pos x="72" y="76"/>
                        </a:cxn>
                        <a:cxn ang="0">
                          <a:pos x="62" y="64"/>
                        </a:cxn>
                        <a:cxn ang="0">
                          <a:pos x="52" y="53"/>
                        </a:cxn>
                        <a:cxn ang="0">
                          <a:pos x="39" y="41"/>
                        </a:cxn>
                        <a:cxn ang="0">
                          <a:pos x="30" y="37"/>
                        </a:cxn>
                        <a:cxn ang="0">
                          <a:pos x="30" y="29"/>
                        </a:cxn>
                        <a:cxn ang="0">
                          <a:pos x="33" y="24"/>
                        </a:cxn>
                        <a:cxn ang="0">
                          <a:pos x="33" y="14"/>
                        </a:cxn>
                        <a:cxn ang="0">
                          <a:pos x="36" y="11"/>
                        </a:cxn>
                        <a:cxn ang="0">
                          <a:pos x="30" y="3"/>
                        </a:cxn>
                      </a:cxnLst>
                      <a:rect l="0" t="0" r="0" b="0"/>
                      <a:pathLst>
                        <a:path w="77" h="275">
                          <a:moveTo>
                            <a:pt x="30" y="3"/>
                          </a:moveTo>
                          <a:lnTo>
                            <a:pt x="14" y="0"/>
                          </a:lnTo>
                          <a:lnTo>
                            <a:pt x="9" y="7"/>
                          </a:lnTo>
                          <a:lnTo>
                            <a:pt x="6" y="4"/>
                          </a:lnTo>
                          <a:lnTo>
                            <a:pt x="2" y="16"/>
                          </a:lnTo>
                          <a:lnTo>
                            <a:pt x="10" y="24"/>
                          </a:lnTo>
                          <a:lnTo>
                            <a:pt x="11" y="30"/>
                          </a:lnTo>
                          <a:lnTo>
                            <a:pt x="13" y="31"/>
                          </a:lnTo>
                          <a:lnTo>
                            <a:pt x="14" y="37"/>
                          </a:lnTo>
                          <a:lnTo>
                            <a:pt x="21" y="38"/>
                          </a:lnTo>
                          <a:lnTo>
                            <a:pt x="21" y="40"/>
                          </a:lnTo>
                          <a:lnTo>
                            <a:pt x="10" y="49"/>
                          </a:lnTo>
                          <a:lnTo>
                            <a:pt x="2" y="88"/>
                          </a:lnTo>
                          <a:lnTo>
                            <a:pt x="9" y="98"/>
                          </a:lnTo>
                          <a:lnTo>
                            <a:pt x="9" y="171"/>
                          </a:lnTo>
                          <a:lnTo>
                            <a:pt x="16" y="173"/>
                          </a:lnTo>
                          <a:lnTo>
                            <a:pt x="18" y="185"/>
                          </a:lnTo>
                          <a:lnTo>
                            <a:pt x="22" y="216"/>
                          </a:lnTo>
                          <a:lnTo>
                            <a:pt x="22" y="232"/>
                          </a:lnTo>
                          <a:lnTo>
                            <a:pt x="9" y="242"/>
                          </a:lnTo>
                          <a:lnTo>
                            <a:pt x="0" y="247"/>
                          </a:lnTo>
                          <a:lnTo>
                            <a:pt x="0" y="251"/>
                          </a:lnTo>
                          <a:lnTo>
                            <a:pt x="19" y="246"/>
                          </a:lnTo>
                          <a:lnTo>
                            <a:pt x="22" y="242"/>
                          </a:lnTo>
                          <a:lnTo>
                            <a:pt x="24" y="246"/>
                          </a:lnTo>
                          <a:lnTo>
                            <a:pt x="25" y="246"/>
                          </a:lnTo>
                          <a:lnTo>
                            <a:pt x="28" y="234"/>
                          </a:lnTo>
                          <a:lnTo>
                            <a:pt x="30" y="182"/>
                          </a:lnTo>
                          <a:lnTo>
                            <a:pt x="33" y="182"/>
                          </a:lnTo>
                          <a:lnTo>
                            <a:pt x="44" y="228"/>
                          </a:lnTo>
                          <a:lnTo>
                            <a:pt x="44" y="257"/>
                          </a:lnTo>
                          <a:lnTo>
                            <a:pt x="49" y="271"/>
                          </a:lnTo>
                          <a:lnTo>
                            <a:pt x="53" y="274"/>
                          </a:lnTo>
                          <a:lnTo>
                            <a:pt x="55" y="266"/>
                          </a:lnTo>
                          <a:lnTo>
                            <a:pt x="52" y="258"/>
                          </a:lnTo>
                          <a:lnTo>
                            <a:pt x="49" y="240"/>
                          </a:lnTo>
                          <a:lnTo>
                            <a:pt x="48" y="175"/>
                          </a:lnTo>
                          <a:lnTo>
                            <a:pt x="45" y="110"/>
                          </a:lnTo>
                          <a:lnTo>
                            <a:pt x="52" y="105"/>
                          </a:lnTo>
                          <a:lnTo>
                            <a:pt x="52" y="95"/>
                          </a:lnTo>
                          <a:lnTo>
                            <a:pt x="52" y="78"/>
                          </a:lnTo>
                          <a:lnTo>
                            <a:pt x="60" y="83"/>
                          </a:lnTo>
                          <a:lnTo>
                            <a:pt x="52" y="93"/>
                          </a:lnTo>
                          <a:lnTo>
                            <a:pt x="52" y="103"/>
                          </a:lnTo>
                          <a:lnTo>
                            <a:pt x="60" y="97"/>
                          </a:lnTo>
                          <a:lnTo>
                            <a:pt x="64" y="90"/>
                          </a:lnTo>
                          <a:lnTo>
                            <a:pt x="68" y="92"/>
                          </a:lnTo>
                          <a:lnTo>
                            <a:pt x="76" y="81"/>
                          </a:lnTo>
                          <a:lnTo>
                            <a:pt x="76" y="78"/>
                          </a:lnTo>
                          <a:lnTo>
                            <a:pt x="72" y="76"/>
                          </a:lnTo>
                          <a:lnTo>
                            <a:pt x="62" y="64"/>
                          </a:lnTo>
                          <a:lnTo>
                            <a:pt x="52" y="53"/>
                          </a:lnTo>
                          <a:lnTo>
                            <a:pt x="39" y="41"/>
                          </a:lnTo>
                          <a:lnTo>
                            <a:pt x="30" y="37"/>
                          </a:lnTo>
                          <a:lnTo>
                            <a:pt x="30" y="29"/>
                          </a:lnTo>
                          <a:lnTo>
                            <a:pt x="33" y="24"/>
                          </a:lnTo>
                          <a:lnTo>
                            <a:pt x="33" y="14"/>
                          </a:lnTo>
                          <a:lnTo>
                            <a:pt x="36" y="11"/>
                          </a:lnTo>
                          <a:lnTo>
                            <a:pt x="30" y="3"/>
                          </a:lnTo>
                        </a:path>
                      </a:pathLst>
                    </a:custGeom>
                    <a:solidFill>
                      <a:schemeClr val="hlink">
                        <a:alpha val="100000"/>
                      </a:schemeClr>
                    </a:solidFill>
                    <a:ln w="9525">
                      <a:noFill/>
                    </a:ln>
                  </p:spPr>
                  <p:txBody>
                    <a:bodyPr/>
                    <a:lstStyle/>
                    <a:p>
                      <a:endParaRPr lang="zh-CN" altLang="en-US"/>
                    </a:p>
                  </p:txBody>
                </p:sp>
                <p:sp>
                  <p:nvSpPr>
                    <p:cNvPr id="29" name="Freeform 13"/>
                    <p:cNvSpPr/>
                    <p:nvPr/>
                  </p:nvSpPr>
                  <p:spPr>
                    <a:xfrm>
                      <a:off x="0" y="1"/>
                      <a:ext cx="54" cy="264"/>
                    </a:xfrm>
                    <a:custGeom>
                      <a:avLst/>
                      <a:gdLst/>
                      <a:ahLst/>
                      <a:cxnLst>
                        <a:cxn ang="0">
                          <a:pos x="41" y="5"/>
                        </a:cxn>
                        <a:cxn ang="0">
                          <a:pos x="41" y="12"/>
                        </a:cxn>
                        <a:cxn ang="0">
                          <a:pos x="40" y="14"/>
                        </a:cxn>
                        <a:cxn ang="0">
                          <a:pos x="43" y="19"/>
                        </a:cxn>
                        <a:cxn ang="0">
                          <a:pos x="41" y="20"/>
                        </a:cxn>
                        <a:cxn ang="0">
                          <a:pos x="41" y="22"/>
                        </a:cxn>
                        <a:cxn ang="0">
                          <a:pos x="40" y="30"/>
                        </a:cxn>
                        <a:cxn ang="0">
                          <a:pos x="49" y="38"/>
                        </a:cxn>
                        <a:cxn ang="0">
                          <a:pos x="53" y="92"/>
                        </a:cxn>
                        <a:cxn ang="0">
                          <a:pos x="48" y="102"/>
                        </a:cxn>
                        <a:cxn ang="0">
                          <a:pos x="50" y="131"/>
                        </a:cxn>
                        <a:cxn ang="0">
                          <a:pos x="47" y="135"/>
                        </a:cxn>
                        <a:cxn ang="0">
                          <a:pos x="44" y="181"/>
                        </a:cxn>
                        <a:cxn ang="0">
                          <a:pos x="42" y="228"/>
                        </a:cxn>
                        <a:cxn ang="0">
                          <a:pos x="43" y="230"/>
                        </a:cxn>
                        <a:cxn ang="0">
                          <a:pos x="53" y="239"/>
                        </a:cxn>
                        <a:cxn ang="0">
                          <a:pos x="51" y="241"/>
                        </a:cxn>
                        <a:cxn ang="0">
                          <a:pos x="48" y="242"/>
                        </a:cxn>
                        <a:cxn ang="0">
                          <a:pos x="43" y="241"/>
                        </a:cxn>
                        <a:cxn ang="0">
                          <a:pos x="36" y="237"/>
                        </a:cxn>
                        <a:cxn ang="0">
                          <a:pos x="32" y="235"/>
                        </a:cxn>
                        <a:cxn ang="0">
                          <a:pos x="32" y="244"/>
                        </a:cxn>
                        <a:cxn ang="0">
                          <a:pos x="30" y="244"/>
                        </a:cxn>
                        <a:cxn ang="0">
                          <a:pos x="34" y="250"/>
                        </a:cxn>
                        <a:cxn ang="0">
                          <a:pos x="32" y="261"/>
                        </a:cxn>
                        <a:cxn ang="0">
                          <a:pos x="29" y="263"/>
                        </a:cxn>
                        <a:cxn ang="0">
                          <a:pos x="23" y="254"/>
                        </a:cxn>
                        <a:cxn ang="0">
                          <a:pos x="23" y="247"/>
                        </a:cxn>
                        <a:cxn ang="0">
                          <a:pos x="21" y="246"/>
                        </a:cxn>
                        <a:cxn ang="0">
                          <a:pos x="19" y="186"/>
                        </a:cxn>
                        <a:cxn ang="0">
                          <a:pos x="21" y="181"/>
                        </a:cxn>
                        <a:cxn ang="0">
                          <a:pos x="15" y="140"/>
                        </a:cxn>
                        <a:cxn ang="0">
                          <a:pos x="10" y="139"/>
                        </a:cxn>
                        <a:cxn ang="0">
                          <a:pos x="10" y="97"/>
                        </a:cxn>
                        <a:cxn ang="0">
                          <a:pos x="0" y="92"/>
                        </a:cxn>
                        <a:cxn ang="0">
                          <a:pos x="3" y="47"/>
                        </a:cxn>
                        <a:cxn ang="0">
                          <a:pos x="19" y="35"/>
                        </a:cxn>
                        <a:cxn ang="0">
                          <a:pos x="23" y="30"/>
                        </a:cxn>
                        <a:cxn ang="0">
                          <a:pos x="23" y="26"/>
                        </a:cxn>
                        <a:cxn ang="0">
                          <a:pos x="22" y="23"/>
                        </a:cxn>
                        <a:cxn ang="0">
                          <a:pos x="20" y="21"/>
                        </a:cxn>
                        <a:cxn ang="0">
                          <a:pos x="18" y="17"/>
                        </a:cxn>
                        <a:cxn ang="0">
                          <a:pos x="17" y="15"/>
                        </a:cxn>
                        <a:cxn ang="0">
                          <a:pos x="17" y="12"/>
                        </a:cxn>
                        <a:cxn ang="0">
                          <a:pos x="18" y="8"/>
                        </a:cxn>
                        <a:cxn ang="0">
                          <a:pos x="21" y="4"/>
                        </a:cxn>
                        <a:cxn ang="0">
                          <a:pos x="23" y="1"/>
                        </a:cxn>
                        <a:cxn ang="0">
                          <a:pos x="27" y="0"/>
                        </a:cxn>
                        <a:cxn ang="0">
                          <a:pos x="30" y="0"/>
                        </a:cxn>
                        <a:cxn ang="0">
                          <a:pos x="34" y="0"/>
                        </a:cxn>
                        <a:cxn ang="0">
                          <a:pos x="36" y="1"/>
                        </a:cxn>
                        <a:cxn ang="0">
                          <a:pos x="41" y="5"/>
                        </a:cxn>
                      </a:cxnLst>
                      <a:rect l="0" t="0" r="0" b="0"/>
                      <a:pathLst>
                        <a:path w="54" h="264">
                          <a:moveTo>
                            <a:pt x="41" y="5"/>
                          </a:moveTo>
                          <a:lnTo>
                            <a:pt x="41" y="12"/>
                          </a:lnTo>
                          <a:lnTo>
                            <a:pt x="40" y="14"/>
                          </a:lnTo>
                          <a:lnTo>
                            <a:pt x="43" y="19"/>
                          </a:lnTo>
                          <a:lnTo>
                            <a:pt x="41" y="20"/>
                          </a:lnTo>
                          <a:lnTo>
                            <a:pt x="41" y="22"/>
                          </a:lnTo>
                          <a:lnTo>
                            <a:pt x="40" y="30"/>
                          </a:lnTo>
                          <a:lnTo>
                            <a:pt x="49" y="38"/>
                          </a:lnTo>
                          <a:lnTo>
                            <a:pt x="53" y="92"/>
                          </a:lnTo>
                          <a:lnTo>
                            <a:pt x="48" y="102"/>
                          </a:lnTo>
                          <a:lnTo>
                            <a:pt x="50" y="131"/>
                          </a:lnTo>
                          <a:lnTo>
                            <a:pt x="47" y="135"/>
                          </a:lnTo>
                          <a:lnTo>
                            <a:pt x="44" y="181"/>
                          </a:lnTo>
                          <a:lnTo>
                            <a:pt x="42" y="228"/>
                          </a:lnTo>
                          <a:lnTo>
                            <a:pt x="43" y="230"/>
                          </a:lnTo>
                          <a:lnTo>
                            <a:pt x="53" y="239"/>
                          </a:lnTo>
                          <a:lnTo>
                            <a:pt x="51" y="241"/>
                          </a:lnTo>
                          <a:lnTo>
                            <a:pt x="48" y="242"/>
                          </a:lnTo>
                          <a:lnTo>
                            <a:pt x="43" y="241"/>
                          </a:lnTo>
                          <a:lnTo>
                            <a:pt x="36" y="237"/>
                          </a:lnTo>
                          <a:lnTo>
                            <a:pt x="32" y="235"/>
                          </a:lnTo>
                          <a:lnTo>
                            <a:pt x="32" y="244"/>
                          </a:lnTo>
                          <a:lnTo>
                            <a:pt x="30" y="244"/>
                          </a:lnTo>
                          <a:lnTo>
                            <a:pt x="34" y="250"/>
                          </a:lnTo>
                          <a:lnTo>
                            <a:pt x="32" y="261"/>
                          </a:lnTo>
                          <a:lnTo>
                            <a:pt x="29" y="263"/>
                          </a:lnTo>
                          <a:lnTo>
                            <a:pt x="23" y="254"/>
                          </a:lnTo>
                          <a:lnTo>
                            <a:pt x="23" y="247"/>
                          </a:lnTo>
                          <a:lnTo>
                            <a:pt x="21" y="246"/>
                          </a:lnTo>
                          <a:lnTo>
                            <a:pt x="19" y="186"/>
                          </a:lnTo>
                          <a:lnTo>
                            <a:pt x="21" y="181"/>
                          </a:lnTo>
                          <a:lnTo>
                            <a:pt x="15" y="140"/>
                          </a:lnTo>
                          <a:lnTo>
                            <a:pt x="10" y="139"/>
                          </a:lnTo>
                          <a:lnTo>
                            <a:pt x="10" y="97"/>
                          </a:lnTo>
                          <a:lnTo>
                            <a:pt x="0" y="92"/>
                          </a:lnTo>
                          <a:lnTo>
                            <a:pt x="3" y="47"/>
                          </a:lnTo>
                          <a:lnTo>
                            <a:pt x="19" y="35"/>
                          </a:lnTo>
                          <a:lnTo>
                            <a:pt x="23" y="30"/>
                          </a:lnTo>
                          <a:lnTo>
                            <a:pt x="23" y="26"/>
                          </a:lnTo>
                          <a:lnTo>
                            <a:pt x="22" y="23"/>
                          </a:lnTo>
                          <a:lnTo>
                            <a:pt x="20" y="21"/>
                          </a:lnTo>
                          <a:lnTo>
                            <a:pt x="18" y="17"/>
                          </a:lnTo>
                          <a:lnTo>
                            <a:pt x="17" y="15"/>
                          </a:lnTo>
                          <a:lnTo>
                            <a:pt x="17" y="12"/>
                          </a:lnTo>
                          <a:lnTo>
                            <a:pt x="18" y="8"/>
                          </a:lnTo>
                          <a:lnTo>
                            <a:pt x="21" y="4"/>
                          </a:lnTo>
                          <a:lnTo>
                            <a:pt x="23" y="1"/>
                          </a:lnTo>
                          <a:lnTo>
                            <a:pt x="27" y="0"/>
                          </a:lnTo>
                          <a:lnTo>
                            <a:pt x="30" y="0"/>
                          </a:lnTo>
                          <a:lnTo>
                            <a:pt x="34" y="0"/>
                          </a:lnTo>
                          <a:lnTo>
                            <a:pt x="36" y="1"/>
                          </a:lnTo>
                          <a:lnTo>
                            <a:pt x="41" y="5"/>
                          </a:lnTo>
                        </a:path>
                      </a:pathLst>
                    </a:custGeom>
                    <a:solidFill>
                      <a:schemeClr val="hlink">
                        <a:alpha val="100000"/>
                      </a:schemeClr>
                    </a:solidFill>
                    <a:ln w="9525">
                      <a:noFill/>
                    </a:ln>
                  </p:spPr>
                  <p:txBody>
                    <a:bodyPr/>
                    <a:lstStyle/>
                    <a:p>
                      <a:endParaRPr lang="zh-CN" altLang="en-US"/>
                    </a:p>
                  </p:txBody>
                </p:sp>
              </p:grpSp>
              <p:sp>
                <p:nvSpPr>
                  <p:cNvPr id="30" name="Freeform 14"/>
                  <p:cNvSpPr/>
                  <p:nvPr/>
                </p:nvSpPr>
                <p:spPr>
                  <a:xfrm>
                    <a:off x="1742" y="58"/>
                    <a:ext cx="68" cy="241"/>
                  </a:xfrm>
                  <a:custGeom>
                    <a:avLst/>
                    <a:gdLst/>
                    <a:ahLst/>
                    <a:cxnLst>
                      <a:cxn ang="0">
                        <a:pos x="40" y="3"/>
                      </a:cxn>
                      <a:cxn ang="0">
                        <a:pos x="54" y="0"/>
                      </a:cxn>
                      <a:cxn ang="0">
                        <a:pos x="59" y="6"/>
                      </a:cxn>
                      <a:cxn ang="0">
                        <a:pos x="61" y="4"/>
                      </a:cxn>
                      <a:cxn ang="0">
                        <a:pos x="65" y="15"/>
                      </a:cxn>
                      <a:cxn ang="0">
                        <a:pos x="57" y="21"/>
                      </a:cxn>
                      <a:cxn ang="0">
                        <a:pos x="57" y="26"/>
                      </a:cxn>
                      <a:cxn ang="0">
                        <a:pos x="55" y="27"/>
                      </a:cxn>
                      <a:cxn ang="0">
                        <a:pos x="54" y="33"/>
                      </a:cxn>
                      <a:cxn ang="0">
                        <a:pos x="48" y="34"/>
                      </a:cxn>
                      <a:cxn ang="0">
                        <a:pos x="48" y="36"/>
                      </a:cxn>
                      <a:cxn ang="0">
                        <a:pos x="57" y="43"/>
                      </a:cxn>
                      <a:cxn ang="0">
                        <a:pos x="65" y="77"/>
                      </a:cxn>
                      <a:cxn ang="0">
                        <a:pos x="59" y="86"/>
                      </a:cxn>
                      <a:cxn ang="0">
                        <a:pos x="59" y="149"/>
                      </a:cxn>
                      <a:cxn ang="0">
                        <a:pos x="52" y="152"/>
                      </a:cxn>
                      <a:cxn ang="0">
                        <a:pos x="51" y="162"/>
                      </a:cxn>
                      <a:cxn ang="0">
                        <a:pos x="48" y="189"/>
                      </a:cxn>
                      <a:cxn ang="0">
                        <a:pos x="48" y="203"/>
                      </a:cxn>
                      <a:cxn ang="0">
                        <a:pos x="59" y="212"/>
                      </a:cxn>
                      <a:cxn ang="0">
                        <a:pos x="67" y="216"/>
                      </a:cxn>
                      <a:cxn ang="0">
                        <a:pos x="67" y="219"/>
                      </a:cxn>
                      <a:cxn ang="0">
                        <a:pos x="50" y="215"/>
                      </a:cxn>
                      <a:cxn ang="0">
                        <a:pos x="48" y="212"/>
                      </a:cxn>
                      <a:cxn ang="0">
                        <a:pos x="46" y="215"/>
                      </a:cxn>
                      <a:cxn ang="0">
                        <a:pos x="45" y="215"/>
                      </a:cxn>
                      <a:cxn ang="0">
                        <a:pos x="43" y="205"/>
                      </a:cxn>
                      <a:cxn ang="0">
                        <a:pos x="40" y="159"/>
                      </a:cxn>
                      <a:cxn ang="0">
                        <a:pos x="37" y="159"/>
                      </a:cxn>
                      <a:cxn ang="0">
                        <a:pos x="28" y="199"/>
                      </a:cxn>
                      <a:cxn ang="0">
                        <a:pos x="28" y="225"/>
                      </a:cxn>
                      <a:cxn ang="0">
                        <a:pos x="24" y="237"/>
                      </a:cxn>
                      <a:cxn ang="0">
                        <a:pos x="20" y="240"/>
                      </a:cxn>
                      <a:cxn ang="0">
                        <a:pos x="18" y="233"/>
                      </a:cxn>
                      <a:cxn ang="0">
                        <a:pos x="21" y="226"/>
                      </a:cxn>
                      <a:cxn ang="0">
                        <a:pos x="24" y="210"/>
                      </a:cxn>
                      <a:cxn ang="0">
                        <a:pos x="24" y="152"/>
                      </a:cxn>
                      <a:cxn ang="0">
                        <a:pos x="28" y="97"/>
                      </a:cxn>
                      <a:cxn ang="0">
                        <a:pos x="22" y="92"/>
                      </a:cxn>
                      <a:cxn ang="0">
                        <a:pos x="22" y="83"/>
                      </a:cxn>
                      <a:cxn ang="0">
                        <a:pos x="22" y="68"/>
                      </a:cxn>
                      <a:cxn ang="0">
                        <a:pos x="14" y="73"/>
                      </a:cxn>
                      <a:cxn ang="0">
                        <a:pos x="21" y="81"/>
                      </a:cxn>
                      <a:cxn ang="0">
                        <a:pos x="21" y="90"/>
                      </a:cxn>
                      <a:cxn ang="0">
                        <a:pos x="14" y="85"/>
                      </a:cxn>
                      <a:cxn ang="0">
                        <a:pos x="11" y="79"/>
                      </a:cxn>
                      <a:cxn ang="0">
                        <a:pos x="7" y="81"/>
                      </a:cxn>
                      <a:cxn ang="0">
                        <a:pos x="0" y="72"/>
                      </a:cxn>
                      <a:cxn ang="0">
                        <a:pos x="0" y="68"/>
                      </a:cxn>
                      <a:cxn ang="0">
                        <a:pos x="4" y="67"/>
                      </a:cxn>
                      <a:cxn ang="0">
                        <a:pos x="12" y="56"/>
                      </a:cxn>
                      <a:cxn ang="0">
                        <a:pos x="21" y="47"/>
                      </a:cxn>
                      <a:cxn ang="0">
                        <a:pos x="32" y="37"/>
                      </a:cxn>
                      <a:cxn ang="0">
                        <a:pos x="40" y="33"/>
                      </a:cxn>
                      <a:cxn ang="0">
                        <a:pos x="40" y="25"/>
                      </a:cxn>
                      <a:cxn ang="0">
                        <a:pos x="37" y="21"/>
                      </a:cxn>
                      <a:cxn ang="0">
                        <a:pos x="37" y="12"/>
                      </a:cxn>
                      <a:cxn ang="0">
                        <a:pos x="35" y="10"/>
                      </a:cxn>
                      <a:cxn ang="0">
                        <a:pos x="40" y="3"/>
                      </a:cxn>
                    </a:cxnLst>
                    <a:rect l="0" t="0" r="0" b="0"/>
                    <a:pathLst>
                      <a:path w="68" h="241">
                        <a:moveTo>
                          <a:pt x="40" y="3"/>
                        </a:moveTo>
                        <a:lnTo>
                          <a:pt x="54" y="0"/>
                        </a:lnTo>
                        <a:lnTo>
                          <a:pt x="59" y="6"/>
                        </a:lnTo>
                        <a:lnTo>
                          <a:pt x="61" y="4"/>
                        </a:lnTo>
                        <a:lnTo>
                          <a:pt x="65" y="15"/>
                        </a:lnTo>
                        <a:lnTo>
                          <a:pt x="57" y="21"/>
                        </a:lnTo>
                        <a:lnTo>
                          <a:pt x="57" y="26"/>
                        </a:lnTo>
                        <a:lnTo>
                          <a:pt x="55" y="27"/>
                        </a:lnTo>
                        <a:lnTo>
                          <a:pt x="54" y="33"/>
                        </a:lnTo>
                        <a:lnTo>
                          <a:pt x="48" y="34"/>
                        </a:lnTo>
                        <a:lnTo>
                          <a:pt x="48" y="36"/>
                        </a:lnTo>
                        <a:lnTo>
                          <a:pt x="57" y="43"/>
                        </a:lnTo>
                        <a:lnTo>
                          <a:pt x="65" y="77"/>
                        </a:lnTo>
                        <a:lnTo>
                          <a:pt x="59" y="86"/>
                        </a:lnTo>
                        <a:lnTo>
                          <a:pt x="59" y="149"/>
                        </a:lnTo>
                        <a:lnTo>
                          <a:pt x="52" y="152"/>
                        </a:lnTo>
                        <a:lnTo>
                          <a:pt x="51" y="162"/>
                        </a:lnTo>
                        <a:lnTo>
                          <a:pt x="48" y="189"/>
                        </a:lnTo>
                        <a:lnTo>
                          <a:pt x="48" y="203"/>
                        </a:lnTo>
                        <a:lnTo>
                          <a:pt x="59" y="212"/>
                        </a:lnTo>
                        <a:lnTo>
                          <a:pt x="67" y="216"/>
                        </a:lnTo>
                        <a:lnTo>
                          <a:pt x="67" y="219"/>
                        </a:lnTo>
                        <a:lnTo>
                          <a:pt x="50" y="215"/>
                        </a:lnTo>
                        <a:lnTo>
                          <a:pt x="48" y="212"/>
                        </a:lnTo>
                        <a:lnTo>
                          <a:pt x="46" y="215"/>
                        </a:lnTo>
                        <a:lnTo>
                          <a:pt x="45" y="215"/>
                        </a:lnTo>
                        <a:lnTo>
                          <a:pt x="43" y="205"/>
                        </a:lnTo>
                        <a:lnTo>
                          <a:pt x="40" y="159"/>
                        </a:lnTo>
                        <a:lnTo>
                          <a:pt x="37" y="159"/>
                        </a:lnTo>
                        <a:lnTo>
                          <a:pt x="28" y="199"/>
                        </a:lnTo>
                        <a:lnTo>
                          <a:pt x="28" y="225"/>
                        </a:lnTo>
                        <a:lnTo>
                          <a:pt x="24" y="237"/>
                        </a:lnTo>
                        <a:lnTo>
                          <a:pt x="20" y="240"/>
                        </a:lnTo>
                        <a:lnTo>
                          <a:pt x="18" y="233"/>
                        </a:lnTo>
                        <a:lnTo>
                          <a:pt x="21" y="226"/>
                        </a:lnTo>
                        <a:lnTo>
                          <a:pt x="24" y="210"/>
                        </a:lnTo>
                        <a:lnTo>
                          <a:pt x="24" y="152"/>
                        </a:lnTo>
                        <a:lnTo>
                          <a:pt x="28" y="97"/>
                        </a:lnTo>
                        <a:lnTo>
                          <a:pt x="22" y="92"/>
                        </a:lnTo>
                        <a:lnTo>
                          <a:pt x="22" y="83"/>
                        </a:lnTo>
                        <a:lnTo>
                          <a:pt x="22" y="68"/>
                        </a:lnTo>
                        <a:lnTo>
                          <a:pt x="14" y="73"/>
                        </a:lnTo>
                        <a:lnTo>
                          <a:pt x="21" y="81"/>
                        </a:lnTo>
                        <a:lnTo>
                          <a:pt x="21" y="90"/>
                        </a:lnTo>
                        <a:lnTo>
                          <a:pt x="14" y="85"/>
                        </a:lnTo>
                        <a:lnTo>
                          <a:pt x="11" y="79"/>
                        </a:lnTo>
                        <a:lnTo>
                          <a:pt x="7" y="81"/>
                        </a:lnTo>
                        <a:lnTo>
                          <a:pt x="0" y="72"/>
                        </a:lnTo>
                        <a:lnTo>
                          <a:pt x="0" y="68"/>
                        </a:lnTo>
                        <a:lnTo>
                          <a:pt x="4" y="67"/>
                        </a:lnTo>
                        <a:lnTo>
                          <a:pt x="12" y="56"/>
                        </a:lnTo>
                        <a:lnTo>
                          <a:pt x="21" y="47"/>
                        </a:lnTo>
                        <a:lnTo>
                          <a:pt x="32" y="37"/>
                        </a:lnTo>
                        <a:lnTo>
                          <a:pt x="40" y="33"/>
                        </a:lnTo>
                        <a:lnTo>
                          <a:pt x="40" y="25"/>
                        </a:lnTo>
                        <a:lnTo>
                          <a:pt x="37" y="21"/>
                        </a:lnTo>
                        <a:lnTo>
                          <a:pt x="37" y="12"/>
                        </a:lnTo>
                        <a:lnTo>
                          <a:pt x="35" y="10"/>
                        </a:lnTo>
                        <a:lnTo>
                          <a:pt x="40" y="3"/>
                        </a:lnTo>
                      </a:path>
                    </a:pathLst>
                  </a:custGeom>
                  <a:solidFill>
                    <a:schemeClr val="hlink">
                      <a:alpha val="100000"/>
                    </a:schemeClr>
                  </a:solidFill>
                  <a:ln w="9525">
                    <a:noFill/>
                  </a:ln>
                </p:spPr>
                <p:txBody>
                  <a:bodyPr/>
                  <a:lstStyle/>
                  <a:p>
                    <a:endParaRPr lang="zh-CN" altLang="en-US"/>
                  </a:p>
                </p:txBody>
              </p:sp>
              <p:sp>
                <p:nvSpPr>
                  <p:cNvPr id="31" name="Freeform 15"/>
                  <p:cNvSpPr/>
                  <p:nvPr/>
                </p:nvSpPr>
                <p:spPr>
                  <a:xfrm>
                    <a:off x="1938" y="2"/>
                    <a:ext cx="38" cy="211"/>
                  </a:xfrm>
                  <a:custGeom>
                    <a:avLst/>
                    <a:gdLst/>
                    <a:ahLst/>
                    <a:cxnLst>
                      <a:cxn ang="0">
                        <a:pos x="24" y="3"/>
                      </a:cxn>
                      <a:cxn ang="0">
                        <a:pos x="16" y="0"/>
                      </a:cxn>
                      <a:cxn ang="0">
                        <a:pos x="8" y="0"/>
                      </a:cxn>
                      <a:cxn ang="0">
                        <a:pos x="2" y="1"/>
                      </a:cxn>
                      <a:cxn ang="0">
                        <a:pos x="0" y="9"/>
                      </a:cxn>
                      <a:cxn ang="0">
                        <a:pos x="0" y="14"/>
                      </a:cxn>
                      <a:cxn ang="0">
                        <a:pos x="4" y="22"/>
                      </a:cxn>
                      <a:cxn ang="0">
                        <a:pos x="6" y="22"/>
                      </a:cxn>
                      <a:cxn ang="0">
                        <a:pos x="2" y="31"/>
                      </a:cxn>
                      <a:cxn ang="0">
                        <a:pos x="0" y="44"/>
                      </a:cxn>
                      <a:cxn ang="0">
                        <a:pos x="0" y="57"/>
                      </a:cxn>
                      <a:cxn ang="0">
                        <a:pos x="0" y="72"/>
                      </a:cxn>
                      <a:cxn ang="0">
                        <a:pos x="2" y="87"/>
                      </a:cxn>
                      <a:cxn ang="0">
                        <a:pos x="7" y="88"/>
                      </a:cxn>
                      <a:cxn ang="0">
                        <a:pos x="7" y="92"/>
                      </a:cxn>
                      <a:cxn ang="0">
                        <a:pos x="10" y="94"/>
                      </a:cxn>
                      <a:cxn ang="0">
                        <a:pos x="10" y="110"/>
                      </a:cxn>
                      <a:cxn ang="0">
                        <a:pos x="12" y="113"/>
                      </a:cxn>
                      <a:cxn ang="0">
                        <a:pos x="12" y="141"/>
                      </a:cxn>
                      <a:cxn ang="0">
                        <a:pos x="12" y="159"/>
                      </a:cxn>
                      <a:cxn ang="0">
                        <a:pos x="8" y="179"/>
                      </a:cxn>
                      <a:cxn ang="0">
                        <a:pos x="7" y="204"/>
                      </a:cxn>
                      <a:cxn ang="0">
                        <a:pos x="11" y="206"/>
                      </a:cxn>
                      <a:cxn ang="0">
                        <a:pos x="11" y="209"/>
                      </a:cxn>
                      <a:cxn ang="0">
                        <a:pos x="17" y="209"/>
                      </a:cxn>
                      <a:cxn ang="0">
                        <a:pos x="18" y="208"/>
                      </a:cxn>
                      <a:cxn ang="0">
                        <a:pos x="21" y="208"/>
                      </a:cxn>
                      <a:cxn ang="0">
                        <a:pos x="21" y="210"/>
                      </a:cxn>
                      <a:cxn ang="0">
                        <a:pos x="25" y="209"/>
                      </a:cxn>
                      <a:cxn ang="0">
                        <a:pos x="35" y="208"/>
                      </a:cxn>
                      <a:cxn ang="0">
                        <a:pos x="35" y="206"/>
                      </a:cxn>
                      <a:cxn ang="0">
                        <a:pos x="26" y="202"/>
                      </a:cxn>
                      <a:cxn ang="0">
                        <a:pos x="26" y="198"/>
                      </a:cxn>
                      <a:cxn ang="0">
                        <a:pos x="34" y="197"/>
                      </a:cxn>
                      <a:cxn ang="0">
                        <a:pos x="34" y="195"/>
                      </a:cxn>
                      <a:cxn ang="0">
                        <a:pos x="29" y="190"/>
                      </a:cxn>
                      <a:cxn ang="0">
                        <a:pos x="29" y="161"/>
                      </a:cxn>
                      <a:cxn ang="0">
                        <a:pos x="30" y="135"/>
                      </a:cxn>
                      <a:cxn ang="0">
                        <a:pos x="30" y="109"/>
                      </a:cxn>
                      <a:cxn ang="0">
                        <a:pos x="30" y="94"/>
                      </a:cxn>
                      <a:cxn ang="0">
                        <a:pos x="30" y="90"/>
                      </a:cxn>
                      <a:cxn ang="0">
                        <a:pos x="30" y="69"/>
                      </a:cxn>
                      <a:cxn ang="0">
                        <a:pos x="37" y="65"/>
                      </a:cxn>
                      <a:cxn ang="0">
                        <a:pos x="37" y="62"/>
                      </a:cxn>
                      <a:cxn ang="0">
                        <a:pos x="23" y="34"/>
                      </a:cxn>
                      <a:cxn ang="0">
                        <a:pos x="16" y="30"/>
                      </a:cxn>
                      <a:cxn ang="0">
                        <a:pos x="17" y="28"/>
                      </a:cxn>
                      <a:cxn ang="0">
                        <a:pos x="21" y="27"/>
                      </a:cxn>
                      <a:cxn ang="0">
                        <a:pos x="21" y="25"/>
                      </a:cxn>
                      <a:cxn ang="0">
                        <a:pos x="23" y="24"/>
                      </a:cxn>
                      <a:cxn ang="0">
                        <a:pos x="23" y="22"/>
                      </a:cxn>
                      <a:cxn ang="0">
                        <a:pos x="24" y="21"/>
                      </a:cxn>
                      <a:cxn ang="0">
                        <a:pos x="23" y="20"/>
                      </a:cxn>
                      <a:cxn ang="0">
                        <a:pos x="24" y="19"/>
                      </a:cxn>
                      <a:cxn ang="0">
                        <a:pos x="21" y="14"/>
                      </a:cxn>
                      <a:cxn ang="0">
                        <a:pos x="23" y="12"/>
                      </a:cxn>
                      <a:cxn ang="0">
                        <a:pos x="21" y="10"/>
                      </a:cxn>
                      <a:cxn ang="0">
                        <a:pos x="24" y="7"/>
                      </a:cxn>
                      <a:cxn ang="0">
                        <a:pos x="24" y="3"/>
                      </a:cxn>
                    </a:cxnLst>
                    <a:rect l="0" t="0" r="0" b="0"/>
                    <a:pathLst>
                      <a:path w="38" h="211">
                        <a:moveTo>
                          <a:pt x="24" y="3"/>
                        </a:moveTo>
                        <a:lnTo>
                          <a:pt x="16" y="0"/>
                        </a:lnTo>
                        <a:lnTo>
                          <a:pt x="8" y="0"/>
                        </a:lnTo>
                        <a:lnTo>
                          <a:pt x="2" y="1"/>
                        </a:lnTo>
                        <a:lnTo>
                          <a:pt x="0" y="9"/>
                        </a:lnTo>
                        <a:lnTo>
                          <a:pt x="0" y="14"/>
                        </a:lnTo>
                        <a:lnTo>
                          <a:pt x="4" y="22"/>
                        </a:lnTo>
                        <a:lnTo>
                          <a:pt x="6" y="22"/>
                        </a:lnTo>
                        <a:lnTo>
                          <a:pt x="2" y="31"/>
                        </a:lnTo>
                        <a:lnTo>
                          <a:pt x="0" y="44"/>
                        </a:lnTo>
                        <a:lnTo>
                          <a:pt x="0" y="57"/>
                        </a:lnTo>
                        <a:lnTo>
                          <a:pt x="0" y="72"/>
                        </a:lnTo>
                        <a:lnTo>
                          <a:pt x="2" y="87"/>
                        </a:lnTo>
                        <a:lnTo>
                          <a:pt x="7" y="88"/>
                        </a:lnTo>
                        <a:lnTo>
                          <a:pt x="7" y="92"/>
                        </a:lnTo>
                        <a:lnTo>
                          <a:pt x="10" y="94"/>
                        </a:lnTo>
                        <a:lnTo>
                          <a:pt x="10" y="110"/>
                        </a:lnTo>
                        <a:lnTo>
                          <a:pt x="12" y="113"/>
                        </a:lnTo>
                        <a:lnTo>
                          <a:pt x="12" y="141"/>
                        </a:lnTo>
                        <a:lnTo>
                          <a:pt x="12" y="159"/>
                        </a:lnTo>
                        <a:lnTo>
                          <a:pt x="8" y="179"/>
                        </a:lnTo>
                        <a:lnTo>
                          <a:pt x="7" y="204"/>
                        </a:lnTo>
                        <a:lnTo>
                          <a:pt x="11" y="206"/>
                        </a:lnTo>
                        <a:lnTo>
                          <a:pt x="11" y="209"/>
                        </a:lnTo>
                        <a:lnTo>
                          <a:pt x="17" y="209"/>
                        </a:lnTo>
                        <a:lnTo>
                          <a:pt x="18" y="208"/>
                        </a:lnTo>
                        <a:lnTo>
                          <a:pt x="21" y="208"/>
                        </a:lnTo>
                        <a:lnTo>
                          <a:pt x="21" y="210"/>
                        </a:lnTo>
                        <a:lnTo>
                          <a:pt x="25" y="209"/>
                        </a:lnTo>
                        <a:lnTo>
                          <a:pt x="35" y="208"/>
                        </a:lnTo>
                        <a:lnTo>
                          <a:pt x="35" y="206"/>
                        </a:lnTo>
                        <a:lnTo>
                          <a:pt x="26" y="202"/>
                        </a:lnTo>
                        <a:lnTo>
                          <a:pt x="26" y="198"/>
                        </a:lnTo>
                        <a:lnTo>
                          <a:pt x="34" y="197"/>
                        </a:lnTo>
                        <a:lnTo>
                          <a:pt x="34" y="195"/>
                        </a:lnTo>
                        <a:lnTo>
                          <a:pt x="29" y="190"/>
                        </a:lnTo>
                        <a:lnTo>
                          <a:pt x="29" y="161"/>
                        </a:lnTo>
                        <a:lnTo>
                          <a:pt x="30" y="135"/>
                        </a:lnTo>
                        <a:lnTo>
                          <a:pt x="30" y="109"/>
                        </a:lnTo>
                        <a:lnTo>
                          <a:pt x="30" y="94"/>
                        </a:lnTo>
                        <a:lnTo>
                          <a:pt x="30" y="90"/>
                        </a:lnTo>
                        <a:lnTo>
                          <a:pt x="30" y="69"/>
                        </a:lnTo>
                        <a:lnTo>
                          <a:pt x="37" y="65"/>
                        </a:lnTo>
                        <a:lnTo>
                          <a:pt x="37" y="62"/>
                        </a:lnTo>
                        <a:lnTo>
                          <a:pt x="23" y="34"/>
                        </a:lnTo>
                        <a:lnTo>
                          <a:pt x="16" y="30"/>
                        </a:lnTo>
                        <a:lnTo>
                          <a:pt x="17" y="28"/>
                        </a:lnTo>
                        <a:lnTo>
                          <a:pt x="21" y="27"/>
                        </a:lnTo>
                        <a:lnTo>
                          <a:pt x="21" y="25"/>
                        </a:lnTo>
                        <a:lnTo>
                          <a:pt x="23" y="24"/>
                        </a:lnTo>
                        <a:lnTo>
                          <a:pt x="23" y="22"/>
                        </a:lnTo>
                        <a:lnTo>
                          <a:pt x="24" y="21"/>
                        </a:lnTo>
                        <a:lnTo>
                          <a:pt x="23" y="20"/>
                        </a:lnTo>
                        <a:lnTo>
                          <a:pt x="24" y="19"/>
                        </a:lnTo>
                        <a:lnTo>
                          <a:pt x="21" y="14"/>
                        </a:lnTo>
                        <a:lnTo>
                          <a:pt x="23" y="12"/>
                        </a:lnTo>
                        <a:lnTo>
                          <a:pt x="21" y="10"/>
                        </a:lnTo>
                        <a:lnTo>
                          <a:pt x="24" y="7"/>
                        </a:lnTo>
                        <a:lnTo>
                          <a:pt x="24" y="3"/>
                        </a:lnTo>
                      </a:path>
                    </a:pathLst>
                  </a:custGeom>
                  <a:solidFill>
                    <a:schemeClr val="hlink">
                      <a:alpha val="100000"/>
                    </a:schemeClr>
                  </a:solidFill>
                  <a:ln w="9525">
                    <a:noFill/>
                  </a:ln>
                </p:spPr>
                <p:txBody>
                  <a:bodyPr/>
                  <a:lstStyle/>
                  <a:p>
                    <a:endParaRPr lang="zh-CN" altLang="en-US"/>
                  </a:p>
                </p:txBody>
              </p:sp>
              <p:sp>
                <p:nvSpPr>
                  <p:cNvPr id="32" name="Freeform 16"/>
                  <p:cNvSpPr/>
                  <p:nvPr/>
                </p:nvSpPr>
                <p:spPr>
                  <a:xfrm>
                    <a:off x="811" y="0"/>
                    <a:ext cx="51" cy="190"/>
                  </a:xfrm>
                  <a:custGeom>
                    <a:avLst/>
                    <a:gdLst/>
                    <a:ahLst/>
                    <a:cxnLst>
                      <a:cxn ang="0">
                        <a:pos x="30" y="2"/>
                      </a:cxn>
                      <a:cxn ang="0">
                        <a:pos x="41" y="0"/>
                      </a:cxn>
                      <a:cxn ang="0">
                        <a:pos x="45" y="4"/>
                      </a:cxn>
                      <a:cxn ang="0">
                        <a:pos x="46" y="2"/>
                      </a:cxn>
                      <a:cxn ang="0">
                        <a:pos x="49" y="11"/>
                      </a:cxn>
                      <a:cxn ang="0">
                        <a:pos x="43" y="15"/>
                      </a:cxn>
                      <a:cxn ang="0">
                        <a:pos x="43" y="20"/>
                      </a:cxn>
                      <a:cxn ang="0">
                        <a:pos x="41" y="20"/>
                      </a:cxn>
                      <a:cxn ang="0">
                        <a:pos x="41" y="25"/>
                      </a:cxn>
                      <a:cxn ang="0">
                        <a:pos x="36" y="26"/>
                      </a:cxn>
                      <a:cxn ang="0">
                        <a:pos x="36" y="28"/>
                      </a:cxn>
                      <a:cxn ang="0">
                        <a:pos x="43" y="33"/>
                      </a:cxn>
                      <a:cxn ang="0">
                        <a:pos x="49" y="60"/>
                      </a:cxn>
                      <a:cxn ang="0">
                        <a:pos x="45" y="68"/>
                      </a:cxn>
                      <a:cxn ang="0">
                        <a:pos x="45" y="117"/>
                      </a:cxn>
                      <a:cxn ang="0">
                        <a:pos x="39" y="119"/>
                      </a:cxn>
                      <a:cxn ang="0">
                        <a:pos x="38" y="128"/>
                      </a:cxn>
                      <a:cxn ang="0">
                        <a:pos x="36" y="149"/>
                      </a:cxn>
                      <a:cxn ang="0">
                        <a:pos x="36" y="160"/>
                      </a:cxn>
                      <a:cxn ang="0">
                        <a:pos x="45" y="167"/>
                      </a:cxn>
                      <a:cxn ang="0">
                        <a:pos x="50" y="171"/>
                      </a:cxn>
                      <a:cxn ang="0">
                        <a:pos x="50" y="173"/>
                      </a:cxn>
                      <a:cxn ang="0">
                        <a:pos x="37" y="169"/>
                      </a:cxn>
                      <a:cxn ang="0">
                        <a:pos x="36" y="167"/>
                      </a:cxn>
                      <a:cxn ang="0">
                        <a:pos x="34" y="169"/>
                      </a:cxn>
                      <a:cxn ang="0">
                        <a:pos x="34" y="169"/>
                      </a:cxn>
                      <a:cxn ang="0">
                        <a:pos x="32" y="161"/>
                      </a:cxn>
                      <a:cxn ang="0">
                        <a:pos x="30" y="125"/>
                      </a:cxn>
                      <a:cxn ang="0">
                        <a:pos x="28" y="125"/>
                      </a:cxn>
                      <a:cxn ang="0">
                        <a:pos x="20" y="157"/>
                      </a:cxn>
                      <a:cxn ang="0">
                        <a:pos x="20" y="177"/>
                      </a:cxn>
                      <a:cxn ang="0">
                        <a:pos x="17" y="187"/>
                      </a:cxn>
                      <a:cxn ang="0">
                        <a:pos x="15" y="189"/>
                      </a:cxn>
                      <a:cxn ang="0">
                        <a:pos x="14" y="184"/>
                      </a:cxn>
                      <a:cxn ang="0">
                        <a:pos x="16" y="178"/>
                      </a:cxn>
                      <a:cxn ang="0">
                        <a:pos x="17" y="165"/>
                      </a:cxn>
                      <a:cxn ang="0">
                        <a:pos x="17" y="120"/>
                      </a:cxn>
                      <a:cxn ang="0">
                        <a:pos x="20" y="76"/>
                      </a:cxn>
                      <a:cxn ang="0">
                        <a:pos x="16" y="72"/>
                      </a:cxn>
                      <a:cxn ang="0">
                        <a:pos x="16" y="65"/>
                      </a:cxn>
                      <a:cxn ang="0">
                        <a:pos x="16" y="53"/>
                      </a:cxn>
                      <a:cxn ang="0">
                        <a:pos x="10" y="57"/>
                      </a:cxn>
                      <a:cxn ang="0">
                        <a:pos x="16" y="63"/>
                      </a:cxn>
                      <a:cxn ang="0">
                        <a:pos x="16" y="70"/>
                      </a:cxn>
                      <a:cxn ang="0">
                        <a:pos x="10" y="66"/>
                      </a:cxn>
                      <a:cxn ang="0">
                        <a:pos x="8" y="62"/>
                      </a:cxn>
                      <a:cxn ang="0">
                        <a:pos x="4" y="63"/>
                      </a:cxn>
                      <a:cxn ang="0">
                        <a:pos x="0" y="56"/>
                      </a:cxn>
                      <a:cxn ang="0">
                        <a:pos x="0" y="53"/>
                      </a:cxn>
                      <a:cxn ang="0">
                        <a:pos x="2" y="52"/>
                      </a:cxn>
                      <a:cxn ang="0">
                        <a:pos x="9" y="44"/>
                      </a:cxn>
                      <a:cxn ang="0">
                        <a:pos x="16" y="36"/>
                      </a:cxn>
                      <a:cxn ang="0">
                        <a:pos x="24" y="29"/>
                      </a:cxn>
                      <a:cxn ang="0">
                        <a:pos x="30" y="25"/>
                      </a:cxn>
                      <a:cxn ang="0">
                        <a:pos x="30" y="19"/>
                      </a:cxn>
                      <a:cxn ang="0">
                        <a:pos x="28" y="16"/>
                      </a:cxn>
                      <a:cxn ang="0">
                        <a:pos x="28" y="9"/>
                      </a:cxn>
                      <a:cxn ang="0">
                        <a:pos x="26" y="7"/>
                      </a:cxn>
                      <a:cxn ang="0">
                        <a:pos x="30" y="2"/>
                      </a:cxn>
                    </a:cxnLst>
                    <a:rect l="0" t="0" r="0" b="0"/>
                    <a:pathLst>
                      <a:path w="51" h="190">
                        <a:moveTo>
                          <a:pt x="30" y="2"/>
                        </a:moveTo>
                        <a:lnTo>
                          <a:pt x="41" y="0"/>
                        </a:lnTo>
                        <a:lnTo>
                          <a:pt x="45" y="4"/>
                        </a:lnTo>
                        <a:lnTo>
                          <a:pt x="46" y="2"/>
                        </a:lnTo>
                        <a:lnTo>
                          <a:pt x="49" y="11"/>
                        </a:lnTo>
                        <a:lnTo>
                          <a:pt x="43" y="15"/>
                        </a:lnTo>
                        <a:lnTo>
                          <a:pt x="43" y="20"/>
                        </a:lnTo>
                        <a:lnTo>
                          <a:pt x="41" y="20"/>
                        </a:lnTo>
                        <a:lnTo>
                          <a:pt x="41" y="25"/>
                        </a:lnTo>
                        <a:lnTo>
                          <a:pt x="36" y="26"/>
                        </a:lnTo>
                        <a:lnTo>
                          <a:pt x="36" y="28"/>
                        </a:lnTo>
                        <a:lnTo>
                          <a:pt x="43" y="33"/>
                        </a:lnTo>
                        <a:lnTo>
                          <a:pt x="49" y="60"/>
                        </a:lnTo>
                        <a:lnTo>
                          <a:pt x="45" y="68"/>
                        </a:lnTo>
                        <a:lnTo>
                          <a:pt x="45" y="117"/>
                        </a:lnTo>
                        <a:lnTo>
                          <a:pt x="39" y="119"/>
                        </a:lnTo>
                        <a:lnTo>
                          <a:pt x="38" y="128"/>
                        </a:lnTo>
                        <a:lnTo>
                          <a:pt x="36" y="149"/>
                        </a:lnTo>
                        <a:lnTo>
                          <a:pt x="36" y="160"/>
                        </a:lnTo>
                        <a:lnTo>
                          <a:pt x="45" y="167"/>
                        </a:lnTo>
                        <a:lnTo>
                          <a:pt x="50" y="171"/>
                        </a:lnTo>
                        <a:lnTo>
                          <a:pt x="50" y="173"/>
                        </a:lnTo>
                        <a:lnTo>
                          <a:pt x="37" y="169"/>
                        </a:lnTo>
                        <a:lnTo>
                          <a:pt x="36" y="167"/>
                        </a:lnTo>
                        <a:lnTo>
                          <a:pt x="34" y="169"/>
                        </a:lnTo>
                        <a:lnTo>
                          <a:pt x="34" y="169"/>
                        </a:lnTo>
                        <a:lnTo>
                          <a:pt x="32" y="161"/>
                        </a:lnTo>
                        <a:lnTo>
                          <a:pt x="30" y="125"/>
                        </a:lnTo>
                        <a:lnTo>
                          <a:pt x="28" y="125"/>
                        </a:lnTo>
                        <a:lnTo>
                          <a:pt x="20" y="157"/>
                        </a:lnTo>
                        <a:lnTo>
                          <a:pt x="20" y="177"/>
                        </a:lnTo>
                        <a:lnTo>
                          <a:pt x="17" y="187"/>
                        </a:lnTo>
                        <a:lnTo>
                          <a:pt x="15" y="189"/>
                        </a:lnTo>
                        <a:lnTo>
                          <a:pt x="14" y="184"/>
                        </a:lnTo>
                        <a:lnTo>
                          <a:pt x="16" y="178"/>
                        </a:lnTo>
                        <a:lnTo>
                          <a:pt x="17" y="165"/>
                        </a:lnTo>
                        <a:lnTo>
                          <a:pt x="17" y="120"/>
                        </a:lnTo>
                        <a:lnTo>
                          <a:pt x="20" y="76"/>
                        </a:lnTo>
                        <a:lnTo>
                          <a:pt x="16" y="72"/>
                        </a:lnTo>
                        <a:lnTo>
                          <a:pt x="16" y="65"/>
                        </a:lnTo>
                        <a:lnTo>
                          <a:pt x="16" y="53"/>
                        </a:lnTo>
                        <a:lnTo>
                          <a:pt x="10" y="57"/>
                        </a:lnTo>
                        <a:lnTo>
                          <a:pt x="16" y="63"/>
                        </a:lnTo>
                        <a:lnTo>
                          <a:pt x="16" y="70"/>
                        </a:lnTo>
                        <a:lnTo>
                          <a:pt x="10" y="66"/>
                        </a:lnTo>
                        <a:lnTo>
                          <a:pt x="8" y="62"/>
                        </a:lnTo>
                        <a:lnTo>
                          <a:pt x="4" y="63"/>
                        </a:lnTo>
                        <a:lnTo>
                          <a:pt x="0" y="56"/>
                        </a:lnTo>
                        <a:lnTo>
                          <a:pt x="0" y="53"/>
                        </a:lnTo>
                        <a:lnTo>
                          <a:pt x="2" y="52"/>
                        </a:lnTo>
                        <a:lnTo>
                          <a:pt x="9" y="44"/>
                        </a:lnTo>
                        <a:lnTo>
                          <a:pt x="16" y="36"/>
                        </a:lnTo>
                        <a:lnTo>
                          <a:pt x="24" y="29"/>
                        </a:lnTo>
                        <a:lnTo>
                          <a:pt x="30" y="25"/>
                        </a:lnTo>
                        <a:lnTo>
                          <a:pt x="30" y="19"/>
                        </a:lnTo>
                        <a:lnTo>
                          <a:pt x="28" y="16"/>
                        </a:lnTo>
                        <a:lnTo>
                          <a:pt x="28" y="9"/>
                        </a:lnTo>
                        <a:lnTo>
                          <a:pt x="26" y="7"/>
                        </a:lnTo>
                        <a:lnTo>
                          <a:pt x="30" y="2"/>
                        </a:lnTo>
                      </a:path>
                    </a:pathLst>
                  </a:custGeom>
                  <a:solidFill>
                    <a:schemeClr val="hlink">
                      <a:alpha val="100000"/>
                    </a:schemeClr>
                  </a:solidFill>
                  <a:ln w="9525">
                    <a:noFill/>
                  </a:ln>
                </p:spPr>
                <p:txBody>
                  <a:bodyPr/>
                  <a:lstStyle/>
                  <a:p>
                    <a:endParaRPr lang="zh-CN" altLang="en-US"/>
                  </a:p>
                </p:txBody>
              </p:sp>
              <p:sp>
                <p:nvSpPr>
                  <p:cNvPr id="33" name="Freeform 17"/>
                  <p:cNvSpPr/>
                  <p:nvPr/>
                </p:nvSpPr>
                <p:spPr>
                  <a:xfrm>
                    <a:off x="644" y="53"/>
                    <a:ext cx="25" cy="134"/>
                  </a:xfrm>
                  <a:custGeom>
                    <a:avLst/>
                    <a:gdLst/>
                    <a:ahLst/>
                    <a:cxnLst>
                      <a:cxn ang="0">
                        <a:pos x="19" y="2"/>
                      </a:cxn>
                      <a:cxn ang="0">
                        <a:pos x="19" y="6"/>
                      </a:cxn>
                      <a:cxn ang="0">
                        <a:pos x="19" y="7"/>
                      </a:cxn>
                      <a:cxn ang="0">
                        <a:pos x="20" y="8"/>
                      </a:cxn>
                      <a:cxn ang="0">
                        <a:pos x="19" y="9"/>
                      </a:cxn>
                      <a:cxn ang="0">
                        <a:pos x="19" y="10"/>
                      </a:cxn>
                      <a:cxn ang="0">
                        <a:pos x="18" y="14"/>
                      </a:cxn>
                      <a:cxn ang="0">
                        <a:pos x="18" y="15"/>
                      </a:cxn>
                      <a:cxn ang="0">
                        <a:pos x="23" y="19"/>
                      </a:cxn>
                      <a:cxn ang="0">
                        <a:pos x="24" y="46"/>
                      </a:cxn>
                      <a:cxn ang="0">
                        <a:pos x="22" y="51"/>
                      </a:cxn>
                      <a:cxn ang="0">
                        <a:pos x="23" y="66"/>
                      </a:cxn>
                      <a:cxn ang="0">
                        <a:pos x="21" y="68"/>
                      </a:cxn>
                      <a:cxn ang="0">
                        <a:pos x="20" y="91"/>
                      </a:cxn>
                      <a:cxn ang="0">
                        <a:pos x="19" y="115"/>
                      </a:cxn>
                      <a:cxn ang="0">
                        <a:pos x="20" y="116"/>
                      </a:cxn>
                      <a:cxn ang="0">
                        <a:pos x="24" y="121"/>
                      </a:cxn>
                      <a:cxn ang="0">
                        <a:pos x="23" y="122"/>
                      </a:cxn>
                      <a:cxn ang="0">
                        <a:pos x="22" y="123"/>
                      </a:cxn>
                      <a:cxn ang="0">
                        <a:pos x="19" y="122"/>
                      </a:cxn>
                      <a:cxn ang="0">
                        <a:pos x="17" y="120"/>
                      </a:cxn>
                      <a:cxn ang="0">
                        <a:pos x="15" y="119"/>
                      </a:cxn>
                      <a:cxn ang="0">
                        <a:pos x="15" y="123"/>
                      </a:cxn>
                      <a:cxn ang="0">
                        <a:pos x="14" y="123"/>
                      </a:cxn>
                      <a:cxn ang="0">
                        <a:pos x="16" y="127"/>
                      </a:cxn>
                      <a:cxn ang="0">
                        <a:pos x="15" y="132"/>
                      </a:cxn>
                      <a:cxn ang="0">
                        <a:pos x="14" y="133"/>
                      </a:cxn>
                      <a:cxn ang="0">
                        <a:pos x="11" y="128"/>
                      </a:cxn>
                      <a:cxn ang="0">
                        <a:pos x="11" y="125"/>
                      </a:cxn>
                      <a:cxn ang="0">
                        <a:pos x="10" y="125"/>
                      </a:cxn>
                      <a:cxn ang="0">
                        <a:pos x="8" y="94"/>
                      </a:cxn>
                      <a:cxn ang="0">
                        <a:pos x="10" y="91"/>
                      </a:cxn>
                      <a:cxn ang="0">
                        <a:pos x="7" y="71"/>
                      </a:cxn>
                      <a:cxn ang="0">
                        <a:pos x="5" y="70"/>
                      </a:cxn>
                      <a:cxn ang="0">
                        <a:pos x="5" y="49"/>
                      </a:cxn>
                      <a:cxn ang="0">
                        <a:pos x="0" y="46"/>
                      </a:cxn>
                      <a:cxn ang="0">
                        <a:pos x="2" y="24"/>
                      </a:cxn>
                      <a:cxn ang="0">
                        <a:pos x="9" y="17"/>
                      </a:cxn>
                      <a:cxn ang="0">
                        <a:pos x="11" y="15"/>
                      </a:cxn>
                      <a:cxn ang="0">
                        <a:pos x="11" y="12"/>
                      </a:cxn>
                      <a:cxn ang="0">
                        <a:pos x="11" y="11"/>
                      </a:cxn>
                      <a:cxn ang="0">
                        <a:pos x="9" y="10"/>
                      </a:cxn>
                      <a:cxn ang="0">
                        <a:pos x="8" y="8"/>
                      </a:cxn>
                      <a:cxn ang="0">
                        <a:pos x="8" y="7"/>
                      </a:cxn>
                      <a:cxn ang="0">
                        <a:pos x="8" y="5"/>
                      </a:cxn>
                      <a:cxn ang="0">
                        <a:pos x="8" y="4"/>
                      </a:cxn>
                      <a:cxn ang="0">
                        <a:pos x="10" y="2"/>
                      </a:cxn>
                      <a:cxn ang="0">
                        <a:pos x="11" y="0"/>
                      </a:cxn>
                      <a:cxn ang="0">
                        <a:pos x="12" y="0"/>
                      </a:cxn>
                      <a:cxn ang="0">
                        <a:pos x="14" y="0"/>
                      </a:cxn>
                      <a:cxn ang="0">
                        <a:pos x="16" y="0"/>
                      </a:cxn>
                      <a:cxn ang="0">
                        <a:pos x="17" y="0"/>
                      </a:cxn>
                      <a:cxn ang="0">
                        <a:pos x="19" y="2"/>
                      </a:cxn>
                    </a:cxnLst>
                    <a:rect l="0" t="0" r="0" b="0"/>
                    <a:pathLst>
                      <a:path w="25" h="134">
                        <a:moveTo>
                          <a:pt x="19" y="2"/>
                        </a:moveTo>
                        <a:lnTo>
                          <a:pt x="19" y="6"/>
                        </a:lnTo>
                        <a:lnTo>
                          <a:pt x="19" y="7"/>
                        </a:lnTo>
                        <a:lnTo>
                          <a:pt x="20" y="8"/>
                        </a:lnTo>
                        <a:lnTo>
                          <a:pt x="19" y="9"/>
                        </a:lnTo>
                        <a:lnTo>
                          <a:pt x="19" y="10"/>
                        </a:lnTo>
                        <a:lnTo>
                          <a:pt x="18" y="14"/>
                        </a:lnTo>
                        <a:lnTo>
                          <a:pt x="18" y="15"/>
                        </a:lnTo>
                        <a:lnTo>
                          <a:pt x="23" y="19"/>
                        </a:lnTo>
                        <a:lnTo>
                          <a:pt x="24" y="46"/>
                        </a:lnTo>
                        <a:lnTo>
                          <a:pt x="22" y="51"/>
                        </a:lnTo>
                        <a:lnTo>
                          <a:pt x="23" y="66"/>
                        </a:lnTo>
                        <a:lnTo>
                          <a:pt x="21" y="68"/>
                        </a:lnTo>
                        <a:lnTo>
                          <a:pt x="20" y="91"/>
                        </a:lnTo>
                        <a:lnTo>
                          <a:pt x="19" y="115"/>
                        </a:lnTo>
                        <a:lnTo>
                          <a:pt x="20" y="116"/>
                        </a:lnTo>
                        <a:lnTo>
                          <a:pt x="24" y="121"/>
                        </a:lnTo>
                        <a:lnTo>
                          <a:pt x="23" y="122"/>
                        </a:lnTo>
                        <a:lnTo>
                          <a:pt x="22" y="123"/>
                        </a:lnTo>
                        <a:lnTo>
                          <a:pt x="19" y="122"/>
                        </a:lnTo>
                        <a:lnTo>
                          <a:pt x="17" y="120"/>
                        </a:lnTo>
                        <a:lnTo>
                          <a:pt x="15" y="119"/>
                        </a:lnTo>
                        <a:lnTo>
                          <a:pt x="15" y="123"/>
                        </a:lnTo>
                        <a:lnTo>
                          <a:pt x="14" y="123"/>
                        </a:lnTo>
                        <a:lnTo>
                          <a:pt x="16" y="127"/>
                        </a:lnTo>
                        <a:lnTo>
                          <a:pt x="15" y="132"/>
                        </a:lnTo>
                        <a:lnTo>
                          <a:pt x="14" y="133"/>
                        </a:lnTo>
                        <a:lnTo>
                          <a:pt x="11" y="128"/>
                        </a:lnTo>
                        <a:lnTo>
                          <a:pt x="11" y="125"/>
                        </a:lnTo>
                        <a:lnTo>
                          <a:pt x="10" y="125"/>
                        </a:lnTo>
                        <a:lnTo>
                          <a:pt x="8" y="94"/>
                        </a:lnTo>
                        <a:lnTo>
                          <a:pt x="10" y="91"/>
                        </a:lnTo>
                        <a:lnTo>
                          <a:pt x="7" y="71"/>
                        </a:lnTo>
                        <a:lnTo>
                          <a:pt x="5" y="70"/>
                        </a:lnTo>
                        <a:lnTo>
                          <a:pt x="5" y="49"/>
                        </a:lnTo>
                        <a:lnTo>
                          <a:pt x="0" y="46"/>
                        </a:lnTo>
                        <a:lnTo>
                          <a:pt x="2" y="24"/>
                        </a:lnTo>
                        <a:lnTo>
                          <a:pt x="9" y="17"/>
                        </a:lnTo>
                        <a:lnTo>
                          <a:pt x="11" y="15"/>
                        </a:lnTo>
                        <a:lnTo>
                          <a:pt x="11" y="12"/>
                        </a:lnTo>
                        <a:lnTo>
                          <a:pt x="11" y="11"/>
                        </a:lnTo>
                        <a:lnTo>
                          <a:pt x="9" y="10"/>
                        </a:lnTo>
                        <a:lnTo>
                          <a:pt x="8" y="8"/>
                        </a:lnTo>
                        <a:lnTo>
                          <a:pt x="8" y="7"/>
                        </a:lnTo>
                        <a:lnTo>
                          <a:pt x="8" y="5"/>
                        </a:lnTo>
                        <a:lnTo>
                          <a:pt x="8" y="4"/>
                        </a:lnTo>
                        <a:lnTo>
                          <a:pt x="10" y="2"/>
                        </a:lnTo>
                        <a:lnTo>
                          <a:pt x="11" y="0"/>
                        </a:lnTo>
                        <a:lnTo>
                          <a:pt x="12" y="0"/>
                        </a:lnTo>
                        <a:lnTo>
                          <a:pt x="14" y="0"/>
                        </a:lnTo>
                        <a:lnTo>
                          <a:pt x="16" y="0"/>
                        </a:lnTo>
                        <a:lnTo>
                          <a:pt x="17" y="0"/>
                        </a:lnTo>
                        <a:lnTo>
                          <a:pt x="19" y="2"/>
                        </a:lnTo>
                      </a:path>
                    </a:pathLst>
                  </a:custGeom>
                  <a:solidFill>
                    <a:schemeClr val="hlink">
                      <a:alpha val="100000"/>
                    </a:schemeClr>
                  </a:solidFill>
                  <a:ln w="9525">
                    <a:noFill/>
                  </a:ln>
                </p:spPr>
                <p:txBody>
                  <a:bodyPr/>
                  <a:lstStyle/>
                  <a:p>
                    <a:endParaRPr lang="zh-CN" altLang="en-US"/>
                  </a:p>
                </p:txBody>
              </p:sp>
              <p:sp>
                <p:nvSpPr>
                  <p:cNvPr id="34" name="Freeform 18"/>
                  <p:cNvSpPr/>
                  <p:nvPr/>
                </p:nvSpPr>
                <p:spPr>
                  <a:xfrm>
                    <a:off x="552" y="73"/>
                    <a:ext cx="53" cy="254"/>
                  </a:xfrm>
                  <a:custGeom>
                    <a:avLst/>
                    <a:gdLst/>
                    <a:ahLst/>
                    <a:cxnLst>
                      <a:cxn ang="0">
                        <a:pos x="40" y="5"/>
                      </a:cxn>
                      <a:cxn ang="0">
                        <a:pos x="40" y="12"/>
                      </a:cxn>
                      <a:cxn ang="0">
                        <a:pos x="40" y="14"/>
                      </a:cxn>
                      <a:cxn ang="0">
                        <a:pos x="42" y="18"/>
                      </a:cxn>
                      <a:cxn ang="0">
                        <a:pos x="40" y="20"/>
                      </a:cxn>
                      <a:cxn ang="0">
                        <a:pos x="41" y="22"/>
                      </a:cxn>
                      <a:cxn ang="0">
                        <a:pos x="39" y="29"/>
                      </a:cxn>
                      <a:cxn ang="0">
                        <a:pos x="39" y="30"/>
                      </a:cxn>
                      <a:cxn ang="0">
                        <a:pos x="48" y="37"/>
                      </a:cxn>
                      <a:cxn ang="0">
                        <a:pos x="52" y="89"/>
                      </a:cxn>
                      <a:cxn ang="0">
                        <a:pos x="47" y="98"/>
                      </a:cxn>
                      <a:cxn ang="0">
                        <a:pos x="49" y="127"/>
                      </a:cxn>
                      <a:cxn ang="0">
                        <a:pos x="46" y="129"/>
                      </a:cxn>
                      <a:cxn ang="0">
                        <a:pos x="44" y="174"/>
                      </a:cxn>
                      <a:cxn ang="0">
                        <a:pos x="42" y="219"/>
                      </a:cxn>
                      <a:cxn ang="0">
                        <a:pos x="42" y="221"/>
                      </a:cxn>
                      <a:cxn ang="0">
                        <a:pos x="52" y="230"/>
                      </a:cxn>
                      <a:cxn ang="0">
                        <a:pos x="50" y="231"/>
                      </a:cxn>
                      <a:cxn ang="0">
                        <a:pos x="47" y="233"/>
                      </a:cxn>
                      <a:cxn ang="0">
                        <a:pos x="42" y="231"/>
                      </a:cxn>
                      <a:cxn ang="0">
                        <a:pos x="36" y="228"/>
                      </a:cxn>
                      <a:cxn ang="0">
                        <a:pos x="32" y="227"/>
                      </a:cxn>
                      <a:cxn ang="0">
                        <a:pos x="32" y="234"/>
                      </a:cxn>
                      <a:cxn ang="0">
                        <a:pos x="30" y="234"/>
                      </a:cxn>
                      <a:cxn ang="0">
                        <a:pos x="33" y="240"/>
                      </a:cxn>
                      <a:cxn ang="0">
                        <a:pos x="32" y="251"/>
                      </a:cxn>
                      <a:cxn ang="0">
                        <a:pos x="28" y="253"/>
                      </a:cxn>
                      <a:cxn ang="0">
                        <a:pos x="23" y="244"/>
                      </a:cxn>
                      <a:cxn ang="0">
                        <a:pos x="23" y="237"/>
                      </a:cxn>
                      <a:cxn ang="0">
                        <a:pos x="21" y="237"/>
                      </a:cxn>
                      <a:cxn ang="0">
                        <a:pos x="19" y="179"/>
                      </a:cxn>
                      <a:cxn ang="0">
                        <a:pos x="21" y="174"/>
                      </a:cxn>
                      <a:cxn ang="0">
                        <a:pos x="15" y="135"/>
                      </a:cxn>
                      <a:cxn ang="0">
                        <a:pos x="11" y="134"/>
                      </a:cxn>
                      <a:cxn ang="0">
                        <a:pos x="10" y="93"/>
                      </a:cxn>
                      <a:cxn ang="0">
                        <a:pos x="0" y="89"/>
                      </a:cxn>
                      <a:cxn ang="0">
                        <a:pos x="4" y="46"/>
                      </a:cxn>
                      <a:cxn ang="0">
                        <a:pos x="19" y="34"/>
                      </a:cxn>
                      <a:cxn ang="0">
                        <a:pos x="23" y="30"/>
                      </a:cxn>
                      <a:cxn ang="0">
                        <a:pos x="23" y="25"/>
                      </a:cxn>
                      <a:cxn ang="0">
                        <a:pos x="22" y="22"/>
                      </a:cxn>
                      <a:cxn ang="0">
                        <a:pos x="20" y="20"/>
                      </a:cxn>
                      <a:cxn ang="0">
                        <a:pos x="18" y="17"/>
                      </a:cxn>
                      <a:cxn ang="0">
                        <a:pos x="17" y="14"/>
                      </a:cxn>
                      <a:cxn ang="0">
                        <a:pos x="17" y="12"/>
                      </a:cxn>
                      <a:cxn ang="0">
                        <a:pos x="18" y="8"/>
                      </a:cxn>
                      <a:cxn ang="0">
                        <a:pos x="20" y="5"/>
                      </a:cxn>
                      <a:cxn ang="0">
                        <a:pos x="23" y="2"/>
                      </a:cxn>
                      <a:cxn ang="0">
                        <a:pos x="26" y="0"/>
                      </a:cxn>
                      <a:cxn ang="0">
                        <a:pos x="30" y="0"/>
                      </a:cxn>
                      <a:cxn ang="0">
                        <a:pos x="33" y="1"/>
                      </a:cxn>
                      <a:cxn ang="0">
                        <a:pos x="36" y="2"/>
                      </a:cxn>
                      <a:cxn ang="0">
                        <a:pos x="40" y="5"/>
                      </a:cxn>
                    </a:cxnLst>
                    <a:rect l="0" t="0" r="0" b="0"/>
                    <a:pathLst>
                      <a:path w="53" h="254">
                        <a:moveTo>
                          <a:pt x="40" y="5"/>
                        </a:moveTo>
                        <a:lnTo>
                          <a:pt x="40" y="12"/>
                        </a:lnTo>
                        <a:lnTo>
                          <a:pt x="40" y="14"/>
                        </a:lnTo>
                        <a:lnTo>
                          <a:pt x="42" y="18"/>
                        </a:lnTo>
                        <a:lnTo>
                          <a:pt x="40" y="20"/>
                        </a:lnTo>
                        <a:lnTo>
                          <a:pt x="41" y="22"/>
                        </a:lnTo>
                        <a:lnTo>
                          <a:pt x="39" y="29"/>
                        </a:lnTo>
                        <a:lnTo>
                          <a:pt x="39" y="30"/>
                        </a:lnTo>
                        <a:lnTo>
                          <a:pt x="48" y="37"/>
                        </a:lnTo>
                        <a:lnTo>
                          <a:pt x="52" y="89"/>
                        </a:lnTo>
                        <a:lnTo>
                          <a:pt x="47" y="98"/>
                        </a:lnTo>
                        <a:lnTo>
                          <a:pt x="49" y="127"/>
                        </a:lnTo>
                        <a:lnTo>
                          <a:pt x="46" y="129"/>
                        </a:lnTo>
                        <a:lnTo>
                          <a:pt x="44" y="174"/>
                        </a:lnTo>
                        <a:lnTo>
                          <a:pt x="42" y="219"/>
                        </a:lnTo>
                        <a:lnTo>
                          <a:pt x="42" y="221"/>
                        </a:lnTo>
                        <a:lnTo>
                          <a:pt x="52" y="230"/>
                        </a:lnTo>
                        <a:lnTo>
                          <a:pt x="50" y="231"/>
                        </a:lnTo>
                        <a:lnTo>
                          <a:pt x="47" y="233"/>
                        </a:lnTo>
                        <a:lnTo>
                          <a:pt x="42" y="231"/>
                        </a:lnTo>
                        <a:lnTo>
                          <a:pt x="36" y="228"/>
                        </a:lnTo>
                        <a:lnTo>
                          <a:pt x="32" y="227"/>
                        </a:lnTo>
                        <a:lnTo>
                          <a:pt x="32" y="234"/>
                        </a:lnTo>
                        <a:lnTo>
                          <a:pt x="30" y="234"/>
                        </a:lnTo>
                        <a:lnTo>
                          <a:pt x="33" y="240"/>
                        </a:lnTo>
                        <a:lnTo>
                          <a:pt x="32" y="251"/>
                        </a:lnTo>
                        <a:lnTo>
                          <a:pt x="28" y="253"/>
                        </a:lnTo>
                        <a:lnTo>
                          <a:pt x="23" y="244"/>
                        </a:lnTo>
                        <a:lnTo>
                          <a:pt x="23" y="237"/>
                        </a:lnTo>
                        <a:lnTo>
                          <a:pt x="21" y="237"/>
                        </a:lnTo>
                        <a:lnTo>
                          <a:pt x="19" y="179"/>
                        </a:lnTo>
                        <a:lnTo>
                          <a:pt x="21" y="174"/>
                        </a:lnTo>
                        <a:lnTo>
                          <a:pt x="15" y="135"/>
                        </a:lnTo>
                        <a:lnTo>
                          <a:pt x="11" y="134"/>
                        </a:lnTo>
                        <a:lnTo>
                          <a:pt x="10" y="93"/>
                        </a:lnTo>
                        <a:lnTo>
                          <a:pt x="0" y="89"/>
                        </a:lnTo>
                        <a:lnTo>
                          <a:pt x="4" y="46"/>
                        </a:lnTo>
                        <a:lnTo>
                          <a:pt x="19" y="34"/>
                        </a:lnTo>
                        <a:lnTo>
                          <a:pt x="23" y="30"/>
                        </a:lnTo>
                        <a:lnTo>
                          <a:pt x="23" y="25"/>
                        </a:lnTo>
                        <a:lnTo>
                          <a:pt x="22" y="22"/>
                        </a:lnTo>
                        <a:lnTo>
                          <a:pt x="20" y="20"/>
                        </a:lnTo>
                        <a:lnTo>
                          <a:pt x="18" y="17"/>
                        </a:lnTo>
                        <a:lnTo>
                          <a:pt x="17" y="14"/>
                        </a:lnTo>
                        <a:lnTo>
                          <a:pt x="17" y="12"/>
                        </a:lnTo>
                        <a:lnTo>
                          <a:pt x="18" y="8"/>
                        </a:lnTo>
                        <a:lnTo>
                          <a:pt x="20" y="5"/>
                        </a:lnTo>
                        <a:lnTo>
                          <a:pt x="23" y="2"/>
                        </a:lnTo>
                        <a:lnTo>
                          <a:pt x="26" y="0"/>
                        </a:lnTo>
                        <a:lnTo>
                          <a:pt x="30" y="0"/>
                        </a:lnTo>
                        <a:lnTo>
                          <a:pt x="33" y="1"/>
                        </a:lnTo>
                        <a:lnTo>
                          <a:pt x="36" y="2"/>
                        </a:lnTo>
                        <a:lnTo>
                          <a:pt x="40" y="5"/>
                        </a:lnTo>
                      </a:path>
                    </a:pathLst>
                  </a:custGeom>
                  <a:solidFill>
                    <a:schemeClr val="hlink">
                      <a:alpha val="100000"/>
                    </a:schemeClr>
                  </a:solidFill>
                  <a:ln w="9525">
                    <a:noFill/>
                  </a:ln>
                </p:spPr>
                <p:txBody>
                  <a:bodyPr/>
                  <a:lstStyle/>
                  <a:p>
                    <a:endParaRPr lang="zh-CN" altLang="en-US"/>
                  </a:p>
                </p:txBody>
              </p:sp>
            </p:grpSp>
            <p:grpSp>
              <p:nvGrpSpPr>
                <p:cNvPr id="35" name="组合 34"/>
                <p:cNvGrpSpPr/>
                <p:nvPr/>
              </p:nvGrpSpPr>
              <p:grpSpPr>
                <a:xfrm>
                  <a:off x="453" y="68"/>
                  <a:ext cx="1733" cy="849"/>
                  <a:chOff x="0" y="0"/>
                  <a:chExt cx="1733" cy="849"/>
                </a:xfrm>
              </p:grpSpPr>
              <p:grpSp>
                <p:nvGrpSpPr>
                  <p:cNvPr id="36" name="组合 35"/>
                  <p:cNvGrpSpPr/>
                  <p:nvPr/>
                </p:nvGrpSpPr>
                <p:grpSpPr>
                  <a:xfrm>
                    <a:off x="1025" y="35"/>
                    <a:ext cx="279" cy="603"/>
                    <a:chOff x="0" y="0"/>
                    <a:chExt cx="279" cy="603"/>
                  </a:xfrm>
                </p:grpSpPr>
                <p:sp>
                  <p:nvSpPr>
                    <p:cNvPr id="37" name="Freeform 21"/>
                    <p:cNvSpPr/>
                    <p:nvPr/>
                  </p:nvSpPr>
                  <p:spPr>
                    <a:xfrm>
                      <a:off x="0" y="0"/>
                      <a:ext cx="176" cy="603"/>
                    </a:xfrm>
                    <a:custGeom>
                      <a:avLst/>
                      <a:gdLst/>
                      <a:ahLst/>
                      <a:cxnLst>
                        <a:cxn ang="0">
                          <a:pos x="107" y="8"/>
                        </a:cxn>
                        <a:cxn ang="0">
                          <a:pos x="141" y="0"/>
                        </a:cxn>
                        <a:cxn ang="0">
                          <a:pos x="154" y="16"/>
                        </a:cxn>
                        <a:cxn ang="0">
                          <a:pos x="160" y="11"/>
                        </a:cxn>
                        <a:cxn ang="0">
                          <a:pos x="169" y="37"/>
                        </a:cxn>
                        <a:cxn ang="0">
                          <a:pos x="150" y="54"/>
                        </a:cxn>
                        <a:cxn ang="0">
                          <a:pos x="149" y="67"/>
                        </a:cxn>
                        <a:cxn ang="0">
                          <a:pos x="144" y="68"/>
                        </a:cxn>
                        <a:cxn ang="0">
                          <a:pos x="141" y="82"/>
                        </a:cxn>
                        <a:cxn ang="0">
                          <a:pos x="127" y="85"/>
                        </a:cxn>
                        <a:cxn ang="0">
                          <a:pos x="127" y="91"/>
                        </a:cxn>
                        <a:cxn ang="0">
                          <a:pos x="150" y="109"/>
                        </a:cxn>
                        <a:cxn ang="0">
                          <a:pos x="169" y="194"/>
                        </a:cxn>
                        <a:cxn ang="0">
                          <a:pos x="154" y="217"/>
                        </a:cxn>
                        <a:cxn ang="0">
                          <a:pos x="154" y="375"/>
                        </a:cxn>
                        <a:cxn ang="0">
                          <a:pos x="136" y="382"/>
                        </a:cxn>
                        <a:cxn ang="0">
                          <a:pos x="133" y="407"/>
                        </a:cxn>
                        <a:cxn ang="0">
                          <a:pos x="125" y="473"/>
                        </a:cxn>
                        <a:cxn ang="0">
                          <a:pos x="125" y="509"/>
                        </a:cxn>
                        <a:cxn ang="0">
                          <a:pos x="154" y="531"/>
                        </a:cxn>
                        <a:cxn ang="0">
                          <a:pos x="175" y="542"/>
                        </a:cxn>
                        <a:cxn ang="0">
                          <a:pos x="175" y="550"/>
                        </a:cxn>
                        <a:cxn ang="0">
                          <a:pos x="131" y="539"/>
                        </a:cxn>
                        <a:cxn ang="0">
                          <a:pos x="125" y="532"/>
                        </a:cxn>
                        <a:cxn ang="0">
                          <a:pos x="121" y="539"/>
                        </a:cxn>
                        <a:cxn ang="0">
                          <a:pos x="116" y="539"/>
                        </a:cxn>
                        <a:cxn ang="0">
                          <a:pos x="111" y="514"/>
                        </a:cxn>
                        <a:cxn ang="0">
                          <a:pos x="107" y="400"/>
                        </a:cxn>
                        <a:cxn ang="0">
                          <a:pos x="98" y="400"/>
                        </a:cxn>
                        <a:cxn ang="0">
                          <a:pos x="73" y="501"/>
                        </a:cxn>
                        <a:cxn ang="0">
                          <a:pos x="73" y="564"/>
                        </a:cxn>
                        <a:cxn ang="0">
                          <a:pos x="63" y="595"/>
                        </a:cxn>
                        <a:cxn ang="0">
                          <a:pos x="54" y="602"/>
                        </a:cxn>
                        <a:cxn ang="0">
                          <a:pos x="48" y="585"/>
                        </a:cxn>
                        <a:cxn ang="0">
                          <a:pos x="55" y="567"/>
                        </a:cxn>
                        <a:cxn ang="0">
                          <a:pos x="63" y="528"/>
                        </a:cxn>
                        <a:cxn ang="0">
                          <a:pos x="64" y="384"/>
                        </a:cxn>
                        <a:cxn ang="0">
                          <a:pos x="72" y="242"/>
                        </a:cxn>
                        <a:cxn ang="0">
                          <a:pos x="57" y="230"/>
                        </a:cxn>
                        <a:cxn ang="0">
                          <a:pos x="57" y="210"/>
                        </a:cxn>
                        <a:cxn ang="0">
                          <a:pos x="57" y="172"/>
                        </a:cxn>
                        <a:cxn ang="0">
                          <a:pos x="38" y="181"/>
                        </a:cxn>
                        <a:cxn ang="0">
                          <a:pos x="55" y="205"/>
                        </a:cxn>
                        <a:cxn ang="0">
                          <a:pos x="55" y="227"/>
                        </a:cxn>
                        <a:cxn ang="0">
                          <a:pos x="37" y="213"/>
                        </a:cxn>
                        <a:cxn ang="0">
                          <a:pos x="28" y="199"/>
                        </a:cxn>
                        <a:cxn ang="0">
                          <a:pos x="19" y="203"/>
                        </a:cxn>
                        <a:cxn ang="0">
                          <a:pos x="0" y="179"/>
                        </a:cxn>
                        <a:cxn ang="0">
                          <a:pos x="0" y="172"/>
                        </a:cxn>
                        <a:cxn ang="0">
                          <a:pos x="10" y="167"/>
                        </a:cxn>
                        <a:cxn ang="0">
                          <a:pos x="32" y="142"/>
                        </a:cxn>
                        <a:cxn ang="0">
                          <a:pos x="55" y="119"/>
                        </a:cxn>
                        <a:cxn ang="0">
                          <a:pos x="84" y="92"/>
                        </a:cxn>
                        <a:cxn ang="0">
                          <a:pos x="107" y="83"/>
                        </a:cxn>
                        <a:cxn ang="0">
                          <a:pos x="107" y="64"/>
                        </a:cxn>
                        <a:cxn ang="0">
                          <a:pos x="98" y="54"/>
                        </a:cxn>
                        <a:cxn ang="0">
                          <a:pos x="98" y="30"/>
                        </a:cxn>
                        <a:cxn ang="0">
                          <a:pos x="92" y="26"/>
                        </a:cxn>
                        <a:cxn ang="0">
                          <a:pos x="107" y="8"/>
                        </a:cxn>
                      </a:cxnLst>
                      <a:rect l="0" t="0" r="0" b="0"/>
                      <a:pathLst>
                        <a:path w="176" h="603">
                          <a:moveTo>
                            <a:pt x="107" y="8"/>
                          </a:moveTo>
                          <a:lnTo>
                            <a:pt x="141" y="0"/>
                          </a:lnTo>
                          <a:lnTo>
                            <a:pt x="154" y="16"/>
                          </a:lnTo>
                          <a:lnTo>
                            <a:pt x="160" y="11"/>
                          </a:lnTo>
                          <a:lnTo>
                            <a:pt x="169" y="37"/>
                          </a:lnTo>
                          <a:lnTo>
                            <a:pt x="150" y="54"/>
                          </a:lnTo>
                          <a:lnTo>
                            <a:pt x="149" y="67"/>
                          </a:lnTo>
                          <a:lnTo>
                            <a:pt x="144" y="68"/>
                          </a:lnTo>
                          <a:lnTo>
                            <a:pt x="141" y="82"/>
                          </a:lnTo>
                          <a:lnTo>
                            <a:pt x="127" y="85"/>
                          </a:lnTo>
                          <a:lnTo>
                            <a:pt x="127" y="91"/>
                          </a:lnTo>
                          <a:lnTo>
                            <a:pt x="150" y="109"/>
                          </a:lnTo>
                          <a:lnTo>
                            <a:pt x="169" y="194"/>
                          </a:lnTo>
                          <a:lnTo>
                            <a:pt x="154" y="217"/>
                          </a:lnTo>
                          <a:lnTo>
                            <a:pt x="154" y="375"/>
                          </a:lnTo>
                          <a:lnTo>
                            <a:pt x="136" y="382"/>
                          </a:lnTo>
                          <a:lnTo>
                            <a:pt x="133" y="407"/>
                          </a:lnTo>
                          <a:lnTo>
                            <a:pt x="125" y="473"/>
                          </a:lnTo>
                          <a:lnTo>
                            <a:pt x="125" y="509"/>
                          </a:lnTo>
                          <a:lnTo>
                            <a:pt x="154" y="531"/>
                          </a:lnTo>
                          <a:lnTo>
                            <a:pt x="175" y="542"/>
                          </a:lnTo>
                          <a:lnTo>
                            <a:pt x="175" y="550"/>
                          </a:lnTo>
                          <a:lnTo>
                            <a:pt x="131" y="539"/>
                          </a:lnTo>
                          <a:lnTo>
                            <a:pt x="125" y="532"/>
                          </a:lnTo>
                          <a:lnTo>
                            <a:pt x="121" y="539"/>
                          </a:lnTo>
                          <a:lnTo>
                            <a:pt x="116" y="539"/>
                          </a:lnTo>
                          <a:lnTo>
                            <a:pt x="111" y="514"/>
                          </a:lnTo>
                          <a:lnTo>
                            <a:pt x="107" y="400"/>
                          </a:lnTo>
                          <a:lnTo>
                            <a:pt x="98" y="400"/>
                          </a:lnTo>
                          <a:lnTo>
                            <a:pt x="73" y="501"/>
                          </a:lnTo>
                          <a:lnTo>
                            <a:pt x="73" y="564"/>
                          </a:lnTo>
                          <a:lnTo>
                            <a:pt x="63" y="595"/>
                          </a:lnTo>
                          <a:lnTo>
                            <a:pt x="54" y="602"/>
                          </a:lnTo>
                          <a:lnTo>
                            <a:pt x="48" y="585"/>
                          </a:lnTo>
                          <a:lnTo>
                            <a:pt x="55" y="567"/>
                          </a:lnTo>
                          <a:lnTo>
                            <a:pt x="63" y="528"/>
                          </a:lnTo>
                          <a:lnTo>
                            <a:pt x="64" y="384"/>
                          </a:lnTo>
                          <a:lnTo>
                            <a:pt x="72" y="242"/>
                          </a:lnTo>
                          <a:lnTo>
                            <a:pt x="57" y="230"/>
                          </a:lnTo>
                          <a:lnTo>
                            <a:pt x="57" y="210"/>
                          </a:lnTo>
                          <a:lnTo>
                            <a:pt x="57" y="172"/>
                          </a:lnTo>
                          <a:lnTo>
                            <a:pt x="38" y="181"/>
                          </a:lnTo>
                          <a:lnTo>
                            <a:pt x="55" y="205"/>
                          </a:lnTo>
                          <a:lnTo>
                            <a:pt x="55" y="227"/>
                          </a:lnTo>
                          <a:lnTo>
                            <a:pt x="37" y="213"/>
                          </a:lnTo>
                          <a:lnTo>
                            <a:pt x="28" y="199"/>
                          </a:lnTo>
                          <a:lnTo>
                            <a:pt x="19" y="203"/>
                          </a:lnTo>
                          <a:lnTo>
                            <a:pt x="0" y="179"/>
                          </a:lnTo>
                          <a:lnTo>
                            <a:pt x="0" y="172"/>
                          </a:lnTo>
                          <a:lnTo>
                            <a:pt x="10" y="167"/>
                          </a:lnTo>
                          <a:lnTo>
                            <a:pt x="32" y="142"/>
                          </a:lnTo>
                          <a:lnTo>
                            <a:pt x="55" y="119"/>
                          </a:lnTo>
                          <a:lnTo>
                            <a:pt x="84" y="92"/>
                          </a:lnTo>
                          <a:lnTo>
                            <a:pt x="107" y="83"/>
                          </a:lnTo>
                          <a:lnTo>
                            <a:pt x="107" y="64"/>
                          </a:lnTo>
                          <a:lnTo>
                            <a:pt x="98" y="54"/>
                          </a:lnTo>
                          <a:lnTo>
                            <a:pt x="98" y="30"/>
                          </a:lnTo>
                          <a:lnTo>
                            <a:pt x="92" y="26"/>
                          </a:lnTo>
                          <a:lnTo>
                            <a:pt x="107" y="8"/>
                          </a:lnTo>
                        </a:path>
                      </a:pathLst>
                    </a:custGeom>
                    <a:solidFill>
                      <a:srgbClr val="EAEC5E">
                        <a:alpha val="100000"/>
                      </a:srgbClr>
                    </a:solidFill>
                    <a:ln w="9525">
                      <a:noFill/>
                    </a:ln>
                  </p:spPr>
                  <p:txBody>
                    <a:bodyPr/>
                    <a:lstStyle/>
                    <a:p>
                      <a:endParaRPr lang="zh-CN" altLang="en-US"/>
                    </a:p>
                  </p:txBody>
                </p:sp>
                <p:sp>
                  <p:nvSpPr>
                    <p:cNvPr id="38" name="Freeform 22"/>
                    <p:cNvSpPr/>
                    <p:nvPr/>
                  </p:nvSpPr>
                  <p:spPr>
                    <a:xfrm>
                      <a:off x="151" y="4"/>
                      <a:ext cx="128" cy="576"/>
                    </a:xfrm>
                    <a:custGeom>
                      <a:avLst/>
                      <a:gdLst/>
                      <a:ahLst/>
                      <a:cxnLst>
                        <a:cxn ang="0">
                          <a:pos x="30" y="11"/>
                        </a:cxn>
                        <a:cxn ang="0">
                          <a:pos x="30" y="26"/>
                        </a:cxn>
                        <a:cxn ang="0">
                          <a:pos x="32" y="30"/>
                        </a:cxn>
                        <a:cxn ang="0">
                          <a:pos x="26" y="41"/>
                        </a:cxn>
                        <a:cxn ang="0">
                          <a:pos x="30" y="44"/>
                        </a:cxn>
                        <a:cxn ang="0">
                          <a:pos x="29" y="48"/>
                        </a:cxn>
                        <a:cxn ang="0">
                          <a:pos x="32" y="64"/>
                        </a:cxn>
                        <a:cxn ang="0">
                          <a:pos x="32" y="67"/>
                        </a:cxn>
                        <a:cxn ang="0">
                          <a:pos x="10" y="82"/>
                        </a:cxn>
                        <a:cxn ang="0">
                          <a:pos x="0" y="201"/>
                        </a:cxn>
                        <a:cxn ang="0">
                          <a:pos x="13" y="222"/>
                        </a:cxn>
                        <a:cxn ang="0">
                          <a:pos x="8" y="287"/>
                        </a:cxn>
                        <a:cxn ang="0">
                          <a:pos x="17" y="294"/>
                        </a:cxn>
                        <a:cxn ang="0">
                          <a:pos x="21" y="395"/>
                        </a:cxn>
                        <a:cxn ang="0">
                          <a:pos x="27" y="497"/>
                        </a:cxn>
                        <a:cxn ang="0">
                          <a:pos x="25" y="504"/>
                        </a:cxn>
                        <a:cxn ang="0">
                          <a:pos x="3" y="522"/>
                        </a:cxn>
                        <a:cxn ang="0">
                          <a:pos x="5" y="526"/>
                        </a:cxn>
                        <a:cxn ang="0">
                          <a:pos x="13" y="530"/>
                        </a:cxn>
                        <a:cxn ang="0">
                          <a:pos x="27" y="526"/>
                        </a:cxn>
                        <a:cxn ang="0">
                          <a:pos x="40" y="519"/>
                        </a:cxn>
                        <a:cxn ang="0">
                          <a:pos x="50" y="515"/>
                        </a:cxn>
                        <a:cxn ang="0">
                          <a:pos x="50" y="532"/>
                        </a:cxn>
                        <a:cxn ang="0">
                          <a:pos x="55" y="533"/>
                        </a:cxn>
                        <a:cxn ang="0">
                          <a:pos x="47" y="548"/>
                        </a:cxn>
                        <a:cxn ang="0">
                          <a:pos x="51" y="571"/>
                        </a:cxn>
                        <a:cxn ang="0">
                          <a:pos x="58" y="575"/>
                        </a:cxn>
                        <a:cxn ang="0">
                          <a:pos x="71" y="555"/>
                        </a:cxn>
                        <a:cxn ang="0">
                          <a:pos x="71" y="540"/>
                        </a:cxn>
                        <a:cxn ang="0">
                          <a:pos x="76" y="539"/>
                        </a:cxn>
                        <a:cxn ang="0">
                          <a:pos x="82" y="407"/>
                        </a:cxn>
                        <a:cxn ang="0">
                          <a:pos x="76" y="395"/>
                        </a:cxn>
                        <a:cxn ang="0">
                          <a:pos x="91" y="307"/>
                        </a:cxn>
                        <a:cxn ang="0">
                          <a:pos x="100" y="303"/>
                        </a:cxn>
                        <a:cxn ang="0">
                          <a:pos x="103" y="211"/>
                        </a:cxn>
                        <a:cxn ang="0">
                          <a:pos x="127" y="201"/>
                        </a:cxn>
                        <a:cxn ang="0">
                          <a:pos x="117" y="103"/>
                        </a:cxn>
                        <a:cxn ang="0">
                          <a:pos x="81" y="76"/>
                        </a:cxn>
                        <a:cxn ang="0">
                          <a:pos x="71" y="66"/>
                        </a:cxn>
                        <a:cxn ang="0">
                          <a:pos x="71" y="57"/>
                        </a:cxn>
                        <a:cxn ang="0">
                          <a:pos x="75" y="50"/>
                        </a:cxn>
                        <a:cxn ang="0">
                          <a:pos x="79" y="45"/>
                        </a:cxn>
                        <a:cxn ang="0">
                          <a:pos x="83" y="38"/>
                        </a:cxn>
                        <a:cxn ang="0">
                          <a:pos x="85" y="32"/>
                        </a:cxn>
                        <a:cxn ang="0">
                          <a:pos x="85" y="25"/>
                        </a:cxn>
                        <a:cxn ang="0">
                          <a:pos x="83" y="17"/>
                        </a:cxn>
                        <a:cxn ang="0">
                          <a:pos x="78" y="10"/>
                        </a:cxn>
                        <a:cxn ang="0">
                          <a:pos x="71" y="3"/>
                        </a:cxn>
                        <a:cxn ang="0">
                          <a:pos x="64" y="0"/>
                        </a:cxn>
                        <a:cxn ang="0">
                          <a:pos x="56" y="0"/>
                        </a:cxn>
                        <a:cxn ang="0">
                          <a:pos x="47" y="1"/>
                        </a:cxn>
                        <a:cxn ang="0">
                          <a:pos x="40" y="3"/>
                        </a:cxn>
                        <a:cxn ang="0">
                          <a:pos x="30" y="11"/>
                        </a:cxn>
                      </a:cxnLst>
                      <a:rect l="0" t="0" r="0" b="0"/>
                      <a:pathLst>
                        <a:path w="128" h="576">
                          <a:moveTo>
                            <a:pt x="30" y="11"/>
                          </a:moveTo>
                          <a:lnTo>
                            <a:pt x="30" y="26"/>
                          </a:lnTo>
                          <a:lnTo>
                            <a:pt x="32" y="30"/>
                          </a:lnTo>
                          <a:lnTo>
                            <a:pt x="26" y="41"/>
                          </a:lnTo>
                          <a:lnTo>
                            <a:pt x="30" y="44"/>
                          </a:lnTo>
                          <a:lnTo>
                            <a:pt x="29" y="48"/>
                          </a:lnTo>
                          <a:lnTo>
                            <a:pt x="32" y="64"/>
                          </a:lnTo>
                          <a:lnTo>
                            <a:pt x="32" y="67"/>
                          </a:lnTo>
                          <a:lnTo>
                            <a:pt x="10" y="82"/>
                          </a:lnTo>
                          <a:lnTo>
                            <a:pt x="0" y="201"/>
                          </a:lnTo>
                          <a:lnTo>
                            <a:pt x="13" y="222"/>
                          </a:lnTo>
                          <a:lnTo>
                            <a:pt x="8" y="287"/>
                          </a:lnTo>
                          <a:lnTo>
                            <a:pt x="17" y="294"/>
                          </a:lnTo>
                          <a:lnTo>
                            <a:pt x="21" y="395"/>
                          </a:lnTo>
                          <a:lnTo>
                            <a:pt x="27" y="497"/>
                          </a:lnTo>
                          <a:lnTo>
                            <a:pt x="25" y="504"/>
                          </a:lnTo>
                          <a:lnTo>
                            <a:pt x="3" y="522"/>
                          </a:lnTo>
                          <a:lnTo>
                            <a:pt x="5" y="526"/>
                          </a:lnTo>
                          <a:lnTo>
                            <a:pt x="13" y="530"/>
                          </a:lnTo>
                          <a:lnTo>
                            <a:pt x="27" y="526"/>
                          </a:lnTo>
                          <a:lnTo>
                            <a:pt x="40" y="519"/>
                          </a:lnTo>
                          <a:lnTo>
                            <a:pt x="50" y="515"/>
                          </a:lnTo>
                          <a:lnTo>
                            <a:pt x="50" y="532"/>
                          </a:lnTo>
                          <a:lnTo>
                            <a:pt x="55" y="533"/>
                          </a:lnTo>
                          <a:lnTo>
                            <a:pt x="47" y="548"/>
                          </a:lnTo>
                          <a:lnTo>
                            <a:pt x="51" y="571"/>
                          </a:lnTo>
                          <a:lnTo>
                            <a:pt x="58" y="575"/>
                          </a:lnTo>
                          <a:lnTo>
                            <a:pt x="71" y="555"/>
                          </a:lnTo>
                          <a:lnTo>
                            <a:pt x="71" y="540"/>
                          </a:lnTo>
                          <a:lnTo>
                            <a:pt x="76" y="539"/>
                          </a:lnTo>
                          <a:lnTo>
                            <a:pt x="82" y="407"/>
                          </a:lnTo>
                          <a:lnTo>
                            <a:pt x="76" y="395"/>
                          </a:lnTo>
                          <a:lnTo>
                            <a:pt x="91" y="307"/>
                          </a:lnTo>
                          <a:lnTo>
                            <a:pt x="100" y="303"/>
                          </a:lnTo>
                          <a:lnTo>
                            <a:pt x="103" y="211"/>
                          </a:lnTo>
                          <a:lnTo>
                            <a:pt x="127" y="201"/>
                          </a:lnTo>
                          <a:lnTo>
                            <a:pt x="117" y="103"/>
                          </a:lnTo>
                          <a:lnTo>
                            <a:pt x="81" y="76"/>
                          </a:lnTo>
                          <a:lnTo>
                            <a:pt x="71" y="66"/>
                          </a:lnTo>
                          <a:lnTo>
                            <a:pt x="71" y="57"/>
                          </a:lnTo>
                          <a:lnTo>
                            <a:pt x="75" y="50"/>
                          </a:lnTo>
                          <a:lnTo>
                            <a:pt x="79" y="45"/>
                          </a:lnTo>
                          <a:lnTo>
                            <a:pt x="83" y="38"/>
                          </a:lnTo>
                          <a:lnTo>
                            <a:pt x="85" y="32"/>
                          </a:lnTo>
                          <a:lnTo>
                            <a:pt x="85" y="25"/>
                          </a:lnTo>
                          <a:lnTo>
                            <a:pt x="83" y="17"/>
                          </a:lnTo>
                          <a:lnTo>
                            <a:pt x="78" y="10"/>
                          </a:lnTo>
                          <a:lnTo>
                            <a:pt x="71" y="3"/>
                          </a:lnTo>
                          <a:lnTo>
                            <a:pt x="64" y="0"/>
                          </a:lnTo>
                          <a:lnTo>
                            <a:pt x="56" y="0"/>
                          </a:lnTo>
                          <a:lnTo>
                            <a:pt x="47" y="1"/>
                          </a:lnTo>
                          <a:lnTo>
                            <a:pt x="40" y="3"/>
                          </a:lnTo>
                          <a:lnTo>
                            <a:pt x="30" y="11"/>
                          </a:lnTo>
                        </a:path>
                      </a:pathLst>
                    </a:custGeom>
                    <a:solidFill>
                      <a:srgbClr val="EAEC5E">
                        <a:alpha val="100000"/>
                      </a:srgbClr>
                    </a:solidFill>
                    <a:ln w="9525">
                      <a:noFill/>
                    </a:ln>
                  </p:spPr>
                  <p:txBody>
                    <a:bodyPr/>
                    <a:lstStyle/>
                    <a:p>
                      <a:endParaRPr lang="zh-CN" altLang="en-US"/>
                    </a:p>
                  </p:txBody>
                </p:sp>
              </p:grpSp>
              <p:sp>
                <p:nvSpPr>
                  <p:cNvPr id="39" name="Freeform 23"/>
                  <p:cNvSpPr/>
                  <p:nvPr/>
                </p:nvSpPr>
                <p:spPr>
                  <a:xfrm>
                    <a:off x="1588" y="134"/>
                    <a:ext cx="145" cy="715"/>
                  </a:xfrm>
                  <a:custGeom>
                    <a:avLst/>
                    <a:gdLst/>
                    <a:ahLst/>
                    <a:cxnLst>
                      <a:cxn ang="0">
                        <a:pos x="51" y="11"/>
                      </a:cxn>
                      <a:cxn ang="0">
                        <a:pos x="84" y="0"/>
                      </a:cxn>
                      <a:cxn ang="0">
                        <a:pos x="110" y="0"/>
                      </a:cxn>
                      <a:cxn ang="0">
                        <a:pos x="132" y="6"/>
                      </a:cxn>
                      <a:cxn ang="0">
                        <a:pos x="141" y="31"/>
                      </a:cxn>
                      <a:cxn ang="0">
                        <a:pos x="141" y="51"/>
                      </a:cxn>
                      <a:cxn ang="0">
                        <a:pos x="128" y="77"/>
                      </a:cxn>
                      <a:cxn ang="0">
                        <a:pos x="118" y="76"/>
                      </a:cxn>
                      <a:cxn ang="0">
                        <a:pos x="133" y="106"/>
                      </a:cxn>
                      <a:cxn ang="0">
                        <a:pos x="144" y="153"/>
                      </a:cxn>
                      <a:cxn ang="0">
                        <a:pos x="144" y="195"/>
                      </a:cxn>
                      <a:cxn ang="0">
                        <a:pos x="141" y="246"/>
                      </a:cxn>
                      <a:cxn ang="0">
                        <a:pos x="132" y="298"/>
                      </a:cxn>
                      <a:cxn ang="0">
                        <a:pos x="116" y="301"/>
                      </a:cxn>
                      <a:cxn ang="0">
                        <a:pos x="116" y="316"/>
                      </a:cxn>
                      <a:cxn ang="0">
                        <a:pos x="107" y="322"/>
                      </a:cxn>
                      <a:cxn ang="0">
                        <a:pos x="107" y="373"/>
                      </a:cxn>
                      <a:cxn ang="0">
                        <a:pos x="98" y="384"/>
                      </a:cxn>
                      <a:cxn ang="0">
                        <a:pos x="98" y="479"/>
                      </a:cxn>
                      <a:cxn ang="0">
                        <a:pos x="98" y="540"/>
                      </a:cxn>
                      <a:cxn ang="0">
                        <a:pos x="111" y="608"/>
                      </a:cxn>
                      <a:cxn ang="0">
                        <a:pos x="116" y="694"/>
                      </a:cxn>
                      <a:cxn ang="0">
                        <a:pos x="101" y="701"/>
                      </a:cxn>
                      <a:cxn ang="0">
                        <a:pos x="101" y="711"/>
                      </a:cxn>
                      <a:cxn ang="0">
                        <a:pos x="77" y="711"/>
                      </a:cxn>
                      <a:cxn ang="0">
                        <a:pos x="73" y="707"/>
                      </a:cxn>
                      <a:cxn ang="0">
                        <a:pos x="63" y="707"/>
                      </a:cxn>
                      <a:cxn ang="0">
                        <a:pos x="63" y="714"/>
                      </a:cxn>
                      <a:cxn ang="0">
                        <a:pos x="45" y="711"/>
                      </a:cxn>
                      <a:cxn ang="0">
                        <a:pos x="8" y="707"/>
                      </a:cxn>
                      <a:cxn ang="0">
                        <a:pos x="8" y="701"/>
                      </a:cxn>
                      <a:cxn ang="0">
                        <a:pos x="43" y="688"/>
                      </a:cxn>
                      <a:cxn ang="0">
                        <a:pos x="43" y="675"/>
                      </a:cxn>
                      <a:cxn ang="0">
                        <a:pos x="12" y="669"/>
                      </a:cxn>
                      <a:cxn ang="0">
                        <a:pos x="12" y="660"/>
                      </a:cxn>
                      <a:cxn ang="0">
                        <a:pos x="33" y="647"/>
                      </a:cxn>
                      <a:cxn ang="0">
                        <a:pos x="33" y="550"/>
                      </a:cxn>
                      <a:cxn ang="0">
                        <a:pos x="25" y="461"/>
                      </a:cxn>
                      <a:cxn ang="0">
                        <a:pos x="27" y="372"/>
                      </a:cxn>
                      <a:cxn ang="0">
                        <a:pos x="28" y="322"/>
                      </a:cxn>
                      <a:cxn ang="0">
                        <a:pos x="26" y="307"/>
                      </a:cxn>
                      <a:cxn ang="0">
                        <a:pos x="26" y="237"/>
                      </a:cxn>
                      <a:cxn ang="0">
                        <a:pos x="0" y="221"/>
                      </a:cxn>
                      <a:cxn ang="0">
                        <a:pos x="0" y="212"/>
                      </a:cxn>
                      <a:cxn ang="0">
                        <a:pos x="55" y="116"/>
                      </a:cxn>
                      <a:cxn ang="0">
                        <a:pos x="81" y="103"/>
                      </a:cxn>
                      <a:cxn ang="0">
                        <a:pos x="78" y="97"/>
                      </a:cxn>
                      <a:cxn ang="0">
                        <a:pos x="60" y="93"/>
                      </a:cxn>
                      <a:cxn ang="0">
                        <a:pos x="60" y="87"/>
                      </a:cxn>
                      <a:cxn ang="0">
                        <a:pos x="55" y="84"/>
                      </a:cxn>
                      <a:cxn ang="0">
                        <a:pos x="55" y="77"/>
                      </a:cxn>
                      <a:cxn ang="0">
                        <a:pos x="51" y="74"/>
                      </a:cxn>
                      <a:cxn ang="0">
                        <a:pos x="55" y="71"/>
                      </a:cxn>
                      <a:cxn ang="0">
                        <a:pos x="51" y="68"/>
                      </a:cxn>
                      <a:cxn ang="0">
                        <a:pos x="60" y="51"/>
                      </a:cxn>
                      <a:cxn ang="0">
                        <a:pos x="55" y="43"/>
                      </a:cxn>
                      <a:cxn ang="0">
                        <a:pos x="60" y="34"/>
                      </a:cxn>
                      <a:cxn ang="0">
                        <a:pos x="51" y="27"/>
                      </a:cxn>
                      <a:cxn ang="0">
                        <a:pos x="51" y="11"/>
                      </a:cxn>
                    </a:cxnLst>
                    <a:rect l="0" t="0" r="0" b="0"/>
                    <a:pathLst>
                      <a:path w="145" h="715">
                        <a:moveTo>
                          <a:pt x="51" y="11"/>
                        </a:moveTo>
                        <a:lnTo>
                          <a:pt x="84" y="0"/>
                        </a:lnTo>
                        <a:lnTo>
                          <a:pt x="110" y="0"/>
                        </a:lnTo>
                        <a:lnTo>
                          <a:pt x="132" y="6"/>
                        </a:lnTo>
                        <a:lnTo>
                          <a:pt x="141" y="31"/>
                        </a:lnTo>
                        <a:lnTo>
                          <a:pt x="141" y="51"/>
                        </a:lnTo>
                        <a:lnTo>
                          <a:pt x="128" y="77"/>
                        </a:lnTo>
                        <a:lnTo>
                          <a:pt x="118" y="76"/>
                        </a:lnTo>
                        <a:lnTo>
                          <a:pt x="133" y="106"/>
                        </a:lnTo>
                        <a:lnTo>
                          <a:pt x="144" y="153"/>
                        </a:lnTo>
                        <a:lnTo>
                          <a:pt x="144" y="195"/>
                        </a:lnTo>
                        <a:lnTo>
                          <a:pt x="141" y="246"/>
                        </a:lnTo>
                        <a:lnTo>
                          <a:pt x="132" y="298"/>
                        </a:lnTo>
                        <a:lnTo>
                          <a:pt x="116" y="301"/>
                        </a:lnTo>
                        <a:lnTo>
                          <a:pt x="116" y="316"/>
                        </a:lnTo>
                        <a:lnTo>
                          <a:pt x="107" y="322"/>
                        </a:lnTo>
                        <a:lnTo>
                          <a:pt x="107" y="373"/>
                        </a:lnTo>
                        <a:lnTo>
                          <a:pt x="98" y="384"/>
                        </a:lnTo>
                        <a:lnTo>
                          <a:pt x="98" y="479"/>
                        </a:lnTo>
                        <a:lnTo>
                          <a:pt x="98" y="540"/>
                        </a:lnTo>
                        <a:lnTo>
                          <a:pt x="111" y="608"/>
                        </a:lnTo>
                        <a:lnTo>
                          <a:pt x="116" y="694"/>
                        </a:lnTo>
                        <a:lnTo>
                          <a:pt x="101" y="701"/>
                        </a:lnTo>
                        <a:lnTo>
                          <a:pt x="101" y="711"/>
                        </a:lnTo>
                        <a:lnTo>
                          <a:pt x="77" y="711"/>
                        </a:lnTo>
                        <a:lnTo>
                          <a:pt x="73" y="707"/>
                        </a:lnTo>
                        <a:lnTo>
                          <a:pt x="63" y="707"/>
                        </a:lnTo>
                        <a:lnTo>
                          <a:pt x="63" y="714"/>
                        </a:lnTo>
                        <a:lnTo>
                          <a:pt x="45" y="711"/>
                        </a:lnTo>
                        <a:lnTo>
                          <a:pt x="8" y="707"/>
                        </a:lnTo>
                        <a:lnTo>
                          <a:pt x="8" y="701"/>
                        </a:lnTo>
                        <a:lnTo>
                          <a:pt x="43" y="688"/>
                        </a:lnTo>
                        <a:lnTo>
                          <a:pt x="43" y="675"/>
                        </a:lnTo>
                        <a:lnTo>
                          <a:pt x="12" y="669"/>
                        </a:lnTo>
                        <a:lnTo>
                          <a:pt x="12" y="660"/>
                        </a:lnTo>
                        <a:lnTo>
                          <a:pt x="33" y="647"/>
                        </a:lnTo>
                        <a:lnTo>
                          <a:pt x="33" y="550"/>
                        </a:lnTo>
                        <a:lnTo>
                          <a:pt x="25" y="461"/>
                        </a:lnTo>
                        <a:lnTo>
                          <a:pt x="27" y="372"/>
                        </a:lnTo>
                        <a:lnTo>
                          <a:pt x="28" y="322"/>
                        </a:lnTo>
                        <a:lnTo>
                          <a:pt x="26" y="307"/>
                        </a:lnTo>
                        <a:lnTo>
                          <a:pt x="26" y="237"/>
                        </a:lnTo>
                        <a:lnTo>
                          <a:pt x="0" y="221"/>
                        </a:lnTo>
                        <a:lnTo>
                          <a:pt x="0" y="212"/>
                        </a:lnTo>
                        <a:lnTo>
                          <a:pt x="55" y="116"/>
                        </a:lnTo>
                        <a:lnTo>
                          <a:pt x="81" y="103"/>
                        </a:lnTo>
                        <a:lnTo>
                          <a:pt x="78" y="97"/>
                        </a:lnTo>
                        <a:lnTo>
                          <a:pt x="60" y="93"/>
                        </a:lnTo>
                        <a:lnTo>
                          <a:pt x="60" y="87"/>
                        </a:lnTo>
                        <a:lnTo>
                          <a:pt x="55" y="84"/>
                        </a:lnTo>
                        <a:lnTo>
                          <a:pt x="55" y="77"/>
                        </a:lnTo>
                        <a:lnTo>
                          <a:pt x="51" y="74"/>
                        </a:lnTo>
                        <a:lnTo>
                          <a:pt x="55" y="71"/>
                        </a:lnTo>
                        <a:lnTo>
                          <a:pt x="51" y="68"/>
                        </a:lnTo>
                        <a:lnTo>
                          <a:pt x="60" y="51"/>
                        </a:lnTo>
                        <a:lnTo>
                          <a:pt x="55" y="43"/>
                        </a:lnTo>
                        <a:lnTo>
                          <a:pt x="60" y="34"/>
                        </a:lnTo>
                        <a:lnTo>
                          <a:pt x="51" y="27"/>
                        </a:lnTo>
                        <a:lnTo>
                          <a:pt x="51" y="11"/>
                        </a:lnTo>
                      </a:path>
                    </a:pathLst>
                  </a:custGeom>
                  <a:solidFill>
                    <a:srgbClr val="EAEC5E">
                      <a:alpha val="100000"/>
                    </a:srgbClr>
                  </a:solidFill>
                  <a:ln w="9525">
                    <a:noFill/>
                  </a:ln>
                </p:spPr>
                <p:txBody>
                  <a:bodyPr/>
                  <a:lstStyle/>
                  <a:p>
                    <a:endParaRPr lang="zh-CN" altLang="en-US"/>
                  </a:p>
                </p:txBody>
              </p:sp>
              <p:sp>
                <p:nvSpPr>
                  <p:cNvPr id="40" name="Freeform 24"/>
                  <p:cNvSpPr/>
                  <p:nvPr/>
                </p:nvSpPr>
                <p:spPr>
                  <a:xfrm>
                    <a:off x="0" y="129"/>
                    <a:ext cx="106" cy="379"/>
                  </a:xfrm>
                  <a:custGeom>
                    <a:avLst/>
                    <a:gdLst/>
                    <a:ahLst/>
                    <a:cxnLst>
                      <a:cxn ang="0">
                        <a:pos x="41" y="5"/>
                      </a:cxn>
                      <a:cxn ang="0">
                        <a:pos x="36" y="25"/>
                      </a:cxn>
                      <a:cxn ang="0">
                        <a:pos x="39" y="28"/>
                      </a:cxn>
                      <a:cxn ang="0">
                        <a:pos x="43" y="35"/>
                      </a:cxn>
                      <a:cxn ang="0">
                        <a:pos x="47" y="49"/>
                      </a:cxn>
                      <a:cxn ang="0">
                        <a:pos x="43" y="51"/>
                      </a:cxn>
                      <a:cxn ang="0">
                        <a:pos x="19" y="71"/>
                      </a:cxn>
                      <a:cxn ang="0">
                        <a:pos x="4" y="186"/>
                      </a:cxn>
                      <a:cxn ang="0">
                        <a:pos x="0" y="206"/>
                      </a:cxn>
                      <a:cxn ang="0">
                        <a:pos x="7" y="217"/>
                      </a:cxn>
                      <a:cxn ang="0">
                        <a:pos x="11" y="219"/>
                      </a:cxn>
                      <a:cxn ang="0">
                        <a:pos x="11" y="202"/>
                      </a:cxn>
                      <a:cxn ang="0">
                        <a:pos x="11" y="211"/>
                      </a:cxn>
                      <a:cxn ang="0">
                        <a:pos x="18" y="204"/>
                      </a:cxn>
                      <a:cxn ang="0">
                        <a:pos x="20" y="190"/>
                      </a:cxn>
                      <a:cxn ang="0">
                        <a:pos x="34" y="289"/>
                      </a:cxn>
                      <a:cxn ang="0">
                        <a:pos x="41" y="349"/>
                      </a:cxn>
                      <a:cxn ang="0">
                        <a:pos x="37" y="376"/>
                      </a:cxn>
                      <a:cxn ang="0">
                        <a:pos x="54" y="371"/>
                      </a:cxn>
                      <a:cxn ang="0">
                        <a:pos x="49" y="338"/>
                      </a:cxn>
                      <a:cxn ang="0">
                        <a:pos x="56" y="291"/>
                      </a:cxn>
                      <a:cxn ang="0">
                        <a:pos x="58" y="336"/>
                      </a:cxn>
                      <a:cxn ang="0">
                        <a:pos x="61" y="368"/>
                      </a:cxn>
                      <a:cxn ang="0">
                        <a:pos x="75" y="369"/>
                      </a:cxn>
                      <a:cxn ang="0">
                        <a:pos x="80" y="289"/>
                      </a:cxn>
                      <a:cxn ang="0">
                        <a:pos x="86" y="281"/>
                      </a:cxn>
                      <a:cxn ang="0">
                        <a:pos x="102" y="289"/>
                      </a:cxn>
                      <a:cxn ang="0">
                        <a:pos x="94" y="193"/>
                      </a:cxn>
                      <a:cxn ang="0">
                        <a:pos x="96" y="174"/>
                      </a:cxn>
                      <a:cxn ang="0">
                        <a:pos x="94" y="127"/>
                      </a:cxn>
                      <a:cxn ang="0">
                        <a:pos x="71" y="63"/>
                      </a:cxn>
                      <a:cxn ang="0">
                        <a:pos x="70" y="41"/>
                      </a:cxn>
                      <a:cxn ang="0">
                        <a:pos x="75" y="37"/>
                      </a:cxn>
                      <a:cxn ang="0">
                        <a:pos x="80" y="31"/>
                      </a:cxn>
                      <a:cxn ang="0">
                        <a:pos x="77" y="5"/>
                      </a:cxn>
                      <a:cxn ang="0">
                        <a:pos x="64" y="1"/>
                      </a:cxn>
                      <a:cxn ang="0">
                        <a:pos x="53" y="3"/>
                      </a:cxn>
                    </a:cxnLst>
                    <a:rect l="0" t="0" r="0" b="0"/>
                    <a:pathLst>
                      <a:path w="106" h="379">
                        <a:moveTo>
                          <a:pt x="53" y="3"/>
                        </a:moveTo>
                        <a:lnTo>
                          <a:pt x="41" y="5"/>
                        </a:lnTo>
                        <a:lnTo>
                          <a:pt x="36" y="19"/>
                        </a:lnTo>
                        <a:lnTo>
                          <a:pt x="36" y="25"/>
                        </a:lnTo>
                        <a:lnTo>
                          <a:pt x="41" y="25"/>
                        </a:lnTo>
                        <a:lnTo>
                          <a:pt x="39" y="28"/>
                        </a:lnTo>
                        <a:lnTo>
                          <a:pt x="41" y="29"/>
                        </a:lnTo>
                        <a:lnTo>
                          <a:pt x="43" y="35"/>
                        </a:lnTo>
                        <a:lnTo>
                          <a:pt x="44" y="37"/>
                        </a:lnTo>
                        <a:lnTo>
                          <a:pt x="47" y="49"/>
                        </a:lnTo>
                        <a:lnTo>
                          <a:pt x="47" y="51"/>
                        </a:lnTo>
                        <a:lnTo>
                          <a:pt x="43" y="51"/>
                        </a:lnTo>
                        <a:lnTo>
                          <a:pt x="34" y="66"/>
                        </a:lnTo>
                        <a:lnTo>
                          <a:pt x="19" y="71"/>
                        </a:lnTo>
                        <a:lnTo>
                          <a:pt x="11" y="82"/>
                        </a:lnTo>
                        <a:lnTo>
                          <a:pt x="4" y="186"/>
                        </a:lnTo>
                        <a:lnTo>
                          <a:pt x="7" y="187"/>
                        </a:lnTo>
                        <a:lnTo>
                          <a:pt x="0" y="206"/>
                        </a:lnTo>
                        <a:lnTo>
                          <a:pt x="4" y="217"/>
                        </a:lnTo>
                        <a:lnTo>
                          <a:pt x="7" y="217"/>
                        </a:lnTo>
                        <a:lnTo>
                          <a:pt x="8" y="219"/>
                        </a:lnTo>
                        <a:lnTo>
                          <a:pt x="11" y="219"/>
                        </a:lnTo>
                        <a:lnTo>
                          <a:pt x="10" y="208"/>
                        </a:lnTo>
                        <a:lnTo>
                          <a:pt x="11" y="202"/>
                        </a:lnTo>
                        <a:lnTo>
                          <a:pt x="13" y="207"/>
                        </a:lnTo>
                        <a:lnTo>
                          <a:pt x="11" y="211"/>
                        </a:lnTo>
                        <a:lnTo>
                          <a:pt x="13" y="213"/>
                        </a:lnTo>
                        <a:lnTo>
                          <a:pt x="18" y="204"/>
                        </a:lnTo>
                        <a:lnTo>
                          <a:pt x="15" y="189"/>
                        </a:lnTo>
                        <a:lnTo>
                          <a:pt x="20" y="190"/>
                        </a:lnTo>
                        <a:lnTo>
                          <a:pt x="18" y="283"/>
                        </a:lnTo>
                        <a:lnTo>
                          <a:pt x="34" y="289"/>
                        </a:lnTo>
                        <a:lnTo>
                          <a:pt x="43" y="343"/>
                        </a:lnTo>
                        <a:lnTo>
                          <a:pt x="41" y="349"/>
                        </a:lnTo>
                        <a:lnTo>
                          <a:pt x="37" y="371"/>
                        </a:lnTo>
                        <a:lnTo>
                          <a:pt x="37" y="376"/>
                        </a:lnTo>
                        <a:lnTo>
                          <a:pt x="49" y="378"/>
                        </a:lnTo>
                        <a:lnTo>
                          <a:pt x="54" y="371"/>
                        </a:lnTo>
                        <a:lnTo>
                          <a:pt x="51" y="352"/>
                        </a:lnTo>
                        <a:lnTo>
                          <a:pt x="49" y="338"/>
                        </a:lnTo>
                        <a:lnTo>
                          <a:pt x="55" y="291"/>
                        </a:lnTo>
                        <a:lnTo>
                          <a:pt x="56" y="291"/>
                        </a:lnTo>
                        <a:lnTo>
                          <a:pt x="61" y="308"/>
                        </a:lnTo>
                        <a:lnTo>
                          <a:pt x="58" y="336"/>
                        </a:lnTo>
                        <a:lnTo>
                          <a:pt x="54" y="339"/>
                        </a:lnTo>
                        <a:lnTo>
                          <a:pt x="61" y="368"/>
                        </a:lnTo>
                        <a:lnTo>
                          <a:pt x="72" y="371"/>
                        </a:lnTo>
                        <a:lnTo>
                          <a:pt x="75" y="369"/>
                        </a:lnTo>
                        <a:lnTo>
                          <a:pt x="66" y="339"/>
                        </a:lnTo>
                        <a:lnTo>
                          <a:pt x="80" y="289"/>
                        </a:lnTo>
                        <a:lnTo>
                          <a:pt x="86" y="284"/>
                        </a:lnTo>
                        <a:lnTo>
                          <a:pt x="86" y="281"/>
                        </a:lnTo>
                        <a:lnTo>
                          <a:pt x="98" y="282"/>
                        </a:lnTo>
                        <a:lnTo>
                          <a:pt x="102" y="289"/>
                        </a:lnTo>
                        <a:lnTo>
                          <a:pt x="105" y="284"/>
                        </a:lnTo>
                        <a:lnTo>
                          <a:pt x="94" y="193"/>
                        </a:lnTo>
                        <a:lnTo>
                          <a:pt x="96" y="193"/>
                        </a:lnTo>
                        <a:lnTo>
                          <a:pt x="96" y="174"/>
                        </a:lnTo>
                        <a:lnTo>
                          <a:pt x="97" y="172"/>
                        </a:lnTo>
                        <a:lnTo>
                          <a:pt x="94" y="127"/>
                        </a:lnTo>
                        <a:lnTo>
                          <a:pt x="90" y="73"/>
                        </a:lnTo>
                        <a:lnTo>
                          <a:pt x="71" y="63"/>
                        </a:lnTo>
                        <a:lnTo>
                          <a:pt x="64" y="51"/>
                        </a:lnTo>
                        <a:lnTo>
                          <a:pt x="70" y="41"/>
                        </a:lnTo>
                        <a:lnTo>
                          <a:pt x="72" y="42"/>
                        </a:lnTo>
                        <a:lnTo>
                          <a:pt x="75" y="37"/>
                        </a:lnTo>
                        <a:lnTo>
                          <a:pt x="75" y="31"/>
                        </a:lnTo>
                        <a:lnTo>
                          <a:pt x="80" y="31"/>
                        </a:lnTo>
                        <a:lnTo>
                          <a:pt x="82" y="16"/>
                        </a:lnTo>
                        <a:lnTo>
                          <a:pt x="77" y="5"/>
                        </a:lnTo>
                        <a:lnTo>
                          <a:pt x="72" y="1"/>
                        </a:lnTo>
                        <a:lnTo>
                          <a:pt x="64" y="1"/>
                        </a:lnTo>
                        <a:lnTo>
                          <a:pt x="59" y="0"/>
                        </a:lnTo>
                        <a:lnTo>
                          <a:pt x="53" y="3"/>
                        </a:lnTo>
                      </a:path>
                    </a:pathLst>
                  </a:custGeom>
                  <a:solidFill>
                    <a:srgbClr val="EAEC5E">
                      <a:alpha val="100000"/>
                    </a:srgbClr>
                  </a:solidFill>
                  <a:ln w="9525">
                    <a:noFill/>
                  </a:ln>
                </p:spPr>
                <p:txBody>
                  <a:bodyPr/>
                  <a:lstStyle/>
                  <a:p>
                    <a:endParaRPr lang="zh-CN" altLang="en-US"/>
                  </a:p>
                </p:txBody>
              </p:sp>
              <p:sp>
                <p:nvSpPr>
                  <p:cNvPr id="41" name="Freeform 25"/>
                  <p:cNvSpPr/>
                  <p:nvPr/>
                </p:nvSpPr>
                <p:spPr>
                  <a:xfrm>
                    <a:off x="798" y="38"/>
                    <a:ext cx="74" cy="377"/>
                  </a:xfrm>
                  <a:custGeom>
                    <a:avLst/>
                    <a:gdLst/>
                    <a:ahLst/>
                    <a:cxnLst>
                      <a:cxn ang="0">
                        <a:pos x="25" y="5"/>
                      </a:cxn>
                      <a:cxn ang="0">
                        <a:pos x="43" y="0"/>
                      </a:cxn>
                      <a:cxn ang="0">
                        <a:pos x="56" y="0"/>
                      </a:cxn>
                      <a:cxn ang="0">
                        <a:pos x="68" y="3"/>
                      </a:cxn>
                      <a:cxn ang="0">
                        <a:pos x="72" y="16"/>
                      </a:cxn>
                      <a:cxn ang="0">
                        <a:pos x="72" y="27"/>
                      </a:cxn>
                      <a:cxn ang="0">
                        <a:pos x="65" y="40"/>
                      </a:cxn>
                      <a:cxn ang="0">
                        <a:pos x="60" y="40"/>
                      </a:cxn>
                      <a:cxn ang="0">
                        <a:pos x="68" y="56"/>
                      </a:cxn>
                      <a:cxn ang="0">
                        <a:pos x="73" y="80"/>
                      </a:cxn>
                      <a:cxn ang="0">
                        <a:pos x="73" y="102"/>
                      </a:cxn>
                      <a:cxn ang="0">
                        <a:pos x="72" y="129"/>
                      </a:cxn>
                      <a:cxn ang="0">
                        <a:pos x="68" y="156"/>
                      </a:cxn>
                      <a:cxn ang="0">
                        <a:pos x="59" y="158"/>
                      </a:cxn>
                      <a:cxn ang="0">
                        <a:pos x="59" y="165"/>
                      </a:cxn>
                      <a:cxn ang="0">
                        <a:pos x="54" y="169"/>
                      </a:cxn>
                      <a:cxn ang="0">
                        <a:pos x="54" y="197"/>
                      </a:cxn>
                      <a:cxn ang="0">
                        <a:pos x="50" y="202"/>
                      </a:cxn>
                      <a:cxn ang="0">
                        <a:pos x="50" y="253"/>
                      </a:cxn>
                      <a:cxn ang="0">
                        <a:pos x="50" y="285"/>
                      </a:cxn>
                      <a:cxn ang="0">
                        <a:pos x="56" y="320"/>
                      </a:cxn>
                      <a:cxn ang="0">
                        <a:pos x="59" y="366"/>
                      </a:cxn>
                      <a:cxn ang="0">
                        <a:pos x="51" y="370"/>
                      </a:cxn>
                      <a:cxn ang="0">
                        <a:pos x="51" y="376"/>
                      </a:cxn>
                      <a:cxn ang="0">
                        <a:pos x="40" y="376"/>
                      </a:cxn>
                      <a:cxn ang="0">
                        <a:pos x="37" y="373"/>
                      </a:cxn>
                      <a:cxn ang="0">
                        <a:pos x="32" y="373"/>
                      </a:cxn>
                      <a:cxn ang="0">
                        <a:pos x="32" y="376"/>
                      </a:cxn>
                      <a:cxn ang="0">
                        <a:pos x="23" y="376"/>
                      </a:cxn>
                      <a:cxn ang="0">
                        <a:pos x="5" y="373"/>
                      </a:cxn>
                      <a:cxn ang="0">
                        <a:pos x="5" y="370"/>
                      </a:cxn>
                      <a:cxn ang="0">
                        <a:pos x="21" y="363"/>
                      </a:cxn>
                      <a:cxn ang="0">
                        <a:pos x="21" y="356"/>
                      </a:cxn>
                      <a:cxn ang="0">
                        <a:pos x="6" y="353"/>
                      </a:cxn>
                      <a:cxn ang="0">
                        <a:pos x="6" y="349"/>
                      </a:cxn>
                      <a:cxn ang="0">
                        <a:pos x="17" y="342"/>
                      </a:cxn>
                      <a:cxn ang="0">
                        <a:pos x="17" y="290"/>
                      </a:cxn>
                      <a:cxn ang="0">
                        <a:pos x="13" y="243"/>
                      </a:cxn>
                      <a:cxn ang="0">
                        <a:pos x="14" y="196"/>
                      </a:cxn>
                      <a:cxn ang="0">
                        <a:pos x="14" y="169"/>
                      </a:cxn>
                      <a:cxn ang="0">
                        <a:pos x="13" y="161"/>
                      </a:cxn>
                      <a:cxn ang="0">
                        <a:pos x="13" y="124"/>
                      </a:cxn>
                      <a:cxn ang="0">
                        <a:pos x="0" y="116"/>
                      </a:cxn>
                      <a:cxn ang="0">
                        <a:pos x="0" y="112"/>
                      </a:cxn>
                      <a:cxn ang="0">
                        <a:pos x="28" y="61"/>
                      </a:cxn>
                      <a:cxn ang="0">
                        <a:pos x="41" y="54"/>
                      </a:cxn>
                      <a:cxn ang="0">
                        <a:pos x="40" y="51"/>
                      </a:cxn>
                      <a:cxn ang="0">
                        <a:pos x="30" y="49"/>
                      </a:cxn>
                      <a:cxn ang="0">
                        <a:pos x="30" y="46"/>
                      </a:cxn>
                      <a:cxn ang="0">
                        <a:pos x="28" y="44"/>
                      </a:cxn>
                      <a:cxn ang="0">
                        <a:pos x="28" y="40"/>
                      </a:cxn>
                      <a:cxn ang="0">
                        <a:pos x="25" y="39"/>
                      </a:cxn>
                      <a:cxn ang="0">
                        <a:pos x="28" y="37"/>
                      </a:cxn>
                      <a:cxn ang="0">
                        <a:pos x="26" y="35"/>
                      </a:cxn>
                      <a:cxn ang="0">
                        <a:pos x="30" y="27"/>
                      </a:cxn>
                      <a:cxn ang="0">
                        <a:pos x="28" y="22"/>
                      </a:cxn>
                      <a:cxn ang="0">
                        <a:pos x="30" y="18"/>
                      </a:cxn>
                      <a:cxn ang="0">
                        <a:pos x="26" y="14"/>
                      </a:cxn>
                      <a:cxn ang="0">
                        <a:pos x="25" y="5"/>
                      </a:cxn>
                    </a:cxnLst>
                    <a:rect l="0" t="0" r="0" b="0"/>
                    <a:pathLst>
                      <a:path w="74" h="377">
                        <a:moveTo>
                          <a:pt x="25" y="5"/>
                        </a:moveTo>
                        <a:lnTo>
                          <a:pt x="43" y="0"/>
                        </a:lnTo>
                        <a:lnTo>
                          <a:pt x="56" y="0"/>
                        </a:lnTo>
                        <a:lnTo>
                          <a:pt x="68" y="3"/>
                        </a:lnTo>
                        <a:lnTo>
                          <a:pt x="72" y="16"/>
                        </a:lnTo>
                        <a:lnTo>
                          <a:pt x="72" y="27"/>
                        </a:lnTo>
                        <a:lnTo>
                          <a:pt x="65" y="40"/>
                        </a:lnTo>
                        <a:lnTo>
                          <a:pt x="60" y="40"/>
                        </a:lnTo>
                        <a:lnTo>
                          <a:pt x="68" y="56"/>
                        </a:lnTo>
                        <a:lnTo>
                          <a:pt x="73" y="80"/>
                        </a:lnTo>
                        <a:lnTo>
                          <a:pt x="73" y="102"/>
                        </a:lnTo>
                        <a:lnTo>
                          <a:pt x="72" y="129"/>
                        </a:lnTo>
                        <a:lnTo>
                          <a:pt x="68" y="156"/>
                        </a:lnTo>
                        <a:lnTo>
                          <a:pt x="59" y="158"/>
                        </a:lnTo>
                        <a:lnTo>
                          <a:pt x="59" y="165"/>
                        </a:lnTo>
                        <a:lnTo>
                          <a:pt x="54" y="169"/>
                        </a:lnTo>
                        <a:lnTo>
                          <a:pt x="54" y="197"/>
                        </a:lnTo>
                        <a:lnTo>
                          <a:pt x="50" y="202"/>
                        </a:lnTo>
                        <a:lnTo>
                          <a:pt x="50" y="253"/>
                        </a:lnTo>
                        <a:lnTo>
                          <a:pt x="50" y="285"/>
                        </a:lnTo>
                        <a:lnTo>
                          <a:pt x="56" y="320"/>
                        </a:lnTo>
                        <a:lnTo>
                          <a:pt x="59" y="366"/>
                        </a:lnTo>
                        <a:lnTo>
                          <a:pt x="51" y="370"/>
                        </a:lnTo>
                        <a:lnTo>
                          <a:pt x="51" y="376"/>
                        </a:lnTo>
                        <a:lnTo>
                          <a:pt x="40" y="376"/>
                        </a:lnTo>
                        <a:lnTo>
                          <a:pt x="37" y="373"/>
                        </a:lnTo>
                        <a:lnTo>
                          <a:pt x="32" y="373"/>
                        </a:lnTo>
                        <a:lnTo>
                          <a:pt x="32" y="376"/>
                        </a:lnTo>
                        <a:lnTo>
                          <a:pt x="23" y="376"/>
                        </a:lnTo>
                        <a:lnTo>
                          <a:pt x="5" y="373"/>
                        </a:lnTo>
                        <a:lnTo>
                          <a:pt x="5" y="370"/>
                        </a:lnTo>
                        <a:lnTo>
                          <a:pt x="21" y="363"/>
                        </a:lnTo>
                        <a:lnTo>
                          <a:pt x="21" y="356"/>
                        </a:lnTo>
                        <a:lnTo>
                          <a:pt x="6" y="353"/>
                        </a:lnTo>
                        <a:lnTo>
                          <a:pt x="6" y="349"/>
                        </a:lnTo>
                        <a:lnTo>
                          <a:pt x="17" y="342"/>
                        </a:lnTo>
                        <a:lnTo>
                          <a:pt x="17" y="290"/>
                        </a:lnTo>
                        <a:lnTo>
                          <a:pt x="13" y="243"/>
                        </a:lnTo>
                        <a:lnTo>
                          <a:pt x="14" y="196"/>
                        </a:lnTo>
                        <a:lnTo>
                          <a:pt x="14" y="169"/>
                        </a:lnTo>
                        <a:lnTo>
                          <a:pt x="13" y="161"/>
                        </a:lnTo>
                        <a:lnTo>
                          <a:pt x="13" y="124"/>
                        </a:lnTo>
                        <a:lnTo>
                          <a:pt x="0" y="116"/>
                        </a:lnTo>
                        <a:lnTo>
                          <a:pt x="0" y="112"/>
                        </a:lnTo>
                        <a:lnTo>
                          <a:pt x="28" y="61"/>
                        </a:lnTo>
                        <a:lnTo>
                          <a:pt x="41" y="54"/>
                        </a:lnTo>
                        <a:lnTo>
                          <a:pt x="40" y="51"/>
                        </a:lnTo>
                        <a:lnTo>
                          <a:pt x="30" y="49"/>
                        </a:lnTo>
                        <a:lnTo>
                          <a:pt x="30" y="46"/>
                        </a:lnTo>
                        <a:lnTo>
                          <a:pt x="28" y="44"/>
                        </a:lnTo>
                        <a:lnTo>
                          <a:pt x="28" y="40"/>
                        </a:lnTo>
                        <a:lnTo>
                          <a:pt x="25" y="39"/>
                        </a:lnTo>
                        <a:lnTo>
                          <a:pt x="28" y="37"/>
                        </a:lnTo>
                        <a:lnTo>
                          <a:pt x="26" y="35"/>
                        </a:lnTo>
                        <a:lnTo>
                          <a:pt x="30" y="27"/>
                        </a:lnTo>
                        <a:lnTo>
                          <a:pt x="28" y="22"/>
                        </a:lnTo>
                        <a:lnTo>
                          <a:pt x="30" y="18"/>
                        </a:lnTo>
                        <a:lnTo>
                          <a:pt x="26" y="14"/>
                        </a:lnTo>
                        <a:lnTo>
                          <a:pt x="25" y="5"/>
                        </a:lnTo>
                      </a:path>
                    </a:pathLst>
                  </a:custGeom>
                  <a:solidFill>
                    <a:srgbClr val="EAEC5E">
                      <a:alpha val="100000"/>
                    </a:srgbClr>
                  </a:solidFill>
                  <a:ln w="9525">
                    <a:noFill/>
                  </a:ln>
                </p:spPr>
                <p:txBody>
                  <a:bodyPr/>
                  <a:lstStyle/>
                  <a:p>
                    <a:endParaRPr lang="zh-CN" altLang="en-US"/>
                  </a:p>
                </p:txBody>
              </p:sp>
              <p:sp>
                <p:nvSpPr>
                  <p:cNvPr id="42" name="Freeform 26"/>
                  <p:cNvSpPr/>
                  <p:nvPr/>
                </p:nvSpPr>
                <p:spPr>
                  <a:xfrm>
                    <a:off x="682" y="0"/>
                    <a:ext cx="101" cy="337"/>
                  </a:xfrm>
                  <a:custGeom>
                    <a:avLst/>
                    <a:gdLst/>
                    <a:ahLst/>
                    <a:cxnLst>
                      <a:cxn ang="0">
                        <a:pos x="61" y="4"/>
                      </a:cxn>
                      <a:cxn ang="0">
                        <a:pos x="66" y="22"/>
                      </a:cxn>
                      <a:cxn ang="0">
                        <a:pos x="63" y="24"/>
                      </a:cxn>
                      <a:cxn ang="0">
                        <a:pos x="60" y="31"/>
                      </a:cxn>
                      <a:cxn ang="0">
                        <a:pos x="55" y="43"/>
                      </a:cxn>
                      <a:cxn ang="0">
                        <a:pos x="60" y="45"/>
                      </a:cxn>
                      <a:cxn ang="0">
                        <a:pos x="82" y="63"/>
                      </a:cxn>
                      <a:cxn ang="0">
                        <a:pos x="97" y="164"/>
                      </a:cxn>
                      <a:cxn ang="0">
                        <a:pos x="100" y="182"/>
                      </a:cxn>
                      <a:cxn ang="0">
                        <a:pos x="94" y="191"/>
                      </a:cxn>
                      <a:cxn ang="0">
                        <a:pos x="89" y="194"/>
                      </a:cxn>
                      <a:cxn ang="0">
                        <a:pos x="89" y="178"/>
                      </a:cxn>
                      <a:cxn ang="0">
                        <a:pos x="89" y="187"/>
                      </a:cxn>
                      <a:cxn ang="0">
                        <a:pos x="84" y="181"/>
                      </a:cxn>
                      <a:cxn ang="0">
                        <a:pos x="81" y="168"/>
                      </a:cxn>
                      <a:cxn ang="0">
                        <a:pos x="68" y="255"/>
                      </a:cxn>
                      <a:cxn ang="0">
                        <a:pos x="61" y="310"/>
                      </a:cxn>
                      <a:cxn ang="0">
                        <a:pos x="65" y="333"/>
                      </a:cxn>
                      <a:cxn ang="0">
                        <a:pos x="48" y="330"/>
                      </a:cxn>
                      <a:cxn ang="0">
                        <a:pos x="53" y="300"/>
                      </a:cxn>
                      <a:cxn ang="0">
                        <a:pos x="46" y="258"/>
                      </a:cxn>
                      <a:cxn ang="0">
                        <a:pos x="45" y="298"/>
                      </a:cxn>
                      <a:cxn ang="0">
                        <a:pos x="42" y="327"/>
                      </a:cxn>
                      <a:cxn ang="0">
                        <a:pos x="29" y="328"/>
                      </a:cxn>
                      <a:cxn ang="0">
                        <a:pos x="24" y="255"/>
                      </a:cxn>
                      <a:cxn ang="0">
                        <a:pos x="18" y="249"/>
                      </a:cxn>
                      <a:cxn ang="0">
                        <a:pos x="3" y="255"/>
                      </a:cxn>
                      <a:cxn ang="0">
                        <a:pos x="11" y="171"/>
                      </a:cxn>
                      <a:cxn ang="0">
                        <a:pos x="9" y="154"/>
                      </a:cxn>
                      <a:cxn ang="0">
                        <a:pos x="11" y="112"/>
                      </a:cxn>
                      <a:cxn ang="0">
                        <a:pos x="33" y="56"/>
                      </a:cxn>
                      <a:cxn ang="0">
                        <a:pos x="33" y="36"/>
                      </a:cxn>
                      <a:cxn ang="0">
                        <a:pos x="29" y="32"/>
                      </a:cxn>
                      <a:cxn ang="0">
                        <a:pos x="24" y="27"/>
                      </a:cxn>
                      <a:cxn ang="0">
                        <a:pos x="27" y="4"/>
                      </a:cxn>
                      <a:cxn ang="0">
                        <a:pos x="40" y="1"/>
                      </a:cxn>
                      <a:cxn ang="0">
                        <a:pos x="50" y="2"/>
                      </a:cxn>
                    </a:cxnLst>
                    <a:rect l="0" t="0" r="0" b="0"/>
                    <a:pathLst>
                      <a:path w="101" h="337">
                        <a:moveTo>
                          <a:pt x="50" y="2"/>
                        </a:moveTo>
                        <a:lnTo>
                          <a:pt x="61" y="4"/>
                        </a:lnTo>
                        <a:lnTo>
                          <a:pt x="66" y="17"/>
                        </a:lnTo>
                        <a:lnTo>
                          <a:pt x="66" y="22"/>
                        </a:lnTo>
                        <a:lnTo>
                          <a:pt x="61" y="22"/>
                        </a:lnTo>
                        <a:lnTo>
                          <a:pt x="63" y="24"/>
                        </a:lnTo>
                        <a:lnTo>
                          <a:pt x="61" y="25"/>
                        </a:lnTo>
                        <a:lnTo>
                          <a:pt x="60" y="31"/>
                        </a:lnTo>
                        <a:lnTo>
                          <a:pt x="58" y="32"/>
                        </a:lnTo>
                        <a:lnTo>
                          <a:pt x="55" y="43"/>
                        </a:lnTo>
                        <a:lnTo>
                          <a:pt x="55" y="45"/>
                        </a:lnTo>
                        <a:lnTo>
                          <a:pt x="60" y="45"/>
                        </a:lnTo>
                        <a:lnTo>
                          <a:pt x="68" y="58"/>
                        </a:lnTo>
                        <a:lnTo>
                          <a:pt x="82" y="63"/>
                        </a:lnTo>
                        <a:lnTo>
                          <a:pt x="89" y="72"/>
                        </a:lnTo>
                        <a:lnTo>
                          <a:pt x="97" y="164"/>
                        </a:lnTo>
                        <a:lnTo>
                          <a:pt x="94" y="166"/>
                        </a:lnTo>
                        <a:lnTo>
                          <a:pt x="100" y="182"/>
                        </a:lnTo>
                        <a:lnTo>
                          <a:pt x="97" y="191"/>
                        </a:lnTo>
                        <a:lnTo>
                          <a:pt x="94" y="191"/>
                        </a:lnTo>
                        <a:lnTo>
                          <a:pt x="93" y="194"/>
                        </a:lnTo>
                        <a:lnTo>
                          <a:pt x="89" y="194"/>
                        </a:lnTo>
                        <a:lnTo>
                          <a:pt x="91" y="184"/>
                        </a:lnTo>
                        <a:lnTo>
                          <a:pt x="89" y="178"/>
                        </a:lnTo>
                        <a:lnTo>
                          <a:pt x="88" y="183"/>
                        </a:lnTo>
                        <a:lnTo>
                          <a:pt x="89" y="187"/>
                        </a:lnTo>
                        <a:lnTo>
                          <a:pt x="87" y="189"/>
                        </a:lnTo>
                        <a:lnTo>
                          <a:pt x="84" y="181"/>
                        </a:lnTo>
                        <a:lnTo>
                          <a:pt x="86" y="167"/>
                        </a:lnTo>
                        <a:lnTo>
                          <a:pt x="81" y="168"/>
                        </a:lnTo>
                        <a:lnTo>
                          <a:pt x="84" y="251"/>
                        </a:lnTo>
                        <a:lnTo>
                          <a:pt x="68" y="255"/>
                        </a:lnTo>
                        <a:lnTo>
                          <a:pt x="60" y="305"/>
                        </a:lnTo>
                        <a:lnTo>
                          <a:pt x="61" y="310"/>
                        </a:lnTo>
                        <a:lnTo>
                          <a:pt x="65" y="330"/>
                        </a:lnTo>
                        <a:lnTo>
                          <a:pt x="65" y="333"/>
                        </a:lnTo>
                        <a:lnTo>
                          <a:pt x="53" y="336"/>
                        </a:lnTo>
                        <a:lnTo>
                          <a:pt x="48" y="330"/>
                        </a:lnTo>
                        <a:lnTo>
                          <a:pt x="51" y="313"/>
                        </a:lnTo>
                        <a:lnTo>
                          <a:pt x="53" y="300"/>
                        </a:lnTo>
                        <a:lnTo>
                          <a:pt x="48" y="258"/>
                        </a:lnTo>
                        <a:lnTo>
                          <a:pt x="46" y="258"/>
                        </a:lnTo>
                        <a:lnTo>
                          <a:pt x="42" y="273"/>
                        </a:lnTo>
                        <a:lnTo>
                          <a:pt x="45" y="298"/>
                        </a:lnTo>
                        <a:lnTo>
                          <a:pt x="48" y="301"/>
                        </a:lnTo>
                        <a:lnTo>
                          <a:pt x="42" y="327"/>
                        </a:lnTo>
                        <a:lnTo>
                          <a:pt x="31" y="330"/>
                        </a:lnTo>
                        <a:lnTo>
                          <a:pt x="29" y="328"/>
                        </a:lnTo>
                        <a:lnTo>
                          <a:pt x="37" y="302"/>
                        </a:lnTo>
                        <a:lnTo>
                          <a:pt x="24" y="255"/>
                        </a:lnTo>
                        <a:lnTo>
                          <a:pt x="18" y="252"/>
                        </a:lnTo>
                        <a:lnTo>
                          <a:pt x="18" y="249"/>
                        </a:lnTo>
                        <a:lnTo>
                          <a:pt x="6" y="250"/>
                        </a:lnTo>
                        <a:lnTo>
                          <a:pt x="3" y="255"/>
                        </a:lnTo>
                        <a:lnTo>
                          <a:pt x="0" y="252"/>
                        </a:lnTo>
                        <a:lnTo>
                          <a:pt x="11" y="171"/>
                        </a:lnTo>
                        <a:lnTo>
                          <a:pt x="9" y="171"/>
                        </a:lnTo>
                        <a:lnTo>
                          <a:pt x="9" y="154"/>
                        </a:lnTo>
                        <a:lnTo>
                          <a:pt x="8" y="152"/>
                        </a:lnTo>
                        <a:lnTo>
                          <a:pt x="11" y="112"/>
                        </a:lnTo>
                        <a:lnTo>
                          <a:pt x="15" y="65"/>
                        </a:lnTo>
                        <a:lnTo>
                          <a:pt x="33" y="56"/>
                        </a:lnTo>
                        <a:lnTo>
                          <a:pt x="39" y="45"/>
                        </a:lnTo>
                        <a:lnTo>
                          <a:pt x="33" y="36"/>
                        </a:lnTo>
                        <a:lnTo>
                          <a:pt x="31" y="37"/>
                        </a:lnTo>
                        <a:lnTo>
                          <a:pt x="29" y="32"/>
                        </a:lnTo>
                        <a:lnTo>
                          <a:pt x="29" y="27"/>
                        </a:lnTo>
                        <a:lnTo>
                          <a:pt x="24" y="27"/>
                        </a:lnTo>
                        <a:lnTo>
                          <a:pt x="23" y="14"/>
                        </a:lnTo>
                        <a:lnTo>
                          <a:pt x="27" y="4"/>
                        </a:lnTo>
                        <a:lnTo>
                          <a:pt x="32" y="1"/>
                        </a:lnTo>
                        <a:lnTo>
                          <a:pt x="40" y="1"/>
                        </a:lnTo>
                        <a:lnTo>
                          <a:pt x="44" y="0"/>
                        </a:lnTo>
                        <a:lnTo>
                          <a:pt x="50" y="2"/>
                        </a:lnTo>
                      </a:path>
                    </a:pathLst>
                  </a:custGeom>
                  <a:solidFill>
                    <a:srgbClr val="EAEC5E">
                      <a:alpha val="100000"/>
                    </a:srgbClr>
                  </a:solidFill>
                  <a:ln w="9525">
                    <a:noFill/>
                  </a:ln>
                </p:spPr>
                <p:txBody>
                  <a:bodyPr/>
                  <a:lstStyle/>
                  <a:p>
                    <a:endParaRPr lang="zh-CN" altLang="en-US"/>
                  </a:p>
                </p:txBody>
              </p:sp>
              <p:sp>
                <p:nvSpPr>
                  <p:cNvPr id="43" name="Freeform 27"/>
                  <p:cNvSpPr/>
                  <p:nvPr/>
                </p:nvSpPr>
                <p:spPr>
                  <a:xfrm>
                    <a:off x="134" y="29"/>
                    <a:ext cx="65" cy="237"/>
                  </a:xfrm>
                  <a:custGeom>
                    <a:avLst/>
                    <a:gdLst/>
                    <a:ahLst/>
                    <a:cxnLst>
                      <a:cxn ang="0">
                        <a:pos x="25" y="3"/>
                      </a:cxn>
                      <a:cxn ang="0">
                        <a:pos x="21" y="15"/>
                      </a:cxn>
                      <a:cxn ang="0">
                        <a:pos x="24" y="17"/>
                      </a:cxn>
                      <a:cxn ang="0">
                        <a:pos x="26" y="22"/>
                      </a:cxn>
                      <a:cxn ang="0">
                        <a:pos x="29" y="30"/>
                      </a:cxn>
                      <a:cxn ang="0">
                        <a:pos x="26" y="32"/>
                      </a:cxn>
                      <a:cxn ang="0">
                        <a:pos x="12" y="44"/>
                      </a:cxn>
                      <a:cxn ang="0">
                        <a:pos x="2" y="116"/>
                      </a:cxn>
                      <a:cxn ang="0">
                        <a:pos x="0" y="128"/>
                      </a:cxn>
                      <a:cxn ang="0">
                        <a:pos x="4" y="135"/>
                      </a:cxn>
                      <a:cxn ang="0">
                        <a:pos x="7" y="136"/>
                      </a:cxn>
                      <a:cxn ang="0">
                        <a:pos x="7" y="126"/>
                      </a:cxn>
                      <a:cxn ang="0">
                        <a:pos x="7" y="131"/>
                      </a:cxn>
                      <a:cxn ang="0">
                        <a:pos x="10" y="128"/>
                      </a:cxn>
                      <a:cxn ang="0">
                        <a:pos x="12" y="118"/>
                      </a:cxn>
                      <a:cxn ang="0">
                        <a:pos x="21" y="180"/>
                      </a:cxn>
                      <a:cxn ang="0">
                        <a:pos x="25" y="218"/>
                      </a:cxn>
                      <a:cxn ang="0">
                        <a:pos x="23" y="234"/>
                      </a:cxn>
                      <a:cxn ang="0">
                        <a:pos x="33" y="232"/>
                      </a:cxn>
                      <a:cxn ang="0">
                        <a:pos x="30" y="211"/>
                      </a:cxn>
                      <a:cxn ang="0">
                        <a:pos x="34" y="182"/>
                      </a:cxn>
                      <a:cxn ang="0">
                        <a:pos x="36" y="209"/>
                      </a:cxn>
                      <a:cxn ang="0">
                        <a:pos x="37" y="229"/>
                      </a:cxn>
                      <a:cxn ang="0">
                        <a:pos x="45" y="230"/>
                      </a:cxn>
                      <a:cxn ang="0">
                        <a:pos x="49" y="180"/>
                      </a:cxn>
                      <a:cxn ang="0">
                        <a:pos x="52" y="175"/>
                      </a:cxn>
                      <a:cxn ang="0">
                        <a:pos x="62" y="180"/>
                      </a:cxn>
                      <a:cxn ang="0">
                        <a:pos x="57" y="120"/>
                      </a:cxn>
                      <a:cxn ang="0">
                        <a:pos x="58" y="108"/>
                      </a:cxn>
                      <a:cxn ang="0">
                        <a:pos x="57" y="79"/>
                      </a:cxn>
                      <a:cxn ang="0">
                        <a:pos x="43" y="39"/>
                      </a:cxn>
                      <a:cxn ang="0">
                        <a:pos x="43" y="26"/>
                      </a:cxn>
                      <a:cxn ang="0">
                        <a:pos x="45" y="23"/>
                      </a:cxn>
                      <a:cxn ang="0">
                        <a:pos x="49" y="19"/>
                      </a:cxn>
                      <a:cxn ang="0">
                        <a:pos x="46" y="3"/>
                      </a:cxn>
                      <a:cxn ang="0">
                        <a:pos x="39" y="1"/>
                      </a:cxn>
                      <a:cxn ang="0">
                        <a:pos x="32" y="1"/>
                      </a:cxn>
                    </a:cxnLst>
                    <a:rect l="0" t="0" r="0" b="0"/>
                    <a:pathLst>
                      <a:path w="65" h="237">
                        <a:moveTo>
                          <a:pt x="32" y="1"/>
                        </a:moveTo>
                        <a:lnTo>
                          <a:pt x="25" y="3"/>
                        </a:lnTo>
                        <a:lnTo>
                          <a:pt x="21" y="12"/>
                        </a:lnTo>
                        <a:lnTo>
                          <a:pt x="21" y="15"/>
                        </a:lnTo>
                        <a:lnTo>
                          <a:pt x="25" y="15"/>
                        </a:lnTo>
                        <a:lnTo>
                          <a:pt x="24" y="17"/>
                        </a:lnTo>
                        <a:lnTo>
                          <a:pt x="25" y="18"/>
                        </a:lnTo>
                        <a:lnTo>
                          <a:pt x="26" y="22"/>
                        </a:lnTo>
                        <a:lnTo>
                          <a:pt x="27" y="23"/>
                        </a:lnTo>
                        <a:lnTo>
                          <a:pt x="29" y="30"/>
                        </a:lnTo>
                        <a:lnTo>
                          <a:pt x="29" y="32"/>
                        </a:lnTo>
                        <a:lnTo>
                          <a:pt x="26" y="32"/>
                        </a:lnTo>
                        <a:lnTo>
                          <a:pt x="21" y="41"/>
                        </a:lnTo>
                        <a:lnTo>
                          <a:pt x="12" y="44"/>
                        </a:lnTo>
                        <a:lnTo>
                          <a:pt x="7" y="51"/>
                        </a:lnTo>
                        <a:lnTo>
                          <a:pt x="2" y="116"/>
                        </a:lnTo>
                        <a:lnTo>
                          <a:pt x="4" y="116"/>
                        </a:lnTo>
                        <a:lnTo>
                          <a:pt x="0" y="128"/>
                        </a:lnTo>
                        <a:lnTo>
                          <a:pt x="2" y="135"/>
                        </a:lnTo>
                        <a:lnTo>
                          <a:pt x="4" y="135"/>
                        </a:lnTo>
                        <a:lnTo>
                          <a:pt x="5" y="136"/>
                        </a:lnTo>
                        <a:lnTo>
                          <a:pt x="7" y="136"/>
                        </a:lnTo>
                        <a:lnTo>
                          <a:pt x="5" y="130"/>
                        </a:lnTo>
                        <a:lnTo>
                          <a:pt x="7" y="126"/>
                        </a:lnTo>
                        <a:lnTo>
                          <a:pt x="7" y="129"/>
                        </a:lnTo>
                        <a:lnTo>
                          <a:pt x="7" y="131"/>
                        </a:lnTo>
                        <a:lnTo>
                          <a:pt x="8" y="133"/>
                        </a:lnTo>
                        <a:lnTo>
                          <a:pt x="10" y="128"/>
                        </a:lnTo>
                        <a:lnTo>
                          <a:pt x="9" y="118"/>
                        </a:lnTo>
                        <a:lnTo>
                          <a:pt x="12" y="118"/>
                        </a:lnTo>
                        <a:lnTo>
                          <a:pt x="10" y="176"/>
                        </a:lnTo>
                        <a:lnTo>
                          <a:pt x="21" y="180"/>
                        </a:lnTo>
                        <a:lnTo>
                          <a:pt x="26" y="214"/>
                        </a:lnTo>
                        <a:lnTo>
                          <a:pt x="25" y="218"/>
                        </a:lnTo>
                        <a:lnTo>
                          <a:pt x="23" y="231"/>
                        </a:lnTo>
                        <a:lnTo>
                          <a:pt x="23" y="234"/>
                        </a:lnTo>
                        <a:lnTo>
                          <a:pt x="30" y="236"/>
                        </a:lnTo>
                        <a:lnTo>
                          <a:pt x="33" y="232"/>
                        </a:lnTo>
                        <a:lnTo>
                          <a:pt x="31" y="220"/>
                        </a:lnTo>
                        <a:lnTo>
                          <a:pt x="30" y="211"/>
                        </a:lnTo>
                        <a:lnTo>
                          <a:pt x="34" y="181"/>
                        </a:lnTo>
                        <a:lnTo>
                          <a:pt x="34" y="182"/>
                        </a:lnTo>
                        <a:lnTo>
                          <a:pt x="37" y="192"/>
                        </a:lnTo>
                        <a:lnTo>
                          <a:pt x="36" y="209"/>
                        </a:lnTo>
                        <a:lnTo>
                          <a:pt x="33" y="212"/>
                        </a:lnTo>
                        <a:lnTo>
                          <a:pt x="37" y="229"/>
                        </a:lnTo>
                        <a:lnTo>
                          <a:pt x="44" y="231"/>
                        </a:lnTo>
                        <a:lnTo>
                          <a:pt x="45" y="230"/>
                        </a:lnTo>
                        <a:lnTo>
                          <a:pt x="40" y="212"/>
                        </a:lnTo>
                        <a:lnTo>
                          <a:pt x="49" y="180"/>
                        </a:lnTo>
                        <a:lnTo>
                          <a:pt x="52" y="178"/>
                        </a:lnTo>
                        <a:lnTo>
                          <a:pt x="52" y="175"/>
                        </a:lnTo>
                        <a:lnTo>
                          <a:pt x="60" y="176"/>
                        </a:lnTo>
                        <a:lnTo>
                          <a:pt x="62" y="180"/>
                        </a:lnTo>
                        <a:lnTo>
                          <a:pt x="64" y="178"/>
                        </a:lnTo>
                        <a:lnTo>
                          <a:pt x="57" y="120"/>
                        </a:lnTo>
                        <a:lnTo>
                          <a:pt x="58" y="121"/>
                        </a:lnTo>
                        <a:lnTo>
                          <a:pt x="58" y="108"/>
                        </a:lnTo>
                        <a:lnTo>
                          <a:pt x="59" y="107"/>
                        </a:lnTo>
                        <a:lnTo>
                          <a:pt x="57" y="79"/>
                        </a:lnTo>
                        <a:lnTo>
                          <a:pt x="55" y="45"/>
                        </a:lnTo>
                        <a:lnTo>
                          <a:pt x="43" y="39"/>
                        </a:lnTo>
                        <a:lnTo>
                          <a:pt x="39" y="32"/>
                        </a:lnTo>
                        <a:lnTo>
                          <a:pt x="43" y="26"/>
                        </a:lnTo>
                        <a:lnTo>
                          <a:pt x="44" y="26"/>
                        </a:lnTo>
                        <a:lnTo>
                          <a:pt x="45" y="23"/>
                        </a:lnTo>
                        <a:lnTo>
                          <a:pt x="45" y="19"/>
                        </a:lnTo>
                        <a:lnTo>
                          <a:pt x="49" y="19"/>
                        </a:lnTo>
                        <a:lnTo>
                          <a:pt x="50" y="10"/>
                        </a:lnTo>
                        <a:lnTo>
                          <a:pt x="46" y="3"/>
                        </a:lnTo>
                        <a:lnTo>
                          <a:pt x="44" y="1"/>
                        </a:lnTo>
                        <a:lnTo>
                          <a:pt x="39" y="1"/>
                        </a:lnTo>
                        <a:lnTo>
                          <a:pt x="36" y="0"/>
                        </a:lnTo>
                        <a:lnTo>
                          <a:pt x="32" y="1"/>
                        </a:lnTo>
                      </a:path>
                    </a:pathLst>
                  </a:custGeom>
                  <a:solidFill>
                    <a:srgbClr val="EAEC5E">
                      <a:alpha val="100000"/>
                    </a:srgbClr>
                  </a:solidFill>
                  <a:ln w="9525">
                    <a:noFill/>
                  </a:ln>
                </p:spPr>
                <p:txBody>
                  <a:bodyPr/>
                  <a:lstStyle/>
                  <a:p>
                    <a:endParaRPr lang="zh-CN" altLang="en-US"/>
                  </a:p>
                </p:txBody>
              </p:sp>
            </p:grpSp>
            <p:grpSp>
              <p:nvGrpSpPr>
                <p:cNvPr id="44" name="组合 43"/>
                <p:cNvGrpSpPr/>
                <p:nvPr/>
              </p:nvGrpSpPr>
              <p:grpSpPr>
                <a:xfrm>
                  <a:off x="0" y="119"/>
                  <a:ext cx="2415" cy="1059"/>
                  <a:chOff x="0" y="0"/>
                  <a:chExt cx="2415" cy="1059"/>
                </a:xfrm>
              </p:grpSpPr>
              <p:sp>
                <p:nvSpPr>
                  <p:cNvPr id="45" name="Freeform 29"/>
                  <p:cNvSpPr/>
                  <p:nvPr/>
                </p:nvSpPr>
                <p:spPr>
                  <a:xfrm>
                    <a:off x="1901" y="82"/>
                    <a:ext cx="210" cy="730"/>
                  </a:xfrm>
                  <a:custGeom>
                    <a:avLst/>
                    <a:gdLst/>
                    <a:ahLst/>
                    <a:cxnLst>
                      <a:cxn ang="0">
                        <a:pos x="81" y="10"/>
                      </a:cxn>
                      <a:cxn ang="0">
                        <a:pos x="70" y="50"/>
                      </a:cxn>
                      <a:cxn ang="0">
                        <a:pos x="77" y="54"/>
                      </a:cxn>
                      <a:cxn ang="0">
                        <a:pos x="84" y="70"/>
                      </a:cxn>
                      <a:cxn ang="0">
                        <a:pos x="94" y="95"/>
                      </a:cxn>
                      <a:cxn ang="0">
                        <a:pos x="84" y="100"/>
                      </a:cxn>
                      <a:cxn ang="0">
                        <a:pos x="37" y="137"/>
                      </a:cxn>
                      <a:cxn ang="0">
                        <a:pos x="7" y="359"/>
                      </a:cxn>
                      <a:cxn ang="0">
                        <a:pos x="0" y="397"/>
                      </a:cxn>
                      <a:cxn ang="0">
                        <a:pos x="13" y="418"/>
                      </a:cxn>
                      <a:cxn ang="0">
                        <a:pos x="22" y="423"/>
                      </a:cxn>
                      <a:cxn ang="0">
                        <a:pos x="22" y="390"/>
                      </a:cxn>
                      <a:cxn ang="0">
                        <a:pos x="22" y="406"/>
                      </a:cxn>
                      <a:cxn ang="0">
                        <a:pos x="33" y="394"/>
                      </a:cxn>
                      <a:cxn ang="0">
                        <a:pos x="40" y="366"/>
                      </a:cxn>
                      <a:cxn ang="0">
                        <a:pos x="68" y="557"/>
                      </a:cxn>
                      <a:cxn ang="0">
                        <a:pos x="81" y="673"/>
                      </a:cxn>
                      <a:cxn ang="0">
                        <a:pos x="74" y="724"/>
                      </a:cxn>
                      <a:cxn ang="0">
                        <a:pos x="108" y="717"/>
                      </a:cxn>
                      <a:cxn ang="0">
                        <a:pos x="98" y="651"/>
                      </a:cxn>
                      <a:cxn ang="0">
                        <a:pos x="111" y="562"/>
                      </a:cxn>
                      <a:cxn ang="0">
                        <a:pos x="115" y="648"/>
                      </a:cxn>
                      <a:cxn ang="0">
                        <a:pos x="121" y="710"/>
                      </a:cxn>
                      <a:cxn ang="0">
                        <a:pos x="149" y="713"/>
                      </a:cxn>
                      <a:cxn ang="0">
                        <a:pos x="159" y="557"/>
                      </a:cxn>
                      <a:cxn ang="0">
                        <a:pos x="171" y="542"/>
                      </a:cxn>
                      <a:cxn ang="0">
                        <a:pos x="203" y="557"/>
                      </a:cxn>
                      <a:cxn ang="0">
                        <a:pos x="186" y="373"/>
                      </a:cxn>
                      <a:cxn ang="0">
                        <a:pos x="189" y="337"/>
                      </a:cxn>
                      <a:cxn ang="0">
                        <a:pos x="186" y="246"/>
                      </a:cxn>
                      <a:cxn ang="0">
                        <a:pos x="139" y="123"/>
                      </a:cxn>
                      <a:cxn ang="0">
                        <a:pos x="139" y="79"/>
                      </a:cxn>
                      <a:cxn ang="0">
                        <a:pos x="149" y="72"/>
                      </a:cxn>
                      <a:cxn ang="0">
                        <a:pos x="159" y="59"/>
                      </a:cxn>
                      <a:cxn ang="0">
                        <a:pos x="152" y="10"/>
                      </a:cxn>
                      <a:cxn ang="0">
                        <a:pos x="126" y="3"/>
                      </a:cxn>
                      <a:cxn ang="0">
                        <a:pos x="106" y="5"/>
                      </a:cxn>
                    </a:cxnLst>
                    <a:rect l="0" t="0" r="0" b="0"/>
                    <a:pathLst>
                      <a:path w="210" h="730">
                        <a:moveTo>
                          <a:pt x="106" y="5"/>
                        </a:moveTo>
                        <a:lnTo>
                          <a:pt x="81" y="10"/>
                        </a:lnTo>
                        <a:lnTo>
                          <a:pt x="70" y="38"/>
                        </a:lnTo>
                        <a:lnTo>
                          <a:pt x="70" y="50"/>
                        </a:lnTo>
                        <a:lnTo>
                          <a:pt x="81" y="50"/>
                        </a:lnTo>
                        <a:lnTo>
                          <a:pt x="77" y="54"/>
                        </a:lnTo>
                        <a:lnTo>
                          <a:pt x="81" y="57"/>
                        </a:lnTo>
                        <a:lnTo>
                          <a:pt x="84" y="70"/>
                        </a:lnTo>
                        <a:lnTo>
                          <a:pt x="88" y="71"/>
                        </a:lnTo>
                        <a:lnTo>
                          <a:pt x="94" y="95"/>
                        </a:lnTo>
                        <a:lnTo>
                          <a:pt x="94" y="100"/>
                        </a:lnTo>
                        <a:lnTo>
                          <a:pt x="84" y="100"/>
                        </a:lnTo>
                        <a:lnTo>
                          <a:pt x="67" y="127"/>
                        </a:lnTo>
                        <a:lnTo>
                          <a:pt x="37" y="137"/>
                        </a:lnTo>
                        <a:lnTo>
                          <a:pt x="22" y="159"/>
                        </a:lnTo>
                        <a:lnTo>
                          <a:pt x="7" y="359"/>
                        </a:lnTo>
                        <a:lnTo>
                          <a:pt x="13" y="361"/>
                        </a:lnTo>
                        <a:lnTo>
                          <a:pt x="0" y="397"/>
                        </a:lnTo>
                        <a:lnTo>
                          <a:pt x="7" y="418"/>
                        </a:lnTo>
                        <a:lnTo>
                          <a:pt x="13" y="418"/>
                        </a:lnTo>
                        <a:lnTo>
                          <a:pt x="16" y="423"/>
                        </a:lnTo>
                        <a:lnTo>
                          <a:pt x="22" y="423"/>
                        </a:lnTo>
                        <a:lnTo>
                          <a:pt x="19" y="402"/>
                        </a:lnTo>
                        <a:lnTo>
                          <a:pt x="22" y="390"/>
                        </a:lnTo>
                        <a:lnTo>
                          <a:pt x="26" y="399"/>
                        </a:lnTo>
                        <a:lnTo>
                          <a:pt x="22" y="406"/>
                        </a:lnTo>
                        <a:lnTo>
                          <a:pt x="26" y="410"/>
                        </a:lnTo>
                        <a:lnTo>
                          <a:pt x="33" y="394"/>
                        </a:lnTo>
                        <a:lnTo>
                          <a:pt x="29" y="365"/>
                        </a:lnTo>
                        <a:lnTo>
                          <a:pt x="40" y="366"/>
                        </a:lnTo>
                        <a:lnTo>
                          <a:pt x="33" y="547"/>
                        </a:lnTo>
                        <a:lnTo>
                          <a:pt x="68" y="557"/>
                        </a:lnTo>
                        <a:lnTo>
                          <a:pt x="84" y="662"/>
                        </a:lnTo>
                        <a:lnTo>
                          <a:pt x="81" y="673"/>
                        </a:lnTo>
                        <a:lnTo>
                          <a:pt x="74" y="716"/>
                        </a:lnTo>
                        <a:lnTo>
                          <a:pt x="74" y="724"/>
                        </a:lnTo>
                        <a:lnTo>
                          <a:pt x="98" y="729"/>
                        </a:lnTo>
                        <a:lnTo>
                          <a:pt x="108" y="717"/>
                        </a:lnTo>
                        <a:lnTo>
                          <a:pt x="102" y="678"/>
                        </a:lnTo>
                        <a:lnTo>
                          <a:pt x="98" y="651"/>
                        </a:lnTo>
                        <a:lnTo>
                          <a:pt x="108" y="562"/>
                        </a:lnTo>
                        <a:lnTo>
                          <a:pt x="111" y="562"/>
                        </a:lnTo>
                        <a:lnTo>
                          <a:pt x="121" y="594"/>
                        </a:lnTo>
                        <a:lnTo>
                          <a:pt x="115" y="648"/>
                        </a:lnTo>
                        <a:lnTo>
                          <a:pt x="108" y="654"/>
                        </a:lnTo>
                        <a:lnTo>
                          <a:pt x="121" y="710"/>
                        </a:lnTo>
                        <a:lnTo>
                          <a:pt x="145" y="717"/>
                        </a:lnTo>
                        <a:lnTo>
                          <a:pt x="149" y="713"/>
                        </a:lnTo>
                        <a:lnTo>
                          <a:pt x="132" y="654"/>
                        </a:lnTo>
                        <a:lnTo>
                          <a:pt x="159" y="557"/>
                        </a:lnTo>
                        <a:lnTo>
                          <a:pt x="171" y="549"/>
                        </a:lnTo>
                        <a:lnTo>
                          <a:pt x="171" y="542"/>
                        </a:lnTo>
                        <a:lnTo>
                          <a:pt x="196" y="543"/>
                        </a:lnTo>
                        <a:lnTo>
                          <a:pt x="203" y="557"/>
                        </a:lnTo>
                        <a:lnTo>
                          <a:pt x="209" y="549"/>
                        </a:lnTo>
                        <a:lnTo>
                          <a:pt x="186" y="373"/>
                        </a:lnTo>
                        <a:lnTo>
                          <a:pt x="189" y="373"/>
                        </a:lnTo>
                        <a:lnTo>
                          <a:pt x="189" y="337"/>
                        </a:lnTo>
                        <a:lnTo>
                          <a:pt x="193" y="332"/>
                        </a:lnTo>
                        <a:lnTo>
                          <a:pt x="186" y="246"/>
                        </a:lnTo>
                        <a:lnTo>
                          <a:pt x="178" y="142"/>
                        </a:lnTo>
                        <a:lnTo>
                          <a:pt x="139" y="123"/>
                        </a:lnTo>
                        <a:lnTo>
                          <a:pt x="127" y="100"/>
                        </a:lnTo>
                        <a:lnTo>
                          <a:pt x="139" y="79"/>
                        </a:lnTo>
                        <a:lnTo>
                          <a:pt x="145" y="82"/>
                        </a:lnTo>
                        <a:lnTo>
                          <a:pt x="149" y="72"/>
                        </a:lnTo>
                        <a:lnTo>
                          <a:pt x="149" y="61"/>
                        </a:lnTo>
                        <a:lnTo>
                          <a:pt x="159" y="59"/>
                        </a:lnTo>
                        <a:lnTo>
                          <a:pt x="162" y="31"/>
                        </a:lnTo>
                        <a:lnTo>
                          <a:pt x="152" y="10"/>
                        </a:lnTo>
                        <a:lnTo>
                          <a:pt x="142" y="3"/>
                        </a:lnTo>
                        <a:lnTo>
                          <a:pt x="126" y="3"/>
                        </a:lnTo>
                        <a:lnTo>
                          <a:pt x="116" y="0"/>
                        </a:lnTo>
                        <a:lnTo>
                          <a:pt x="106" y="5"/>
                        </a:lnTo>
                      </a:path>
                    </a:pathLst>
                  </a:custGeom>
                  <a:solidFill>
                    <a:schemeClr val="folHlink">
                      <a:alpha val="100000"/>
                    </a:schemeClr>
                  </a:solidFill>
                  <a:ln w="9525">
                    <a:noFill/>
                  </a:ln>
                </p:spPr>
                <p:txBody>
                  <a:bodyPr/>
                  <a:lstStyle/>
                  <a:p>
                    <a:endParaRPr lang="zh-CN" altLang="en-US"/>
                  </a:p>
                </p:txBody>
              </p:sp>
              <p:sp>
                <p:nvSpPr>
                  <p:cNvPr id="46" name="Freeform 30"/>
                  <p:cNvSpPr/>
                  <p:nvPr/>
                </p:nvSpPr>
                <p:spPr>
                  <a:xfrm>
                    <a:off x="1340" y="126"/>
                    <a:ext cx="211" cy="724"/>
                  </a:xfrm>
                  <a:custGeom>
                    <a:avLst/>
                    <a:gdLst/>
                    <a:ahLst/>
                    <a:cxnLst>
                      <a:cxn ang="0">
                        <a:pos x="133" y="0"/>
                      </a:cxn>
                      <a:cxn ang="0">
                        <a:pos x="87" y="23"/>
                      </a:cxn>
                      <a:cxn ang="0">
                        <a:pos x="86" y="71"/>
                      </a:cxn>
                      <a:cxn ang="0">
                        <a:pos x="63" y="94"/>
                      </a:cxn>
                      <a:cxn ang="0">
                        <a:pos x="15" y="121"/>
                      </a:cxn>
                      <a:cxn ang="0">
                        <a:pos x="7" y="260"/>
                      </a:cxn>
                      <a:cxn ang="0">
                        <a:pos x="39" y="380"/>
                      </a:cxn>
                      <a:cxn ang="0">
                        <a:pos x="73" y="471"/>
                      </a:cxn>
                      <a:cxn ang="0">
                        <a:pos x="66" y="687"/>
                      </a:cxn>
                      <a:cxn ang="0">
                        <a:pos x="72" y="696"/>
                      </a:cxn>
                      <a:cxn ang="0">
                        <a:pos x="105" y="719"/>
                      </a:cxn>
                      <a:cxn ang="0">
                        <a:pos x="123" y="723"/>
                      </a:cxn>
                      <a:cxn ang="0">
                        <a:pos x="135" y="717"/>
                      </a:cxn>
                      <a:cxn ang="0">
                        <a:pos x="128" y="705"/>
                      </a:cxn>
                      <a:cxn ang="0">
                        <a:pos x="112" y="687"/>
                      </a:cxn>
                      <a:cxn ang="0">
                        <a:pos x="119" y="680"/>
                      </a:cxn>
                      <a:cxn ang="0">
                        <a:pos x="161" y="694"/>
                      </a:cxn>
                      <a:cxn ang="0">
                        <a:pos x="164" y="685"/>
                      </a:cxn>
                      <a:cxn ang="0">
                        <a:pos x="161" y="676"/>
                      </a:cxn>
                      <a:cxn ang="0">
                        <a:pos x="148" y="663"/>
                      </a:cxn>
                      <a:cxn ang="0">
                        <a:pos x="162" y="592"/>
                      </a:cxn>
                      <a:cxn ang="0">
                        <a:pos x="176" y="396"/>
                      </a:cxn>
                      <a:cxn ang="0">
                        <a:pos x="183" y="357"/>
                      </a:cxn>
                      <a:cxn ang="0">
                        <a:pos x="171" y="279"/>
                      </a:cxn>
                      <a:cxn ang="0">
                        <a:pos x="181" y="278"/>
                      </a:cxn>
                      <a:cxn ang="0">
                        <a:pos x="189" y="275"/>
                      </a:cxn>
                      <a:cxn ang="0">
                        <a:pos x="197" y="270"/>
                      </a:cxn>
                      <a:cxn ang="0">
                        <a:pos x="203" y="264"/>
                      </a:cxn>
                      <a:cxn ang="0">
                        <a:pos x="210" y="254"/>
                      </a:cxn>
                      <a:cxn ang="0">
                        <a:pos x="204" y="215"/>
                      </a:cxn>
                      <a:cxn ang="0">
                        <a:pos x="154" y="124"/>
                      </a:cxn>
                      <a:cxn ang="0">
                        <a:pos x="135" y="97"/>
                      </a:cxn>
                      <a:cxn ang="0">
                        <a:pos x="157" y="80"/>
                      </a:cxn>
                      <a:cxn ang="0">
                        <a:pos x="159" y="76"/>
                      </a:cxn>
                      <a:cxn ang="0">
                        <a:pos x="166" y="68"/>
                      </a:cxn>
                      <a:cxn ang="0">
                        <a:pos x="165" y="48"/>
                      </a:cxn>
                      <a:cxn ang="0">
                        <a:pos x="168" y="25"/>
                      </a:cxn>
                    </a:cxnLst>
                    <a:rect l="0" t="0" r="0" b="0"/>
                    <a:pathLst>
                      <a:path w="211" h="724">
                        <a:moveTo>
                          <a:pt x="158" y="9"/>
                        </a:moveTo>
                        <a:lnTo>
                          <a:pt x="133" y="0"/>
                        </a:lnTo>
                        <a:lnTo>
                          <a:pt x="105" y="4"/>
                        </a:lnTo>
                        <a:lnTo>
                          <a:pt x="87" y="23"/>
                        </a:lnTo>
                        <a:lnTo>
                          <a:pt x="80" y="45"/>
                        </a:lnTo>
                        <a:lnTo>
                          <a:pt x="86" y="71"/>
                        </a:lnTo>
                        <a:lnTo>
                          <a:pt x="76" y="87"/>
                        </a:lnTo>
                        <a:lnTo>
                          <a:pt x="63" y="94"/>
                        </a:lnTo>
                        <a:lnTo>
                          <a:pt x="26" y="110"/>
                        </a:lnTo>
                        <a:lnTo>
                          <a:pt x="15" y="121"/>
                        </a:lnTo>
                        <a:lnTo>
                          <a:pt x="0" y="236"/>
                        </a:lnTo>
                        <a:lnTo>
                          <a:pt x="7" y="260"/>
                        </a:lnTo>
                        <a:lnTo>
                          <a:pt x="45" y="270"/>
                        </a:lnTo>
                        <a:lnTo>
                          <a:pt x="39" y="380"/>
                        </a:lnTo>
                        <a:lnTo>
                          <a:pt x="66" y="390"/>
                        </a:lnTo>
                        <a:lnTo>
                          <a:pt x="73" y="471"/>
                        </a:lnTo>
                        <a:lnTo>
                          <a:pt x="67" y="610"/>
                        </a:lnTo>
                        <a:lnTo>
                          <a:pt x="66" y="687"/>
                        </a:lnTo>
                        <a:lnTo>
                          <a:pt x="72" y="689"/>
                        </a:lnTo>
                        <a:lnTo>
                          <a:pt x="72" y="696"/>
                        </a:lnTo>
                        <a:lnTo>
                          <a:pt x="93" y="710"/>
                        </a:lnTo>
                        <a:lnTo>
                          <a:pt x="105" y="719"/>
                        </a:lnTo>
                        <a:lnTo>
                          <a:pt x="113" y="723"/>
                        </a:lnTo>
                        <a:lnTo>
                          <a:pt x="123" y="723"/>
                        </a:lnTo>
                        <a:lnTo>
                          <a:pt x="133" y="720"/>
                        </a:lnTo>
                        <a:lnTo>
                          <a:pt x="135" y="717"/>
                        </a:lnTo>
                        <a:lnTo>
                          <a:pt x="133" y="711"/>
                        </a:lnTo>
                        <a:lnTo>
                          <a:pt x="128" y="705"/>
                        </a:lnTo>
                        <a:lnTo>
                          <a:pt x="121" y="695"/>
                        </a:lnTo>
                        <a:lnTo>
                          <a:pt x="112" y="687"/>
                        </a:lnTo>
                        <a:lnTo>
                          <a:pt x="119" y="689"/>
                        </a:lnTo>
                        <a:lnTo>
                          <a:pt x="119" y="680"/>
                        </a:lnTo>
                        <a:lnTo>
                          <a:pt x="148" y="694"/>
                        </a:lnTo>
                        <a:lnTo>
                          <a:pt x="161" y="694"/>
                        </a:lnTo>
                        <a:lnTo>
                          <a:pt x="164" y="689"/>
                        </a:lnTo>
                        <a:lnTo>
                          <a:pt x="164" y="685"/>
                        </a:lnTo>
                        <a:lnTo>
                          <a:pt x="163" y="680"/>
                        </a:lnTo>
                        <a:lnTo>
                          <a:pt x="161" y="676"/>
                        </a:lnTo>
                        <a:lnTo>
                          <a:pt x="153" y="669"/>
                        </a:lnTo>
                        <a:lnTo>
                          <a:pt x="148" y="663"/>
                        </a:lnTo>
                        <a:lnTo>
                          <a:pt x="155" y="661"/>
                        </a:lnTo>
                        <a:lnTo>
                          <a:pt x="162" y="592"/>
                        </a:lnTo>
                        <a:lnTo>
                          <a:pt x="165" y="484"/>
                        </a:lnTo>
                        <a:lnTo>
                          <a:pt x="176" y="396"/>
                        </a:lnTo>
                        <a:lnTo>
                          <a:pt x="180" y="371"/>
                        </a:lnTo>
                        <a:lnTo>
                          <a:pt x="183" y="357"/>
                        </a:lnTo>
                        <a:lnTo>
                          <a:pt x="174" y="303"/>
                        </a:lnTo>
                        <a:lnTo>
                          <a:pt x="171" y="279"/>
                        </a:lnTo>
                        <a:lnTo>
                          <a:pt x="177" y="282"/>
                        </a:lnTo>
                        <a:lnTo>
                          <a:pt x="181" y="278"/>
                        </a:lnTo>
                        <a:lnTo>
                          <a:pt x="183" y="278"/>
                        </a:lnTo>
                        <a:lnTo>
                          <a:pt x="189" y="275"/>
                        </a:lnTo>
                        <a:lnTo>
                          <a:pt x="195" y="276"/>
                        </a:lnTo>
                        <a:lnTo>
                          <a:pt x="197" y="270"/>
                        </a:lnTo>
                        <a:lnTo>
                          <a:pt x="201" y="269"/>
                        </a:lnTo>
                        <a:lnTo>
                          <a:pt x="203" y="264"/>
                        </a:lnTo>
                        <a:lnTo>
                          <a:pt x="207" y="260"/>
                        </a:lnTo>
                        <a:lnTo>
                          <a:pt x="210" y="254"/>
                        </a:lnTo>
                        <a:lnTo>
                          <a:pt x="199" y="230"/>
                        </a:lnTo>
                        <a:lnTo>
                          <a:pt x="204" y="215"/>
                        </a:lnTo>
                        <a:lnTo>
                          <a:pt x="184" y="230"/>
                        </a:lnTo>
                        <a:lnTo>
                          <a:pt x="154" y="124"/>
                        </a:lnTo>
                        <a:lnTo>
                          <a:pt x="130" y="102"/>
                        </a:lnTo>
                        <a:lnTo>
                          <a:pt x="135" y="97"/>
                        </a:lnTo>
                        <a:lnTo>
                          <a:pt x="155" y="94"/>
                        </a:lnTo>
                        <a:lnTo>
                          <a:pt x="157" y="80"/>
                        </a:lnTo>
                        <a:lnTo>
                          <a:pt x="151" y="77"/>
                        </a:lnTo>
                        <a:lnTo>
                          <a:pt x="159" y="76"/>
                        </a:lnTo>
                        <a:lnTo>
                          <a:pt x="158" y="71"/>
                        </a:lnTo>
                        <a:lnTo>
                          <a:pt x="166" y="68"/>
                        </a:lnTo>
                        <a:lnTo>
                          <a:pt x="160" y="50"/>
                        </a:lnTo>
                        <a:lnTo>
                          <a:pt x="165" y="48"/>
                        </a:lnTo>
                        <a:lnTo>
                          <a:pt x="162" y="25"/>
                        </a:lnTo>
                        <a:lnTo>
                          <a:pt x="168" y="25"/>
                        </a:lnTo>
                        <a:lnTo>
                          <a:pt x="158" y="9"/>
                        </a:lnTo>
                      </a:path>
                    </a:pathLst>
                  </a:custGeom>
                  <a:solidFill>
                    <a:schemeClr val="folHlink">
                      <a:alpha val="100000"/>
                    </a:schemeClr>
                  </a:solidFill>
                  <a:ln w="9525">
                    <a:noFill/>
                  </a:ln>
                </p:spPr>
                <p:txBody>
                  <a:bodyPr/>
                  <a:lstStyle/>
                  <a:p>
                    <a:endParaRPr lang="zh-CN" altLang="en-US"/>
                  </a:p>
                </p:txBody>
              </p:sp>
              <p:sp>
                <p:nvSpPr>
                  <p:cNvPr id="47" name="Freeform 31"/>
                  <p:cNvSpPr/>
                  <p:nvPr/>
                </p:nvSpPr>
                <p:spPr>
                  <a:xfrm>
                    <a:off x="928" y="84"/>
                    <a:ext cx="156" cy="691"/>
                  </a:xfrm>
                  <a:custGeom>
                    <a:avLst/>
                    <a:gdLst/>
                    <a:ahLst/>
                    <a:cxnLst>
                      <a:cxn ang="0">
                        <a:pos x="118" y="14"/>
                      </a:cxn>
                      <a:cxn ang="0">
                        <a:pos x="118" y="31"/>
                      </a:cxn>
                      <a:cxn ang="0">
                        <a:pos x="116" y="36"/>
                      </a:cxn>
                      <a:cxn ang="0">
                        <a:pos x="123" y="50"/>
                      </a:cxn>
                      <a:cxn ang="0">
                        <a:pos x="118" y="53"/>
                      </a:cxn>
                      <a:cxn ang="0">
                        <a:pos x="120" y="59"/>
                      </a:cxn>
                      <a:cxn ang="0">
                        <a:pos x="115" y="77"/>
                      </a:cxn>
                      <a:cxn ang="0">
                        <a:pos x="115" y="82"/>
                      </a:cxn>
                      <a:cxn ang="0">
                        <a:pos x="142" y="100"/>
                      </a:cxn>
                      <a:cxn ang="0">
                        <a:pos x="155" y="242"/>
                      </a:cxn>
                      <a:cxn ang="0">
                        <a:pos x="138" y="268"/>
                      </a:cxn>
                      <a:cxn ang="0">
                        <a:pos x="145" y="344"/>
                      </a:cxn>
                      <a:cxn ang="0">
                        <a:pos x="133" y="353"/>
                      </a:cxn>
                      <a:cxn ang="0">
                        <a:pos x="129" y="474"/>
                      </a:cxn>
                      <a:cxn ang="0">
                        <a:pos x="121" y="596"/>
                      </a:cxn>
                      <a:cxn ang="0">
                        <a:pos x="124" y="603"/>
                      </a:cxn>
                      <a:cxn ang="0">
                        <a:pos x="151" y="627"/>
                      </a:cxn>
                      <a:cxn ang="0">
                        <a:pos x="148" y="631"/>
                      </a:cxn>
                      <a:cxn ang="0">
                        <a:pos x="138" y="635"/>
                      </a:cxn>
                      <a:cxn ang="0">
                        <a:pos x="122" y="631"/>
                      </a:cxn>
                      <a:cxn ang="0">
                        <a:pos x="107" y="622"/>
                      </a:cxn>
                      <a:cxn ang="0">
                        <a:pos x="94" y="617"/>
                      </a:cxn>
                      <a:cxn ang="0">
                        <a:pos x="94" y="638"/>
                      </a:cxn>
                      <a:cxn ang="0">
                        <a:pos x="88" y="639"/>
                      </a:cxn>
                      <a:cxn ang="0">
                        <a:pos x="97" y="656"/>
                      </a:cxn>
                      <a:cxn ang="0">
                        <a:pos x="93" y="686"/>
                      </a:cxn>
                      <a:cxn ang="0">
                        <a:pos x="84" y="690"/>
                      </a:cxn>
                      <a:cxn ang="0">
                        <a:pos x="67" y="665"/>
                      </a:cxn>
                      <a:cxn ang="0">
                        <a:pos x="67" y="648"/>
                      </a:cxn>
                      <a:cxn ang="0">
                        <a:pos x="62" y="646"/>
                      </a:cxn>
                      <a:cxn ang="0">
                        <a:pos x="55" y="489"/>
                      </a:cxn>
                      <a:cxn ang="0">
                        <a:pos x="62" y="474"/>
                      </a:cxn>
                      <a:cxn ang="0">
                        <a:pos x="44" y="368"/>
                      </a:cxn>
                      <a:cxn ang="0">
                        <a:pos x="33" y="364"/>
                      </a:cxn>
                      <a:cxn ang="0">
                        <a:pos x="29" y="255"/>
                      </a:cxn>
                      <a:cxn ang="0">
                        <a:pos x="0" y="242"/>
                      </a:cxn>
                      <a:cxn ang="0">
                        <a:pos x="12" y="124"/>
                      </a:cxn>
                      <a:cxn ang="0">
                        <a:pos x="56" y="91"/>
                      </a:cxn>
                      <a:cxn ang="0">
                        <a:pos x="68" y="81"/>
                      </a:cxn>
                      <a:cxn ang="0">
                        <a:pos x="68" y="69"/>
                      </a:cxn>
                      <a:cxn ang="0">
                        <a:pos x="64" y="61"/>
                      </a:cxn>
                      <a:cxn ang="0">
                        <a:pos x="59" y="55"/>
                      </a:cxn>
                      <a:cxn ang="0">
                        <a:pos x="54" y="46"/>
                      </a:cxn>
                      <a:cxn ang="0">
                        <a:pos x="51" y="39"/>
                      </a:cxn>
                      <a:cxn ang="0">
                        <a:pos x="51" y="30"/>
                      </a:cxn>
                      <a:cxn ang="0">
                        <a:pos x="54" y="22"/>
                      </a:cxn>
                      <a:cxn ang="0">
                        <a:pos x="60" y="12"/>
                      </a:cxn>
                      <a:cxn ang="0">
                        <a:pos x="68" y="5"/>
                      </a:cxn>
                      <a:cxn ang="0">
                        <a:pos x="77" y="1"/>
                      </a:cxn>
                      <a:cxn ang="0">
                        <a:pos x="87" y="0"/>
                      </a:cxn>
                      <a:cxn ang="0">
                        <a:pos x="97" y="2"/>
                      </a:cxn>
                      <a:cxn ang="0">
                        <a:pos x="107" y="5"/>
                      </a:cxn>
                      <a:cxn ang="0">
                        <a:pos x="118" y="14"/>
                      </a:cxn>
                    </a:cxnLst>
                    <a:rect l="0" t="0" r="0" b="0"/>
                    <a:pathLst>
                      <a:path w="156" h="691">
                        <a:moveTo>
                          <a:pt x="118" y="14"/>
                        </a:moveTo>
                        <a:lnTo>
                          <a:pt x="118" y="31"/>
                        </a:lnTo>
                        <a:lnTo>
                          <a:pt x="116" y="36"/>
                        </a:lnTo>
                        <a:lnTo>
                          <a:pt x="123" y="50"/>
                        </a:lnTo>
                        <a:lnTo>
                          <a:pt x="118" y="53"/>
                        </a:lnTo>
                        <a:lnTo>
                          <a:pt x="120" y="59"/>
                        </a:lnTo>
                        <a:lnTo>
                          <a:pt x="115" y="77"/>
                        </a:lnTo>
                        <a:lnTo>
                          <a:pt x="115" y="82"/>
                        </a:lnTo>
                        <a:lnTo>
                          <a:pt x="142" y="100"/>
                        </a:lnTo>
                        <a:lnTo>
                          <a:pt x="155" y="242"/>
                        </a:lnTo>
                        <a:lnTo>
                          <a:pt x="138" y="268"/>
                        </a:lnTo>
                        <a:lnTo>
                          <a:pt x="145" y="344"/>
                        </a:lnTo>
                        <a:lnTo>
                          <a:pt x="133" y="353"/>
                        </a:lnTo>
                        <a:lnTo>
                          <a:pt x="129" y="474"/>
                        </a:lnTo>
                        <a:lnTo>
                          <a:pt x="121" y="596"/>
                        </a:lnTo>
                        <a:lnTo>
                          <a:pt x="124" y="603"/>
                        </a:lnTo>
                        <a:lnTo>
                          <a:pt x="151" y="627"/>
                        </a:lnTo>
                        <a:lnTo>
                          <a:pt x="148" y="631"/>
                        </a:lnTo>
                        <a:lnTo>
                          <a:pt x="138" y="635"/>
                        </a:lnTo>
                        <a:lnTo>
                          <a:pt x="122" y="631"/>
                        </a:lnTo>
                        <a:lnTo>
                          <a:pt x="107" y="622"/>
                        </a:lnTo>
                        <a:lnTo>
                          <a:pt x="94" y="617"/>
                        </a:lnTo>
                        <a:lnTo>
                          <a:pt x="94" y="638"/>
                        </a:lnTo>
                        <a:lnTo>
                          <a:pt x="88" y="639"/>
                        </a:lnTo>
                        <a:lnTo>
                          <a:pt x="97" y="656"/>
                        </a:lnTo>
                        <a:lnTo>
                          <a:pt x="93" y="686"/>
                        </a:lnTo>
                        <a:lnTo>
                          <a:pt x="84" y="690"/>
                        </a:lnTo>
                        <a:lnTo>
                          <a:pt x="67" y="665"/>
                        </a:lnTo>
                        <a:lnTo>
                          <a:pt x="67" y="648"/>
                        </a:lnTo>
                        <a:lnTo>
                          <a:pt x="62" y="646"/>
                        </a:lnTo>
                        <a:lnTo>
                          <a:pt x="55" y="489"/>
                        </a:lnTo>
                        <a:lnTo>
                          <a:pt x="62" y="474"/>
                        </a:lnTo>
                        <a:lnTo>
                          <a:pt x="44" y="368"/>
                        </a:lnTo>
                        <a:lnTo>
                          <a:pt x="33" y="364"/>
                        </a:lnTo>
                        <a:lnTo>
                          <a:pt x="29" y="255"/>
                        </a:lnTo>
                        <a:lnTo>
                          <a:pt x="0" y="242"/>
                        </a:lnTo>
                        <a:lnTo>
                          <a:pt x="12" y="124"/>
                        </a:lnTo>
                        <a:lnTo>
                          <a:pt x="56" y="91"/>
                        </a:lnTo>
                        <a:lnTo>
                          <a:pt x="68" y="81"/>
                        </a:lnTo>
                        <a:lnTo>
                          <a:pt x="68" y="69"/>
                        </a:lnTo>
                        <a:lnTo>
                          <a:pt x="64" y="61"/>
                        </a:lnTo>
                        <a:lnTo>
                          <a:pt x="59" y="55"/>
                        </a:lnTo>
                        <a:lnTo>
                          <a:pt x="54" y="46"/>
                        </a:lnTo>
                        <a:lnTo>
                          <a:pt x="51" y="39"/>
                        </a:lnTo>
                        <a:lnTo>
                          <a:pt x="51" y="30"/>
                        </a:lnTo>
                        <a:lnTo>
                          <a:pt x="54" y="22"/>
                        </a:lnTo>
                        <a:lnTo>
                          <a:pt x="60" y="12"/>
                        </a:lnTo>
                        <a:lnTo>
                          <a:pt x="68" y="5"/>
                        </a:lnTo>
                        <a:lnTo>
                          <a:pt x="77" y="1"/>
                        </a:lnTo>
                        <a:lnTo>
                          <a:pt x="87" y="0"/>
                        </a:lnTo>
                        <a:lnTo>
                          <a:pt x="97" y="2"/>
                        </a:lnTo>
                        <a:lnTo>
                          <a:pt x="107" y="5"/>
                        </a:lnTo>
                        <a:lnTo>
                          <a:pt x="118" y="14"/>
                        </a:lnTo>
                      </a:path>
                    </a:pathLst>
                  </a:custGeom>
                  <a:solidFill>
                    <a:schemeClr val="folHlink">
                      <a:alpha val="100000"/>
                    </a:schemeClr>
                  </a:solidFill>
                  <a:ln w="9525">
                    <a:noFill/>
                  </a:ln>
                </p:spPr>
                <p:txBody>
                  <a:bodyPr/>
                  <a:lstStyle/>
                  <a:p>
                    <a:endParaRPr lang="zh-CN" altLang="en-US"/>
                  </a:p>
                </p:txBody>
              </p:sp>
              <p:sp>
                <p:nvSpPr>
                  <p:cNvPr id="48" name="Freeform 32"/>
                  <p:cNvSpPr/>
                  <p:nvPr/>
                </p:nvSpPr>
                <p:spPr>
                  <a:xfrm>
                    <a:off x="572" y="77"/>
                    <a:ext cx="185" cy="628"/>
                  </a:xfrm>
                  <a:custGeom>
                    <a:avLst/>
                    <a:gdLst/>
                    <a:ahLst/>
                    <a:cxnLst>
                      <a:cxn ang="0">
                        <a:pos x="112" y="8"/>
                      </a:cxn>
                      <a:cxn ang="0">
                        <a:pos x="149" y="0"/>
                      </a:cxn>
                      <a:cxn ang="0">
                        <a:pos x="162" y="15"/>
                      </a:cxn>
                      <a:cxn ang="0">
                        <a:pos x="169" y="10"/>
                      </a:cxn>
                      <a:cxn ang="0">
                        <a:pos x="178" y="38"/>
                      </a:cxn>
                      <a:cxn ang="0">
                        <a:pos x="158" y="55"/>
                      </a:cxn>
                      <a:cxn ang="0">
                        <a:pos x="157" y="69"/>
                      </a:cxn>
                      <a:cxn ang="0">
                        <a:pos x="152" y="71"/>
                      </a:cxn>
                      <a:cxn ang="0">
                        <a:pos x="149" y="85"/>
                      </a:cxn>
                      <a:cxn ang="0">
                        <a:pos x="134" y="88"/>
                      </a:cxn>
                      <a:cxn ang="0">
                        <a:pos x="134" y="94"/>
                      </a:cxn>
                      <a:cxn ang="0">
                        <a:pos x="158" y="112"/>
                      </a:cxn>
                      <a:cxn ang="0">
                        <a:pos x="178" y="202"/>
                      </a:cxn>
                      <a:cxn ang="0">
                        <a:pos x="162" y="226"/>
                      </a:cxn>
                      <a:cxn ang="0">
                        <a:pos x="162" y="390"/>
                      </a:cxn>
                      <a:cxn ang="0">
                        <a:pos x="143" y="397"/>
                      </a:cxn>
                      <a:cxn ang="0">
                        <a:pos x="140" y="423"/>
                      </a:cxn>
                      <a:cxn ang="0">
                        <a:pos x="132" y="493"/>
                      </a:cxn>
                      <a:cxn ang="0">
                        <a:pos x="132" y="530"/>
                      </a:cxn>
                      <a:cxn ang="0">
                        <a:pos x="162" y="553"/>
                      </a:cxn>
                      <a:cxn ang="0">
                        <a:pos x="184" y="565"/>
                      </a:cxn>
                      <a:cxn ang="0">
                        <a:pos x="184" y="572"/>
                      </a:cxn>
                      <a:cxn ang="0">
                        <a:pos x="138" y="561"/>
                      </a:cxn>
                      <a:cxn ang="0">
                        <a:pos x="132" y="554"/>
                      </a:cxn>
                      <a:cxn ang="0">
                        <a:pos x="127" y="561"/>
                      </a:cxn>
                      <a:cxn ang="0">
                        <a:pos x="123" y="561"/>
                      </a:cxn>
                      <a:cxn ang="0">
                        <a:pos x="117" y="535"/>
                      </a:cxn>
                      <a:cxn ang="0">
                        <a:pos x="112" y="416"/>
                      </a:cxn>
                      <a:cxn ang="0">
                        <a:pos x="103" y="416"/>
                      </a:cxn>
                      <a:cxn ang="0">
                        <a:pos x="77" y="521"/>
                      </a:cxn>
                      <a:cxn ang="0">
                        <a:pos x="77" y="587"/>
                      </a:cxn>
                      <a:cxn ang="0">
                        <a:pos x="66" y="619"/>
                      </a:cxn>
                      <a:cxn ang="0">
                        <a:pos x="57" y="627"/>
                      </a:cxn>
                      <a:cxn ang="0">
                        <a:pos x="51" y="609"/>
                      </a:cxn>
                      <a:cxn ang="0">
                        <a:pos x="58" y="590"/>
                      </a:cxn>
                      <a:cxn ang="0">
                        <a:pos x="66" y="550"/>
                      </a:cxn>
                      <a:cxn ang="0">
                        <a:pos x="68" y="399"/>
                      </a:cxn>
                      <a:cxn ang="0">
                        <a:pos x="77" y="252"/>
                      </a:cxn>
                      <a:cxn ang="0">
                        <a:pos x="61" y="240"/>
                      </a:cxn>
                      <a:cxn ang="0">
                        <a:pos x="61" y="218"/>
                      </a:cxn>
                      <a:cxn ang="0">
                        <a:pos x="61" y="179"/>
                      </a:cxn>
                      <a:cxn ang="0">
                        <a:pos x="40" y="189"/>
                      </a:cxn>
                      <a:cxn ang="0">
                        <a:pos x="58" y="214"/>
                      </a:cxn>
                      <a:cxn ang="0">
                        <a:pos x="58" y="237"/>
                      </a:cxn>
                      <a:cxn ang="0">
                        <a:pos x="39" y="222"/>
                      </a:cxn>
                      <a:cxn ang="0">
                        <a:pos x="29" y="208"/>
                      </a:cxn>
                      <a:cxn ang="0">
                        <a:pos x="20" y="211"/>
                      </a:cxn>
                      <a:cxn ang="0">
                        <a:pos x="0" y="187"/>
                      </a:cxn>
                      <a:cxn ang="0">
                        <a:pos x="0" y="179"/>
                      </a:cxn>
                      <a:cxn ang="0">
                        <a:pos x="10" y="175"/>
                      </a:cxn>
                      <a:cxn ang="0">
                        <a:pos x="34" y="147"/>
                      </a:cxn>
                      <a:cxn ang="0">
                        <a:pos x="58" y="123"/>
                      </a:cxn>
                      <a:cxn ang="0">
                        <a:pos x="89" y="95"/>
                      </a:cxn>
                      <a:cxn ang="0">
                        <a:pos x="112" y="86"/>
                      </a:cxn>
                      <a:cxn ang="0">
                        <a:pos x="112" y="66"/>
                      </a:cxn>
                      <a:cxn ang="0">
                        <a:pos x="103" y="56"/>
                      </a:cxn>
                      <a:cxn ang="0">
                        <a:pos x="103" y="31"/>
                      </a:cxn>
                      <a:cxn ang="0">
                        <a:pos x="97" y="26"/>
                      </a:cxn>
                      <a:cxn ang="0">
                        <a:pos x="112" y="8"/>
                      </a:cxn>
                    </a:cxnLst>
                    <a:rect l="0" t="0" r="0" b="0"/>
                    <a:pathLst>
                      <a:path w="185" h="628">
                        <a:moveTo>
                          <a:pt x="112" y="8"/>
                        </a:moveTo>
                        <a:lnTo>
                          <a:pt x="149" y="0"/>
                        </a:lnTo>
                        <a:lnTo>
                          <a:pt x="162" y="15"/>
                        </a:lnTo>
                        <a:lnTo>
                          <a:pt x="169" y="10"/>
                        </a:lnTo>
                        <a:lnTo>
                          <a:pt x="178" y="38"/>
                        </a:lnTo>
                        <a:lnTo>
                          <a:pt x="158" y="55"/>
                        </a:lnTo>
                        <a:lnTo>
                          <a:pt x="157" y="69"/>
                        </a:lnTo>
                        <a:lnTo>
                          <a:pt x="152" y="71"/>
                        </a:lnTo>
                        <a:lnTo>
                          <a:pt x="149" y="85"/>
                        </a:lnTo>
                        <a:lnTo>
                          <a:pt x="134" y="88"/>
                        </a:lnTo>
                        <a:lnTo>
                          <a:pt x="134" y="94"/>
                        </a:lnTo>
                        <a:lnTo>
                          <a:pt x="158" y="112"/>
                        </a:lnTo>
                        <a:lnTo>
                          <a:pt x="178" y="202"/>
                        </a:lnTo>
                        <a:lnTo>
                          <a:pt x="162" y="226"/>
                        </a:lnTo>
                        <a:lnTo>
                          <a:pt x="162" y="390"/>
                        </a:lnTo>
                        <a:lnTo>
                          <a:pt x="143" y="397"/>
                        </a:lnTo>
                        <a:lnTo>
                          <a:pt x="140" y="423"/>
                        </a:lnTo>
                        <a:lnTo>
                          <a:pt x="132" y="493"/>
                        </a:lnTo>
                        <a:lnTo>
                          <a:pt x="132" y="530"/>
                        </a:lnTo>
                        <a:lnTo>
                          <a:pt x="162" y="553"/>
                        </a:lnTo>
                        <a:lnTo>
                          <a:pt x="184" y="565"/>
                        </a:lnTo>
                        <a:lnTo>
                          <a:pt x="184" y="572"/>
                        </a:lnTo>
                        <a:lnTo>
                          <a:pt x="138" y="561"/>
                        </a:lnTo>
                        <a:lnTo>
                          <a:pt x="132" y="554"/>
                        </a:lnTo>
                        <a:lnTo>
                          <a:pt x="127" y="561"/>
                        </a:lnTo>
                        <a:lnTo>
                          <a:pt x="123" y="561"/>
                        </a:lnTo>
                        <a:lnTo>
                          <a:pt x="117" y="535"/>
                        </a:lnTo>
                        <a:lnTo>
                          <a:pt x="112" y="416"/>
                        </a:lnTo>
                        <a:lnTo>
                          <a:pt x="103" y="416"/>
                        </a:lnTo>
                        <a:lnTo>
                          <a:pt x="77" y="521"/>
                        </a:lnTo>
                        <a:lnTo>
                          <a:pt x="77" y="587"/>
                        </a:lnTo>
                        <a:lnTo>
                          <a:pt x="66" y="619"/>
                        </a:lnTo>
                        <a:lnTo>
                          <a:pt x="57" y="627"/>
                        </a:lnTo>
                        <a:lnTo>
                          <a:pt x="51" y="609"/>
                        </a:lnTo>
                        <a:lnTo>
                          <a:pt x="58" y="590"/>
                        </a:lnTo>
                        <a:lnTo>
                          <a:pt x="66" y="550"/>
                        </a:lnTo>
                        <a:lnTo>
                          <a:pt x="68" y="399"/>
                        </a:lnTo>
                        <a:lnTo>
                          <a:pt x="77" y="252"/>
                        </a:lnTo>
                        <a:lnTo>
                          <a:pt x="61" y="240"/>
                        </a:lnTo>
                        <a:lnTo>
                          <a:pt x="61" y="218"/>
                        </a:lnTo>
                        <a:lnTo>
                          <a:pt x="61" y="179"/>
                        </a:lnTo>
                        <a:lnTo>
                          <a:pt x="40" y="189"/>
                        </a:lnTo>
                        <a:lnTo>
                          <a:pt x="58" y="214"/>
                        </a:lnTo>
                        <a:lnTo>
                          <a:pt x="58" y="237"/>
                        </a:lnTo>
                        <a:lnTo>
                          <a:pt x="39" y="222"/>
                        </a:lnTo>
                        <a:lnTo>
                          <a:pt x="29" y="208"/>
                        </a:lnTo>
                        <a:lnTo>
                          <a:pt x="20" y="211"/>
                        </a:lnTo>
                        <a:lnTo>
                          <a:pt x="0" y="187"/>
                        </a:lnTo>
                        <a:lnTo>
                          <a:pt x="0" y="179"/>
                        </a:lnTo>
                        <a:lnTo>
                          <a:pt x="10" y="175"/>
                        </a:lnTo>
                        <a:lnTo>
                          <a:pt x="34" y="147"/>
                        </a:lnTo>
                        <a:lnTo>
                          <a:pt x="58" y="123"/>
                        </a:lnTo>
                        <a:lnTo>
                          <a:pt x="89" y="95"/>
                        </a:lnTo>
                        <a:lnTo>
                          <a:pt x="112" y="86"/>
                        </a:lnTo>
                        <a:lnTo>
                          <a:pt x="112" y="66"/>
                        </a:lnTo>
                        <a:lnTo>
                          <a:pt x="103" y="56"/>
                        </a:lnTo>
                        <a:lnTo>
                          <a:pt x="103" y="31"/>
                        </a:lnTo>
                        <a:lnTo>
                          <a:pt x="97" y="26"/>
                        </a:lnTo>
                        <a:lnTo>
                          <a:pt x="112" y="8"/>
                        </a:lnTo>
                      </a:path>
                    </a:pathLst>
                  </a:custGeom>
                  <a:solidFill>
                    <a:schemeClr val="folHlink">
                      <a:alpha val="100000"/>
                    </a:schemeClr>
                  </a:solidFill>
                  <a:ln w="9525">
                    <a:noFill/>
                  </a:ln>
                </p:spPr>
                <p:txBody>
                  <a:bodyPr/>
                  <a:lstStyle/>
                  <a:p>
                    <a:endParaRPr lang="zh-CN" altLang="en-US"/>
                  </a:p>
                </p:txBody>
              </p:sp>
              <p:sp>
                <p:nvSpPr>
                  <p:cNvPr id="49" name="Freeform 33"/>
                  <p:cNvSpPr/>
                  <p:nvPr/>
                </p:nvSpPr>
                <p:spPr>
                  <a:xfrm>
                    <a:off x="0" y="92"/>
                    <a:ext cx="178" cy="778"/>
                  </a:xfrm>
                  <a:custGeom>
                    <a:avLst/>
                    <a:gdLst/>
                    <a:ahLst/>
                    <a:cxnLst>
                      <a:cxn ang="0">
                        <a:pos x="42" y="16"/>
                      </a:cxn>
                      <a:cxn ang="0">
                        <a:pos x="42" y="35"/>
                      </a:cxn>
                      <a:cxn ang="0">
                        <a:pos x="45" y="41"/>
                      </a:cxn>
                      <a:cxn ang="0">
                        <a:pos x="37" y="56"/>
                      </a:cxn>
                      <a:cxn ang="0">
                        <a:pos x="42" y="60"/>
                      </a:cxn>
                      <a:cxn ang="0">
                        <a:pos x="40" y="66"/>
                      </a:cxn>
                      <a:cxn ang="0">
                        <a:pos x="46" y="88"/>
                      </a:cxn>
                      <a:cxn ang="0">
                        <a:pos x="46" y="92"/>
                      </a:cxn>
                      <a:cxn ang="0">
                        <a:pos x="15" y="113"/>
                      </a:cxn>
                      <a:cxn ang="0">
                        <a:pos x="0" y="273"/>
                      </a:cxn>
                      <a:cxn ang="0">
                        <a:pos x="19" y="301"/>
                      </a:cxn>
                      <a:cxn ang="0">
                        <a:pos x="12" y="388"/>
                      </a:cxn>
                      <a:cxn ang="0">
                        <a:pos x="25" y="398"/>
                      </a:cxn>
                      <a:cxn ang="0">
                        <a:pos x="30" y="534"/>
                      </a:cxn>
                      <a:cxn ang="0">
                        <a:pos x="38" y="672"/>
                      </a:cxn>
                      <a:cxn ang="0">
                        <a:pos x="35" y="680"/>
                      </a:cxn>
                      <a:cxn ang="0">
                        <a:pos x="4" y="706"/>
                      </a:cxn>
                      <a:cxn ang="0">
                        <a:pos x="8" y="711"/>
                      </a:cxn>
                      <a:cxn ang="0">
                        <a:pos x="19" y="715"/>
                      </a:cxn>
                      <a:cxn ang="0">
                        <a:pos x="37" y="711"/>
                      </a:cxn>
                      <a:cxn ang="0">
                        <a:pos x="55" y="701"/>
                      </a:cxn>
                      <a:cxn ang="0">
                        <a:pos x="70" y="695"/>
                      </a:cxn>
                      <a:cxn ang="0">
                        <a:pos x="70" y="719"/>
                      </a:cxn>
                      <a:cxn ang="0">
                        <a:pos x="76" y="720"/>
                      </a:cxn>
                      <a:cxn ang="0">
                        <a:pos x="66" y="739"/>
                      </a:cxn>
                      <a:cxn ang="0">
                        <a:pos x="71" y="773"/>
                      </a:cxn>
                      <a:cxn ang="0">
                        <a:pos x="81" y="777"/>
                      </a:cxn>
                      <a:cxn ang="0">
                        <a:pos x="101" y="750"/>
                      </a:cxn>
                      <a:cxn ang="0">
                        <a:pos x="101" y="730"/>
                      </a:cxn>
                      <a:cxn ang="0">
                        <a:pos x="107" y="728"/>
                      </a:cxn>
                      <a:cxn ang="0">
                        <a:pos x="114" y="551"/>
                      </a:cxn>
                      <a:cxn ang="0">
                        <a:pos x="107" y="534"/>
                      </a:cxn>
                      <a:cxn ang="0">
                        <a:pos x="127" y="415"/>
                      </a:cxn>
                      <a:cxn ang="0">
                        <a:pos x="140" y="410"/>
                      </a:cxn>
                      <a:cxn ang="0">
                        <a:pos x="144" y="287"/>
                      </a:cxn>
                      <a:cxn ang="0">
                        <a:pos x="177" y="273"/>
                      </a:cxn>
                      <a:cxn ang="0">
                        <a:pos x="163" y="140"/>
                      </a:cxn>
                      <a:cxn ang="0">
                        <a:pos x="113" y="103"/>
                      </a:cxn>
                      <a:cxn ang="0">
                        <a:pos x="100" y="91"/>
                      </a:cxn>
                      <a:cxn ang="0">
                        <a:pos x="99" y="78"/>
                      </a:cxn>
                      <a:cxn ang="0">
                        <a:pos x="104" y="69"/>
                      </a:cxn>
                      <a:cxn ang="0">
                        <a:pos x="110" y="62"/>
                      </a:cxn>
                      <a:cxn ang="0">
                        <a:pos x="115" y="52"/>
                      </a:cxn>
                      <a:cxn ang="0">
                        <a:pos x="119" y="44"/>
                      </a:cxn>
                      <a:cxn ang="0">
                        <a:pos x="119" y="34"/>
                      </a:cxn>
                      <a:cxn ang="0">
                        <a:pos x="115" y="25"/>
                      </a:cxn>
                      <a:cxn ang="0">
                        <a:pos x="109" y="14"/>
                      </a:cxn>
                      <a:cxn ang="0">
                        <a:pos x="100" y="6"/>
                      </a:cxn>
                      <a:cxn ang="0">
                        <a:pos x="90" y="2"/>
                      </a:cxn>
                      <a:cxn ang="0">
                        <a:pos x="77" y="0"/>
                      </a:cxn>
                      <a:cxn ang="0">
                        <a:pos x="66" y="2"/>
                      </a:cxn>
                      <a:cxn ang="0">
                        <a:pos x="55" y="5"/>
                      </a:cxn>
                      <a:cxn ang="0">
                        <a:pos x="42" y="16"/>
                      </a:cxn>
                    </a:cxnLst>
                    <a:rect l="0" t="0" r="0" b="0"/>
                    <a:pathLst>
                      <a:path w="178" h="778">
                        <a:moveTo>
                          <a:pt x="42" y="16"/>
                        </a:moveTo>
                        <a:lnTo>
                          <a:pt x="42" y="35"/>
                        </a:lnTo>
                        <a:lnTo>
                          <a:pt x="45" y="41"/>
                        </a:lnTo>
                        <a:lnTo>
                          <a:pt x="37" y="56"/>
                        </a:lnTo>
                        <a:lnTo>
                          <a:pt x="42" y="60"/>
                        </a:lnTo>
                        <a:lnTo>
                          <a:pt x="40" y="66"/>
                        </a:lnTo>
                        <a:lnTo>
                          <a:pt x="46" y="88"/>
                        </a:lnTo>
                        <a:lnTo>
                          <a:pt x="46" y="92"/>
                        </a:lnTo>
                        <a:lnTo>
                          <a:pt x="15" y="113"/>
                        </a:lnTo>
                        <a:lnTo>
                          <a:pt x="0" y="273"/>
                        </a:lnTo>
                        <a:lnTo>
                          <a:pt x="19" y="301"/>
                        </a:lnTo>
                        <a:lnTo>
                          <a:pt x="12" y="388"/>
                        </a:lnTo>
                        <a:lnTo>
                          <a:pt x="25" y="398"/>
                        </a:lnTo>
                        <a:lnTo>
                          <a:pt x="30" y="534"/>
                        </a:lnTo>
                        <a:lnTo>
                          <a:pt x="38" y="672"/>
                        </a:lnTo>
                        <a:lnTo>
                          <a:pt x="35" y="680"/>
                        </a:lnTo>
                        <a:lnTo>
                          <a:pt x="4" y="706"/>
                        </a:lnTo>
                        <a:lnTo>
                          <a:pt x="8" y="711"/>
                        </a:lnTo>
                        <a:lnTo>
                          <a:pt x="19" y="715"/>
                        </a:lnTo>
                        <a:lnTo>
                          <a:pt x="37" y="711"/>
                        </a:lnTo>
                        <a:lnTo>
                          <a:pt x="55" y="701"/>
                        </a:lnTo>
                        <a:lnTo>
                          <a:pt x="70" y="695"/>
                        </a:lnTo>
                        <a:lnTo>
                          <a:pt x="70" y="719"/>
                        </a:lnTo>
                        <a:lnTo>
                          <a:pt x="76" y="720"/>
                        </a:lnTo>
                        <a:lnTo>
                          <a:pt x="66" y="739"/>
                        </a:lnTo>
                        <a:lnTo>
                          <a:pt x="71" y="773"/>
                        </a:lnTo>
                        <a:lnTo>
                          <a:pt x="81" y="777"/>
                        </a:lnTo>
                        <a:lnTo>
                          <a:pt x="101" y="750"/>
                        </a:lnTo>
                        <a:lnTo>
                          <a:pt x="101" y="730"/>
                        </a:lnTo>
                        <a:lnTo>
                          <a:pt x="107" y="728"/>
                        </a:lnTo>
                        <a:lnTo>
                          <a:pt x="114" y="551"/>
                        </a:lnTo>
                        <a:lnTo>
                          <a:pt x="107" y="534"/>
                        </a:lnTo>
                        <a:lnTo>
                          <a:pt x="127" y="415"/>
                        </a:lnTo>
                        <a:lnTo>
                          <a:pt x="140" y="410"/>
                        </a:lnTo>
                        <a:lnTo>
                          <a:pt x="144" y="287"/>
                        </a:lnTo>
                        <a:lnTo>
                          <a:pt x="177" y="273"/>
                        </a:lnTo>
                        <a:lnTo>
                          <a:pt x="163" y="140"/>
                        </a:lnTo>
                        <a:lnTo>
                          <a:pt x="113" y="103"/>
                        </a:lnTo>
                        <a:lnTo>
                          <a:pt x="100" y="91"/>
                        </a:lnTo>
                        <a:lnTo>
                          <a:pt x="99" y="78"/>
                        </a:lnTo>
                        <a:lnTo>
                          <a:pt x="104" y="69"/>
                        </a:lnTo>
                        <a:lnTo>
                          <a:pt x="110" y="62"/>
                        </a:lnTo>
                        <a:lnTo>
                          <a:pt x="115" y="52"/>
                        </a:lnTo>
                        <a:lnTo>
                          <a:pt x="119" y="44"/>
                        </a:lnTo>
                        <a:lnTo>
                          <a:pt x="119" y="34"/>
                        </a:lnTo>
                        <a:lnTo>
                          <a:pt x="115" y="25"/>
                        </a:lnTo>
                        <a:lnTo>
                          <a:pt x="109" y="14"/>
                        </a:lnTo>
                        <a:lnTo>
                          <a:pt x="100" y="6"/>
                        </a:lnTo>
                        <a:lnTo>
                          <a:pt x="90" y="2"/>
                        </a:lnTo>
                        <a:lnTo>
                          <a:pt x="77" y="0"/>
                        </a:lnTo>
                        <a:lnTo>
                          <a:pt x="66" y="2"/>
                        </a:lnTo>
                        <a:lnTo>
                          <a:pt x="55" y="5"/>
                        </a:lnTo>
                        <a:lnTo>
                          <a:pt x="42" y="16"/>
                        </a:lnTo>
                      </a:path>
                    </a:pathLst>
                  </a:custGeom>
                  <a:solidFill>
                    <a:schemeClr val="folHlink">
                      <a:alpha val="100000"/>
                    </a:schemeClr>
                  </a:solidFill>
                  <a:ln w="9525">
                    <a:noFill/>
                  </a:ln>
                </p:spPr>
                <p:txBody>
                  <a:bodyPr/>
                  <a:lstStyle/>
                  <a:p>
                    <a:endParaRPr lang="zh-CN" altLang="en-US"/>
                  </a:p>
                </p:txBody>
              </p:sp>
              <p:sp>
                <p:nvSpPr>
                  <p:cNvPr id="50" name="Freeform 34"/>
                  <p:cNvSpPr/>
                  <p:nvPr/>
                </p:nvSpPr>
                <p:spPr>
                  <a:xfrm>
                    <a:off x="2228" y="0"/>
                    <a:ext cx="187" cy="607"/>
                  </a:xfrm>
                  <a:custGeom>
                    <a:avLst/>
                    <a:gdLst/>
                    <a:ahLst/>
                    <a:cxnLst>
                      <a:cxn ang="0">
                        <a:pos x="117" y="0"/>
                      </a:cxn>
                      <a:cxn ang="0">
                        <a:pos x="76" y="19"/>
                      </a:cxn>
                      <a:cxn ang="0">
                        <a:pos x="75" y="60"/>
                      </a:cxn>
                      <a:cxn ang="0">
                        <a:pos x="55" y="79"/>
                      </a:cxn>
                      <a:cxn ang="0">
                        <a:pos x="12" y="101"/>
                      </a:cxn>
                      <a:cxn ang="0">
                        <a:pos x="5" y="218"/>
                      </a:cxn>
                      <a:cxn ang="0">
                        <a:pos x="35" y="319"/>
                      </a:cxn>
                      <a:cxn ang="0">
                        <a:pos x="63" y="395"/>
                      </a:cxn>
                      <a:cxn ang="0">
                        <a:pos x="58" y="576"/>
                      </a:cxn>
                      <a:cxn ang="0">
                        <a:pos x="63" y="584"/>
                      </a:cxn>
                      <a:cxn ang="0">
                        <a:pos x="93" y="603"/>
                      </a:cxn>
                      <a:cxn ang="0">
                        <a:pos x="109" y="606"/>
                      </a:cxn>
                      <a:cxn ang="0">
                        <a:pos x="120" y="601"/>
                      </a:cxn>
                      <a:cxn ang="0">
                        <a:pos x="114" y="591"/>
                      </a:cxn>
                      <a:cxn ang="0">
                        <a:pos x="99" y="576"/>
                      </a:cxn>
                      <a:cxn ang="0">
                        <a:pos x="105" y="570"/>
                      </a:cxn>
                      <a:cxn ang="0">
                        <a:pos x="142" y="582"/>
                      </a:cxn>
                      <a:cxn ang="0">
                        <a:pos x="146" y="574"/>
                      </a:cxn>
                      <a:cxn ang="0">
                        <a:pos x="142" y="567"/>
                      </a:cxn>
                      <a:cxn ang="0">
                        <a:pos x="131" y="556"/>
                      </a:cxn>
                      <a:cxn ang="0">
                        <a:pos x="144" y="497"/>
                      </a:cxn>
                      <a:cxn ang="0">
                        <a:pos x="157" y="332"/>
                      </a:cxn>
                      <a:cxn ang="0">
                        <a:pos x="163" y="300"/>
                      </a:cxn>
                      <a:cxn ang="0">
                        <a:pos x="151" y="234"/>
                      </a:cxn>
                      <a:cxn ang="0">
                        <a:pos x="160" y="233"/>
                      </a:cxn>
                      <a:cxn ang="0">
                        <a:pos x="168" y="230"/>
                      </a:cxn>
                      <a:cxn ang="0">
                        <a:pos x="175" y="226"/>
                      </a:cxn>
                      <a:cxn ang="0">
                        <a:pos x="180" y="221"/>
                      </a:cxn>
                      <a:cxn ang="0">
                        <a:pos x="186" y="212"/>
                      </a:cxn>
                      <a:cxn ang="0">
                        <a:pos x="181" y="180"/>
                      </a:cxn>
                      <a:cxn ang="0">
                        <a:pos x="136" y="104"/>
                      </a:cxn>
                      <a:cxn ang="0">
                        <a:pos x="120" y="82"/>
                      </a:cxn>
                      <a:cxn ang="0">
                        <a:pos x="140" y="68"/>
                      </a:cxn>
                      <a:cxn ang="0">
                        <a:pos x="140" y="64"/>
                      </a:cxn>
                      <a:cxn ang="0">
                        <a:pos x="147" y="57"/>
                      </a:cxn>
                      <a:cxn ang="0">
                        <a:pos x="146" y="40"/>
                      </a:cxn>
                      <a:cxn ang="0">
                        <a:pos x="149" y="22"/>
                      </a:cxn>
                    </a:cxnLst>
                    <a:rect l="0" t="0" r="0" b="0"/>
                    <a:pathLst>
                      <a:path w="187" h="607">
                        <a:moveTo>
                          <a:pt x="140" y="7"/>
                        </a:moveTo>
                        <a:lnTo>
                          <a:pt x="117" y="0"/>
                        </a:lnTo>
                        <a:lnTo>
                          <a:pt x="93" y="4"/>
                        </a:lnTo>
                        <a:lnTo>
                          <a:pt x="76" y="19"/>
                        </a:lnTo>
                        <a:lnTo>
                          <a:pt x="70" y="38"/>
                        </a:lnTo>
                        <a:lnTo>
                          <a:pt x="75" y="60"/>
                        </a:lnTo>
                        <a:lnTo>
                          <a:pt x="67" y="73"/>
                        </a:lnTo>
                        <a:lnTo>
                          <a:pt x="55" y="79"/>
                        </a:lnTo>
                        <a:lnTo>
                          <a:pt x="22" y="93"/>
                        </a:lnTo>
                        <a:lnTo>
                          <a:pt x="12" y="101"/>
                        </a:lnTo>
                        <a:lnTo>
                          <a:pt x="0" y="198"/>
                        </a:lnTo>
                        <a:lnTo>
                          <a:pt x="5" y="218"/>
                        </a:lnTo>
                        <a:lnTo>
                          <a:pt x="39" y="226"/>
                        </a:lnTo>
                        <a:lnTo>
                          <a:pt x="35" y="319"/>
                        </a:lnTo>
                        <a:lnTo>
                          <a:pt x="58" y="328"/>
                        </a:lnTo>
                        <a:lnTo>
                          <a:pt x="63" y="395"/>
                        </a:lnTo>
                        <a:lnTo>
                          <a:pt x="59" y="512"/>
                        </a:lnTo>
                        <a:lnTo>
                          <a:pt x="58" y="576"/>
                        </a:lnTo>
                        <a:lnTo>
                          <a:pt x="63" y="578"/>
                        </a:lnTo>
                        <a:lnTo>
                          <a:pt x="63" y="584"/>
                        </a:lnTo>
                        <a:lnTo>
                          <a:pt x="81" y="595"/>
                        </a:lnTo>
                        <a:lnTo>
                          <a:pt x="93" y="603"/>
                        </a:lnTo>
                        <a:lnTo>
                          <a:pt x="100" y="606"/>
                        </a:lnTo>
                        <a:lnTo>
                          <a:pt x="109" y="606"/>
                        </a:lnTo>
                        <a:lnTo>
                          <a:pt x="118" y="604"/>
                        </a:lnTo>
                        <a:lnTo>
                          <a:pt x="120" y="601"/>
                        </a:lnTo>
                        <a:lnTo>
                          <a:pt x="118" y="596"/>
                        </a:lnTo>
                        <a:lnTo>
                          <a:pt x="114" y="591"/>
                        </a:lnTo>
                        <a:lnTo>
                          <a:pt x="107" y="583"/>
                        </a:lnTo>
                        <a:lnTo>
                          <a:pt x="99" y="576"/>
                        </a:lnTo>
                        <a:lnTo>
                          <a:pt x="105" y="578"/>
                        </a:lnTo>
                        <a:lnTo>
                          <a:pt x="105" y="570"/>
                        </a:lnTo>
                        <a:lnTo>
                          <a:pt x="131" y="582"/>
                        </a:lnTo>
                        <a:lnTo>
                          <a:pt x="142" y="582"/>
                        </a:lnTo>
                        <a:lnTo>
                          <a:pt x="146" y="578"/>
                        </a:lnTo>
                        <a:lnTo>
                          <a:pt x="146" y="574"/>
                        </a:lnTo>
                        <a:lnTo>
                          <a:pt x="145" y="571"/>
                        </a:lnTo>
                        <a:lnTo>
                          <a:pt x="142" y="567"/>
                        </a:lnTo>
                        <a:lnTo>
                          <a:pt x="136" y="561"/>
                        </a:lnTo>
                        <a:lnTo>
                          <a:pt x="131" y="556"/>
                        </a:lnTo>
                        <a:lnTo>
                          <a:pt x="138" y="555"/>
                        </a:lnTo>
                        <a:lnTo>
                          <a:pt x="144" y="497"/>
                        </a:lnTo>
                        <a:lnTo>
                          <a:pt x="146" y="407"/>
                        </a:lnTo>
                        <a:lnTo>
                          <a:pt x="157" y="332"/>
                        </a:lnTo>
                        <a:lnTo>
                          <a:pt x="160" y="311"/>
                        </a:lnTo>
                        <a:lnTo>
                          <a:pt x="163" y="300"/>
                        </a:lnTo>
                        <a:lnTo>
                          <a:pt x="155" y="255"/>
                        </a:lnTo>
                        <a:lnTo>
                          <a:pt x="151" y="234"/>
                        </a:lnTo>
                        <a:lnTo>
                          <a:pt x="157" y="236"/>
                        </a:lnTo>
                        <a:lnTo>
                          <a:pt x="160" y="233"/>
                        </a:lnTo>
                        <a:lnTo>
                          <a:pt x="163" y="233"/>
                        </a:lnTo>
                        <a:lnTo>
                          <a:pt x="168" y="230"/>
                        </a:lnTo>
                        <a:lnTo>
                          <a:pt x="173" y="230"/>
                        </a:lnTo>
                        <a:lnTo>
                          <a:pt x="175" y="226"/>
                        </a:lnTo>
                        <a:lnTo>
                          <a:pt x="178" y="225"/>
                        </a:lnTo>
                        <a:lnTo>
                          <a:pt x="180" y="221"/>
                        </a:lnTo>
                        <a:lnTo>
                          <a:pt x="184" y="218"/>
                        </a:lnTo>
                        <a:lnTo>
                          <a:pt x="186" y="212"/>
                        </a:lnTo>
                        <a:lnTo>
                          <a:pt x="177" y="192"/>
                        </a:lnTo>
                        <a:lnTo>
                          <a:pt x="181" y="180"/>
                        </a:lnTo>
                        <a:lnTo>
                          <a:pt x="163" y="192"/>
                        </a:lnTo>
                        <a:lnTo>
                          <a:pt x="136" y="104"/>
                        </a:lnTo>
                        <a:lnTo>
                          <a:pt x="116" y="86"/>
                        </a:lnTo>
                        <a:lnTo>
                          <a:pt x="120" y="82"/>
                        </a:lnTo>
                        <a:lnTo>
                          <a:pt x="138" y="79"/>
                        </a:lnTo>
                        <a:lnTo>
                          <a:pt x="140" y="68"/>
                        </a:lnTo>
                        <a:lnTo>
                          <a:pt x="133" y="65"/>
                        </a:lnTo>
                        <a:lnTo>
                          <a:pt x="140" y="64"/>
                        </a:lnTo>
                        <a:lnTo>
                          <a:pt x="140" y="60"/>
                        </a:lnTo>
                        <a:lnTo>
                          <a:pt x="147" y="57"/>
                        </a:lnTo>
                        <a:lnTo>
                          <a:pt x="142" y="43"/>
                        </a:lnTo>
                        <a:lnTo>
                          <a:pt x="146" y="40"/>
                        </a:lnTo>
                        <a:lnTo>
                          <a:pt x="144" y="22"/>
                        </a:lnTo>
                        <a:lnTo>
                          <a:pt x="149" y="22"/>
                        </a:lnTo>
                        <a:lnTo>
                          <a:pt x="140" y="7"/>
                        </a:lnTo>
                      </a:path>
                    </a:pathLst>
                  </a:custGeom>
                  <a:solidFill>
                    <a:schemeClr val="folHlink">
                      <a:alpha val="100000"/>
                    </a:schemeClr>
                  </a:solidFill>
                  <a:ln w="9525">
                    <a:noFill/>
                  </a:ln>
                </p:spPr>
                <p:txBody>
                  <a:bodyPr/>
                  <a:lstStyle/>
                  <a:p>
                    <a:endParaRPr lang="zh-CN" altLang="en-US"/>
                  </a:p>
                </p:txBody>
              </p:sp>
              <p:sp>
                <p:nvSpPr>
                  <p:cNvPr id="51" name="Freeform 35"/>
                  <p:cNvSpPr/>
                  <p:nvPr/>
                </p:nvSpPr>
                <p:spPr>
                  <a:xfrm>
                    <a:off x="187" y="104"/>
                    <a:ext cx="166" cy="811"/>
                  </a:xfrm>
                  <a:custGeom>
                    <a:avLst/>
                    <a:gdLst/>
                    <a:ahLst/>
                    <a:cxnLst>
                      <a:cxn ang="0">
                        <a:pos x="108" y="12"/>
                      </a:cxn>
                      <a:cxn ang="0">
                        <a:pos x="69" y="0"/>
                      </a:cxn>
                      <a:cxn ang="0">
                        <a:pos x="40" y="0"/>
                      </a:cxn>
                      <a:cxn ang="0">
                        <a:pos x="14" y="7"/>
                      </a:cxn>
                      <a:cxn ang="0">
                        <a:pos x="4" y="35"/>
                      </a:cxn>
                      <a:cxn ang="0">
                        <a:pos x="4" y="59"/>
                      </a:cxn>
                      <a:cxn ang="0">
                        <a:pos x="18" y="87"/>
                      </a:cxn>
                      <a:cxn ang="0">
                        <a:pos x="30" y="87"/>
                      </a:cxn>
                      <a:cxn ang="0">
                        <a:pos x="14" y="119"/>
                      </a:cxn>
                      <a:cxn ang="0">
                        <a:pos x="0" y="174"/>
                      </a:cxn>
                      <a:cxn ang="0">
                        <a:pos x="0" y="221"/>
                      </a:cxn>
                      <a:cxn ang="0">
                        <a:pos x="4" y="280"/>
                      </a:cxn>
                      <a:cxn ang="0">
                        <a:pos x="14" y="338"/>
                      </a:cxn>
                      <a:cxn ang="0">
                        <a:pos x="33" y="341"/>
                      </a:cxn>
                      <a:cxn ang="0">
                        <a:pos x="33" y="358"/>
                      </a:cxn>
                      <a:cxn ang="0">
                        <a:pos x="43" y="365"/>
                      </a:cxn>
                      <a:cxn ang="0">
                        <a:pos x="43" y="424"/>
                      </a:cxn>
                      <a:cxn ang="0">
                        <a:pos x="53" y="435"/>
                      </a:cxn>
                      <a:cxn ang="0">
                        <a:pos x="53" y="544"/>
                      </a:cxn>
                      <a:cxn ang="0">
                        <a:pos x="53" y="613"/>
                      </a:cxn>
                      <a:cxn ang="0">
                        <a:pos x="38" y="689"/>
                      </a:cxn>
                      <a:cxn ang="0">
                        <a:pos x="32" y="788"/>
                      </a:cxn>
                      <a:cxn ang="0">
                        <a:pos x="49" y="795"/>
                      </a:cxn>
                      <a:cxn ang="0">
                        <a:pos x="49" y="807"/>
                      </a:cxn>
                      <a:cxn ang="0">
                        <a:pos x="77" y="807"/>
                      </a:cxn>
                      <a:cxn ang="0">
                        <a:pos x="82" y="803"/>
                      </a:cxn>
                      <a:cxn ang="0">
                        <a:pos x="93" y="803"/>
                      </a:cxn>
                      <a:cxn ang="0">
                        <a:pos x="93" y="810"/>
                      </a:cxn>
                      <a:cxn ang="0">
                        <a:pos x="113" y="807"/>
                      </a:cxn>
                      <a:cxn ang="0">
                        <a:pos x="156" y="803"/>
                      </a:cxn>
                      <a:cxn ang="0">
                        <a:pos x="156" y="796"/>
                      </a:cxn>
                      <a:cxn ang="0">
                        <a:pos x="117" y="780"/>
                      </a:cxn>
                      <a:cxn ang="0">
                        <a:pos x="117" y="766"/>
                      </a:cxn>
                      <a:cxn ang="0">
                        <a:pos x="152" y="759"/>
                      </a:cxn>
                      <a:cxn ang="0">
                        <a:pos x="152" y="749"/>
                      </a:cxn>
                      <a:cxn ang="0">
                        <a:pos x="128" y="734"/>
                      </a:cxn>
                      <a:cxn ang="0">
                        <a:pos x="128" y="624"/>
                      </a:cxn>
                      <a:cxn ang="0">
                        <a:pos x="136" y="523"/>
                      </a:cxn>
                      <a:cxn ang="0">
                        <a:pos x="134" y="422"/>
                      </a:cxn>
                      <a:cxn ang="0">
                        <a:pos x="132" y="365"/>
                      </a:cxn>
                      <a:cxn ang="0">
                        <a:pos x="136" y="348"/>
                      </a:cxn>
                      <a:cxn ang="0">
                        <a:pos x="136" y="268"/>
                      </a:cxn>
                      <a:cxn ang="0">
                        <a:pos x="165" y="251"/>
                      </a:cxn>
                      <a:cxn ang="0">
                        <a:pos x="165" y="240"/>
                      </a:cxn>
                      <a:cxn ang="0">
                        <a:pos x="103" y="131"/>
                      </a:cxn>
                      <a:cxn ang="0">
                        <a:pos x="72" y="117"/>
                      </a:cxn>
                      <a:cxn ang="0">
                        <a:pos x="77" y="110"/>
                      </a:cxn>
                      <a:cxn ang="0">
                        <a:pos x="97" y="105"/>
                      </a:cxn>
                      <a:cxn ang="0">
                        <a:pos x="97" y="99"/>
                      </a:cxn>
                      <a:cxn ang="0">
                        <a:pos x="103" y="95"/>
                      </a:cxn>
                      <a:cxn ang="0">
                        <a:pos x="103" y="87"/>
                      </a:cxn>
                      <a:cxn ang="0">
                        <a:pos x="108" y="84"/>
                      </a:cxn>
                      <a:cxn ang="0">
                        <a:pos x="103" y="80"/>
                      </a:cxn>
                      <a:cxn ang="0">
                        <a:pos x="107" y="77"/>
                      </a:cxn>
                      <a:cxn ang="0">
                        <a:pos x="97" y="59"/>
                      </a:cxn>
                      <a:cxn ang="0">
                        <a:pos x="103" y="49"/>
                      </a:cxn>
                      <a:cxn ang="0">
                        <a:pos x="97" y="38"/>
                      </a:cxn>
                      <a:cxn ang="0">
                        <a:pos x="107" y="30"/>
                      </a:cxn>
                      <a:cxn ang="0">
                        <a:pos x="108" y="12"/>
                      </a:cxn>
                    </a:cxnLst>
                    <a:rect l="0" t="0" r="0" b="0"/>
                    <a:pathLst>
                      <a:path w="166" h="811">
                        <a:moveTo>
                          <a:pt x="108" y="12"/>
                        </a:moveTo>
                        <a:lnTo>
                          <a:pt x="69" y="0"/>
                        </a:lnTo>
                        <a:lnTo>
                          <a:pt x="40" y="0"/>
                        </a:lnTo>
                        <a:lnTo>
                          <a:pt x="14" y="7"/>
                        </a:lnTo>
                        <a:lnTo>
                          <a:pt x="4" y="35"/>
                        </a:lnTo>
                        <a:lnTo>
                          <a:pt x="4" y="59"/>
                        </a:lnTo>
                        <a:lnTo>
                          <a:pt x="18" y="87"/>
                        </a:lnTo>
                        <a:lnTo>
                          <a:pt x="30" y="87"/>
                        </a:lnTo>
                        <a:lnTo>
                          <a:pt x="14" y="119"/>
                        </a:lnTo>
                        <a:lnTo>
                          <a:pt x="0" y="174"/>
                        </a:lnTo>
                        <a:lnTo>
                          <a:pt x="0" y="221"/>
                        </a:lnTo>
                        <a:lnTo>
                          <a:pt x="4" y="280"/>
                        </a:lnTo>
                        <a:lnTo>
                          <a:pt x="14" y="338"/>
                        </a:lnTo>
                        <a:lnTo>
                          <a:pt x="33" y="341"/>
                        </a:lnTo>
                        <a:lnTo>
                          <a:pt x="33" y="358"/>
                        </a:lnTo>
                        <a:lnTo>
                          <a:pt x="43" y="365"/>
                        </a:lnTo>
                        <a:lnTo>
                          <a:pt x="43" y="424"/>
                        </a:lnTo>
                        <a:lnTo>
                          <a:pt x="53" y="435"/>
                        </a:lnTo>
                        <a:lnTo>
                          <a:pt x="53" y="544"/>
                        </a:lnTo>
                        <a:lnTo>
                          <a:pt x="53" y="613"/>
                        </a:lnTo>
                        <a:lnTo>
                          <a:pt x="38" y="689"/>
                        </a:lnTo>
                        <a:lnTo>
                          <a:pt x="32" y="788"/>
                        </a:lnTo>
                        <a:lnTo>
                          <a:pt x="49" y="795"/>
                        </a:lnTo>
                        <a:lnTo>
                          <a:pt x="49" y="807"/>
                        </a:lnTo>
                        <a:lnTo>
                          <a:pt x="77" y="807"/>
                        </a:lnTo>
                        <a:lnTo>
                          <a:pt x="82" y="803"/>
                        </a:lnTo>
                        <a:lnTo>
                          <a:pt x="93" y="803"/>
                        </a:lnTo>
                        <a:lnTo>
                          <a:pt x="93" y="810"/>
                        </a:lnTo>
                        <a:lnTo>
                          <a:pt x="113" y="807"/>
                        </a:lnTo>
                        <a:lnTo>
                          <a:pt x="156" y="803"/>
                        </a:lnTo>
                        <a:lnTo>
                          <a:pt x="156" y="796"/>
                        </a:lnTo>
                        <a:lnTo>
                          <a:pt x="117" y="780"/>
                        </a:lnTo>
                        <a:lnTo>
                          <a:pt x="117" y="766"/>
                        </a:lnTo>
                        <a:lnTo>
                          <a:pt x="152" y="759"/>
                        </a:lnTo>
                        <a:lnTo>
                          <a:pt x="152" y="749"/>
                        </a:lnTo>
                        <a:lnTo>
                          <a:pt x="128" y="734"/>
                        </a:lnTo>
                        <a:lnTo>
                          <a:pt x="128" y="624"/>
                        </a:lnTo>
                        <a:lnTo>
                          <a:pt x="136" y="523"/>
                        </a:lnTo>
                        <a:lnTo>
                          <a:pt x="134" y="422"/>
                        </a:lnTo>
                        <a:lnTo>
                          <a:pt x="132" y="365"/>
                        </a:lnTo>
                        <a:lnTo>
                          <a:pt x="136" y="348"/>
                        </a:lnTo>
                        <a:lnTo>
                          <a:pt x="136" y="268"/>
                        </a:lnTo>
                        <a:lnTo>
                          <a:pt x="165" y="251"/>
                        </a:lnTo>
                        <a:lnTo>
                          <a:pt x="165" y="240"/>
                        </a:lnTo>
                        <a:lnTo>
                          <a:pt x="103" y="131"/>
                        </a:lnTo>
                        <a:lnTo>
                          <a:pt x="72" y="117"/>
                        </a:lnTo>
                        <a:lnTo>
                          <a:pt x="77" y="110"/>
                        </a:lnTo>
                        <a:lnTo>
                          <a:pt x="97" y="105"/>
                        </a:lnTo>
                        <a:lnTo>
                          <a:pt x="97" y="99"/>
                        </a:lnTo>
                        <a:lnTo>
                          <a:pt x="103" y="95"/>
                        </a:lnTo>
                        <a:lnTo>
                          <a:pt x="103" y="87"/>
                        </a:lnTo>
                        <a:lnTo>
                          <a:pt x="108" y="84"/>
                        </a:lnTo>
                        <a:lnTo>
                          <a:pt x="103" y="80"/>
                        </a:lnTo>
                        <a:lnTo>
                          <a:pt x="107" y="77"/>
                        </a:lnTo>
                        <a:lnTo>
                          <a:pt x="97" y="59"/>
                        </a:lnTo>
                        <a:lnTo>
                          <a:pt x="103" y="49"/>
                        </a:lnTo>
                        <a:lnTo>
                          <a:pt x="97" y="38"/>
                        </a:lnTo>
                        <a:lnTo>
                          <a:pt x="107" y="30"/>
                        </a:lnTo>
                        <a:lnTo>
                          <a:pt x="108" y="12"/>
                        </a:lnTo>
                      </a:path>
                    </a:pathLst>
                  </a:custGeom>
                  <a:solidFill>
                    <a:schemeClr val="folHlink">
                      <a:alpha val="100000"/>
                    </a:schemeClr>
                  </a:solidFill>
                  <a:ln w="9525">
                    <a:noFill/>
                  </a:ln>
                </p:spPr>
                <p:txBody>
                  <a:bodyPr/>
                  <a:lstStyle/>
                  <a:p>
                    <a:endParaRPr lang="zh-CN" altLang="en-US"/>
                  </a:p>
                </p:txBody>
              </p:sp>
              <p:sp>
                <p:nvSpPr>
                  <p:cNvPr id="52" name="Freeform 36"/>
                  <p:cNvSpPr/>
                  <p:nvPr/>
                </p:nvSpPr>
                <p:spPr>
                  <a:xfrm>
                    <a:off x="341" y="216"/>
                    <a:ext cx="242" cy="835"/>
                  </a:xfrm>
                  <a:custGeom>
                    <a:avLst/>
                    <a:gdLst/>
                    <a:ahLst/>
                    <a:cxnLst>
                      <a:cxn ang="0">
                        <a:pos x="93" y="11"/>
                      </a:cxn>
                      <a:cxn ang="0">
                        <a:pos x="81" y="57"/>
                      </a:cxn>
                      <a:cxn ang="0">
                        <a:pos x="89" y="62"/>
                      </a:cxn>
                      <a:cxn ang="0">
                        <a:pos x="97" y="80"/>
                      </a:cxn>
                      <a:cxn ang="0">
                        <a:pos x="108" y="108"/>
                      </a:cxn>
                      <a:cxn ang="0">
                        <a:pos x="97" y="114"/>
                      </a:cxn>
                      <a:cxn ang="0">
                        <a:pos x="43" y="156"/>
                      </a:cxn>
                      <a:cxn ang="0">
                        <a:pos x="7" y="409"/>
                      </a:cxn>
                      <a:cxn ang="0">
                        <a:pos x="0" y="452"/>
                      </a:cxn>
                      <a:cxn ang="0">
                        <a:pos x="15" y="477"/>
                      </a:cxn>
                      <a:cxn ang="0">
                        <a:pos x="26" y="483"/>
                      </a:cxn>
                      <a:cxn ang="0">
                        <a:pos x="26" y="444"/>
                      </a:cxn>
                      <a:cxn ang="0">
                        <a:pos x="26" y="464"/>
                      </a:cxn>
                      <a:cxn ang="0">
                        <a:pos x="39" y="450"/>
                      </a:cxn>
                      <a:cxn ang="0">
                        <a:pos x="46" y="418"/>
                      </a:cxn>
                      <a:cxn ang="0">
                        <a:pos x="78" y="636"/>
                      </a:cxn>
                      <a:cxn ang="0">
                        <a:pos x="93" y="769"/>
                      </a:cxn>
                      <a:cxn ang="0">
                        <a:pos x="85" y="828"/>
                      </a:cxn>
                      <a:cxn ang="0">
                        <a:pos x="124" y="820"/>
                      </a:cxn>
                      <a:cxn ang="0">
                        <a:pos x="113" y="744"/>
                      </a:cxn>
                      <a:cxn ang="0">
                        <a:pos x="128" y="642"/>
                      </a:cxn>
                      <a:cxn ang="0">
                        <a:pos x="132" y="742"/>
                      </a:cxn>
                      <a:cxn ang="0">
                        <a:pos x="139" y="812"/>
                      </a:cxn>
                      <a:cxn ang="0">
                        <a:pos x="171" y="814"/>
                      </a:cxn>
                      <a:cxn ang="0">
                        <a:pos x="183" y="636"/>
                      </a:cxn>
                      <a:cxn ang="0">
                        <a:pos x="197" y="619"/>
                      </a:cxn>
                      <a:cxn ang="0">
                        <a:pos x="234" y="636"/>
                      </a:cxn>
                      <a:cxn ang="0">
                        <a:pos x="214" y="425"/>
                      </a:cxn>
                      <a:cxn ang="0">
                        <a:pos x="218" y="384"/>
                      </a:cxn>
                      <a:cxn ang="0">
                        <a:pos x="214" y="280"/>
                      </a:cxn>
                      <a:cxn ang="0">
                        <a:pos x="160" y="140"/>
                      </a:cxn>
                      <a:cxn ang="0">
                        <a:pos x="160" y="91"/>
                      </a:cxn>
                      <a:cxn ang="0">
                        <a:pos x="171" y="83"/>
                      </a:cxn>
                      <a:cxn ang="0">
                        <a:pos x="183" y="69"/>
                      </a:cxn>
                      <a:cxn ang="0">
                        <a:pos x="175" y="11"/>
                      </a:cxn>
                      <a:cxn ang="0">
                        <a:pos x="146" y="3"/>
                      </a:cxn>
                      <a:cxn ang="0">
                        <a:pos x="121" y="6"/>
                      </a:cxn>
                    </a:cxnLst>
                    <a:rect l="0" t="0" r="0" b="0"/>
                    <a:pathLst>
                      <a:path w="242" h="835">
                        <a:moveTo>
                          <a:pt x="121" y="6"/>
                        </a:moveTo>
                        <a:lnTo>
                          <a:pt x="93" y="11"/>
                        </a:lnTo>
                        <a:lnTo>
                          <a:pt x="81" y="43"/>
                        </a:lnTo>
                        <a:lnTo>
                          <a:pt x="81" y="57"/>
                        </a:lnTo>
                        <a:lnTo>
                          <a:pt x="93" y="57"/>
                        </a:lnTo>
                        <a:lnTo>
                          <a:pt x="89" y="62"/>
                        </a:lnTo>
                        <a:lnTo>
                          <a:pt x="93" y="66"/>
                        </a:lnTo>
                        <a:lnTo>
                          <a:pt x="97" y="80"/>
                        </a:lnTo>
                        <a:lnTo>
                          <a:pt x="100" y="82"/>
                        </a:lnTo>
                        <a:lnTo>
                          <a:pt x="108" y="108"/>
                        </a:lnTo>
                        <a:lnTo>
                          <a:pt x="108" y="114"/>
                        </a:lnTo>
                        <a:lnTo>
                          <a:pt x="97" y="114"/>
                        </a:lnTo>
                        <a:lnTo>
                          <a:pt x="77" y="146"/>
                        </a:lnTo>
                        <a:lnTo>
                          <a:pt x="43" y="156"/>
                        </a:lnTo>
                        <a:lnTo>
                          <a:pt x="26" y="181"/>
                        </a:lnTo>
                        <a:lnTo>
                          <a:pt x="7" y="409"/>
                        </a:lnTo>
                        <a:lnTo>
                          <a:pt x="15" y="412"/>
                        </a:lnTo>
                        <a:lnTo>
                          <a:pt x="0" y="452"/>
                        </a:lnTo>
                        <a:lnTo>
                          <a:pt x="7" y="477"/>
                        </a:lnTo>
                        <a:lnTo>
                          <a:pt x="15" y="477"/>
                        </a:lnTo>
                        <a:lnTo>
                          <a:pt x="19" y="483"/>
                        </a:lnTo>
                        <a:lnTo>
                          <a:pt x="26" y="483"/>
                        </a:lnTo>
                        <a:lnTo>
                          <a:pt x="22" y="459"/>
                        </a:lnTo>
                        <a:lnTo>
                          <a:pt x="26" y="444"/>
                        </a:lnTo>
                        <a:lnTo>
                          <a:pt x="30" y="456"/>
                        </a:lnTo>
                        <a:lnTo>
                          <a:pt x="26" y="464"/>
                        </a:lnTo>
                        <a:lnTo>
                          <a:pt x="31" y="469"/>
                        </a:lnTo>
                        <a:lnTo>
                          <a:pt x="39" y="450"/>
                        </a:lnTo>
                        <a:lnTo>
                          <a:pt x="33" y="416"/>
                        </a:lnTo>
                        <a:lnTo>
                          <a:pt x="46" y="418"/>
                        </a:lnTo>
                        <a:lnTo>
                          <a:pt x="39" y="624"/>
                        </a:lnTo>
                        <a:lnTo>
                          <a:pt x="78" y="636"/>
                        </a:lnTo>
                        <a:lnTo>
                          <a:pt x="97" y="757"/>
                        </a:lnTo>
                        <a:lnTo>
                          <a:pt x="93" y="769"/>
                        </a:lnTo>
                        <a:lnTo>
                          <a:pt x="85" y="819"/>
                        </a:lnTo>
                        <a:lnTo>
                          <a:pt x="85" y="828"/>
                        </a:lnTo>
                        <a:lnTo>
                          <a:pt x="113" y="834"/>
                        </a:lnTo>
                        <a:lnTo>
                          <a:pt x="124" y="820"/>
                        </a:lnTo>
                        <a:lnTo>
                          <a:pt x="117" y="776"/>
                        </a:lnTo>
                        <a:lnTo>
                          <a:pt x="113" y="744"/>
                        </a:lnTo>
                        <a:lnTo>
                          <a:pt x="124" y="641"/>
                        </a:lnTo>
                        <a:lnTo>
                          <a:pt x="128" y="642"/>
                        </a:lnTo>
                        <a:lnTo>
                          <a:pt x="139" y="679"/>
                        </a:lnTo>
                        <a:lnTo>
                          <a:pt x="132" y="742"/>
                        </a:lnTo>
                        <a:lnTo>
                          <a:pt x="124" y="747"/>
                        </a:lnTo>
                        <a:lnTo>
                          <a:pt x="139" y="812"/>
                        </a:lnTo>
                        <a:lnTo>
                          <a:pt x="166" y="819"/>
                        </a:lnTo>
                        <a:lnTo>
                          <a:pt x="171" y="814"/>
                        </a:lnTo>
                        <a:lnTo>
                          <a:pt x="151" y="749"/>
                        </a:lnTo>
                        <a:lnTo>
                          <a:pt x="183" y="636"/>
                        </a:lnTo>
                        <a:lnTo>
                          <a:pt x="197" y="627"/>
                        </a:lnTo>
                        <a:lnTo>
                          <a:pt x="197" y="619"/>
                        </a:lnTo>
                        <a:lnTo>
                          <a:pt x="226" y="621"/>
                        </a:lnTo>
                        <a:lnTo>
                          <a:pt x="234" y="636"/>
                        </a:lnTo>
                        <a:lnTo>
                          <a:pt x="241" y="627"/>
                        </a:lnTo>
                        <a:lnTo>
                          <a:pt x="214" y="425"/>
                        </a:lnTo>
                        <a:lnTo>
                          <a:pt x="218" y="426"/>
                        </a:lnTo>
                        <a:lnTo>
                          <a:pt x="218" y="384"/>
                        </a:lnTo>
                        <a:lnTo>
                          <a:pt x="222" y="379"/>
                        </a:lnTo>
                        <a:lnTo>
                          <a:pt x="214" y="280"/>
                        </a:lnTo>
                        <a:lnTo>
                          <a:pt x="206" y="163"/>
                        </a:lnTo>
                        <a:lnTo>
                          <a:pt x="160" y="140"/>
                        </a:lnTo>
                        <a:lnTo>
                          <a:pt x="147" y="114"/>
                        </a:lnTo>
                        <a:lnTo>
                          <a:pt x="160" y="91"/>
                        </a:lnTo>
                        <a:lnTo>
                          <a:pt x="166" y="94"/>
                        </a:lnTo>
                        <a:lnTo>
                          <a:pt x="171" y="83"/>
                        </a:lnTo>
                        <a:lnTo>
                          <a:pt x="171" y="70"/>
                        </a:lnTo>
                        <a:lnTo>
                          <a:pt x="183" y="69"/>
                        </a:lnTo>
                        <a:lnTo>
                          <a:pt x="186" y="36"/>
                        </a:lnTo>
                        <a:lnTo>
                          <a:pt x="175" y="11"/>
                        </a:lnTo>
                        <a:lnTo>
                          <a:pt x="163" y="3"/>
                        </a:lnTo>
                        <a:lnTo>
                          <a:pt x="146" y="3"/>
                        </a:lnTo>
                        <a:lnTo>
                          <a:pt x="133" y="0"/>
                        </a:lnTo>
                        <a:lnTo>
                          <a:pt x="121" y="6"/>
                        </a:lnTo>
                      </a:path>
                    </a:pathLst>
                  </a:custGeom>
                  <a:solidFill>
                    <a:schemeClr val="folHlink">
                      <a:alpha val="100000"/>
                    </a:schemeClr>
                  </a:solidFill>
                  <a:ln w="9525">
                    <a:noFill/>
                  </a:ln>
                </p:spPr>
                <p:txBody>
                  <a:bodyPr/>
                  <a:lstStyle/>
                  <a:p>
                    <a:endParaRPr lang="zh-CN" altLang="en-US"/>
                  </a:p>
                </p:txBody>
              </p:sp>
              <p:sp>
                <p:nvSpPr>
                  <p:cNvPr id="53" name="Freeform 37"/>
                  <p:cNvSpPr/>
                  <p:nvPr/>
                </p:nvSpPr>
                <p:spPr>
                  <a:xfrm>
                    <a:off x="1653" y="208"/>
                    <a:ext cx="268" cy="851"/>
                  </a:xfrm>
                  <a:custGeom>
                    <a:avLst/>
                    <a:gdLst/>
                    <a:ahLst/>
                    <a:cxnLst>
                      <a:cxn ang="0">
                        <a:pos x="163" y="11"/>
                      </a:cxn>
                      <a:cxn ang="0">
                        <a:pos x="176" y="58"/>
                      </a:cxn>
                      <a:cxn ang="0">
                        <a:pos x="167" y="63"/>
                      </a:cxn>
                      <a:cxn ang="0">
                        <a:pos x="159" y="81"/>
                      </a:cxn>
                      <a:cxn ang="0">
                        <a:pos x="145" y="110"/>
                      </a:cxn>
                      <a:cxn ang="0">
                        <a:pos x="159" y="116"/>
                      </a:cxn>
                      <a:cxn ang="0">
                        <a:pos x="219" y="159"/>
                      </a:cxn>
                      <a:cxn ang="0">
                        <a:pos x="258" y="417"/>
                      </a:cxn>
                      <a:cxn ang="0">
                        <a:pos x="267" y="461"/>
                      </a:cxn>
                      <a:cxn ang="0">
                        <a:pos x="250" y="486"/>
                      </a:cxn>
                      <a:cxn ang="0">
                        <a:pos x="237" y="492"/>
                      </a:cxn>
                      <a:cxn ang="0">
                        <a:pos x="237" y="453"/>
                      </a:cxn>
                      <a:cxn ang="0">
                        <a:pos x="237" y="472"/>
                      </a:cxn>
                      <a:cxn ang="0">
                        <a:pos x="223" y="458"/>
                      </a:cxn>
                      <a:cxn ang="0">
                        <a:pos x="215" y="426"/>
                      </a:cxn>
                      <a:cxn ang="0">
                        <a:pos x="180" y="648"/>
                      </a:cxn>
                      <a:cxn ang="0">
                        <a:pos x="163" y="784"/>
                      </a:cxn>
                      <a:cxn ang="0">
                        <a:pos x="172" y="845"/>
                      </a:cxn>
                      <a:cxn ang="0">
                        <a:pos x="129" y="836"/>
                      </a:cxn>
                      <a:cxn ang="0">
                        <a:pos x="141" y="759"/>
                      </a:cxn>
                      <a:cxn ang="0">
                        <a:pos x="124" y="655"/>
                      </a:cxn>
                      <a:cxn ang="0">
                        <a:pos x="120" y="756"/>
                      </a:cxn>
                      <a:cxn ang="0">
                        <a:pos x="112" y="827"/>
                      </a:cxn>
                      <a:cxn ang="0">
                        <a:pos x="77" y="831"/>
                      </a:cxn>
                      <a:cxn ang="0">
                        <a:pos x="63" y="648"/>
                      </a:cxn>
                      <a:cxn ang="0">
                        <a:pos x="48" y="631"/>
                      </a:cxn>
                      <a:cxn ang="0">
                        <a:pos x="8" y="648"/>
                      </a:cxn>
                      <a:cxn ang="0">
                        <a:pos x="30" y="433"/>
                      </a:cxn>
                      <a:cxn ang="0">
                        <a:pos x="25" y="392"/>
                      </a:cxn>
                      <a:cxn ang="0">
                        <a:pos x="29" y="285"/>
                      </a:cxn>
                      <a:cxn ang="0">
                        <a:pos x="89" y="143"/>
                      </a:cxn>
                      <a:cxn ang="0">
                        <a:pos x="89" y="93"/>
                      </a:cxn>
                      <a:cxn ang="0">
                        <a:pos x="77" y="84"/>
                      </a:cxn>
                      <a:cxn ang="0">
                        <a:pos x="63" y="70"/>
                      </a:cxn>
                      <a:cxn ang="0">
                        <a:pos x="72" y="11"/>
                      </a:cxn>
                      <a:cxn ang="0">
                        <a:pos x="105" y="2"/>
                      </a:cxn>
                      <a:cxn ang="0">
                        <a:pos x="132" y="6"/>
                      </a:cxn>
                    </a:cxnLst>
                    <a:rect l="0" t="0" r="0" b="0"/>
                    <a:pathLst>
                      <a:path w="268" h="851">
                        <a:moveTo>
                          <a:pt x="132" y="6"/>
                        </a:moveTo>
                        <a:lnTo>
                          <a:pt x="163" y="11"/>
                        </a:lnTo>
                        <a:lnTo>
                          <a:pt x="176" y="44"/>
                        </a:lnTo>
                        <a:lnTo>
                          <a:pt x="176" y="58"/>
                        </a:lnTo>
                        <a:lnTo>
                          <a:pt x="163" y="58"/>
                        </a:lnTo>
                        <a:lnTo>
                          <a:pt x="167" y="63"/>
                        </a:lnTo>
                        <a:lnTo>
                          <a:pt x="163" y="67"/>
                        </a:lnTo>
                        <a:lnTo>
                          <a:pt x="159" y="81"/>
                        </a:lnTo>
                        <a:lnTo>
                          <a:pt x="154" y="83"/>
                        </a:lnTo>
                        <a:lnTo>
                          <a:pt x="145" y="110"/>
                        </a:lnTo>
                        <a:lnTo>
                          <a:pt x="145" y="116"/>
                        </a:lnTo>
                        <a:lnTo>
                          <a:pt x="159" y="116"/>
                        </a:lnTo>
                        <a:lnTo>
                          <a:pt x="181" y="148"/>
                        </a:lnTo>
                        <a:lnTo>
                          <a:pt x="219" y="159"/>
                        </a:lnTo>
                        <a:lnTo>
                          <a:pt x="237" y="185"/>
                        </a:lnTo>
                        <a:lnTo>
                          <a:pt x="258" y="417"/>
                        </a:lnTo>
                        <a:lnTo>
                          <a:pt x="249" y="420"/>
                        </a:lnTo>
                        <a:lnTo>
                          <a:pt x="267" y="461"/>
                        </a:lnTo>
                        <a:lnTo>
                          <a:pt x="258" y="486"/>
                        </a:lnTo>
                        <a:lnTo>
                          <a:pt x="250" y="486"/>
                        </a:lnTo>
                        <a:lnTo>
                          <a:pt x="245" y="492"/>
                        </a:lnTo>
                        <a:lnTo>
                          <a:pt x="237" y="492"/>
                        </a:lnTo>
                        <a:lnTo>
                          <a:pt x="241" y="468"/>
                        </a:lnTo>
                        <a:lnTo>
                          <a:pt x="237" y="453"/>
                        </a:lnTo>
                        <a:lnTo>
                          <a:pt x="233" y="465"/>
                        </a:lnTo>
                        <a:lnTo>
                          <a:pt x="237" y="472"/>
                        </a:lnTo>
                        <a:lnTo>
                          <a:pt x="232" y="478"/>
                        </a:lnTo>
                        <a:lnTo>
                          <a:pt x="223" y="458"/>
                        </a:lnTo>
                        <a:lnTo>
                          <a:pt x="229" y="424"/>
                        </a:lnTo>
                        <a:lnTo>
                          <a:pt x="215" y="426"/>
                        </a:lnTo>
                        <a:lnTo>
                          <a:pt x="223" y="637"/>
                        </a:lnTo>
                        <a:lnTo>
                          <a:pt x="180" y="648"/>
                        </a:lnTo>
                        <a:lnTo>
                          <a:pt x="159" y="771"/>
                        </a:lnTo>
                        <a:lnTo>
                          <a:pt x="163" y="784"/>
                        </a:lnTo>
                        <a:lnTo>
                          <a:pt x="172" y="835"/>
                        </a:lnTo>
                        <a:lnTo>
                          <a:pt x="172" y="845"/>
                        </a:lnTo>
                        <a:lnTo>
                          <a:pt x="141" y="850"/>
                        </a:lnTo>
                        <a:lnTo>
                          <a:pt x="129" y="836"/>
                        </a:lnTo>
                        <a:lnTo>
                          <a:pt x="136" y="791"/>
                        </a:lnTo>
                        <a:lnTo>
                          <a:pt x="141" y="759"/>
                        </a:lnTo>
                        <a:lnTo>
                          <a:pt x="128" y="654"/>
                        </a:lnTo>
                        <a:lnTo>
                          <a:pt x="124" y="655"/>
                        </a:lnTo>
                        <a:lnTo>
                          <a:pt x="112" y="692"/>
                        </a:lnTo>
                        <a:lnTo>
                          <a:pt x="120" y="756"/>
                        </a:lnTo>
                        <a:lnTo>
                          <a:pt x="129" y="762"/>
                        </a:lnTo>
                        <a:lnTo>
                          <a:pt x="112" y="827"/>
                        </a:lnTo>
                        <a:lnTo>
                          <a:pt x="81" y="836"/>
                        </a:lnTo>
                        <a:lnTo>
                          <a:pt x="77" y="831"/>
                        </a:lnTo>
                        <a:lnTo>
                          <a:pt x="98" y="763"/>
                        </a:lnTo>
                        <a:lnTo>
                          <a:pt x="63" y="648"/>
                        </a:lnTo>
                        <a:lnTo>
                          <a:pt x="48" y="639"/>
                        </a:lnTo>
                        <a:lnTo>
                          <a:pt x="48" y="631"/>
                        </a:lnTo>
                        <a:lnTo>
                          <a:pt x="17" y="633"/>
                        </a:lnTo>
                        <a:lnTo>
                          <a:pt x="8" y="648"/>
                        </a:lnTo>
                        <a:lnTo>
                          <a:pt x="0" y="639"/>
                        </a:lnTo>
                        <a:lnTo>
                          <a:pt x="30" y="433"/>
                        </a:lnTo>
                        <a:lnTo>
                          <a:pt x="25" y="434"/>
                        </a:lnTo>
                        <a:lnTo>
                          <a:pt x="25" y="392"/>
                        </a:lnTo>
                        <a:lnTo>
                          <a:pt x="20" y="386"/>
                        </a:lnTo>
                        <a:lnTo>
                          <a:pt x="29" y="285"/>
                        </a:lnTo>
                        <a:lnTo>
                          <a:pt x="39" y="166"/>
                        </a:lnTo>
                        <a:lnTo>
                          <a:pt x="89" y="143"/>
                        </a:lnTo>
                        <a:lnTo>
                          <a:pt x="103" y="116"/>
                        </a:lnTo>
                        <a:lnTo>
                          <a:pt x="89" y="93"/>
                        </a:lnTo>
                        <a:lnTo>
                          <a:pt x="81" y="95"/>
                        </a:lnTo>
                        <a:lnTo>
                          <a:pt x="77" y="84"/>
                        </a:lnTo>
                        <a:lnTo>
                          <a:pt x="77" y="71"/>
                        </a:lnTo>
                        <a:lnTo>
                          <a:pt x="63" y="70"/>
                        </a:lnTo>
                        <a:lnTo>
                          <a:pt x="60" y="36"/>
                        </a:lnTo>
                        <a:lnTo>
                          <a:pt x="72" y="11"/>
                        </a:lnTo>
                        <a:lnTo>
                          <a:pt x="85" y="2"/>
                        </a:lnTo>
                        <a:lnTo>
                          <a:pt x="105" y="2"/>
                        </a:lnTo>
                        <a:lnTo>
                          <a:pt x="118" y="0"/>
                        </a:lnTo>
                        <a:lnTo>
                          <a:pt x="132" y="6"/>
                        </a:lnTo>
                      </a:path>
                    </a:pathLst>
                  </a:custGeom>
                  <a:solidFill>
                    <a:schemeClr val="folHlink">
                      <a:alpha val="100000"/>
                    </a:schemeClr>
                  </a:solidFill>
                  <a:ln w="9525">
                    <a:noFill/>
                  </a:ln>
                </p:spPr>
                <p:txBody>
                  <a:bodyPr/>
                  <a:lstStyle/>
                  <a:p>
                    <a:endParaRPr lang="zh-CN" altLang="en-US"/>
                  </a:p>
                </p:txBody>
              </p:sp>
            </p:grpSp>
            <p:sp>
              <p:nvSpPr>
                <p:cNvPr id="54" name="Freeform 38"/>
                <p:cNvSpPr/>
                <p:nvPr/>
              </p:nvSpPr>
              <p:spPr>
                <a:xfrm>
                  <a:off x="753" y="195"/>
                  <a:ext cx="134" cy="601"/>
                </a:xfrm>
                <a:custGeom>
                  <a:avLst/>
                  <a:gdLst/>
                  <a:ahLst/>
                  <a:cxnLst>
                    <a:cxn ang="0">
                      <a:pos x="30" y="11"/>
                    </a:cxn>
                    <a:cxn ang="0">
                      <a:pos x="30" y="27"/>
                    </a:cxn>
                    <a:cxn ang="0">
                      <a:pos x="33" y="31"/>
                    </a:cxn>
                    <a:cxn ang="0">
                      <a:pos x="27" y="42"/>
                    </a:cxn>
                    <a:cxn ang="0">
                      <a:pos x="30" y="46"/>
                    </a:cxn>
                    <a:cxn ang="0">
                      <a:pos x="30" y="51"/>
                    </a:cxn>
                    <a:cxn ang="0">
                      <a:pos x="34" y="67"/>
                    </a:cxn>
                    <a:cxn ang="0">
                      <a:pos x="34" y="70"/>
                    </a:cxn>
                    <a:cxn ang="0">
                      <a:pos x="10" y="86"/>
                    </a:cxn>
                    <a:cxn ang="0">
                      <a:pos x="0" y="211"/>
                    </a:cxn>
                    <a:cxn ang="0">
                      <a:pos x="13" y="232"/>
                    </a:cxn>
                    <a:cxn ang="0">
                      <a:pos x="8" y="300"/>
                    </a:cxn>
                    <a:cxn ang="0">
                      <a:pos x="17" y="307"/>
                    </a:cxn>
                    <a:cxn ang="0">
                      <a:pos x="22" y="413"/>
                    </a:cxn>
                    <a:cxn ang="0">
                      <a:pos x="28" y="519"/>
                    </a:cxn>
                    <a:cxn ang="0">
                      <a:pos x="25" y="525"/>
                    </a:cxn>
                    <a:cxn ang="0">
                      <a:pos x="2" y="545"/>
                    </a:cxn>
                    <a:cxn ang="0">
                      <a:pos x="5" y="548"/>
                    </a:cxn>
                    <a:cxn ang="0">
                      <a:pos x="13" y="553"/>
                    </a:cxn>
                    <a:cxn ang="0">
                      <a:pos x="28" y="548"/>
                    </a:cxn>
                    <a:cxn ang="0">
                      <a:pos x="41" y="541"/>
                    </a:cxn>
                    <a:cxn ang="0">
                      <a:pos x="52" y="537"/>
                    </a:cxn>
                    <a:cxn ang="0">
                      <a:pos x="52" y="555"/>
                    </a:cxn>
                    <a:cxn ang="0">
                      <a:pos x="57" y="555"/>
                    </a:cxn>
                    <a:cxn ang="0">
                      <a:pos x="49" y="571"/>
                    </a:cxn>
                    <a:cxn ang="0">
                      <a:pos x="53" y="596"/>
                    </a:cxn>
                    <a:cxn ang="0">
                      <a:pos x="61" y="600"/>
                    </a:cxn>
                    <a:cxn ang="0">
                      <a:pos x="75" y="579"/>
                    </a:cxn>
                    <a:cxn ang="0">
                      <a:pos x="75" y="563"/>
                    </a:cxn>
                    <a:cxn ang="0">
                      <a:pos x="79" y="562"/>
                    </a:cxn>
                    <a:cxn ang="0">
                      <a:pos x="85" y="425"/>
                    </a:cxn>
                    <a:cxn ang="0">
                      <a:pos x="79" y="412"/>
                    </a:cxn>
                    <a:cxn ang="0">
                      <a:pos x="95" y="320"/>
                    </a:cxn>
                    <a:cxn ang="0">
                      <a:pos x="105" y="316"/>
                    </a:cxn>
                    <a:cxn ang="0">
                      <a:pos x="108" y="221"/>
                    </a:cxn>
                    <a:cxn ang="0">
                      <a:pos x="133" y="210"/>
                    </a:cxn>
                    <a:cxn ang="0">
                      <a:pos x="123" y="107"/>
                    </a:cxn>
                    <a:cxn ang="0">
                      <a:pos x="84" y="79"/>
                    </a:cxn>
                    <a:cxn ang="0">
                      <a:pos x="75" y="69"/>
                    </a:cxn>
                    <a:cxn ang="0">
                      <a:pos x="75" y="60"/>
                    </a:cxn>
                    <a:cxn ang="0">
                      <a:pos x="78" y="53"/>
                    </a:cxn>
                    <a:cxn ang="0">
                      <a:pos x="82" y="47"/>
                    </a:cxn>
                    <a:cxn ang="0">
                      <a:pos x="86" y="40"/>
                    </a:cxn>
                    <a:cxn ang="0">
                      <a:pos x="89" y="33"/>
                    </a:cxn>
                    <a:cxn ang="0">
                      <a:pos x="89" y="26"/>
                    </a:cxn>
                    <a:cxn ang="0">
                      <a:pos x="86" y="18"/>
                    </a:cxn>
                    <a:cxn ang="0">
                      <a:pos x="82" y="10"/>
                    </a:cxn>
                    <a:cxn ang="0">
                      <a:pos x="75" y="4"/>
                    </a:cxn>
                    <a:cxn ang="0">
                      <a:pos x="67" y="0"/>
                    </a:cxn>
                    <a:cxn ang="0">
                      <a:pos x="58" y="0"/>
                    </a:cxn>
                    <a:cxn ang="0">
                      <a:pos x="49" y="1"/>
                    </a:cxn>
                    <a:cxn ang="0">
                      <a:pos x="41" y="4"/>
                    </a:cxn>
                    <a:cxn ang="0">
                      <a:pos x="30" y="11"/>
                    </a:cxn>
                  </a:cxnLst>
                  <a:rect l="0" t="0" r="0" b="0"/>
                  <a:pathLst>
                    <a:path w="134" h="601">
                      <a:moveTo>
                        <a:pt x="30" y="11"/>
                      </a:moveTo>
                      <a:lnTo>
                        <a:pt x="30" y="27"/>
                      </a:lnTo>
                      <a:lnTo>
                        <a:pt x="33" y="31"/>
                      </a:lnTo>
                      <a:lnTo>
                        <a:pt x="27" y="42"/>
                      </a:lnTo>
                      <a:lnTo>
                        <a:pt x="30" y="46"/>
                      </a:lnTo>
                      <a:lnTo>
                        <a:pt x="30" y="51"/>
                      </a:lnTo>
                      <a:lnTo>
                        <a:pt x="34" y="67"/>
                      </a:lnTo>
                      <a:lnTo>
                        <a:pt x="34" y="70"/>
                      </a:lnTo>
                      <a:lnTo>
                        <a:pt x="10" y="86"/>
                      </a:lnTo>
                      <a:lnTo>
                        <a:pt x="0" y="211"/>
                      </a:lnTo>
                      <a:lnTo>
                        <a:pt x="13" y="232"/>
                      </a:lnTo>
                      <a:lnTo>
                        <a:pt x="8" y="300"/>
                      </a:lnTo>
                      <a:lnTo>
                        <a:pt x="17" y="307"/>
                      </a:lnTo>
                      <a:lnTo>
                        <a:pt x="22" y="413"/>
                      </a:lnTo>
                      <a:lnTo>
                        <a:pt x="28" y="519"/>
                      </a:lnTo>
                      <a:lnTo>
                        <a:pt x="25" y="525"/>
                      </a:lnTo>
                      <a:lnTo>
                        <a:pt x="2" y="545"/>
                      </a:lnTo>
                      <a:lnTo>
                        <a:pt x="5" y="548"/>
                      </a:lnTo>
                      <a:lnTo>
                        <a:pt x="13" y="553"/>
                      </a:lnTo>
                      <a:lnTo>
                        <a:pt x="28" y="548"/>
                      </a:lnTo>
                      <a:lnTo>
                        <a:pt x="41" y="541"/>
                      </a:lnTo>
                      <a:lnTo>
                        <a:pt x="52" y="537"/>
                      </a:lnTo>
                      <a:lnTo>
                        <a:pt x="52" y="555"/>
                      </a:lnTo>
                      <a:lnTo>
                        <a:pt x="57" y="555"/>
                      </a:lnTo>
                      <a:lnTo>
                        <a:pt x="49" y="571"/>
                      </a:lnTo>
                      <a:lnTo>
                        <a:pt x="53" y="596"/>
                      </a:lnTo>
                      <a:lnTo>
                        <a:pt x="61" y="600"/>
                      </a:lnTo>
                      <a:lnTo>
                        <a:pt x="75" y="579"/>
                      </a:lnTo>
                      <a:lnTo>
                        <a:pt x="75" y="563"/>
                      </a:lnTo>
                      <a:lnTo>
                        <a:pt x="79" y="562"/>
                      </a:lnTo>
                      <a:lnTo>
                        <a:pt x="85" y="425"/>
                      </a:lnTo>
                      <a:lnTo>
                        <a:pt x="79" y="412"/>
                      </a:lnTo>
                      <a:lnTo>
                        <a:pt x="95" y="320"/>
                      </a:lnTo>
                      <a:lnTo>
                        <a:pt x="105" y="316"/>
                      </a:lnTo>
                      <a:lnTo>
                        <a:pt x="108" y="221"/>
                      </a:lnTo>
                      <a:lnTo>
                        <a:pt x="133" y="210"/>
                      </a:lnTo>
                      <a:lnTo>
                        <a:pt x="123" y="107"/>
                      </a:lnTo>
                      <a:lnTo>
                        <a:pt x="84" y="79"/>
                      </a:lnTo>
                      <a:lnTo>
                        <a:pt x="75" y="69"/>
                      </a:lnTo>
                      <a:lnTo>
                        <a:pt x="75" y="60"/>
                      </a:lnTo>
                      <a:lnTo>
                        <a:pt x="78" y="53"/>
                      </a:lnTo>
                      <a:lnTo>
                        <a:pt x="82" y="47"/>
                      </a:lnTo>
                      <a:lnTo>
                        <a:pt x="86" y="40"/>
                      </a:lnTo>
                      <a:lnTo>
                        <a:pt x="89" y="33"/>
                      </a:lnTo>
                      <a:lnTo>
                        <a:pt x="89" y="26"/>
                      </a:lnTo>
                      <a:lnTo>
                        <a:pt x="86" y="18"/>
                      </a:lnTo>
                      <a:lnTo>
                        <a:pt x="82" y="10"/>
                      </a:lnTo>
                      <a:lnTo>
                        <a:pt x="75" y="4"/>
                      </a:lnTo>
                      <a:lnTo>
                        <a:pt x="67" y="0"/>
                      </a:lnTo>
                      <a:lnTo>
                        <a:pt x="58" y="0"/>
                      </a:lnTo>
                      <a:lnTo>
                        <a:pt x="49" y="1"/>
                      </a:lnTo>
                      <a:lnTo>
                        <a:pt x="41" y="4"/>
                      </a:lnTo>
                      <a:lnTo>
                        <a:pt x="30" y="11"/>
                      </a:lnTo>
                    </a:path>
                  </a:pathLst>
                </a:custGeom>
                <a:solidFill>
                  <a:srgbClr val="EAEC5E">
                    <a:alpha val="100000"/>
                  </a:srgbClr>
                </a:solidFill>
                <a:ln w="9525">
                  <a:noFill/>
                </a:ln>
              </p:spPr>
              <p:txBody>
                <a:bodyPr/>
                <a:lstStyle/>
                <a:p>
                  <a:endParaRPr lang="zh-CN" altLang="en-US"/>
                </a:p>
              </p:txBody>
            </p:sp>
            <p:grpSp>
              <p:nvGrpSpPr>
                <p:cNvPr id="55" name="组合 54"/>
                <p:cNvGrpSpPr/>
                <p:nvPr/>
              </p:nvGrpSpPr>
              <p:grpSpPr>
                <a:xfrm>
                  <a:off x="780" y="512"/>
                  <a:ext cx="893" cy="924"/>
                  <a:chOff x="0" y="0"/>
                  <a:chExt cx="893" cy="924"/>
                </a:xfrm>
              </p:grpSpPr>
              <p:sp>
                <p:nvSpPr>
                  <p:cNvPr id="56" name="Freeform 40"/>
                  <p:cNvSpPr/>
                  <p:nvPr/>
                </p:nvSpPr>
                <p:spPr>
                  <a:xfrm>
                    <a:off x="293" y="3"/>
                    <a:ext cx="268" cy="919"/>
                  </a:xfrm>
                  <a:custGeom>
                    <a:avLst/>
                    <a:gdLst/>
                    <a:ahLst/>
                    <a:cxnLst>
                      <a:cxn ang="0">
                        <a:pos x="104" y="13"/>
                      </a:cxn>
                      <a:cxn ang="0">
                        <a:pos x="91" y="63"/>
                      </a:cxn>
                      <a:cxn ang="0">
                        <a:pos x="100" y="68"/>
                      </a:cxn>
                      <a:cxn ang="0">
                        <a:pos x="108" y="88"/>
                      </a:cxn>
                      <a:cxn ang="0">
                        <a:pos x="121" y="119"/>
                      </a:cxn>
                      <a:cxn ang="0">
                        <a:pos x="108" y="125"/>
                      </a:cxn>
                      <a:cxn ang="0">
                        <a:pos x="48" y="172"/>
                      </a:cxn>
                      <a:cxn ang="0">
                        <a:pos x="9" y="451"/>
                      </a:cxn>
                      <a:cxn ang="0">
                        <a:pos x="0" y="498"/>
                      </a:cxn>
                      <a:cxn ang="0">
                        <a:pos x="17" y="525"/>
                      </a:cxn>
                      <a:cxn ang="0">
                        <a:pos x="30" y="531"/>
                      </a:cxn>
                      <a:cxn ang="0">
                        <a:pos x="30" y="489"/>
                      </a:cxn>
                      <a:cxn ang="0">
                        <a:pos x="30" y="510"/>
                      </a:cxn>
                      <a:cxn ang="0">
                        <a:pos x="44" y="494"/>
                      </a:cxn>
                      <a:cxn ang="0">
                        <a:pos x="52" y="460"/>
                      </a:cxn>
                      <a:cxn ang="0">
                        <a:pos x="87" y="700"/>
                      </a:cxn>
                      <a:cxn ang="0">
                        <a:pos x="104" y="846"/>
                      </a:cxn>
                      <a:cxn ang="0">
                        <a:pos x="95" y="911"/>
                      </a:cxn>
                      <a:cxn ang="0">
                        <a:pos x="138" y="902"/>
                      </a:cxn>
                      <a:cxn ang="0">
                        <a:pos x="125" y="819"/>
                      </a:cxn>
                      <a:cxn ang="0">
                        <a:pos x="142" y="707"/>
                      </a:cxn>
                      <a:cxn ang="0">
                        <a:pos x="147" y="816"/>
                      </a:cxn>
                      <a:cxn ang="0">
                        <a:pos x="155" y="893"/>
                      </a:cxn>
                      <a:cxn ang="0">
                        <a:pos x="190" y="896"/>
                      </a:cxn>
                      <a:cxn ang="0">
                        <a:pos x="203" y="700"/>
                      </a:cxn>
                      <a:cxn ang="0">
                        <a:pos x="219" y="682"/>
                      </a:cxn>
                      <a:cxn ang="0">
                        <a:pos x="259" y="700"/>
                      </a:cxn>
                      <a:cxn ang="0">
                        <a:pos x="237" y="468"/>
                      </a:cxn>
                      <a:cxn ang="0">
                        <a:pos x="242" y="423"/>
                      </a:cxn>
                      <a:cxn ang="0">
                        <a:pos x="238" y="308"/>
                      </a:cxn>
                      <a:cxn ang="0">
                        <a:pos x="178" y="154"/>
                      </a:cxn>
                      <a:cxn ang="0">
                        <a:pos x="177" y="100"/>
                      </a:cxn>
                      <a:cxn ang="0">
                        <a:pos x="190" y="90"/>
                      </a:cxn>
                      <a:cxn ang="0">
                        <a:pos x="203" y="75"/>
                      </a:cxn>
                      <a:cxn ang="0">
                        <a:pos x="194" y="13"/>
                      </a:cxn>
                      <a:cxn ang="0">
                        <a:pos x="162" y="4"/>
                      </a:cxn>
                      <a:cxn ang="0">
                        <a:pos x="135" y="7"/>
                      </a:cxn>
                    </a:cxnLst>
                    <a:rect l="0" t="0" r="0" b="0"/>
                    <a:pathLst>
                      <a:path w="268" h="919">
                        <a:moveTo>
                          <a:pt x="135" y="7"/>
                        </a:moveTo>
                        <a:lnTo>
                          <a:pt x="104" y="13"/>
                        </a:lnTo>
                        <a:lnTo>
                          <a:pt x="91" y="48"/>
                        </a:lnTo>
                        <a:lnTo>
                          <a:pt x="91" y="63"/>
                        </a:lnTo>
                        <a:lnTo>
                          <a:pt x="104" y="63"/>
                        </a:lnTo>
                        <a:lnTo>
                          <a:pt x="100" y="68"/>
                        </a:lnTo>
                        <a:lnTo>
                          <a:pt x="104" y="72"/>
                        </a:lnTo>
                        <a:lnTo>
                          <a:pt x="108" y="88"/>
                        </a:lnTo>
                        <a:lnTo>
                          <a:pt x="112" y="90"/>
                        </a:lnTo>
                        <a:lnTo>
                          <a:pt x="121" y="119"/>
                        </a:lnTo>
                        <a:lnTo>
                          <a:pt x="121" y="125"/>
                        </a:lnTo>
                        <a:lnTo>
                          <a:pt x="108" y="125"/>
                        </a:lnTo>
                        <a:lnTo>
                          <a:pt x="86" y="160"/>
                        </a:lnTo>
                        <a:lnTo>
                          <a:pt x="48" y="172"/>
                        </a:lnTo>
                        <a:lnTo>
                          <a:pt x="30" y="199"/>
                        </a:lnTo>
                        <a:lnTo>
                          <a:pt x="9" y="451"/>
                        </a:lnTo>
                        <a:lnTo>
                          <a:pt x="18" y="453"/>
                        </a:lnTo>
                        <a:lnTo>
                          <a:pt x="0" y="498"/>
                        </a:lnTo>
                        <a:lnTo>
                          <a:pt x="9" y="525"/>
                        </a:lnTo>
                        <a:lnTo>
                          <a:pt x="17" y="525"/>
                        </a:lnTo>
                        <a:lnTo>
                          <a:pt x="22" y="531"/>
                        </a:lnTo>
                        <a:lnTo>
                          <a:pt x="30" y="531"/>
                        </a:lnTo>
                        <a:lnTo>
                          <a:pt x="26" y="505"/>
                        </a:lnTo>
                        <a:lnTo>
                          <a:pt x="30" y="489"/>
                        </a:lnTo>
                        <a:lnTo>
                          <a:pt x="34" y="501"/>
                        </a:lnTo>
                        <a:lnTo>
                          <a:pt x="30" y="510"/>
                        </a:lnTo>
                        <a:lnTo>
                          <a:pt x="35" y="516"/>
                        </a:lnTo>
                        <a:lnTo>
                          <a:pt x="44" y="494"/>
                        </a:lnTo>
                        <a:lnTo>
                          <a:pt x="38" y="458"/>
                        </a:lnTo>
                        <a:lnTo>
                          <a:pt x="52" y="460"/>
                        </a:lnTo>
                        <a:lnTo>
                          <a:pt x="44" y="688"/>
                        </a:lnTo>
                        <a:lnTo>
                          <a:pt x="87" y="700"/>
                        </a:lnTo>
                        <a:lnTo>
                          <a:pt x="108" y="832"/>
                        </a:lnTo>
                        <a:lnTo>
                          <a:pt x="104" y="846"/>
                        </a:lnTo>
                        <a:lnTo>
                          <a:pt x="95" y="901"/>
                        </a:lnTo>
                        <a:lnTo>
                          <a:pt x="95" y="911"/>
                        </a:lnTo>
                        <a:lnTo>
                          <a:pt x="125" y="918"/>
                        </a:lnTo>
                        <a:lnTo>
                          <a:pt x="138" y="902"/>
                        </a:lnTo>
                        <a:lnTo>
                          <a:pt x="131" y="853"/>
                        </a:lnTo>
                        <a:lnTo>
                          <a:pt x="125" y="819"/>
                        </a:lnTo>
                        <a:lnTo>
                          <a:pt x="138" y="706"/>
                        </a:lnTo>
                        <a:lnTo>
                          <a:pt x="142" y="707"/>
                        </a:lnTo>
                        <a:lnTo>
                          <a:pt x="155" y="747"/>
                        </a:lnTo>
                        <a:lnTo>
                          <a:pt x="147" y="816"/>
                        </a:lnTo>
                        <a:lnTo>
                          <a:pt x="138" y="822"/>
                        </a:lnTo>
                        <a:lnTo>
                          <a:pt x="155" y="893"/>
                        </a:lnTo>
                        <a:lnTo>
                          <a:pt x="185" y="902"/>
                        </a:lnTo>
                        <a:lnTo>
                          <a:pt x="190" y="896"/>
                        </a:lnTo>
                        <a:lnTo>
                          <a:pt x="168" y="823"/>
                        </a:lnTo>
                        <a:lnTo>
                          <a:pt x="203" y="700"/>
                        </a:lnTo>
                        <a:lnTo>
                          <a:pt x="219" y="691"/>
                        </a:lnTo>
                        <a:lnTo>
                          <a:pt x="219" y="682"/>
                        </a:lnTo>
                        <a:lnTo>
                          <a:pt x="250" y="684"/>
                        </a:lnTo>
                        <a:lnTo>
                          <a:pt x="259" y="700"/>
                        </a:lnTo>
                        <a:lnTo>
                          <a:pt x="267" y="691"/>
                        </a:lnTo>
                        <a:lnTo>
                          <a:pt x="237" y="468"/>
                        </a:lnTo>
                        <a:lnTo>
                          <a:pt x="242" y="469"/>
                        </a:lnTo>
                        <a:lnTo>
                          <a:pt x="242" y="423"/>
                        </a:lnTo>
                        <a:lnTo>
                          <a:pt x="246" y="416"/>
                        </a:lnTo>
                        <a:lnTo>
                          <a:pt x="238" y="308"/>
                        </a:lnTo>
                        <a:lnTo>
                          <a:pt x="228" y="179"/>
                        </a:lnTo>
                        <a:lnTo>
                          <a:pt x="178" y="154"/>
                        </a:lnTo>
                        <a:lnTo>
                          <a:pt x="163" y="125"/>
                        </a:lnTo>
                        <a:lnTo>
                          <a:pt x="177" y="100"/>
                        </a:lnTo>
                        <a:lnTo>
                          <a:pt x="185" y="103"/>
                        </a:lnTo>
                        <a:lnTo>
                          <a:pt x="190" y="90"/>
                        </a:lnTo>
                        <a:lnTo>
                          <a:pt x="190" y="77"/>
                        </a:lnTo>
                        <a:lnTo>
                          <a:pt x="203" y="75"/>
                        </a:lnTo>
                        <a:lnTo>
                          <a:pt x="207" y="39"/>
                        </a:lnTo>
                        <a:lnTo>
                          <a:pt x="194" y="13"/>
                        </a:lnTo>
                        <a:lnTo>
                          <a:pt x="181" y="4"/>
                        </a:lnTo>
                        <a:lnTo>
                          <a:pt x="162" y="4"/>
                        </a:lnTo>
                        <a:lnTo>
                          <a:pt x="148" y="0"/>
                        </a:lnTo>
                        <a:lnTo>
                          <a:pt x="135" y="7"/>
                        </a:lnTo>
                      </a:path>
                    </a:pathLst>
                  </a:custGeom>
                  <a:solidFill>
                    <a:srgbClr val="9FBFFF">
                      <a:alpha val="100000"/>
                    </a:srgbClr>
                  </a:solidFill>
                  <a:ln w="9525">
                    <a:noFill/>
                  </a:ln>
                </p:spPr>
                <p:txBody>
                  <a:bodyPr/>
                  <a:lstStyle/>
                  <a:p>
                    <a:endParaRPr lang="zh-CN" altLang="en-US"/>
                  </a:p>
                </p:txBody>
              </p:sp>
              <p:sp>
                <p:nvSpPr>
                  <p:cNvPr id="57" name="Freeform 41"/>
                  <p:cNvSpPr/>
                  <p:nvPr/>
                </p:nvSpPr>
                <p:spPr>
                  <a:xfrm>
                    <a:off x="623" y="0"/>
                    <a:ext cx="270" cy="921"/>
                  </a:xfrm>
                  <a:custGeom>
                    <a:avLst/>
                    <a:gdLst/>
                    <a:ahLst/>
                    <a:cxnLst>
                      <a:cxn ang="0">
                        <a:pos x="100" y="0"/>
                      </a:cxn>
                      <a:cxn ang="0">
                        <a:pos x="159" y="30"/>
                      </a:cxn>
                      <a:cxn ang="0">
                        <a:pos x="160" y="92"/>
                      </a:cxn>
                      <a:cxn ang="0">
                        <a:pos x="188" y="121"/>
                      </a:cxn>
                      <a:cxn ang="0">
                        <a:pos x="249" y="155"/>
                      </a:cxn>
                      <a:cxn ang="0">
                        <a:pos x="261" y="331"/>
                      </a:cxn>
                      <a:cxn ang="0">
                        <a:pos x="219" y="483"/>
                      </a:cxn>
                      <a:cxn ang="0">
                        <a:pos x="177" y="599"/>
                      </a:cxn>
                      <a:cxn ang="0">
                        <a:pos x="185" y="874"/>
                      </a:cxn>
                      <a:cxn ang="0">
                        <a:pos x="177" y="885"/>
                      </a:cxn>
                      <a:cxn ang="0">
                        <a:pos x="135" y="915"/>
                      </a:cxn>
                      <a:cxn ang="0">
                        <a:pos x="112" y="920"/>
                      </a:cxn>
                      <a:cxn ang="0">
                        <a:pos x="96" y="912"/>
                      </a:cxn>
                      <a:cxn ang="0">
                        <a:pos x="105" y="896"/>
                      </a:cxn>
                      <a:cxn ang="0">
                        <a:pos x="126" y="873"/>
                      </a:cxn>
                      <a:cxn ang="0">
                        <a:pos x="117" y="865"/>
                      </a:cxn>
                      <a:cxn ang="0">
                        <a:pos x="64" y="882"/>
                      </a:cxn>
                      <a:cxn ang="0">
                        <a:pos x="59" y="871"/>
                      </a:cxn>
                      <a:cxn ang="0">
                        <a:pos x="64" y="860"/>
                      </a:cxn>
                      <a:cxn ang="0">
                        <a:pos x="81" y="843"/>
                      </a:cxn>
                      <a:cxn ang="0">
                        <a:pos x="62" y="754"/>
                      </a:cxn>
                      <a:cxn ang="0">
                        <a:pos x="44" y="503"/>
                      </a:cxn>
                      <a:cxn ang="0">
                        <a:pos x="35" y="454"/>
                      </a:cxn>
                      <a:cxn ang="0">
                        <a:pos x="50" y="355"/>
                      </a:cxn>
                      <a:cxn ang="0">
                        <a:pos x="38" y="354"/>
                      </a:cxn>
                      <a:cxn ang="0">
                        <a:pos x="28" y="350"/>
                      </a:cxn>
                      <a:cxn ang="0">
                        <a:pos x="17" y="343"/>
                      </a:cxn>
                      <a:cxn ang="0">
                        <a:pos x="11" y="336"/>
                      </a:cxn>
                      <a:cxn ang="0">
                        <a:pos x="0" y="323"/>
                      </a:cxn>
                      <a:cxn ang="0">
                        <a:pos x="8" y="273"/>
                      </a:cxn>
                      <a:cxn ang="0">
                        <a:pos x="73" y="158"/>
                      </a:cxn>
                      <a:cxn ang="0">
                        <a:pos x="96" y="125"/>
                      </a:cxn>
                      <a:cxn ang="0">
                        <a:pos x="68" y="103"/>
                      </a:cxn>
                      <a:cxn ang="0">
                        <a:pos x="66" y="98"/>
                      </a:cxn>
                      <a:cxn ang="0">
                        <a:pos x="58" y="88"/>
                      </a:cxn>
                      <a:cxn ang="0">
                        <a:pos x="59" y="62"/>
                      </a:cxn>
                      <a:cxn ang="0">
                        <a:pos x="55" y="33"/>
                      </a:cxn>
                    </a:cxnLst>
                    <a:rect l="0" t="0" r="0" b="0"/>
                    <a:pathLst>
                      <a:path w="270" h="921">
                        <a:moveTo>
                          <a:pt x="67" y="12"/>
                        </a:moveTo>
                        <a:lnTo>
                          <a:pt x="100" y="0"/>
                        </a:lnTo>
                        <a:lnTo>
                          <a:pt x="135" y="7"/>
                        </a:lnTo>
                        <a:lnTo>
                          <a:pt x="159" y="30"/>
                        </a:lnTo>
                        <a:lnTo>
                          <a:pt x="168" y="58"/>
                        </a:lnTo>
                        <a:lnTo>
                          <a:pt x="160" y="92"/>
                        </a:lnTo>
                        <a:lnTo>
                          <a:pt x="172" y="111"/>
                        </a:lnTo>
                        <a:lnTo>
                          <a:pt x="188" y="121"/>
                        </a:lnTo>
                        <a:lnTo>
                          <a:pt x="236" y="141"/>
                        </a:lnTo>
                        <a:lnTo>
                          <a:pt x="249" y="155"/>
                        </a:lnTo>
                        <a:lnTo>
                          <a:pt x="269" y="301"/>
                        </a:lnTo>
                        <a:lnTo>
                          <a:pt x="261" y="331"/>
                        </a:lnTo>
                        <a:lnTo>
                          <a:pt x="211" y="343"/>
                        </a:lnTo>
                        <a:lnTo>
                          <a:pt x="219" y="483"/>
                        </a:lnTo>
                        <a:lnTo>
                          <a:pt x="185" y="496"/>
                        </a:lnTo>
                        <a:lnTo>
                          <a:pt x="177" y="599"/>
                        </a:lnTo>
                        <a:lnTo>
                          <a:pt x="184" y="776"/>
                        </a:lnTo>
                        <a:lnTo>
                          <a:pt x="185" y="874"/>
                        </a:lnTo>
                        <a:lnTo>
                          <a:pt x="177" y="877"/>
                        </a:lnTo>
                        <a:lnTo>
                          <a:pt x="177" y="885"/>
                        </a:lnTo>
                        <a:lnTo>
                          <a:pt x="151" y="903"/>
                        </a:lnTo>
                        <a:lnTo>
                          <a:pt x="135" y="915"/>
                        </a:lnTo>
                        <a:lnTo>
                          <a:pt x="124" y="919"/>
                        </a:lnTo>
                        <a:lnTo>
                          <a:pt x="112" y="920"/>
                        </a:lnTo>
                        <a:lnTo>
                          <a:pt x="99" y="916"/>
                        </a:lnTo>
                        <a:lnTo>
                          <a:pt x="96" y="912"/>
                        </a:lnTo>
                        <a:lnTo>
                          <a:pt x="99" y="905"/>
                        </a:lnTo>
                        <a:lnTo>
                          <a:pt x="105" y="896"/>
                        </a:lnTo>
                        <a:lnTo>
                          <a:pt x="114" y="884"/>
                        </a:lnTo>
                        <a:lnTo>
                          <a:pt x="126" y="873"/>
                        </a:lnTo>
                        <a:lnTo>
                          <a:pt x="117" y="877"/>
                        </a:lnTo>
                        <a:lnTo>
                          <a:pt x="117" y="865"/>
                        </a:lnTo>
                        <a:lnTo>
                          <a:pt x="80" y="882"/>
                        </a:lnTo>
                        <a:lnTo>
                          <a:pt x="64" y="882"/>
                        </a:lnTo>
                        <a:lnTo>
                          <a:pt x="59" y="877"/>
                        </a:lnTo>
                        <a:lnTo>
                          <a:pt x="59" y="871"/>
                        </a:lnTo>
                        <a:lnTo>
                          <a:pt x="61" y="866"/>
                        </a:lnTo>
                        <a:lnTo>
                          <a:pt x="64" y="860"/>
                        </a:lnTo>
                        <a:lnTo>
                          <a:pt x="73" y="851"/>
                        </a:lnTo>
                        <a:lnTo>
                          <a:pt x="81" y="843"/>
                        </a:lnTo>
                        <a:lnTo>
                          <a:pt x="71" y="841"/>
                        </a:lnTo>
                        <a:lnTo>
                          <a:pt x="62" y="754"/>
                        </a:lnTo>
                        <a:lnTo>
                          <a:pt x="59" y="617"/>
                        </a:lnTo>
                        <a:lnTo>
                          <a:pt x="44" y="503"/>
                        </a:lnTo>
                        <a:lnTo>
                          <a:pt x="39" y="472"/>
                        </a:lnTo>
                        <a:lnTo>
                          <a:pt x="35" y="454"/>
                        </a:lnTo>
                        <a:lnTo>
                          <a:pt x="46" y="386"/>
                        </a:lnTo>
                        <a:lnTo>
                          <a:pt x="50" y="355"/>
                        </a:lnTo>
                        <a:lnTo>
                          <a:pt x="43" y="359"/>
                        </a:lnTo>
                        <a:lnTo>
                          <a:pt x="38" y="354"/>
                        </a:lnTo>
                        <a:lnTo>
                          <a:pt x="35" y="354"/>
                        </a:lnTo>
                        <a:lnTo>
                          <a:pt x="28" y="350"/>
                        </a:lnTo>
                        <a:lnTo>
                          <a:pt x="20" y="350"/>
                        </a:lnTo>
                        <a:lnTo>
                          <a:pt x="17" y="343"/>
                        </a:lnTo>
                        <a:lnTo>
                          <a:pt x="13" y="342"/>
                        </a:lnTo>
                        <a:lnTo>
                          <a:pt x="11" y="336"/>
                        </a:lnTo>
                        <a:lnTo>
                          <a:pt x="4" y="331"/>
                        </a:lnTo>
                        <a:lnTo>
                          <a:pt x="0" y="323"/>
                        </a:lnTo>
                        <a:lnTo>
                          <a:pt x="15" y="292"/>
                        </a:lnTo>
                        <a:lnTo>
                          <a:pt x="8" y="273"/>
                        </a:lnTo>
                        <a:lnTo>
                          <a:pt x="34" y="292"/>
                        </a:lnTo>
                        <a:lnTo>
                          <a:pt x="73" y="158"/>
                        </a:lnTo>
                        <a:lnTo>
                          <a:pt x="102" y="132"/>
                        </a:lnTo>
                        <a:lnTo>
                          <a:pt x="96" y="125"/>
                        </a:lnTo>
                        <a:lnTo>
                          <a:pt x="71" y="121"/>
                        </a:lnTo>
                        <a:lnTo>
                          <a:pt x="68" y="103"/>
                        </a:lnTo>
                        <a:lnTo>
                          <a:pt x="76" y="99"/>
                        </a:lnTo>
                        <a:lnTo>
                          <a:pt x="66" y="98"/>
                        </a:lnTo>
                        <a:lnTo>
                          <a:pt x="68" y="91"/>
                        </a:lnTo>
                        <a:lnTo>
                          <a:pt x="58" y="88"/>
                        </a:lnTo>
                        <a:lnTo>
                          <a:pt x="65" y="66"/>
                        </a:lnTo>
                        <a:lnTo>
                          <a:pt x="59" y="62"/>
                        </a:lnTo>
                        <a:lnTo>
                          <a:pt x="62" y="34"/>
                        </a:lnTo>
                        <a:lnTo>
                          <a:pt x="55" y="33"/>
                        </a:lnTo>
                        <a:lnTo>
                          <a:pt x="67" y="12"/>
                        </a:lnTo>
                      </a:path>
                    </a:pathLst>
                  </a:custGeom>
                  <a:solidFill>
                    <a:srgbClr val="3F7FFF">
                      <a:alpha val="100000"/>
                    </a:srgbClr>
                  </a:solidFill>
                  <a:ln w="9525">
                    <a:noFill/>
                  </a:ln>
                </p:spPr>
                <p:txBody>
                  <a:bodyPr/>
                  <a:lstStyle/>
                  <a:p>
                    <a:endParaRPr lang="zh-CN" altLang="en-US"/>
                  </a:p>
                </p:txBody>
              </p:sp>
              <p:sp>
                <p:nvSpPr>
                  <p:cNvPr id="58" name="Freeform 42"/>
                  <p:cNvSpPr/>
                  <p:nvPr/>
                </p:nvSpPr>
                <p:spPr>
                  <a:xfrm>
                    <a:off x="0" y="0"/>
                    <a:ext cx="192" cy="924"/>
                  </a:xfrm>
                  <a:custGeom>
                    <a:avLst/>
                    <a:gdLst/>
                    <a:ahLst/>
                    <a:cxnLst>
                      <a:cxn ang="0">
                        <a:pos x="124" y="14"/>
                      </a:cxn>
                      <a:cxn ang="0">
                        <a:pos x="80" y="0"/>
                      </a:cxn>
                      <a:cxn ang="0">
                        <a:pos x="46" y="0"/>
                      </a:cxn>
                      <a:cxn ang="0">
                        <a:pos x="17" y="8"/>
                      </a:cxn>
                      <a:cxn ang="0">
                        <a:pos x="5" y="39"/>
                      </a:cxn>
                      <a:cxn ang="0">
                        <a:pos x="5" y="67"/>
                      </a:cxn>
                      <a:cxn ang="0">
                        <a:pos x="22" y="100"/>
                      </a:cxn>
                      <a:cxn ang="0">
                        <a:pos x="35" y="99"/>
                      </a:cxn>
                      <a:cxn ang="0">
                        <a:pos x="16" y="137"/>
                      </a:cxn>
                      <a:cxn ang="0">
                        <a:pos x="0" y="197"/>
                      </a:cxn>
                      <a:cxn ang="0">
                        <a:pos x="0" y="251"/>
                      </a:cxn>
                      <a:cxn ang="0">
                        <a:pos x="5" y="318"/>
                      </a:cxn>
                      <a:cxn ang="0">
                        <a:pos x="17" y="384"/>
                      </a:cxn>
                      <a:cxn ang="0">
                        <a:pos x="39" y="388"/>
                      </a:cxn>
                      <a:cxn ang="0">
                        <a:pos x="39" y="407"/>
                      </a:cxn>
                      <a:cxn ang="0">
                        <a:pos x="51" y="415"/>
                      </a:cxn>
                      <a:cxn ang="0">
                        <a:pos x="51" y="482"/>
                      </a:cxn>
                      <a:cxn ang="0">
                        <a:pos x="62" y="495"/>
                      </a:cxn>
                      <a:cxn ang="0">
                        <a:pos x="62" y="620"/>
                      </a:cxn>
                      <a:cxn ang="0">
                        <a:pos x="62" y="698"/>
                      </a:cxn>
                      <a:cxn ang="0">
                        <a:pos x="45" y="785"/>
                      </a:cxn>
                      <a:cxn ang="0">
                        <a:pos x="38" y="898"/>
                      </a:cxn>
                      <a:cxn ang="0">
                        <a:pos x="58" y="906"/>
                      </a:cxn>
                      <a:cxn ang="0">
                        <a:pos x="58" y="919"/>
                      </a:cxn>
                      <a:cxn ang="0">
                        <a:pos x="90" y="919"/>
                      </a:cxn>
                      <a:cxn ang="0">
                        <a:pos x="95" y="914"/>
                      </a:cxn>
                      <a:cxn ang="0">
                        <a:pos x="107" y="914"/>
                      </a:cxn>
                      <a:cxn ang="0">
                        <a:pos x="107" y="923"/>
                      </a:cxn>
                      <a:cxn ang="0">
                        <a:pos x="131" y="919"/>
                      </a:cxn>
                      <a:cxn ang="0">
                        <a:pos x="180" y="914"/>
                      </a:cxn>
                      <a:cxn ang="0">
                        <a:pos x="180" y="907"/>
                      </a:cxn>
                      <a:cxn ang="0">
                        <a:pos x="135" y="889"/>
                      </a:cxn>
                      <a:cxn ang="0">
                        <a:pos x="135" y="873"/>
                      </a:cxn>
                      <a:cxn ang="0">
                        <a:pos x="175" y="865"/>
                      </a:cxn>
                      <a:cxn ang="0">
                        <a:pos x="175" y="853"/>
                      </a:cxn>
                      <a:cxn ang="0">
                        <a:pos x="147" y="837"/>
                      </a:cxn>
                      <a:cxn ang="0">
                        <a:pos x="147" y="711"/>
                      </a:cxn>
                      <a:cxn ang="0">
                        <a:pos x="158" y="596"/>
                      </a:cxn>
                      <a:cxn ang="0">
                        <a:pos x="154" y="480"/>
                      </a:cxn>
                      <a:cxn ang="0">
                        <a:pos x="153" y="415"/>
                      </a:cxn>
                      <a:cxn ang="0">
                        <a:pos x="157" y="395"/>
                      </a:cxn>
                      <a:cxn ang="0">
                        <a:pos x="157" y="305"/>
                      </a:cxn>
                      <a:cxn ang="0">
                        <a:pos x="190" y="285"/>
                      </a:cxn>
                      <a:cxn ang="0">
                        <a:pos x="191" y="273"/>
                      </a:cxn>
                      <a:cxn ang="0">
                        <a:pos x="119" y="150"/>
                      </a:cxn>
                      <a:cxn ang="0">
                        <a:pos x="84" y="133"/>
                      </a:cxn>
                      <a:cxn ang="0">
                        <a:pos x="89" y="125"/>
                      </a:cxn>
                      <a:cxn ang="0">
                        <a:pos x="112" y="121"/>
                      </a:cxn>
                      <a:cxn ang="0">
                        <a:pos x="112" y="112"/>
                      </a:cxn>
                      <a:cxn ang="0">
                        <a:pos x="119" y="109"/>
                      </a:cxn>
                      <a:cxn ang="0">
                        <a:pos x="119" y="100"/>
                      </a:cxn>
                      <a:cxn ang="0">
                        <a:pos x="124" y="95"/>
                      </a:cxn>
                      <a:cxn ang="0">
                        <a:pos x="119" y="91"/>
                      </a:cxn>
                      <a:cxn ang="0">
                        <a:pos x="123" y="88"/>
                      </a:cxn>
                      <a:cxn ang="0">
                        <a:pos x="112" y="67"/>
                      </a:cxn>
                      <a:cxn ang="0">
                        <a:pos x="119" y="55"/>
                      </a:cxn>
                      <a:cxn ang="0">
                        <a:pos x="112" y="43"/>
                      </a:cxn>
                      <a:cxn ang="0">
                        <a:pos x="123" y="35"/>
                      </a:cxn>
                      <a:cxn ang="0">
                        <a:pos x="124" y="14"/>
                      </a:cxn>
                    </a:cxnLst>
                    <a:rect l="0" t="0" r="0" b="0"/>
                    <a:pathLst>
                      <a:path w="192" h="924">
                        <a:moveTo>
                          <a:pt x="124" y="14"/>
                        </a:moveTo>
                        <a:lnTo>
                          <a:pt x="80" y="0"/>
                        </a:lnTo>
                        <a:lnTo>
                          <a:pt x="46" y="0"/>
                        </a:lnTo>
                        <a:lnTo>
                          <a:pt x="17" y="8"/>
                        </a:lnTo>
                        <a:lnTo>
                          <a:pt x="5" y="39"/>
                        </a:lnTo>
                        <a:lnTo>
                          <a:pt x="5" y="67"/>
                        </a:lnTo>
                        <a:lnTo>
                          <a:pt x="22" y="100"/>
                        </a:lnTo>
                        <a:lnTo>
                          <a:pt x="35" y="99"/>
                        </a:lnTo>
                        <a:lnTo>
                          <a:pt x="16" y="137"/>
                        </a:lnTo>
                        <a:lnTo>
                          <a:pt x="0" y="197"/>
                        </a:lnTo>
                        <a:lnTo>
                          <a:pt x="0" y="251"/>
                        </a:lnTo>
                        <a:lnTo>
                          <a:pt x="5" y="318"/>
                        </a:lnTo>
                        <a:lnTo>
                          <a:pt x="17" y="384"/>
                        </a:lnTo>
                        <a:lnTo>
                          <a:pt x="39" y="388"/>
                        </a:lnTo>
                        <a:lnTo>
                          <a:pt x="39" y="407"/>
                        </a:lnTo>
                        <a:lnTo>
                          <a:pt x="51" y="415"/>
                        </a:lnTo>
                        <a:lnTo>
                          <a:pt x="51" y="482"/>
                        </a:lnTo>
                        <a:lnTo>
                          <a:pt x="62" y="495"/>
                        </a:lnTo>
                        <a:lnTo>
                          <a:pt x="62" y="620"/>
                        </a:lnTo>
                        <a:lnTo>
                          <a:pt x="62" y="698"/>
                        </a:lnTo>
                        <a:lnTo>
                          <a:pt x="45" y="785"/>
                        </a:lnTo>
                        <a:lnTo>
                          <a:pt x="38" y="898"/>
                        </a:lnTo>
                        <a:lnTo>
                          <a:pt x="58" y="906"/>
                        </a:lnTo>
                        <a:lnTo>
                          <a:pt x="58" y="919"/>
                        </a:lnTo>
                        <a:lnTo>
                          <a:pt x="90" y="919"/>
                        </a:lnTo>
                        <a:lnTo>
                          <a:pt x="95" y="914"/>
                        </a:lnTo>
                        <a:lnTo>
                          <a:pt x="107" y="914"/>
                        </a:lnTo>
                        <a:lnTo>
                          <a:pt x="107" y="923"/>
                        </a:lnTo>
                        <a:lnTo>
                          <a:pt x="131" y="919"/>
                        </a:lnTo>
                        <a:lnTo>
                          <a:pt x="180" y="914"/>
                        </a:lnTo>
                        <a:lnTo>
                          <a:pt x="180" y="907"/>
                        </a:lnTo>
                        <a:lnTo>
                          <a:pt x="135" y="889"/>
                        </a:lnTo>
                        <a:lnTo>
                          <a:pt x="135" y="873"/>
                        </a:lnTo>
                        <a:lnTo>
                          <a:pt x="175" y="865"/>
                        </a:lnTo>
                        <a:lnTo>
                          <a:pt x="175" y="853"/>
                        </a:lnTo>
                        <a:lnTo>
                          <a:pt x="147" y="837"/>
                        </a:lnTo>
                        <a:lnTo>
                          <a:pt x="147" y="711"/>
                        </a:lnTo>
                        <a:lnTo>
                          <a:pt x="158" y="596"/>
                        </a:lnTo>
                        <a:lnTo>
                          <a:pt x="154" y="480"/>
                        </a:lnTo>
                        <a:lnTo>
                          <a:pt x="153" y="415"/>
                        </a:lnTo>
                        <a:lnTo>
                          <a:pt x="157" y="395"/>
                        </a:lnTo>
                        <a:lnTo>
                          <a:pt x="157" y="305"/>
                        </a:lnTo>
                        <a:lnTo>
                          <a:pt x="190" y="285"/>
                        </a:lnTo>
                        <a:lnTo>
                          <a:pt x="191" y="273"/>
                        </a:lnTo>
                        <a:lnTo>
                          <a:pt x="119" y="150"/>
                        </a:lnTo>
                        <a:lnTo>
                          <a:pt x="84" y="133"/>
                        </a:lnTo>
                        <a:lnTo>
                          <a:pt x="89" y="125"/>
                        </a:lnTo>
                        <a:lnTo>
                          <a:pt x="112" y="121"/>
                        </a:lnTo>
                        <a:lnTo>
                          <a:pt x="112" y="112"/>
                        </a:lnTo>
                        <a:lnTo>
                          <a:pt x="119" y="109"/>
                        </a:lnTo>
                        <a:lnTo>
                          <a:pt x="119" y="100"/>
                        </a:lnTo>
                        <a:lnTo>
                          <a:pt x="124" y="95"/>
                        </a:lnTo>
                        <a:lnTo>
                          <a:pt x="119" y="91"/>
                        </a:lnTo>
                        <a:lnTo>
                          <a:pt x="123" y="88"/>
                        </a:lnTo>
                        <a:lnTo>
                          <a:pt x="112" y="67"/>
                        </a:lnTo>
                        <a:lnTo>
                          <a:pt x="119" y="55"/>
                        </a:lnTo>
                        <a:lnTo>
                          <a:pt x="112" y="43"/>
                        </a:lnTo>
                        <a:lnTo>
                          <a:pt x="123" y="35"/>
                        </a:lnTo>
                        <a:lnTo>
                          <a:pt x="124" y="14"/>
                        </a:lnTo>
                      </a:path>
                    </a:pathLst>
                  </a:custGeom>
                  <a:solidFill>
                    <a:srgbClr val="3F7FFF">
                      <a:alpha val="100000"/>
                    </a:srgbClr>
                  </a:solidFill>
                  <a:ln w="9525">
                    <a:noFill/>
                  </a:ln>
                </p:spPr>
                <p:txBody>
                  <a:bodyPr/>
                  <a:lstStyle/>
                  <a:p>
                    <a:endParaRPr lang="zh-CN" altLang="en-US"/>
                  </a:p>
                </p:txBody>
              </p:sp>
            </p:grpSp>
          </p:grpSp>
          <p:sp>
            <p:nvSpPr>
              <p:cNvPr id="59" name="Oval 44"/>
              <p:cNvSpPr/>
              <p:nvPr/>
            </p:nvSpPr>
            <p:spPr>
              <a:xfrm>
                <a:off x="8880" y="7200"/>
                <a:ext cx="4708" cy="2568"/>
              </a:xfrm>
              <a:prstGeom prst="ellipse">
                <a:avLst/>
              </a:prstGeom>
              <a:noFill/>
              <a:ln w="19050" cap="flat" cmpd="sng">
                <a:solidFill>
                  <a:srgbClr val="21F0F5"/>
                </a:solidFill>
                <a:prstDash val="solid"/>
                <a:headEnd type="none" w="med" len="med"/>
                <a:tailEnd type="none" w="med" len="med"/>
              </a:ln>
            </p:spPr>
            <p:txBody>
              <a:bodyPr wrap="none" anchor="ctr"/>
              <a:lstStyle/>
              <a:p>
                <a:pPr lvl="0"/>
                <a:endParaRPr>
                  <a:latin typeface="Arial" charset="0"/>
                  <a:ea typeface="宋体" charset="-122"/>
                </a:endParaRPr>
              </a:p>
            </p:txBody>
          </p:sp>
        </p:grpSp>
        <p:grpSp>
          <p:nvGrpSpPr>
            <p:cNvPr id="60" name="组合 59"/>
            <p:cNvGrpSpPr/>
            <p:nvPr/>
          </p:nvGrpSpPr>
          <p:grpSpPr>
            <a:xfrm>
              <a:off x="8375" y="5533"/>
              <a:ext cx="2895" cy="2000"/>
              <a:chOff x="0" y="0"/>
              <a:chExt cx="1632" cy="1200"/>
            </a:xfrm>
          </p:grpSpPr>
          <p:grpSp>
            <p:nvGrpSpPr>
              <p:cNvPr id="61" name="组合 60"/>
              <p:cNvGrpSpPr/>
              <p:nvPr/>
            </p:nvGrpSpPr>
            <p:grpSpPr>
              <a:xfrm>
                <a:off x="188" y="147"/>
                <a:ext cx="1105" cy="969"/>
                <a:chOff x="0" y="0"/>
                <a:chExt cx="1105" cy="969"/>
              </a:xfrm>
            </p:grpSpPr>
            <p:sp>
              <p:nvSpPr>
                <p:cNvPr id="62" name="Freeform 48"/>
                <p:cNvSpPr/>
                <p:nvPr/>
              </p:nvSpPr>
              <p:spPr>
                <a:xfrm>
                  <a:off x="0" y="83"/>
                  <a:ext cx="46" cy="173"/>
                </a:xfrm>
                <a:custGeom>
                  <a:avLst/>
                  <a:gdLst/>
                  <a:ahLst/>
                  <a:cxnLst>
                    <a:cxn ang="0">
                      <a:pos x="27" y="2"/>
                    </a:cxn>
                    <a:cxn ang="0">
                      <a:pos x="37" y="0"/>
                    </a:cxn>
                    <a:cxn ang="0">
                      <a:pos x="41" y="4"/>
                    </a:cxn>
                    <a:cxn ang="0">
                      <a:pos x="42" y="2"/>
                    </a:cxn>
                    <a:cxn ang="0">
                      <a:pos x="44" y="11"/>
                    </a:cxn>
                    <a:cxn ang="0">
                      <a:pos x="39" y="14"/>
                    </a:cxn>
                    <a:cxn ang="0">
                      <a:pos x="39" y="19"/>
                    </a:cxn>
                    <a:cxn ang="0">
                      <a:pos x="38" y="19"/>
                    </a:cxn>
                    <a:cxn ang="0">
                      <a:pos x="37" y="24"/>
                    </a:cxn>
                    <a:cxn ang="0">
                      <a:pos x="33" y="24"/>
                    </a:cxn>
                    <a:cxn ang="0">
                      <a:pos x="33" y="26"/>
                    </a:cxn>
                    <a:cxn ang="0">
                      <a:pos x="39" y="31"/>
                    </a:cxn>
                    <a:cxn ang="0">
                      <a:pos x="44" y="55"/>
                    </a:cxn>
                    <a:cxn ang="0">
                      <a:pos x="41" y="62"/>
                    </a:cxn>
                    <a:cxn ang="0">
                      <a:pos x="41" y="107"/>
                    </a:cxn>
                    <a:cxn ang="0">
                      <a:pos x="36" y="109"/>
                    </a:cxn>
                    <a:cxn ang="0">
                      <a:pos x="35" y="117"/>
                    </a:cxn>
                    <a:cxn ang="0">
                      <a:pos x="33" y="136"/>
                    </a:cxn>
                    <a:cxn ang="0">
                      <a:pos x="33" y="146"/>
                    </a:cxn>
                    <a:cxn ang="0">
                      <a:pos x="41" y="153"/>
                    </a:cxn>
                    <a:cxn ang="0">
                      <a:pos x="45" y="156"/>
                    </a:cxn>
                    <a:cxn ang="0">
                      <a:pos x="45" y="158"/>
                    </a:cxn>
                    <a:cxn ang="0">
                      <a:pos x="34" y="155"/>
                    </a:cxn>
                    <a:cxn ang="0">
                      <a:pos x="33" y="153"/>
                    </a:cxn>
                    <a:cxn ang="0">
                      <a:pos x="31" y="155"/>
                    </a:cxn>
                    <a:cxn ang="0">
                      <a:pos x="31" y="155"/>
                    </a:cxn>
                    <a:cxn ang="0">
                      <a:pos x="29" y="147"/>
                    </a:cxn>
                    <a:cxn ang="0">
                      <a:pos x="27" y="115"/>
                    </a:cxn>
                    <a:cxn ang="0">
                      <a:pos x="25" y="115"/>
                    </a:cxn>
                    <a:cxn ang="0">
                      <a:pos x="19" y="143"/>
                    </a:cxn>
                    <a:cxn ang="0">
                      <a:pos x="19" y="161"/>
                    </a:cxn>
                    <a:cxn ang="0">
                      <a:pos x="16" y="171"/>
                    </a:cxn>
                    <a:cxn ang="0">
                      <a:pos x="14" y="172"/>
                    </a:cxn>
                    <a:cxn ang="0">
                      <a:pos x="12" y="168"/>
                    </a:cxn>
                    <a:cxn ang="0">
                      <a:pos x="14" y="163"/>
                    </a:cxn>
                    <a:cxn ang="0">
                      <a:pos x="16" y="151"/>
                    </a:cxn>
                    <a:cxn ang="0">
                      <a:pos x="17" y="110"/>
                    </a:cxn>
                    <a:cxn ang="0">
                      <a:pos x="19" y="70"/>
                    </a:cxn>
                    <a:cxn ang="0">
                      <a:pos x="15" y="66"/>
                    </a:cxn>
                    <a:cxn ang="0">
                      <a:pos x="15" y="60"/>
                    </a:cxn>
                    <a:cxn ang="0">
                      <a:pos x="15" y="49"/>
                    </a:cxn>
                    <a:cxn ang="0">
                      <a:pos x="10" y="52"/>
                    </a:cxn>
                    <a:cxn ang="0">
                      <a:pos x="14" y="58"/>
                    </a:cxn>
                    <a:cxn ang="0">
                      <a:pos x="14" y="65"/>
                    </a:cxn>
                    <a:cxn ang="0">
                      <a:pos x="10" y="61"/>
                    </a:cxn>
                    <a:cxn ang="0">
                      <a:pos x="8" y="57"/>
                    </a:cxn>
                    <a:cxn ang="0">
                      <a:pos x="4" y="58"/>
                    </a:cxn>
                    <a:cxn ang="0">
                      <a:pos x="0" y="52"/>
                    </a:cxn>
                    <a:cxn ang="0">
                      <a:pos x="0" y="49"/>
                    </a:cxn>
                    <a:cxn ang="0">
                      <a:pos x="3" y="48"/>
                    </a:cxn>
                    <a:cxn ang="0">
                      <a:pos x="8" y="40"/>
                    </a:cxn>
                    <a:cxn ang="0">
                      <a:pos x="14" y="34"/>
                    </a:cxn>
                    <a:cxn ang="0">
                      <a:pos x="22" y="26"/>
                    </a:cxn>
                    <a:cxn ang="0">
                      <a:pos x="27" y="24"/>
                    </a:cxn>
                    <a:cxn ang="0">
                      <a:pos x="27" y="18"/>
                    </a:cxn>
                    <a:cxn ang="0">
                      <a:pos x="25" y="15"/>
                    </a:cxn>
                    <a:cxn ang="0">
                      <a:pos x="25" y="9"/>
                    </a:cxn>
                    <a:cxn ang="0">
                      <a:pos x="24" y="7"/>
                    </a:cxn>
                    <a:cxn ang="0">
                      <a:pos x="27" y="2"/>
                    </a:cxn>
                  </a:cxnLst>
                  <a:rect l="0" t="0" r="0" b="0"/>
                  <a:pathLst>
                    <a:path w="46" h="173">
                      <a:moveTo>
                        <a:pt x="27" y="2"/>
                      </a:moveTo>
                      <a:lnTo>
                        <a:pt x="37" y="0"/>
                      </a:lnTo>
                      <a:lnTo>
                        <a:pt x="41" y="4"/>
                      </a:lnTo>
                      <a:lnTo>
                        <a:pt x="42" y="2"/>
                      </a:lnTo>
                      <a:lnTo>
                        <a:pt x="44" y="11"/>
                      </a:lnTo>
                      <a:lnTo>
                        <a:pt x="39" y="14"/>
                      </a:lnTo>
                      <a:lnTo>
                        <a:pt x="39" y="19"/>
                      </a:lnTo>
                      <a:lnTo>
                        <a:pt x="38" y="19"/>
                      </a:lnTo>
                      <a:lnTo>
                        <a:pt x="37" y="24"/>
                      </a:lnTo>
                      <a:lnTo>
                        <a:pt x="33" y="24"/>
                      </a:lnTo>
                      <a:lnTo>
                        <a:pt x="33" y="26"/>
                      </a:lnTo>
                      <a:lnTo>
                        <a:pt x="39" y="31"/>
                      </a:lnTo>
                      <a:lnTo>
                        <a:pt x="44" y="55"/>
                      </a:lnTo>
                      <a:lnTo>
                        <a:pt x="41" y="62"/>
                      </a:lnTo>
                      <a:lnTo>
                        <a:pt x="41" y="107"/>
                      </a:lnTo>
                      <a:lnTo>
                        <a:pt x="36" y="109"/>
                      </a:lnTo>
                      <a:lnTo>
                        <a:pt x="35" y="117"/>
                      </a:lnTo>
                      <a:lnTo>
                        <a:pt x="33" y="136"/>
                      </a:lnTo>
                      <a:lnTo>
                        <a:pt x="33" y="146"/>
                      </a:lnTo>
                      <a:lnTo>
                        <a:pt x="41" y="153"/>
                      </a:lnTo>
                      <a:lnTo>
                        <a:pt x="45" y="156"/>
                      </a:lnTo>
                      <a:lnTo>
                        <a:pt x="45" y="158"/>
                      </a:lnTo>
                      <a:lnTo>
                        <a:pt x="34" y="155"/>
                      </a:lnTo>
                      <a:lnTo>
                        <a:pt x="33" y="153"/>
                      </a:lnTo>
                      <a:lnTo>
                        <a:pt x="31" y="155"/>
                      </a:lnTo>
                      <a:lnTo>
                        <a:pt x="31" y="155"/>
                      </a:lnTo>
                      <a:lnTo>
                        <a:pt x="29" y="147"/>
                      </a:lnTo>
                      <a:lnTo>
                        <a:pt x="27" y="115"/>
                      </a:lnTo>
                      <a:lnTo>
                        <a:pt x="25" y="115"/>
                      </a:lnTo>
                      <a:lnTo>
                        <a:pt x="19" y="143"/>
                      </a:lnTo>
                      <a:lnTo>
                        <a:pt x="19" y="161"/>
                      </a:lnTo>
                      <a:lnTo>
                        <a:pt x="16" y="171"/>
                      </a:lnTo>
                      <a:lnTo>
                        <a:pt x="14" y="172"/>
                      </a:lnTo>
                      <a:lnTo>
                        <a:pt x="12" y="168"/>
                      </a:lnTo>
                      <a:lnTo>
                        <a:pt x="14" y="163"/>
                      </a:lnTo>
                      <a:lnTo>
                        <a:pt x="16" y="151"/>
                      </a:lnTo>
                      <a:lnTo>
                        <a:pt x="17" y="110"/>
                      </a:lnTo>
                      <a:lnTo>
                        <a:pt x="19" y="70"/>
                      </a:lnTo>
                      <a:lnTo>
                        <a:pt x="15" y="66"/>
                      </a:lnTo>
                      <a:lnTo>
                        <a:pt x="15" y="60"/>
                      </a:lnTo>
                      <a:lnTo>
                        <a:pt x="15" y="49"/>
                      </a:lnTo>
                      <a:lnTo>
                        <a:pt x="10" y="52"/>
                      </a:lnTo>
                      <a:lnTo>
                        <a:pt x="14" y="58"/>
                      </a:lnTo>
                      <a:lnTo>
                        <a:pt x="14" y="65"/>
                      </a:lnTo>
                      <a:lnTo>
                        <a:pt x="10" y="61"/>
                      </a:lnTo>
                      <a:lnTo>
                        <a:pt x="8" y="57"/>
                      </a:lnTo>
                      <a:lnTo>
                        <a:pt x="4" y="58"/>
                      </a:lnTo>
                      <a:lnTo>
                        <a:pt x="0" y="52"/>
                      </a:lnTo>
                      <a:lnTo>
                        <a:pt x="0" y="49"/>
                      </a:lnTo>
                      <a:lnTo>
                        <a:pt x="3" y="48"/>
                      </a:lnTo>
                      <a:lnTo>
                        <a:pt x="8" y="40"/>
                      </a:lnTo>
                      <a:lnTo>
                        <a:pt x="14" y="34"/>
                      </a:lnTo>
                      <a:lnTo>
                        <a:pt x="22" y="26"/>
                      </a:lnTo>
                      <a:lnTo>
                        <a:pt x="27" y="24"/>
                      </a:lnTo>
                      <a:lnTo>
                        <a:pt x="27" y="18"/>
                      </a:lnTo>
                      <a:lnTo>
                        <a:pt x="25" y="15"/>
                      </a:lnTo>
                      <a:lnTo>
                        <a:pt x="25" y="9"/>
                      </a:lnTo>
                      <a:lnTo>
                        <a:pt x="24" y="7"/>
                      </a:lnTo>
                      <a:lnTo>
                        <a:pt x="27" y="2"/>
                      </a:lnTo>
                    </a:path>
                  </a:pathLst>
                </a:custGeom>
                <a:solidFill>
                  <a:schemeClr val="hlink">
                    <a:alpha val="100000"/>
                  </a:schemeClr>
                </a:solidFill>
                <a:ln w="9525">
                  <a:noFill/>
                </a:ln>
              </p:spPr>
              <p:txBody>
                <a:bodyPr/>
                <a:lstStyle/>
                <a:p>
                  <a:endParaRPr lang="zh-CN" altLang="en-US"/>
                </a:p>
              </p:txBody>
            </p:sp>
            <p:sp>
              <p:nvSpPr>
                <p:cNvPr id="63" name="Freeform 49"/>
                <p:cNvSpPr/>
                <p:nvPr/>
              </p:nvSpPr>
              <p:spPr>
                <a:xfrm>
                  <a:off x="91" y="69"/>
                  <a:ext cx="38" cy="212"/>
                </a:xfrm>
                <a:custGeom>
                  <a:avLst/>
                  <a:gdLst/>
                  <a:ahLst/>
                  <a:cxnLst>
                    <a:cxn ang="0">
                      <a:pos x="25" y="2"/>
                    </a:cxn>
                    <a:cxn ang="0">
                      <a:pos x="16" y="0"/>
                    </a:cxn>
                    <a:cxn ang="0">
                      <a:pos x="8" y="0"/>
                    </a:cxn>
                    <a:cxn ang="0">
                      <a:pos x="2" y="1"/>
                    </a:cxn>
                    <a:cxn ang="0">
                      <a:pos x="1" y="9"/>
                    </a:cxn>
                    <a:cxn ang="0">
                      <a:pos x="1" y="15"/>
                    </a:cxn>
                    <a:cxn ang="0">
                      <a:pos x="4" y="22"/>
                    </a:cxn>
                    <a:cxn ang="0">
                      <a:pos x="7" y="22"/>
                    </a:cxn>
                    <a:cxn ang="0">
                      <a:pos x="2" y="31"/>
                    </a:cxn>
                    <a:cxn ang="0">
                      <a:pos x="0" y="44"/>
                    </a:cxn>
                    <a:cxn ang="0">
                      <a:pos x="0" y="57"/>
                    </a:cxn>
                    <a:cxn ang="0">
                      <a:pos x="1" y="72"/>
                    </a:cxn>
                    <a:cxn ang="0">
                      <a:pos x="2" y="88"/>
                    </a:cxn>
                    <a:cxn ang="0">
                      <a:pos x="7" y="88"/>
                    </a:cxn>
                    <a:cxn ang="0">
                      <a:pos x="7" y="92"/>
                    </a:cxn>
                    <a:cxn ang="0">
                      <a:pos x="10" y="94"/>
                    </a:cxn>
                    <a:cxn ang="0">
                      <a:pos x="10" y="110"/>
                    </a:cxn>
                    <a:cxn ang="0">
                      <a:pos x="12" y="114"/>
                    </a:cxn>
                    <a:cxn ang="0">
                      <a:pos x="12" y="142"/>
                    </a:cxn>
                    <a:cxn ang="0">
                      <a:pos x="12" y="160"/>
                    </a:cxn>
                    <a:cxn ang="0">
                      <a:pos x="8" y="180"/>
                    </a:cxn>
                    <a:cxn ang="0">
                      <a:pos x="7" y="206"/>
                    </a:cxn>
                    <a:cxn ang="0">
                      <a:pos x="11" y="208"/>
                    </a:cxn>
                    <a:cxn ang="0">
                      <a:pos x="11" y="211"/>
                    </a:cxn>
                    <a:cxn ang="0">
                      <a:pos x="17" y="211"/>
                    </a:cxn>
                    <a:cxn ang="0">
                      <a:pos x="18" y="210"/>
                    </a:cxn>
                    <a:cxn ang="0">
                      <a:pos x="21" y="210"/>
                    </a:cxn>
                    <a:cxn ang="0">
                      <a:pos x="21" y="211"/>
                    </a:cxn>
                    <a:cxn ang="0">
                      <a:pos x="25" y="211"/>
                    </a:cxn>
                    <a:cxn ang="0">
                      <a:pos x="35" y="210"/>
                    </a:cxn>
                    <a:cxn ang="0">
                      <a:pos x="35" y="208"/>
                    </a:cxn>
                    <a:cxn ang="0">
                      <a:pos x="27" y="204"/>
                    </a:cxn>
                    <a:cxn ang="0">
                      <a:pos x="27" y="200"/>
                    </a:cxn>
                    <a:cxn ang="0">
                      <a:pos x="35" y="198"/>
                    </a:cxn>
                    <a:cxn ang="0">
                      <a:pos x="35" y="196"/>
                    </a:cxn>
                    <a:cxn ang="0">
                      <a:pos x="29" y="192"/>
                    </a:cxn>
                    <a:cxn ang="0">
                      <a:pos x="29" y="163"/>
                    </a:cxn>
                    <a:cxn ang="0">
                      <a:pos x="30" y="137"/>
                    </a:cxn>
                    <a:cxn ang="0">
                      <a:pos x="30" y="110"/>
                    </a:cxn>
                    <a:cxn ang="0">
                      <a:pos x="30" y="94"/>
                    </a:cxn>
                    <a:cxn ang="0">
                      <a:pos x="30" y="91"/>
                    </a:cxn>
                    <a:cxn ang="0">
                      <a:pos x="30" y="69"/>
                    </a:cxn>
                    <a:cxn ang="0">
                      <a:pos x="37" y="65"/>
                    </a:cxn>
                    <a:cxn ang="0">
                      <a:pos x="37" y="62"/>
                    </a:cxn>
                    <a:cxn ang="0">
                      <a:pos x="23" y="34"/>
                    </a:cxn>
                    <a:cxn ang="0">
                      <a:pos x="16" y="30"/>
                    </a:cxn>
                    <a:cxn ang="0">
                      <a:pos x="17" y="28"/>
                    </a:cxn>
                    <a:cxn ang="0">
                      <a:pos x="22" y="26"/>
                    </a:cxn>
                    <a:cxn ang="0">
                      <a:pos x="22" y="25"/>
                    </a:cxn>
                    <a:cxn ang="0">
                      <a:pos x="23" y="24"/>
                    </a:cxn>
                    <a:cxn ang="0">
                      <a:pos x="23" y="22"/>
                    </a:cxn>
                    <a:cxn ang="0">
                      <a:pos x="25" y="21"/>
                    </a:cxn>
                    <a:cxn ang="0">
                      <a:pos x="23" y="20"/>
                    </a:cxn>
                    <a:cxn ang="0">
                      <a:pos x="24" y="19"/>
                    </a:cxn>
                    <a:cxn ang="0">
                      <a:pos x="22" y="15"/>
                    </a:cxn>
                    <a:cxn ang="0">
                      <a:pos x="23" y="12"/>
                    </a:cxn>
                    <a:cxn ang="0">
                      <a:pos x="22" y="9"/>
                    </a:cxn>
                    <a:cxn ang="0">
                      <a:pos x="24" y="7"/>
                    </a:cxn>
                    <a:cxn ang="0">
                      <a:pos x="25" y="2"/>
                    </a:cxn>
                  </a:cxnLst>
                  <a:rect l="0" t="0" r="0" b="0"/>
                  <a:pathLst>
                    <a:path w="38" h="212">
                      <a:moveTo>
                        <a:pt x="25" y="2"/>
                      </a:moveTo>
                      <a:lnTo>
                        <a:pt x="16" y="0"/>
                      </a:lnTo>
                      <a:lnTo>
                        <a:pt x="8" y="0"/>
                      </a:lnTo>
                      <a:lnTo>
                        <a:pt x="2" y="1"/>
                      </a:lnTo>
                      <a:lnTo>
                        <a:pt x="1" y="9"/>
                      </a:lnTo>
                      <a:lnTo>
                        <a:pt x="1" y="15"/>
                      </a:lnTo>
                      <a:lnTo>
                        <a:pt x="4" y="22"/>
                      </a:lnTo>
                      <a:lnTo>
                        <a:pt x="7" y="22"/>
                      </a:lnTo>
                      <a:lnTo>
                        <a:pt x="2" y="31"/>
                      </a:lnTo>
                      <a:lnTo>
                        <a:pt x="0" y="44"/>
                      </a:lnTo>
                      <a:lnTo>
                        <a:pt x="0" y="57"/>
                      </a:lnTo>
                      <a:lnTo>
                        <a:pt x="1" y="72"/>
                      </a:lnTo>
                      <a:lnTo>
                        <a:pt x="2" y="88"/>
                      </a:lnTo>
                      <a:lnTo>
                        <a:pt x="7" y="88"/>
                      </a:lnTo>
                      <a:lnTo>
                        <a:pt x="7" y="92"/>
                      </a:lnTo>
                      <a:lnTo>
                        <a:pt x="10" y="94"/>
                      </a:lnTo>
                      <a:lnTo>
                        <a:pt x="10" y="110"/>
                      </a:lnTo>
                      <a:lnTo>
                        <a:pt x="12" y="114"/>
                      </a:lnTo>
                      <a:lnTo>
                        <a:pt x="12" y="142"/>
                      </a:lnTo>
                      <a:lnTo>
                        <a:pt x="12" y="160"/>
                      </a:lnTo>
                      <a:lnTo>
                        <a:pt x="8" y="180"/>
                      </a:lnTo>
                      <a:lnTo>
                        <a:pt x="7" y="206"/>
                      </a:lnTo>
                      <a:lnTo>
                        <a:pt x="11" y="208"/>
                      </a:lnTo>
                      <a:lnTo>
                        <a:pt x="11" y="211"/>
                      </a:lnTo>
                      <a:lnTo>
                        <a:pt x="17" y="211"/>
                      </a:lnTo>
                      <a:lnTo>
                        <a:pt x="18" y="210"/>
                      </a:lnTo>
                      <a:lnTo>
                        <a:pt x="21" y="210"/>
                      </a:lnTo>
                      <a:lnTo>
                        <a:pt x="21" y="211"/>
                      </a:lnTo>
                      <a:lnTo>
                        <a:pt x="25" y="211"/>
                      </a:lnTo>
                      <a:lnTo>
                        <a:pt x="35" y="210"/>
                      </a:lnTo>
                      <a:lnTo>
                        <a:pt x="35" y="208"/>
                      </a:lnTo>
                      <a:lnTo>
                        <a:pt x="27" y="204"/>
                      </a:lnTo>
                      <a:lnTo>
                        <a:pt x="27" y="200"/>
                      </a:lnTo>
                      <a:lnTo>
                        <a:pt x="35" y="198"/>
                      </a:lnTo>
                      <a:lnTo>
                        <a:pt x="35" y="196"/>
                      </a:lnTo>
                      <a:lnTo>
                        <a:pt x="29" y="192"/>
                      </a:lnTo>
                      <a:lnTo>
                        <a:pt x="29" y="163"/>
                      </a:lnTo>
                      <a:lnTo>
                        <a:pt x="30" y="137"/>
                      </a:lnTo>
                      <a:lnTo>
                        <a:pt x="30" y="110"/>
                      </a:lnTo>
                      <a:lnTo>
                        <a:pt x="30" y="94"/>
                      </a:lnTo>
                      <a:lnTo>
                        <a:pt x="30" y="91"/>
                      </a:lnTo>
                      <a:lnTo>
                        <a:pt x="30" y="69"/>
                      </a:lnTo>
                      <a:lnTo>
                        <a:pt x="37" y="65"/>
                      </a:lnTo>
                      <a:lnTo>
                        <a:pt x="37" y="62"/>
                      </a:lnTo>
                      <a:lnTo>
                        <a:pt x="23" y="34"/>
                      </a:lnTo>
                      <a:lnTo>
                        <a:pt x="16" y="30"/>
                      </a:lnTo>
                      <a:lnTo>
                        <a:pt x="17" y="28"/>
                      </a:lnTo>
                      <a:lnTo>
                        <a:pt x="22" y="26"/>
                      </a:lnTo>
                      <a:lnTo>
                        <a:pt x="22" y="25"/>
                      </a:lnTo>
                      <a:lnTo>
                        <a:pt x="23" y="24"/>
                      </a:lnTo>
                      <a:lnTo>
                        <a:pt x="23" y="22"/>
                      </a:lnTo>
                      <a:lnTo>
                        <a:pt x="25" y="21"/>
                      </a:lnTo>
                      <a:lnTo>
                        <a:pt x="23" y="20"/>
                      </a:lnTo>
                      <a:lnTo>
                        <a:pt x="24" y="19"/>
                      </a:lnTo>
                      <a:lnTo>
                        <a:pt x="22" y="15"/>
                      </a:lnTo>
                      <a:lnTo>
                        <a:pt x="23" y="12"/>
                      </a:lnTo>
                      <a:lnTo>
                        <a:pt x="22" y="9"/>
                      </a:lnTo>
                      <a:lnTo>
                        <a:pt x="24" y="7"/>
                      </a:lnTo>
                      <a:lnTo>
                        <a:pt x="25" y="2"/>
                      </a:lnTo>
                    </a:path>
                  </a:pathLst>
                </a:custGeom>
                <a:solidFill>
                  <a:schemeClr val="hlink">
                    <a:alpha val="100000"/>
                  </a:schemeClr>
                </a:solidFill>
                <a:ln w="9525">
                  <a:noFill/>
                </a:ln>
              </p:spPr>
              <p:txBody>
                <a:bodyPr/>
                <a:lstStyle/>
                <a:p>
                  <a:endParaRPr lang="zh-CN" altLang="en-US"/>
                </a:p>
              </p:txBody>
            </p:sp>
            <p:grpSp>
              <p:nvGrpSpPr>
                <p:cNvPr id="64" name="组合 63"/>
                <p:cNvGrpSpPr/>
                <p:nvPr/>
              </p:nvGrpSpPr>
              <p:grpSpPr>
                <a:xfrm>
                  <a:off x="882" y="39"/>
                  <a:ext cx="124" cy="275"/>
                  <a:chOff x="0" y="0"/>
                  <a:chExt cx="124" cy="275"/>
                </a:xfrm>
              </p:grpSpPr>
              <p:sp>
                <p:nvSpPr>
                  <p:cNvPr id="65" name="Freeform 51"/>
                  <p:cNvSpPr/>
                  <p:nvPr/>
                </p:nvSpPr>
                <p:spPr>
                  <a:xfrm>
                    <a:off x="47" y="0"/>
                    <a:ext cx="77" cy="275"/>
                  </a:xfrm>
                  <a:custGeom>
                    <a:avLst/>
                    <a:gdLst/>
                    <a:ahLst/>
                    <a:cxnLst>
                      <a:cxn ang="0">
                        <a:pos x="30" y="3"/>
                      </a:cxn>
                      <a:cxn ang="0">
                        <a:pos x="14" y="0"/>
                      </a:cxn>
                      <a:cxn ang="0">
                        <a:pos x="9" y="7"/>
                      </a:cxn>
                      <a:cxn ang="0">
                        <a:pos x="6" y="4"/>
                      </a:cxn>
                      <a:cxn ang="0">
                        <a:pos x="2" y="16"/>
                      </a:cxn>
                      <a:cxn ang="0">
                        <a:pos x="10" y="24"/>
                      </a:cxn>
                      <a:cxn ang="0">
                        <a:pos x="11" y="30"/>
                      </a:cxn>
                      <a:cxn ang="0">
                        <a:pos x="13" y="31"/>
                      </a:cxn>
                      <a:cxn ang="0">
                        <a:pos x="14" y="37"/>
                      </a:cxn>
                      <a:cxn ang="0">
                        <a:pos x="21" y="38"/>
                      </a:cxn>
                      <a:cxn ang="0">
                        <a:pos x="21" y="40"/>
                      </a:cxn>
                      <a:cxn ang="0">
                        <a:pos x="10" y="49"/>
                      </a:cxn>
                      <a:cxn ang="0">
                        <a:pos x="2" y="88"/>
                      </a:cxn>
                      <a:cxn ang="0">
                        <a:pos x="9" y="98"/>
                      </a:cxn>
                      <a:cxn ang="0">
                        <a:pos x="9" y="171"/>
                      </a:cxn>
                      <a:cxn ang="0">
                        <a:pos x="16" y="173"/>
                      </a:cxn>
                      <a:cxn ang="0">
                        <a:pos x="18" y="185"/>
                      </a:cxn>
                      <a:cxn ang="0">
                        <a:pos x="22" y="216"/>
                      </a:cxn>
                      <a:cxn ang="0">
                        <a:pos x="22" y="232"/>
                      </a:cxn>
                      <a:cxn ang="0">
                        <a:pos x="9" y="242"/>
                      </a:cxn>
                      <a:cxn ang="0">
                        <a:pos x="0" y="247"/>
                      </a:cxn>
                      <a:cxn ang="0">
                        <a:pos x="0" y="251"/>
                      </a:cxn>
                      <a:cxn ang="0">
                        <a:pos x="19" y="246"/>
                      </a:cxn>
                      <a:cxn ang="0">
                        <a:pos x="22" y="242"/>
                      </a:cxn>
                      <a:cxn ang="0">
                        <a:pos x="24" y="246"/>
                      </a:cxn>
                      <a:cxn ang="0">
                        <a:pos x="25" y="246"/>
                      </a:cxn>
                      <a:cxn ang="0">
                        <a:pos x="28" y="234"/>
                      </a:cxn>
                      <a:cxn ang="0">
                        <a:pos x="30" y="182"/>
                      </a:cxn>
                      <a:cxn ang="0">
                        <a:pos x="33" y="182"/>
                      </a:cxn>
                      <a:cxn ang="0">
                        <a:pos x="44" y="228"/>
                      </a:cxn>
                      <a:cxn ang="0">
                        <a:pos x="44" y="257"/>
                      </a:cxn>
                      <a:cxn ang="0">
                        <a:pos x="49" y="271"/>
                      </a:cxn>
                      <a:cxn ang="0">
                        <a:pos x="53" y="274"/>
                      </a:cxn>
                      <a:cxn ang="0">
                        <a:pos x="55" y="266"/>
                      </a:cxn>
                      <a:cxn ang="0">
                        <a:pos x="52" y="258"/>
                      </a:cxn>
                      <a:cxn ang="0">
                        <a:pos x="49" y="240"/>
                      </a:cxn>
                      <a:cxn ang="0">
                        <a:pos x="48" y="175"/>
                      </a:cxn>
                      <a:cxn ang="0">
                        <a:pos x="45" y="110"/>
                      </a:cxn>
                      <a:cxn ang="0">
                        <a:pos x="52" y="105"/>
                      </a:cxn>
                      <a:cxn ang="0">
                        <a:pos x="52" y="95"/>
                      </a:cxn>
                      <a:cxn ang="0">
                        <a:pos x="52" y="78"/>
                      </a:cxn>
                      <a:cxn ang="0">
                        <a:pos x="60" y="83"/>
                      </a:cxn>
                      <a:cxn ang="0">
                        <a:pos x="52" y="93"/>
                      </a:cxn>
                      <a:cxn ang="0">
                        <a:pos x="52" y="103"/>
                      </a:cxn>
                      <a:cxn ang="0">
                        <a:pos x="60" y="97"/>
                      </a:cxn>
                      <a:cxn ang="0">
                        <a:pos x="64" y="90"/>
                      </a:cxn>
                      <a:cxn ang="0">
                        <a:pos x="68" y="92"/>
                      </a:cxn>
                      <a:cxn ang="0">
                        <a:pos x="76" y="81"/>
                      </a:cxn>
                      <a:cxn ang="0">
                        <a:pos x="76" y="78"/>
                      </a:cxn>
                      <a:cxn ang="0">
                        <a:pos x="72" y="76"/>
                      </a:cxn>
                      <a:cxn ang="0">
                        <a:pos x="62" y="64"/>
                      </a:cxn>
                      <a:cxn ang="0">
                        <a:pos x="52" y="53"/>
                      </a:cxn>
                      <a:cxn ang="0">
                        <a:pos x="39" y="41"/>
                      </a:cxn>
                      <a:cxn ang="0">
                        <a:pos x="30" y="37"/>
                      </a:cxn>
                      <a:cxn ang="0">
                        <a:pos x="30" y="29"/>
                      </a:cxn>
                      <a:cxn ang="0">
                        <a:pos x="33" y="24"/>
                      </a:cxn>
                      <a:cxn ang="0">
                        <a:pos x="33" y="14"/>
                      </a:cxn>
                      <a:cxn ang="0">
                        <a:pos x="36" y="11"/>
                      </a:cxn>
                      <a:cxn ang="0">
                        <a:pos x="30" y="3"/>
                      </a:cxn>
                    </a:cxnLst>
                    <a:rect l="0" t="0" r="0" b="0"/>
                    <a:pathLst>
                      <a:path w="77" h="275">
                        <a:moveTo>
                          <a:pt x="30" y="3"/>
                        </a:moveTo>
                        <a:lnTo>
                          <a:pt x="14" y="0"/>
                        </a:lnTo>
                        <a:lnTo>
                          <a:pt x="9" y="7"/>
                        </a:lnTo>
                        <a:lnTo>
                          <a:pt x="6" y="4"/>
                        </a:lnTo>
                        <a:lnTo>
                          <a:pt x="2" y="16"/>
                        </a:lnTo>
                        <a:lnTo>
                          <a:pt x="10" y="24"/>
                        </a:lnTo>
                        <a:lnTo>
                          <a:pt x="11" y="30"/>
                        </a:lnTo>
                        <a:lnTo>
                          <a:pt x="13" y="31"/>
                        </a:lnTo>
                        <a:lnTo>
                          <a:pt x="14" y="37"/>
                        </a:lnTo>
                        <a:lnTo>
                          <a:pt x="21" y="38"/>
                        </a:lnTo>
                        <a:lnTo>
                          <a:pt x="21" y="40"/>
                        </a:lnTo>
                        <a:lnTo>
                          <a:pt x="10" y="49"/>
                        </a:lnTo>
                        <a:lnTo>
                          <a:pt x="2" y="88"/>
                        </a:lnTo>
                        <a:lnTo>
                          <a:pt x="9" y="98"/>
                        </a:lnTo>
                        <a:lnTo>
                          <a:pt x="9" y="171"/>
                        </a:lnTo>
                        <a:lnTo>
                          <a:pt x="16" y="173"/>
                        </a:lnTo>
                        <a:lnTo>
                          <a:pt x="18" y="185"/>
                        </a:lnTo>
                        <a:lnTo>
                          <a:pt x="22" y="216"/>
                        </a:lnTo>
                        <a:lnTo>
                          <a:pt x="22" y="232"/>
                        </a:lnTo>
                        <a:lnTo>
                          <a:pt x="9" y="242"/>
                        </a:lnTo>
                        <a:lnTo>
                          <a:pt x="0" y="247"/>
                        </a:lnTo>
                        <a:lnTo>
                          <a:pt x="0" y="251"/>
                        </a:lnTo>
                        <a:lnTo>
                          <a:pt x="19" y="246"/>
                        </a:lnTo>
                        <a:lnTo>
                          <a:pt x="22" y="242"/>
                        </a:lnTo>
                        <a:lnTo>
                          <a:pt x="24" y="246"/>
                        </a:lnTo>
                        <a:lnTo>
                          <a:pt x="25" y="246"/>
                        </a:lnTo>
                        <a:lnTo>
                          <a:pt x="28" y="234"/>
                        </a:lnTo>
                        <a:lnTo>
                          <a:pt x="30" y="182"/>
                        </a:lnTo>
                        <a:lnTo>
                          <a:pt x="33" y="182"/>
                        </a:lnTo>
                        <a:lnTo>
                          <a:pt x="44" y="228"/>
                        </a:lnTo>
                        <a:lnTo>
                          <a:pt x="44" y="257"/>
                        </a:lnTo>
                        <a:lnTo>
                          <a:pt x="49" y="271"/>
                        </a:lnTo>
                        <a:lnTo>
                          <a:pt x="53" y="274"/>
                        </a:lnTo>
                        <a:lnTo>
                          <a:pt x="55" y="266"/>
                        </a:lnTo>
                        <a:lnTo>
                          <a:pt x="52" y="258"/>
                        </a:lnTo>
                        <a:lnTo>
                          <a:pt x="49" y="240"/>
                        </a:lnTo>
                        <a:lnTo>
                          <a:pt x="48" y="175"/>
                        </a:lnTo>
                        <a:lnTo>
                          <a:pt x="45" y="110"/>
                        </a:lnTo>
                        <a:lnTo>
                          <a:pt x="52" y="105"/>
                        </a:lnTo>
                        <a:lnTo>
                          <a:pt x="52" y="95"/>
                        </a:lnTo>
                        <a:lnTo>
                          <a:pt x="52" y="78"/>
                        </a:lnTo>
                        <a:lnTo>
                          <a:pt x="60" y="83"/>
                        </a:lnTo>
                        <a:lnTo>
                          <a:pt x="52" y="93"/>
                        </a:lnTo>
                        <a:lnTo>
                          <a:pt x="52" y="103"/>
                        </a:lnTo>
                        <a:lnTo>
                          <a:pt x="60" y="97"/>
                        </a:lnTo>
                        <a:lnTo>
                          <a:pt x="64" y="90"/>
                        </a:lnTo>
                        <a:lnTo>
                          <a:pt x="68" y="92"/>
                        </a:lnTo>
                        <a:lnTo>
                          <a:pt x="76" y="81"/>
                        </a:lnTo>
                        <a:lnTo>
                          <a:pt x="76" y="78"/>
                        </a:lnTo>
                        <a:lnTo>
                          <a:pt x="72" y="76"/>
                        </a:lnTo>
                        <a:lnTo>
                          <a:pt x="62" y="64"/>
                        </a:lnTo>
                        <a:lnTo>
                          <a:pt x="52" y="53"/>
                        </a:lnTo>
                        <a:lnTo>
                          <a:pt x="39" y="41"/>
                        </a:lnTo>
                        <a:lnTo>
                          <a:pt x="30" y="37"/>
                        </a:lnTo>
                        <a:lnTo>
                          <a:pt x="30" y="29"/>
                        </a:lnTo>
                        <a:lnTo>
                          <a:pt x="33" y="24"/>
                        </a:lnTo>
                        <a:lnTo>
                          <a:pt x="33" y="14"/>
                        </a:lnTo>
                        <a:lnTo>
                          <a:pt x="36" y="11"/>
                        </a:lnTo>
                        <a:lnTo>
                          <a:pt x="30" y="3"/>
                        </a:lnTo>
                      </a:path>
                    </a:pathLst>
                  </a:custGeom>
                  <a:solidFill>
                    <a:schemeClr val="hlink">
                      <a:alpha val="100000"/>
                    </a:schemeClr>
                  </a:solidFill>
                  <a:ln w="9525">
                    <a:noFill/>
                  </a:ln>
                </p:spPr>
                <p:txBody>
                  <a:bodyPr/>
                  <a:lstStyle/>
                  <a:p>
                    <a:endParaRPr lang="zh-CN" altLang="en-US"/>
                  </a:p>
                </p:txBody>
              </p:sp>
              <p:sp>
                <p:nvSpPr>
                  <p:cNvPr id="66" name="Freeform 52"/>
                  <p:cNvSpPr/>
                  <p:nvPr/>
                </p:nvSpPr>
                <p:spPr>
                  <a:xfrm>
                    <a:off x="0" y="1"/>
                    <a:ext cx="54" cy="264"/>
                  </a:xfrm>
                  <a:custGeom>
                    <a:avLst/>
                    <a:gdLst/>
                    <a:ahLst/>
                    <a:cxnLst>
                      <a:cxn ang="0">
                        <a:pos x="41" y="5"/>
                      </a:cxn>
                      <a:cxn ang="0">
                        <a:pos x="41" y="12"/>
                      </a:cxn>
                      <a:cxn ang="0">
                        <a:pos x="40" y="14"/>
                      </a:cxn>
                      <a:cxn ang="0">
                        <a:pos x="43" y="19"/>
                      </a:cxn>
                      <a:cxn ang="0">
                        <a:pos x="41" y="20"/>
                      </a:cxn>
                      <a:cxn ang="0">
                        <a:pos x="41" y="22"/>
                      </a:cxn>
                      <a:cxn ang="0">
                        <a:pos x="40" y="30"/>
                      </a:cxn>
                      <a:cxn ang="0">
                        <a:pos x="49" y="38"/>
                      </a:cxn>
                      <a:cxn ang="0">
                        <a:pos x="53" y="92"/>
                      </a:cxn>
                      <a:cxn ang="0">
                        <a:pos x="48" y="102"/>
                      </a:cxn>
                      <a:cxn ang="0">
                        <a:pos x="50" y="131"/>
                      </a:cxn>
                      <a:cxn ang="0">
                        <a:pos x="47" y="135"/>
                      </a:cxn>
                      <a:cxn ang="0">
                        <a:pos x="44" y="181"/>
                      </a:cxn>
                      <a:cxn ang="0">
                        <a:pos x="42" y="228"/>
                      </a:cxn>
                      <a:cxn ang="0">
                        <a:pos x="43" y="230"/>
                      </a:cxn>
                      <a:cxn ang="0">
                        <a:pos x="53" y="239"/>
                      </a:cxn>
                      <a:cxn ang="0">
                        <a:pos x="51" y="241"/>
                      </a:cxn>
                      <a:cxn ang="0">
                        <a:pos x="48" y="242"/>
                      </a:cxn>
                      <a:cxn ang="0">
                        <a:pos x="43" y="241"/>
                      </a:cxn>
                      <a:cxn ang="0">
                        <a:pos x="36" y="237"/>
                      </a:cxn>
                      <a:cxn ang="0">
                        <a:pos x="32" y="235"/>
                      </a:cxn>
                      <a:cxn ang="0">
                        <a:pos x="32" y="244"/>
                      </a:cxn>
                      <a:cxn ang="0">
                        <a:pos x="30" y="244"/>
                      </a:cxn>
                      <a:cxn ang="0">
                        <a:pos x="34" y="250"/>
                      </a:cxn>
                      <a:cxn ang="0">
                        <a:pos x="32" y="261"/>
                      </a:cxn>
                      <a:cxn ang="0">
                        <a:pos x="29" y="263"/>
                      </a:cxn>
                      <a:cxn ang="0">
                        <a:pos x="23" y="254"/>
                      </a:cxn>
                      <a:cxn ang="0">
                        <a:pos x="23" y="247"/>
                      </a:cxn>
                      <a:cxn ang="0">
                        <a:pos x="21" y="246"/>
                      </a:cxn>
                      <a:cxn ang="0">
                        <a:pos x="19" y="186"/>
                      </a:cxn>
                      <a:cxn ang="0">
                        <a:pos x="21" y="181"/>
                      </a:cxn>
                      <a:cxn ang="0">
                        <a:pos x="15" y="140"/>
                      </a:cxn>
                      <a:cxn ang="0">
                        <a:pos x="10" y="139"/>
                      </a:cxn>
                      <a:cxn ang="0">
                        <a:pos x="10" y="97"/>
                      </a:cxn>
                      <a:cxn ang="0">
                        <a:pos x="0" y="92"/>
                      </a:cxn>
                      <a:cxn ang="0">
                        <a:pos x="3" y="47"/>
                      </a:cxn>
                      <a:cxn ang="0">
                        <a:pos x="19" y="35"/>
                      </a:cxn>
                      <a:cxn ang="0">
                        <a:pos x="23" y="30"/>
                      </a:cxn>
                      <a:cxn ang="0">
                        <a:pos x="23" y="26"/>
                      </a:cxn>
                      <a:cxn ang="0">
                        <a:pos x="22" y="23"/>
                      </a:cxn>
                      <a:cxn ang="0">
                        <a:pos x="20" y="21"/>
                      </a:cxn>
                      <a:cxn ang="0">
                        <a:pos x="18" y="17"/>
                      </a:cxn>
                      <a:cxn ang="0">
                        <a:pos x="17" y="15"/>
                      </a:cxn>
                      <a:cxn ang="0">
                        <a:pos x="17" y="12"/>
                      </a:cxn>
                      <a:cxn ang="0">
                        <a:pos x="18" y="8"/>
                      </a:cxn>
                      <a:cxn ang="0">
                        <a:pos x="21" y="4"/>
                      </a:cxn>
                      <a:cxn ang="0">
                        <a:pos x="23" y="1"/>
                      </a:cxn>
                      <a:cxn ang="0">
                        <a:pos x="27" y="0"/>
                      </a:cxn>
                      <a:cxn ang="0">
                        <a:pos x="30" y="0"/>
                      </a:cxn>
                      <a:cxn ang="0">
                        <a:pos x="34" y="0"/>
                      </a:cxn>
                      <a:cxn ang="0">
                        <a:pos x="36" y="1"/>
                      </a:cxn>
                      <a:cxn ang="0">
                        <a:pos x="41" y="5"/>
                      </a:cxn>
                    </a:cxnLst>
                    <a:rect l="0" t="0" r="0" b="0"/>
                    <a:pathLst>
                      <a:path w="54" h="264">
                        <a:moveTo>
                          <a:pt x="41" y="5"/>
                        </a:moveTo>
                        <a:lnTo>
                          <a:pt x="41" y="12"/>
                        </a:lnTo>
                        <a:lnTo>
                          <a:pt x="40" y="14"/>
                        </a:lnTo>
                        <a:lnTo>
                          <a:pt x="43" y="19"/>
                        </a:lnTo>
                        <a:lnTo>
                          <a:pt x="41" y="20"/>
                        </a:lnTo>
                        <a:lnTo>
                          <a:pt x="41" y="22"/>
                        </a:lnTo>
                        <a:lnTo>
                          <a:pt x="40" y="30"/>
                        </a:lnTo>
                        <a:lnTo>
                          <a:pt x="49" y="38"/>
                        </a:lnTo>
                        <a:lnTo>
                          <a:pt x="53" y="92"/>
                        </a:lnTo>
                        <a:lnTo>
                          <a:pt x="48" y="102"/>
                        </a:lnTo>
                        <a:lnTo>
                          <a:pt x="50" y="131"/>
                        </a:lnTo>
                        <a:lnTo>
                          <a:pt x="47" y="135"/>
                        </a:lnTo>
                        <a:lnTo>
                          <a:pt x="44" y="181"/>
                        </a:lnTo>
                        <a:lnTo>
                          <a:pt x="42" y="228"/>
                        </a:lnTo>
                        <a:lnTo>
                          <a:pt x="43" y="230"/>
                        </a:lnTo>
                        <a:lnTo>
                          <a:pt x="53" y="239"/>
                        </a:lnTo>
                        <a:lnTo>
                          <a:pt x="51" y="241"/>
                        </a:lnTo>
                        <a:lnTo>
                          <a:pt x="48" y="242"/>
                        </a:lnTo>
                        <a:lnTo>
                          <a:pt x="43" y="241"/>
                        </a:lnTo>
                        <a:lnTo>
                          <a:pt x="36" y="237"/>
                        </a:lnTo>
                        <a:lnTo>
                          <a:pt x="32" y="235"/>
                        </a:lnTo>
                        <a:lnTo>
                          <a:pt x="32" y="244"/>
                        </a:lnTo>
                        <a:lnTo>
                          <a:pt x="30" y="244"/>
                        </a:lnTo>
                        <a:lnTo>
                          <a:pt x="34" y="250"/>
                        </a:lnTo>
                        <a:lnTo>
                          <a:pt x="32" y="261"/>
                        </a:lnTo>
                        <a:lnTo>
                          <a:pt x="29" y="263"/>
                        </a:lnTo>
                        <a:lnTo>
                          <a:pt x="23" y="254"/>
                        </a:lnTo>
                        <a:lnTo>
                          <a:pt x="23" y="247"/>
                        </a:lnTo>
                        <a:lnTo>
                          <a:pt x="21" y="246"/>
                        </a:lnTo>
                        <a:lnTo>
                          <a:pt x="19" y="186"/>
                        </a:lnTo>
                        <a:lnTo>
                          <a:pt x="21" y="181"/>
                        </a:lnTo>
                        <a:lnTo>
                          <a:pt x="15" y="140"/>
                        </a:lnTo>
                        <a:lnTo>
                          <a:pt x="10" y="139"/>
                        </a:lnTo>
                        <a:lnTo>
                          <a:pt x="10" y="97"/>
                        </a:lnTo>
                        <a:lnTo>
                          <a:pt x="0" y="92"/>
                        </a:lnTo>
                        <a:lnTo>
                          <a:pt x="3" y="47"/>
                        </a:lnTo>
                        <a:lnTo>
                          <a:pt x="19" y="35"/>
                        </a:lnTo>
                        <a:lnTo>
                          <a:pt x="23" y="30"/>
                        </a:lnTo>
                        <a:lnTo>
                          <a:pt x="23" y="26"/>
                        </a:lnTo>
                        <a:lnTo>
                          <a:pt x="22" y="23"/>
                        </a:lnTo>
                        <a:lnTo>
                          <a:pt x="20" y="21"/>
                        </a:lnTo>
                        <a:lnTo>
                          <a:pt x="18" y="17"/>
                        </a:lnTo>
                        <a:lnTo>
                          <a:pt x="17" y="15"/>
                        </a:lnTo>
                        <a:lnTo>
                          <a:pt x="17" y="12"/>
                        </a:lnTo>
                        <a:lnTo>
                          <a:pt x="18" y="8"/>
                        </a:lnTo>
                        <a:lnTo>
                          <a:pt x="21" y="4"/>
                        </a:lnTo>
                        <a:lnTo>
                          <a:pt x="23" y="1"/>
                        </a:lnTo>
                        <a:lnTo>
                          <a:pt x="27" y="0"/>
                        </a:lnTo>
                        <a:lnTo>
                          <a:pt x="30" y="0"/>
                        </a:lnTo>
                        <a:lnTo>
                          <a:pt x="34" y="0"/>
                        </a:lnTo>
                        <a:lnTo>
                          <a:pt x="36" y="1"/>
                        </a:lnTo>
                        <a:lnTo>
                          <a:pt x="41" y="5"/>
                        </a:lnTo>
                      </a:path>
                    </a:pathLst>
                  </a:custGeom>
                  <a:solidFill>
                    <a:schemeClr val="hlink">
                      <a:alpha val="100000"/>
                    </a:schemeClr>
                  </a:solidFill>
                  <a:ln w="9525">
                    <a:noFill/>
                  </a:ln>
                </p:spPr>
                <p:txBody>
                  <a:bodyPr/>
                  <a:lstStyle/>
                  <a:p>
                    <a:endParaRPr lang="zh-CN" altLang="en-US"/>
                  </a:p>
                </p:txBody>
              </p:sp>
            </p:grpSp>
            <p:sp>
              <p:nvSpPr>
                <p:cNvPr id="67" name="Freeform 53"/>
                <p:cNvSpPr/>
                <p:nvPr/>
              </p:nvSpPr>
              <p:spPr>
                <a:xfrm>
                  <a:off x="515" y="0"/>
                  <a:ext cx="51" cy="190"/>
                </a:xfrm>
                <a:custGeom>
                  <a:avLst/>
                  <a:gdLst/>
                  <a:ahLst/>
                  <a:cxnLst>
                    <a:cxn ang="0">
                      <a:pos x="30" y="2"/>
                    </a:cxn>
                    <a:cxn ang="0">
                      <a:pos x="41" y="0"/>
                    </a:cxn>
                    <a:cxn ang="0">
                      <a:pos x="45" y="4"/>
                    </a:cxn>
                    <a:cxn ang="0">
                      <a:pos x="46" y="2"/>
                    </a:cxn>
                    <a:cxn ang="0">
                      <a:pos x="49" y="11"/>
                    </a:cxn>
                    <a:cxn ang="0">
                      <a:pos x="43" y="15"/>
                    </a:cxn>
                    <a:cxn ang="0">
                      <a:pos x="43" y="20"/>
                    </a:cxn>
                    <a:cxn ang="0">
                      <a:pos x="41" y="20"/>
                    </a:cxn>
                    <a:cxn ang="0">
                      <a:pos x="41" y="25"/>
                    </a:cxn>
                    <a:cxn ang="0">
                      <a:pos x="36" y="26"/>
                    </a:cxn>
                    <a:cxn ang="0">
                      <a:pos x="36" y="28"/>
                    </a:cxn>
                    <a:cxn ang="0">
                      <a:pos x="43" y="33"/>
                    </a:cxn>
                    <a:cxn ang="0">
                      <a:pos x="49" y="60"/>
                    </a:cxn>
                    <a:cxn ang="0">
                      <a:pos x="45" y="68"/>
                    </a:cxn>
                    <a:cxn ang="0">
                      <a:pos x="45" y="117"/>
                    </a:cxn>
                    <a:cxn ang="0">
                      <a:pos x="39" y="119"/>
                    </a:cxn>
                    <a:cxn ang="0">
                      <a:pos x="38" y="128"/>
                    </a:cxn>
                    <a:cxn ang="0">
                      <a:pos x="36" y="149"/>
                    </a:cxn>
                    <a:cxn ang="0">
                      <a:pos x="36" y="160"/>
                    </a:cxn>
                    <a:cxn ang="0">
                      <a:pos x="45" y="167"/>
                    </a:cxn>
                    <a:cxn ang="0">
                      <a:pos x="50" y="171"/>
                    </a:cxn>
                    <a:cxn ang="0">
                      <a:pos x="50" y="173"/>
                    </a:cxn>
                    <a:cxn ang="0">
                      <a:pos x="37" y="169"/>
                    </a:cxn>
                    <a:cxn ang="0">
                      <a:pos x="36" y="167"/>
                    </a:cxn>
                    <a:cxn ang="0">
                      <a:pos x="34" y="169"/>
                    </a:cxn>
                    <a:cxn ang="0">
                      <a:pos x="34" y="169"/>
                    </a:cxn>
                    <a:cxn ang="0">
                      <a:pos x="32" y="161"/>
                    </a:cxn>
                    <a:cxn ang="0">
                      <a:pos x="30" y="125"/>
                    </a:cxn>
                    <a:cxn ang="0">
                      <a:pos x="28" y="125"/>
                    </a:cxn>
                    <a:cxn ang="0">
                      <a:pos x="20" y="157"/>
                    </a:cxn>
                    <a:cxn ang="0">
                      <a:pos x="20" y="177"/>
                    </a:cxn>
                    <a:cxn ang="0">
                      <a:pos x="17" y="187"/>
                    </a:cxn>
                    <a:cxn ang="0">
                      <a:pos x="15" y="189"/>
                    </a:cxn>
                    <a:cxn ang="0">
                      <a:pos x="14" y="184"/>
                    </a:cxn>
                    <a:cxn ang="0">
                      <a:pos x="16" y="178"/>
                    </a:cxn>
                    <a:cxn ang="0">
                      <a:pos x="17" y="165"/>
                    </a:cxn>
                    <a:cxn ang="0">
                      <a:pos x="17" y="120"/>
                    </a:cxn>
                    <a:cxn ang="0">
                      <a:pos x="20" y="76"/>
                    </a:cxn>
                    <a:cxn ang="0">
                      <a:pos x="16" y="72"/>
                    </a:cxn>
                    <a:cxn ang="0">
                      <a:pos x="16" y="65"/>
                    </a:cxn>
                    <a:cxn ang="0">
                      <a:pos x="16" y="53"/>
                    </a:cxn>
                    <a:cxn ang="0">
                      <a:pos x="10" y="57"/>
                    </a:cxn>
                    <a:cxn ang="0">
                      <a:pos x="16" y="63"/>
                    </a:cxn>
                    <a:cxn ang="0">
                      <a:pos x="16" y="70"/>
                    </a:cxn>
                    <a:cxn ang="0">
                      <a:pos x="10" y="66"/>
                    </a:cxn>
                    <a:cxn ang="0">
                      <a:pos x="8" y="62"/>
                    </a:cxn>
                    <a:cxn ang="0">
                      <a:pos x="4" y="63"/>
                    </a:cxn>
                    <a:cxn ang="0">
                      <a:pos x="0" y="56"/>
                    </a:cxn>
                    <a:cxn ang="0">
                      <a:pos x="0" y="53"/>
                    </a:cxn>
                    <a:cxn ang="0">
                      <a:pos x="2" y="52"/>
                    </a:cxn>
                    <a:cxn ang="0">
                      <a:pos x="9" y="44"/>
                    </a:cxn>
                    <a:cxn ang="0">
                      <a:pos x="16" y="36"/>
                    </a:cxn>
                    <a:cxn ang="0">
                      <a:pos x="24" y="29"/>
                    </a:cxn>
                    <a:cxn ang="0">
                      <a:pos x="30" y="25"/>
                    </a:cxn>
                    <a:cxn ang="0">
                      <a:pos x="30" y="19"/>
                    </a:cxn>
                    <a:cxn ang="0">
                      <a:pos x="28" y="16"/>
                    </a:cxn>
                    <a:cxn ang="0">
                      <a:pos x="28" y="9"/>
                    </a:cxn>
                    <a:cxn ang="0">
                      <a:pos x="26" y="7"/>
                    </a:cxn>
                    <a:cxn ang="0">
                      <a:pos x="30" y="2"/>
                    </a:cxn>
                  </a:cxnLst>
                  <a:rect l="0" t="0" r="0" b="0"/>
                  <a:pathLst>
                    <a:path w="51" h="190">
                      <a:moveTo>
                        <a:pt x="30" y="2"/>
                      </a:moveTo>
                      <a:lnTo>
                        <a:pt x="41" y="0"/>
                      </a:lnTo>
                      <a:lnTo>
                        <a:pt x="45" y="4"/>
                      </a:lnTo>
                      <a:lnTo>
                        <a:pt x="46" y="2"/>
                      </a:lnTo>
                      <a:lnTo>
                        <a:pt x="49" y="11"/>
                      </a:lnTo>
                      <a:lnTo>
                        <a:pt x="43" y="15"/>
                      </a:lnTo>
                      <a:lnTo>
                        <a:pt x="43" y="20"/>
                      </a:lnTo>
                      <a:lnTo>
                        <a:pt x="41" y="20"/>
                      </a:lnTo>
                      <a:lnTo>
                        <a:pt x="41" y="25"/>
                      </a:lnTo>
                      <a:lnTo>
                        <a:pt x="36" y="26"/>
                      </a:lnTo>
                      <a:lnTo>
                        <a:pt x="36" y="28"/>
                      </a:lnTo>
                      <a:lnTo>
                        <a:pt x="43" y="33"/>
                      </a:lnTo>
                      <a:lnTo>
                        <a:pt x="49" y="60"/>
                      </a:lnTo>
                      <a:lnTo>
                        <a:pt x="45" y="68"/>
                      </a:lnTo>
                      <a:lnTo>
                        <a:pt x="45" y="117"/>
                      </a:lnTo>
                      <a:lnTo>
                        <a:pt x="39" y="119"/>
                      </a:lnTo>
                      <a:lnTo>
                        <a:pt x="38" y="128"/>
                      </a:lnTo>
                      <a:lnTo>
                        <a:pt x="36" y="149"/>
                      </a:lnTo>
                      <a:lnTo>
                        <a:pt x="36" y="160"/>
                      </a:lnTo>
                      <a:lnTo>
                        <a:pt x="45" y="167"/>
                      </a:lnTo>
                      <a:lnTo>
                        <a:pt x="50" y="171"/>
                      </a:lnTo>
                      <a:lnTo>
                        <a:pt x="50" y="173"/>
                      </a:lnTo>
                      <a:lnTo>
                        <a:pt x="37" y="169"/>
                      </a:lnTo>
                      <a:lnTo>
                        <a:pt x="36" y="167"/>
                      </a:lnTo>
                      <a:lnTo>
                        <a:pt x="34" y="169"/>
                      </a:lnTo>
                      <a:lnTo>
                        <a:pt x="34" y="169"/>
                      </a:lnTo>
                      <a:lnTo>
                        <a:pt x="32" y="161"/>
                      </a:lnTo>
                      <a:lnTo>
                        <a:pt x="30" y="125"/>
                      </a:lnTo>
                      <a:lnTo>
                        <a:pt x="28" y="125"/>
                      </a:lnTo>
                      <a:lnTo>
                        <a:pt x="20" y="157"/>
                      </a:lnTo>
                      <a:lnTo>
                        <a:pt x="20" y="177"/>
                      </a:lnTo>
                      <a:lnTo>
                        <a:pt x="17" y="187"/>
                      </a:lnTo>
                      <a:lnTo>
                        <a:pt x="15" y="189"/>
                      </a:lnTo>
                      <a:lnTo>
                        <a:pt x="14" y="184"/>
                      </a:lnTo>
                      <a:lnTo>
                        <a:pt x="16" y="178"/>
                      </a:lnTo>
                      <a:lnTo>
                        <a:pt x="17" y="165"/>
                      </a:lnTo>
                      <a:lnTo>
                        <a:pt x="17" y="120"/>
                      </a:lnTo>
                      <a:lnTo>
                        <a:pt x="20" y="76"/>
                      </a:lnTo>
                      <a:lnTo>
                        <a:pt x="16" y="72"/>
                      </a:lnTo>
                      <a:lnTo>
                        <a:pt x="16" y="65"/>
                      </a:lnTo>
                      <a:lnTo>
                        <a:pt x="16" y="53"/>
                      </a:lnTo>
                      <a:lnTo>
                        <a:pt x="10" y="57"/>
                      </a:lnTo>
                      <a:lnTo>
                        <a:pt x="16" y="63"/>
                      </a:lnTo>
                      <a:lnTo>
                        <a:pt x="16" y="70"/>
                      </a:lnTo>
                      <a:lnTo>
                        <a:pt x="10" y="66"/>
                      </a:lnTo>
                      <a:lnTo>
                        <a:pt x="8" y="62"/>
                      </a:lnTo>
                      <a:lnTo>
                        <a:pt x="4" y="63"/>
                      </a:lnTo>
                      <a:lnTo>
                        <a:pt x="0" y="56"/>
                      </a:lnTo>
                      <a:lnTo>
                        <a:pt x="0" y="53"/>
                      </a:lnTo>
                      <a:lnTo>
                        <a:pt x="2" y="52"/>
                      </a:lnTo>
                      <a:lnTo>
                        <a:pt x="9" y="44"/>
                      </a:lnTo>
                      <a:lnTo>
                        <a:pt x="16" y="36"/>
                      </a:lnTo>
                      <a:lnTo>
                        <a:pt x="24" y="29"/>
                      </a:lnTo>
                      <a:lnTo>
                        <a:pt x="30" y="25"/>
                      </a:lnTo>
                      <a:lnTo>
                        <a:pt x="30" y="19"/>
                      </a:lnTo>
                      <a:lnTo>
                        <a:pt x="28" y="16"/>
                      </a:lnTo>
                      <a:lnTo>
                        <a:pt x="28" y="9"/>
                      </a:lnTo>
                      <a:lnTo>
                        <a:pt x="26" y="7"/>
                      </a:lnTo>
                      <a:lnTo>
                        <a:pt x="30" y="2"/>
                      </a:lnTo>
                    </a:path>
                  </a:pathLst>
                </a:custGeom>
                <a:solidFill>
                  <a:schemeClr val="hlink">
                    <a:alpha val="100000"/>
                  </a:schemeClr>
                </a:solidFill>
                <a:ln w="9525">
                  <a:noFill/>
                </a:ln>
              </p:spPr>
              <p:txBody>
                <a:bodyPr/>
                <a:lstStyle/>
                <a:p>
                  <a:endParaRPr lang="zh-CN" altLang="en-US"/>
                </a:p>
              </p:txBody>
            </p:sp>
            <p:sp>
              <p:nvSpPr>
                <p:cNvPr id="68" name="Freeform 54"/>
                <p:cNvSpPr/>
                <p:nvPr/>
              </p:nvSpPr>
              <p:spPr>
                <a:xfrm>
                  <a:off x="348" y="53"/>
                  <a:ext cx="25" cy="134"/>
                </a:xfrm>
                <a:custGeom>
                  <a:avLst/>
                  <a:gdLst/>
                  <a:ahLst/>
                  <a:cxnLst>
                    <a:cxn ang="0">
                      <a:pos x="19" y="2"/>
                    </a:cxn>
                    <a:cxn ang="0">
                      <a:pos x="19" y="6"/>
                    </a:cxn>
                    <a:cxn ang="0">
                      <a:pos x="19" y="7"/>
                    </a:cxn>
                    <a:cxn ang="0">
                      <a:pos x="20" y="8"/>
                    </a:cxn>
                    <a:cxn ang="0">
                      <a:pos x="19" y="9"/>
                    </a:cxn>
                    <a:cxn ang="0">
                      <a:pos x="19" y="10"/>
                    </a:cxn>
                    <a:cxn ang="0">
                      <a:pos x="18" y="14"/>
                    </a:cxn>
                    <a:cxn ang="0">
                      <a:pos x="18" y="15"/>
                    </a:cxn>
                    <a:cxn ang="0">
                      <a:pos x="23" y="19"/>
                    </a:cxn>
                    <a:cxn ang="0">
                      <a:pos x="24" y="46"/>
                    </a:cxn>
                    <a:cxn ang="0">
                      <a:pos x="22" y="51"/>
                    </a:cxn>
                    <a:cxn ang="0">
                      <a:pos x="23" y="66"/>
                    </a:cxn>
                    <a:cxn ang="0">
                      <a:pos x="21" y="68"/>
                    </a:cxn>
                    <a:cxn ang="0">
                      <a:pos x="20" y="91"/>
                    </a:cxn>
                    <a:cxn ang="0">
                      <a:pos x="19" y="115"/>
                    </a:cxn>
                    <a:cxn ang="0">
                      <a:pos x="20" y="116"/>
                    </a:cxn>
                    <a:cxn ang="0">
                      <a:pos x="24" y="121"/>
                    </a:cxn>
                    <a:cxn ang="0">
                      <a:pos x="23" y="122"/>
                    </a:cxn>
                    <a:cxn ang="0">
                      <a:pos x="22" y="123"/>
                    </a:cxn>
                    <a:cxn ang="0">
                      <a:pos x="19" y="122"/>
                    </a:cxn>
                    <a:cxn ang="0">
                      <a:pos x="17" y="120"/>
                    </a:cxn>
                    <a:cxn ang="0">
                      <a:pos x="15" y="119"/>
                    </a:cxn>
                    <a:cxn ang="0">
                      <a:pos x="15" y="123"/>
                    </a:cxn>
                    <a:cxn ang="0">
                      <a:pos x="14" y="123"/>
                    </a:cxn>
                    <a:cxn ang="0">
                      <a:pos x="16" y="127"/>
                    </a:cxn>
                    <a:cxn ang="0">
                      <a:pos x="15" y="132"/>
                    </a:cxn>
                    <a:cxn ang="0">
                      <a:pos x="14" y="133"/>
                    </a:cxn>
                    <a:cxn ang="0">
                      <a:pos x="11" y="128"/>
                    </a:cxn>
                    <a:cxn ang="0">
                      <a:pos x="11" y="125"/>
                    </a:cxn>
                    <a:cxn ang="0">
                      <a:pos x="10" y="125"/>
                    </a:cxn>
                    <a:cxn ang="0">
                      <a:pos x="8" y="94"/>
                    </a:cxn>
                    <a:cxn ang="0">
                      <a:pos x="10" y="91"/>
                    </a:cxn>
                    <a:cxn ang="0">
                      <a:pos x="7" y="71"/>
                    </a:cxn>
                    <a:cxn ang="0">
                      <a:pos x="5" y="70"/>
                    </a:cxn>
                    <a:cxn ang="0">
                      <a:pos x="5" y="49"/>
                    </a:cxn>
                    <a:cxn ang="0">
                      <a:pos x="0" y="46"/>
                    </a:cxn>
                    <a:cxn ang="0">
                      <a:pos x="2" y="24"/>
                    </a:cxn>
                    <a:cxn ang="0">
                      <a:pos x="9" y="17"/>
                    </a:cxn>
                    <a:cxn ang="0">
                      <a:pos x="11" y="15"/>
                    </a:cxn>
                    <a:cxn ang="0">
                      <a:pos x="11" y="12"/>
                    </a:cxn>
                    <a:cxn ang="0">
                      <a:pos x="11" y="11"/>
                    </a:cxn>
                    <a:cxn ang="0">
                      <a:pos x="9" y="10"/>
                    </a:cxn>
                    <a:cxn ang="0">
                      <a:pos x="8" y="8"/>
                    </a:cxn>
                    <a:cxn ang="0">
                      <a:pos x="8" y="7"/>
                    </a:cxn>
                    <a:cxn ang="0">
                      <a:pos x="8" y="5"/>
                    </a:cxn>
                    <a:cxn ang="0">
                      <a:pos x="8" y="4"/>
                    </a:cxn>
                    <a:cxn ang="0">
                      <a:pos x="10" y="2"/>
                    </a:cxn>
                    <a:cxn ang="0">
                      <a:pos x="11" y="0"/>
                    </a:cxn>
                    <a:cxn ang="0">
                      <a:pos x="12" y="0"/>
                    </a:cxn>
                    <a:cxn ang="0">
                      <a:pos x="14" y="0"/>
                    </a:cxn>
                    <a:cxn ang="0">
                      <a:pos x="16" y="0"/>
                    </a:cxn>
                    <a:cxn ang="0">
                      <a:pos x="17" y="0"/>
                    </a:cxn>
                    <a:cxn ang="0">
                      <a:pos x="19" y="2"/>
                    </a:cxn>
                  </a:cxnLst>
                  <a:rect l="0" t="0" r="0" b="0"/>
                  <a:pathLst>
                    <a:path w="25" h="134">
                      <a:moveTo>
                        <a:pt x="19" y="2"/>
                      </a:moveTo>
                      <a:lnTo>
                        <a:pt x="19" y="6"/>
                      </a:lnTo>
                      <a:lnTo>
                        <a:pt x="19" y="7"/>
                      </a:lnTo>
                      <a:lnTo>
                        <a:pt x="20" y="8"/>
                      </a:lnTo>
                      <a:lnTo>
                        <a:pt x="19" y="9"/>
                      </a:lnTo>
                      <a:lnTo>
                        <a:pt x="19" y="10"/>
                      </a:lnTo>
                      <a:lnTo>
                        <a:pt x="18" y="14"/>
                      </a:lnTo>
                      <a:lnTo>
                        <a:pt x="18" y="15"/>
                      </a:lnTo>
                      <a:lnTo>
                        <a:pt x="23" y="19"/>
                      </a:lnTo>
                      <a:lnTo>
                        <a:pt x="24" y="46"/>
                      </a:lnTo>
                      <a:lnTo>
                        <a:pt x="22" y="51"/>
                      </a:lnTo>
                      <a:lnTo>
                        <a:pt x="23" y="66"/>
                      </a:lnTo>
                      <a:lnTo>
                        <a:pt x="21" y="68"/>
                      </a:lnTo>
                      <a:lnTo>
                        <a:pt x="20" y="91"/>
                      </a:lnTo>
                      <a:lnTo>
                        <a:pt x="19" y="115"/>
                      </a:lnTo>
                      <a:lnTo>
                        <a:pt x="20" y="116"/>
                      </a:lnTo>
                      <a:lnTo>
                        <a:pt x="24" y="121"/>
                      </a:lnTo>
                      <a:lnTo>
                        <a:pt x="23" y="122"/>
                      </a:lnTo>
                      <a:lnTo>
                        <a:pt x="22" y="123"/>
                      </a:lnTo>
                      <a:lnTo>
                        <a:pt x="19" y="122"/>
                      </a:lnTo>
                      <a:lnTo>
                        <a:pt x="17" y="120"/>
                      </a:lnTo>
                      <a:lnTo>
                        <a:pt x="15" y="119"/>
                      </a:lnTo>
                      <a:lnTo>
                        <a:pt x="15" y="123"/>
                      </a:lnTo>
                      <a:lnTo>
                        <a:pt x="14" y="123"/>
                      </a:lnTo>
                      <a:lnTo>
                        <a:pt x="16" y="127"/>
                      </a:lnTo>
                      <a:lnTo>
                        <a:pt x="15" y="132"/>
                      </a:lnTo>
                      <a:lnTo>
                        <a:pt x="14" y="133"/>
                      </a:lnTo>
                      <a:lnTo>
                        <a:pt x="11" y="128"/>
                      </a:lnTo>
                      <a:lnTo>
                        <a:pt x="11" y="125"/>
                      </a:lnTo>
                      <a:lnTo>
                        <a:pt x="10" y="125"/>
                      </a:lnTo>
                      <a:lnTo>
                        <a:pt x="8" y="94"/>
                      </a:lnTo>
                      <a:lnTo>
                        <a:pt x="10" y="91"/>
                      </a:lnTo>
                      <a:lnTo>
                        <a:pt x="7" y="71"/>
                      </a:lnTo>
                      <a:lnTo>
                        <a:pt x="5" y="70"/>
                      </a:lnTo>
                      <a:lnTo>
                        <a:pt x="5" y="49"/>
                      </a:lnTo>
                      <a:lnTo>
                        <a:pt x="0" y="46"/>
                      </a:lnTo>
                      <a:lnTo>
                        <a:pt x="2" y="24"/>
                      </a:lnTo>
                      <a:lnTo>
                        <a:pt x="9" y="17"/>
                      </a:lnTo>
                      <a:lnTo>
                        <a:pt x="11" y="15"/>
                      </a:lnTo>
                      <a:lnTo>
                        <a:pt x="11" y="12"/>
                      </a:lnTo>
                      <a:lnTo>
                        <a:pt x="11" y="11"/>
                      </a:lnTo>
                      <a:lnTo>
                        <a:pt x="9" y="10"/>
                      </a:lnTo>
                      <a:lnTo>
                        <a:pt x="8" y="8"/>
                      </a:lnTo>
                      <a:lnTo>
                        <a:pt x="8" y="7"/>
                      </a:lnTo>
                      <a:lnTo>
                        <a:pt x="8" y="5"/>
                      </a:lnTo>
                      <a:lnTo>
                        <a:pt x="8" y="4"/>
                      </a:lnTo>
                      <a:lnTo>
                        <a:pt x="10" y="2"/>
                      </a:lnTo>
                      <a:lnTo>
                        <a:pt x="11" y="0"/>
                      </a:lnTo>
                      <a:lnTo>
                        <a:pt x="12" y="0"/>
                      </a:lnTo>
                      <a:lnTo>
                        <a:pt x="14" y="0"/>
                      </a:lnTo>
                      <a:lnTo>
                        <a:pt x="16" y="0"/>
                      </a:lnTo>
                      <a:lnTo>
                        <a:pt x="17" y="0"/>
                      </a:lnTo>
                      <a:lnTo>
                        <a:pt x="19" y="2"/>
                      </a:lnTo>
                    </a:path>
                  </a:pathLst>
                </a:custGeom>
                <a:solidFill>
                  <a:schemeClr val="hlink">
                    <a:alpha val="100000"/>
                  </a:schemeClr>
                </a:solidFill>
                <a:ln w="9525">
                  <a:noFill/>
                </a:ln>
              </p:spPr>
              <p:txBody>
                <a:bodyPr/>
                <a:lstStyle/>
                <a:p>
                  <a:endParaRPr lang="zh-CN" altLang="en-US"/>
                </a:p>
              </p:txBody>
            </p:sp>
            <p:sp>
              <p:nvSpPr>
                <p:cNvPr id="69" name="Freeform 55"/>
                <p:cNvSpPr/>
                <p:nvPr/>
              </p:nvSpPr>
              <p:spPr>
                <a:xfrm>
                  <a:off x="256" y="73"/>
                  <a:ext cx="53" cy="254"/>
                </a:xfrm>
                <a:custGeom>
                  <a:avLst/>
                  <a:gdLst/>
                  <a:ahLst/>
                  <a:cxnLst>
                    <a:cxn ang="0">
                      <a:pos x="40" y="5"/>
                    </a:cxn>
                    <a:cxn ang="0">
                      <a:pos x="40" y="12"/>
                    </a:cxn>
                    <a:cxn ang="0">
                      <a:pos x="40" y="14"/>
                    </a:cxn>
                    <a:cxn ang="0">
                      <a:pos x="42" y="18"/>
                    </a:cxn>
                    <a:cxn ang="0">
                      <a:pos x="40" y="20"/>
                    </a:cxn>
                    <a:cxn ang="0">
                      <a:pos x="41" y="22"/>
                    </a:cxn>
                    <a:cxn ang="0">
                      <a:pos x="39" y="29"/>
                    </a:cxn>
                    <a:cxn ang="0">
                      <a:pos x="39" y="30"/>
                    </a:cxn>
                    <a:cxn ang="0">
                      <a:pos x="48" y="37"/>
                    </a:cxn>
                    <a:cxn ang="0">
                      <a:pos x="52" y="89"/>
                    </a:cxn>
                    <a:cxn ang="0">
                      <a:pos x="47" y="98"/>
                    </a:cxn>
                    <a:cxn ang="0">
                      <a:pos x="49" y="127"/>
                    </a:cxn>
                    <a:cxn ang="0">
                      <a:pos x="46" y="129"/>
                    </a:cxn>
                    <a:cxn ang="0">
                      <a:pos x="44" y="174"/>
                    </a:cxn>
                    <a:cxn ang="0">
                      <a:pos x="42" y="219"/>
                    </a:cxn>
                    <a:cxn ang="0">
                      <a:pos x="42" y="221"/>
                    </a:cxn>
                    <a:cxn ang="0">
                      <a:pos x="52" y="230"/>
                    </a:cxn>
                    <a:cxn ang="0">
                      <a:pos x="50" y="231"/>
                    </a:cxn>
                    <a:cxn ang="0">
                      <a:pos x="47" y="233"/>
                    </a:cxn>
                    <a:cxn ang="0">
                      <a:pos x="42" y="231"/>
                    </a:cxn>
                    <a:cxn ang="0">
                      <a:pos x="36" y="228"/>
                    </a:cxn>
                    <a:cxn ang="0">
                      <a:pos x="32" y="227"/>
                    </a:cxn>
                    <a:cxn ang="0">
                      <a:pos x="32" y="234"/>
                    </a:cxn>
                    <a:cxn ang="0">
                      <a:pos x="30" y="234"/>
                    </a:cxn>
                    <a:cxn ang="0">
                      <a:pos x="33" y="240"/>
                    </a:cxn>
                    <a:cxn ang="0">
                      <a:pos x="32" y="251"/>
                    </a:cxn>
                    <a:cxn ang="0">
                      <a:pos x="28" y="253"/>
                    </a:cxn>
                    <a:cxn ang="0">
                      <a:pos x="23" y="244"/>
                    </a:cxn>
                    <a:cxn ang="0">
                      <a:pos x="23" y="237"/>
                    </a:cxn>
                    <a:cxn ang="0">
                      <a:pos x="21" y="237"/>
                    </a:cxn>
                    <a:cxn ang="0">
                      <a:pos x="19" y="179"/>
                    </a:cxn>
                    <a:cxn ang="0">
                      <a:pos x="21" y="174"/>
                    </a:cxn>
                    <a:cxn ang="0">
                      <a:pos x="15" y="135"/>
                    </a:cxn>
                    <a:cxn ang="0">
                      <a:pos x="11" y="134"/>
                    </a:cxn>
                    <a:cxn ang="0">
                      <a:pos x="10" y="93"/>
                    </a:cxn>
                    <a:cxn ang="0">
                      <a:pos x="0" y="89"/>
                    </a:cxn>
                    <a:cxn ang="0">
                      <a:pos x="4" y="46"/>
                    </a:cxn>
                    <a:cxn ang="0">
                      <a:pos x="19" y="34"/>
                    </a:cxn>
                    <a:cxn ang="0">
                      <a:pos x="23" y="30"/>
                    </a:cxn>
                    <a:cxn ang="0">
                      <a:pos x="23" y="25"/>
                    </a:cxn>
                    <a:cxn ang="0">
                      <a:pos x="22" y="22"/>
                    </a:cxn>
                    <a:cxn ang="0">
                      <a:pos x="20" y="20"/>
                    </a:cxn>
                    <a:cxn ang="0">
                      <a:pos x="18" y="17"/>
                    </a:cxn>
                    <a:cxn ang="0">
                      <a:pos x="17" y="14"/>
                    </a:cxn>
                    <a:cxn ang="0">
                      <a:pos x="17" y="12"/>
                    </a:cxn>
                    <a:cxn ang="0">
                      <a:pos x="18" y="8"/>
                    </a:cxn>
                    <a:cxn ang="0">
                      <a:pos x="20" y="5"/>
                    </a:cxn>
                    <a:cxn ang="0">
                      <a:pos x="23" y="2"/>
                    </a:cxn>
                    <a:cxn ang="0">
                      <a:pos x="26" y="0"/>
                    </a:cxn>
                    <a:cxn ang="0">
                      <a:pos x="30" y="0"/>
                    </a:cxn>
                    <a:cxn ang="0">
                      <a:pos x="33" y="1"/>
                    </a:cxn>
                    <a:cxn ang="0">
                      <a:pos x="36" y="2"/>
                    </a:cxn>
                    <a:cxn ang="0">
                      <a:pos x="40" y="5"/>
                    </a:cxn>
                  </a:cxnLst>
                  <a:rect l="0" t="0" r="0" b="0"/>
                  <a:pathLst>
                    <a:path w="53" h="254">
                      <a:moveTo>
                        <a:pt x="40" y="5"/>
                      </a:moveTo>
                      <a:lnTo>
                        <a:pt x="40" y="12"/>
                      </a:lnTo>
                      <a:lnTo>
                        <a:pt x="40" y="14"/>
                      </a:lnTo>
                      <a:lnTo>
                        <a:pt x="42" y="18"/>
                      </a:lnTo>
                      <a:lnTo>
                        <a:pt x="40" y="20"/>
                      </a:lnTo>
                      <a:lnTo>
                        <a:pt x="41" y="22"/>
                      </a:lnTo>
                      <a:lnTo>
                        <a:pt x="39" y="29"/>
                      </a:lnTo>
                      <a:lnTo>
                        <a:pt x="39" y="30"/>
                      </a:lnTo>
                      <a:lnTo>
                        <a:pt x="48" y="37"/>
                      </a:lnTo>
                      <a:lnTo>
                        <a:pt x="52" y="89"/>
                      </a:lnTo>
                      <a:lnTo>
                        <a:pt x="47" y="98"/>
                      </a:lnTo>
                      <a:lnTo>
                        <a:pt x="49" y="127"/>
                      </a:lnTo>
                      <a:lnTo>
                        <a:pt x="46" y="129"/>
                      </a:lnTo>
                      <a:lnTo>
                        <a:pt x="44" y="174"/>
                      </a:lnTo>
                      <a:lnTo>
                        <a:pt x="42" y="219"/>
                      </a:lnTo>
                      <a:lnTo>
                        <a:pt x="42" y="221"/>
                      </a:lnTo>
                      <a:lnTo>
                        <a:pt x="52" y="230"/>
                      </a:lnTo>
                      <a:lnTo>
                        <a:pt x="50" y="231"/>
                      </a:lnTo>
                      <a:lnTo>
                        <a:pt x="47" y="233"/>
                      </a:lnTo>
                      <a:lnTo>
                        <a:pt x="42" y="231"/>
                      </a:lnTo>
                      <a:lnTo>
                        <a:pt x="36" y="228"/>
                      </a:lnTo>
                      <a:lnTo>
                        <a:pt x="32" y="227"/>
                      </a:lnTo>
                      <a:lnTo>
                        <a:pt x="32" y="234"/>
                      </a:lnTo>
                      <a:lnTo>
                        <a:pt x="30" y="234"/>
                      </a:lnTo>
                      <a:lnTo>
                        <a:pt x="33" y="240"/>
                      </a:lnTo>
                      <a:lnTo>
                        <a:pt x="32" y="251"/>
                      </a:lnTo>
                      <a:lnTo>
                        <a:pt x="28" y="253"/>
                      </a:lnTo>
                      <a:lnTo>
                        <a:pt x="23" y="244"/>
                      </a:lnTo>
                      <a:lnTo>
                        <a:pt x="23" y="237"/>
                      </a:lnTo>
                      <a:lnTo>
                        <a:pt x="21" y="237"/>
                      </a:lnTo>
                      <a:lnTo>
                        <a:pt x="19" y="179"/>
                      </a:lnTo>
                      <a:lnTo>
                        <a:pt x="21" y="174"/>
                      </a:lnTo>
                      <a:lnTo>
                        <a:pt x="15" y="135"/>
                      </a:lnTo>
                      <a:lnTo>
                        <a:pt x="11" y="134"/>
                      </a:lnTo>
                      <a:lnTo>
                        <a:pt x="10" y="93"/>
                      </a:lnTo>
                      <a:lnTo>
                        <a:pt x="0" y="89"/>
                      </a:lnTo>
                      <a:lnTo>
                        <a:pt x="4" y="46"/>
                      </a:lnTo>
                      <a:lnTo>
                        <a:pt x="19" y="34"/>
                      </a:lnTo>
                      <a:lnTo>
                        <a:pt x="23" y="30"/>
                      </a:lnTo>
                      <a:lnTo>
                        <a:pt x="23" y="25"/>
                      </a:lnTo>
                      <a:lnTo>
                        <a:pt x="22" y="22"/>
                      </a:lnTo>
                      <a:lnTo>
                        <a:pt x="20" y="20"/>
                      </a:lnTo>
                      <a:lnTo>
                        <a:pt x="18" y="17"/>
                      </a:lnTo>
                      <a:lnTo>
                        <a:pt x="17" y="14"/>
                      </a:lnTo>
                      <a:lnTo>
                        <a:pt x="17" y="12"/>
                      </a:lnTo>
                      <a:lnTo>
                        <a:pt x="18" y="8"/>
                      </a:lnTo>
                      <a:lnTo>
                        <a:pt x="20" y="5"/>
                      </a:lnTo>
                      <a:lnTo>
                        <a:pt x="23" y="2"/>
                      </a:lnTo>
                      <a:lnTo>
                        <a:pt x="26" y="0"/>
                      </a:lnTo>
                      <a:lnTo>
                        <a:pt x="30" y="0"/>
                      </a:lnTo>
                      <a:lnTo>
                        <a:pt x="33" y="1"/>
                      </a:lnTo>
                      <a:lnTo>
                        <a:pt x="36" y="2"/>
                      </a:lnTo>
                      <a:lnTo>
                        <a:pt x="40" y="5"/>
                      </a:lnTo>
                    </a:path>
                  </a:pathLst>
                </a:custGeom>
                <a:solidFill>
                  <a:schemeClr val="hlink">
                    <a:alpha val="100000"/>
                  </a:schemeClr>
                </a:solidFill>
                <a:ln w="9525">
                  <a:noFill/>
                </a:ln>
              </p:spPr>
              <p:txBody>
                <a:bodyPr/>
                <a:lstStyle/>
                <a:p>
                  <a:endParaRPr lang="zh-CN" altLang="en-US"/>
                </a:p>
              </p:txBody>
            </p:sp>
            <p:sp>
              <p:nvSpPr>
                <p:cNvPr id="70" name="Freeform 56"/>
                <p:cNvSpPr/>
                <p:nvPr/>
              </p:nvSpPr>
              <p:spPr>
                <a:xfrm>
                  <a:off x="7" y="197"/>
                  <a:ext cx="106" cy="379"/>
                </a:xfrm>
                <a:custGeom>
                  <a:avLst/>
                  <a:gdLst/>
                  <a:ahLst/>
                  <a:cxnLst>
                    <a:cxn ang="0">
                      <a:pos x="41" y="5"/>
                    </a:cxn>
                    <a:cxn ang="0">
                      <a:pos x="36" y="25"/>
                    </a:cxn>
                    <a:cxn ang="0">
                      <a:pos x="39" y="28"/>
                    </a:cxn>
                    <a:cxn ang="0">
                      <a:pos x="43" y="35"/>
                    </a:cxn>
                    <a:cxn ang="0">
                      <a:pos x="47" y="49"/>
                    </a:cxn>
                    <a:cxn ang="0">
                      <a:pos x="43" y="51"/>
                    </a:cxn>
                    <a:cxn ang="0">
                      <a:pos x="19" y="71"/>
                    </a:cxn>
                    <a:cxn ang="0">
                      <a:pos x="4" y="186"/>
                    </a:cxn>
                    <a:cxn ang="0">
                      <a:pos x="0" y="206"/>
                    </a:cxn>
                    <a:cxn ang="0">
                      <a:pos x="7" y="217"/>
                    </a:cxn>
                    <a:cxn ang="0">
                      <a:pos x="11" y="219"/>
                    </a:cxn>
                    <a:cxn ang="0">
                      <a:pos x="11" y="202"/>
                    </a:cxn>
                    <a:cxn ang="0">
                      <a:pos x="11" y="211"/>
                    </a:cxn>
                    <a:cxn ang="0">
                      <a:pos x="18" y="204"/>
                    </a:cxn>
                    <a:cxn ang="0">
                      <a:pos x="20" y="190"/>
                    </a:cxn>
                    <a:cxn ang="0">
                      <a:pos x="34" y="289"/>
                    </a:cxn>
                    <a:cxn ang="0">
                      <a:pos x="41" y="349"/>
                    </a:cxn>
                    <a:cxn ang="0">
                      <a:pos x="37" y="376"/>
                    </a:cxn>
                    <a:cxn ang="0">
                      <a:pos x="54" y="371"/>
                    </a:cxn>
                    <a:cxn ang="0">
                      <a:pos x="49" y="338"/>
                    </a:cxn>
                    <a:cxn ang="0">
                      <a:pos x="56" y="291"/>
                    </a:cxn>
                    <a:cxn ang="0">
                      <a:pos x="58" y="336"/>
                    </a:cxn>
                    <a:cxn ang="0">
                      <a:pos x="61" y="368"/>
                    </a:cxn>
                    <a:cxn ang="0">
                      <a:pos x="75" y="369"/>
                    </a:cxn>
                    <a:cxn ang="0">
                      <a:pos x="80" y="289"/>
                    </a:cxn>
                    <a:cxn ang="0">
                      <a:pos x="86" y="281"/>
                    </a:cxn>
                    <a:cxn ang="0">
                      <a:pos x="102" y="289"/>
                    </a:cxn>
                    <a:cxn ang="0">
                      <a:pos x="94" y="193"/>
                    </a:cxn>
                    <a:cxn ang="0">
                      <a:pos x="96" y="174"/>
                    </a:cxn>
                    <a:cxn ang="0">
                      <a:pos x="94" y="127"/>
                    </a:cxn>
                    <a:cxn ang="0">
                      <a:pos x="71" y="63"/>
                    </a:cxn>
                    <a:cxn ang="0">
                      <a:pos x="70" y="41"/>
                    </a:cxn>
                    <a:cxn ang="0">
                      <a:pos x="75" y="37"/>
                    </a:cxn>
                    <a:cxn ang="0">
                      <a:pos x="80" y="31"/>
                    </a:cxn>
                    <a:cxn ang="0">
                      <a:pos x="77" y="5"/>
                    </a:cxn>
                    <a:cxn ang="0">
                      <a:pos x="64" y="1"/>
                    </a:cxn>
                    <a:cxn ang="0">
                      <a:pos x="53" y="3"/>
                    </a:cxn>
                  </a:cxnLst>
                  <a:rect l="0" t="0" r="0" b="0"/>
                  <a:pathLst>
                    <a:path w="106" h="379">
                      <a:moveTo>
                        <a:pt x="53" y="3"/>
                      </a:moveTo>
                      <a:lnTo>
                        <a:pt x="41" y="5"/>
                      </a:lnTo>
                      <a:lnTo>
                        <a:pt x="36" y="19"/>
                      </a:lnTo>
                      <a:lnTo>
                        <a:pt x="36" y="25"/>
                      </a:lnTo>
                      <a:lnTo>
                        <a:pt x="41" y="25"/>
                      </a:lnTo>
                      <a:lnTo>
                        <a:pt x="39" y="28"/>
                      </a:lnTo>
                      <a:lnTo>
                        <a:pt x="41" y="29"/>
                      </a:lnTo>
                      <a:lnTo>
                        <a:pt x="43" y="35"/>
                      </a:lnTo>
                      <a:lnTo>
                        <a:pt x="44" y="37"/>
                      </a:lnTo>
                      <a:lnTo>
                        <a:pt x="47" y="49"/>
                      </a:lnTo>
                      <a:lnTo>
                        <a:pt x="47" y="51"/>
                      </a:lnTo>
                      <a:lnTo>
                        <a:pt x="43" y="51"/>
                      </a:lnTo>
                      <a:lnTo>
                        <a:pt x="34" y="66"/>
                      </a:lnTo>
                      <a:lnTo>
                        <a:pt x="19" y="71"/>
                      </a:lnTo>
                      <a:lnTo>
                        <a:pt x="11" y="82"/>
                      </a:lnTo>
                      <a:lnTo>
                        <a:pt x="4" y="186"/>
                      </a:lnTo>
                      <a:lnTo>
                        <a:pt x="7" y="187"/>
                      </a:lnTo>
                      <a:lnTo>
                        <a:pt x="0" y="206"/>
                      </a:lnTo>
                      <a:lnTo>
                        <a:pt x="4" y="217"/>
                      </a:lnTo>
                      <a:lnTo>
                        <a:pt x="7" y="217"/>
                      </a:lnTo>
                      <a:lnTo>
                        <a:pt x="8" y="219"/>
                      </a:lnTo>
                      <a:lnTo>
                        <a:pt x="11" y="219"/>
                      </a:lnTo>
                      <a:lnTo>
                        <a:pt x="10" y="208"/>
                      </a:lnTo>
                      <a:lnTo>
                        <a:pt x="11" y="202"/>
                      </a:lnTo>
                      <a:lnTo>
                        <a:pt x="13" y="207"/>
                      </a:lnTo>
                      <a:lnTo>
                        <a:pt x="11" y="211"/>
                      </a:lnTo>
                      <a:lnTo>
                        <a:pt x="13" y="213"/>
                      </a:lnTo>
                      <a:lnTo>
                        <a:pt x="18" y="204"/>
                      </a:lnTo>
                      <a:lnTo>
                        <a:pt x="15" y="189"/>
                      </a:lnTo>
                      <a:lnTo>
                        <a:pt x="20" y="190"/>
                      </a:lnTo>
                      <a:lnTo>
                        <a:pt x="18" y="283"/>
                      </a:lnTo>
                      <a:lnTo>
                        <a:pt x="34" y="289"/>
                      </a:lnTo>
                      <a:lnTo>
                        <a:pt x="43" y="343"/>
                      </a:lnTo>
                      <a:lnTo>
                        <a:pt x="41" y="349"/>
                      </a:lnTo>
                      <a:lnTo>
                        <a:pt x="37" y="371"/>
                      </a:lnTo>
                      <a:lnTo>
                        <a:pt x="37" y="376"/>
                      </a:lnTo>
                      <a:lnTo>
                        <a:pt x="49" y="378"/>
                      </a:lnTo>
                      <a:lnTo>
                        <a:pt x="54" y="371"/>
                      </a:lnTo>
                      <a:lnTo>
                        <a:pt x="51" y="352"/>
                      </a:lnTo>
                      <a:lnTo>
                        <a:pt x="49" y="338"/>
                      </a:lnTo>
                      <a:lnTo>
                        <a:pt x="55" y="291"/>
                      </a:lnTo>
                      <a:lnTo>
                        <a:pt x="56" y="291"/>
                      </a:lnTo>
                      <a:lnTo>
                        <a:pt x="61" y="308"/>
                      </a:lnTo>
                      <a:lnTo>
                        <a:pt x="58" y="336"/>
                      </a:lnTo>
                      <a:lnTo>
                        <a:pt x="54" y="339"/>
                      </a:lnTo>
                      <a:lnTo>
                        <a:pt x="61" y="368"/>
                      </a:lnTo>
                      <a:lnTo>
                        <a:pt x="72" y="371"/>
                      </a:lnTo>
                      <a:lnTo>
                        <a:pt x="75" y="369"/>
                      </a:lnTo>
                      <a:lnTo>
                        <a:pt x="66" y="339"/>
                      </a:lnTo>
                      <a:lnTo>
                        <a:pt x="80" y="289"/>
                      </a:lnTo>
                      <a:lnTo>
                        <a:pt x="86" y="284"/>
                      </a:lnTo>
                      <a:lnTo>
                        <a:pt x="86" y="281"/>
                      </a:lnTo>
                      <a:lnTo>
                        <a:pt x="98" y="282"/>
                      </a:lnTo>
                      <a:lnTo>
                        <a:pt x="102" y="289"/>
                      </a:lnTo>
                      <a:lnTo>
                        <a:pt x="105" y="284"/>
                      </a:lnTo>
                      <a:lnTo>
                        <a:pt x="94" y="193"/>
                      </a:lnTo>
                      <a:lnTo>
                        <a:pt x="96" y="193"/>
                      </a:lnTo>
                      <a:lnTo>
                        <a:pt x="96" y="174"/>
                      </a:lnTo>
                      <a:lnTo>
                        <a:pt x="97" y="172"/>
                      </a:lnTo>
                      <a:lnTo>
                        <a:pt x="94" y="127"/>
                      </a:lnTo>
                      <a:lnTo>
                        <a:pt x="90" y="73"/>
                      </a:lnTo>
                      <a:lnTo>
                        <a:pt x="71" y="63"/>
                      </a:lnTo>
                      <a:lnTo>
                        <a:pt x="64" y="51"/>
                      </a:lnTo>
                      <a:lnTo>
                        <a:pt x="70" y="41"/>
                      </a:lnTo>
                      <a:lnTo>
                        <a:pt x="72" y="42"/>
                      </a:lnTo>
                      <a:lnTo>
                        <a:pt x="75" y="37"/>
                      </a:lnTo>
                      <a:lnTo>
                        <a:pt x="75" y="31"/>
                      </a:lnTo>
                      <a:lnTo>
                        <a:pt x="80" y="31"/>
                      </a:lnTo>
                      <a:lnTo>
                        <a:pt x="82" y="16"/>
                      </a:lnTo>
                      <a:lnTo>
                        <a:pt x="77" y="5"/>
                      </a:lnTo>
                      <a:lnTo>
                        <a:pt x="72" y="1"/>
                      </a:lnTo>
                      <a:lnTo>
                        <a:pt x="64" y="1"/>
                      </a:lnTo>
                      <a:lnTo>
                        <a:pt x="59" y="0"/>
                      </a:lnTo>
                      <a:lnTo>
                        <a:pt x="53" y="3"/>
                      </a:lnTo>
                    </a:path>
                  </a:pathLst>
                </a:custGeom>
                <a:solidFill>
                  <a:srgbClr val="EAEC5E">
                    <a:alpha val="100000"/>
                  </a:srgbClr>
                </a:solidFill>
                <a:ln w="9525">
                  <a:noFill/>
                </a:ln>
              </p:spPr>
              <p:txBody>
                <a:bodyPr/>
                <a:lstStyle/>
                <a:p>
                  <a:endParaRPr lang="zh-CN" altLang="en-US"/>
                </a:p>
              </p:txBody>
            </p:sp>
            <p:sp>
              <p:nvSpPr>
                <p:cNvPr id="71" name="Freeform 57"/>
                <p:cNvSpPr/>
                <p:nvPr/>
              </p:nvSpPr>
              <p:spPr>
                <a:xfrm>
                  <a:off x="805" y="106"/>
                  <a:ext cx="74" cy="377"/>
                </a:xfrm>
                <a:custGeom>
                  <a:avLst/>
                  <a:gdLst/>
                  <a:ahLst/>
                  <a:cxnLst>
                    <a:cxn ang="0">
                      <a:pos x="25" y="5"/>
                    </a:cxn>
                    <a:cxn ang="0">
                      <a:pos x="43" y="0"/>
                    </a:cxn>
                    <a:cxn ang="0">
                      <a:pos x="56" y="0"/>
                    </a:cxn>
                    <a:cxn ang="0">
                      <a:pos x="68" y="3"/>
                    </a:cxn>
                    <a:cxn ang="0">
                      <a:pos x="72" y="16"/>
                    </a:cxn>
                    <a:cxn ang="0">
                      <a:pos x="72" y="27"/>
                    </a:cxn>
                    <a:cxn ang="0">
                      <a:pos x="65" y="40"/>
                    </a:cxn>
                    <a:cxn ang="0">
                      <a:pos x="60" y="40"/>
                    </a:cxn>
                    <a:cxn ang="0">
                      <a:pos x="68" y="56"/>
                    </a:cxn>
                    <a:cxn ang="0">
                      <a:pos x="73" y="80"/>
                    </a:cxn>
                    <a:cxn ang="0">
                      <a:pos x="73" y="102"/>
                    </a:cxn>
                    <a:cxn ang="0">
                      <a:pos x="72" y="129"/>
                    </a:cxn>
                    <a:cxn ang="0">
                      <a:pos x="68" y="156"/>
                    </a:cxn>
                    <a:cxn ang="0">
                      <a:pos x="59" y="158"/>
                    </a:cxn>
                    <a:cxn ang="0">
                      <a:pos x="59" y="165"/>
                    </a:cxn>
                    <a:cxn ang="0">
                      <a:pos x="54" y="169"/>
                    </a:cxn>
                    <a:cxn ang="0">
                      <a:pos x="54" y="197"/>
                    </a:cxn>
                    <a:cxn ang="0">
                      <a:pos x="50" y="202"/>
                    </a:cxn>
                    <a:cxn ang="0">
                      <a:pos x="50" y="253"/>
                    </a:cxn>
                    <a:cxn ang="0">
                      <a:pos x="50" y="285"/>
                    </a:cxn>
                    <a:cxn ang="0">
                      <a:pos x="56" y="320"/>
                    </a:cxn>
                    <a:cxn ang="0">
                      <a:pos x="59" y="366"/>
                    </a:cxn>
                    <a:cxn ang="0">
                      <a:pos x="51" y="370"/>
                    </a:cxn>
                    <a:cxn ang="0">
                      <a:pos x="51" y="376"/>
                    </a:cxn>
                    <a:cxn ang="0">
                      <a:pos x="40" y="376"/>
                    </a:cxn>
                    <a:cxn ang="0">
                      <a:pos x="37" y="373"/>
                    </a:cxn>
                    <a:cxn ang="0">
                      <a:pos x="32" y="373"/>
                    </a:cxn>
                    <a:cxn ang="0">
                      <a:pos x="32" y="376"/>
                    </a:cxn>
                    <a:cxn ang="0">
                      <a:pos x="23" y="376"/>
                    </a:cxn>
                    <a:cxn ang="0">
                      <a:pos x="5" y="373"/>
                    </a:cxn>
                    <a:cxn ang="0">
                      <a:pos x="5" y="370"/>
                    </a:cxn>
                    <a:cxn ang="0">
                      <a:pos x="21" y="363"/>
                    </a:cxn>
                    <a:cxn ang="0">
                      <a:pos x="21" y="356"/>
                    </a:cxn>
                    <a:cxn ang="0">
                      <a:pos x="6" y="353"/>
                    </a:cxn>
                    <a:cxn ang="0">
                      <a:pos x="6" y="349"/>
                    </a:cxn>
                    <a:cxn ang="0">
                      <a:pos x="17" y="342"/>
                    </a:cxn>
                    <a:cxn ang="0">
                      <a:pos x="17" y="290"/>
                    </a:cxn>
                    <a:cxn ang="0">
                      <a:pos x="13" y="243"/>
                    </a:cxn>
                    <a:cxn ang="0">
                      <a:pos x="14" y="196"/>
                    </a:cxn>
                    <a:cxn ang="0">
                      <a:pos x="14" y="169"/>
                    </a:cxn>
                    <a:cxn ang="0">
                      <a:pos x="13" y="161"/>
                    </a:cxn>
                    <a:cxn ang="0">
                      <a:pos x="13" y="124"/>
                    </a:cxn>
                    <a:cxn ang="0">
                      <a:pos x="0" y="116"/>
                    </a:cxn>
                    <a:cxn ang="0">
                      <a:pos x="0" y="112"/>
                    </a:cxn>
                    <a:cxn ang="0">
                      <a:pos x="28" y="61"/>
                    </a:cxn>
                    <a:cxn ang="0">
                      <a:pos x="41" y="54"/>
                    </a:cxn>
                    <a:cxn ang="0">
                      <a:pos x="40" y="51"/>
                    </a:cxn>
                    <a:cxn ang="0">
                      <a:pos x="30" y="49"/>
                    </a:cxn>
                    <a:cxn ang="0">
                      <a:pos x="30" y="46"/>
                    </a:cxn>
                    <a:cxn ang="0">
                      <a:pos x="28" y="44"/>
                    </a:cxn>
                    <a:cxn ang="0">
                      <a:pos x="28" y="40"/>
                    </a:cxn>
                    <a:cxn ang="0">
                      <a:pos x="25" y="39"/>
                    </a:cxn>
                    <a:cxn ang="0">
                      <a:pos x="28" y="37"/>
                    </a:cxn>
                    <a:cxn ang="0">
                      <a:pos x="26" y="35"/>
                    </a:cxn>
                    <a:cxn ang="0">
                      <a:pos x="30" y="27"/>
                    </a:cxn>
                    <a:cxn ang="0">
                      <a:pos x="28" y="22"/>
                    </a:cxn>
                    <a:cxn ang="0">
                      <a:pos x="30" y="18"/>
                    </a:cxn>
                    <a:cxn ang="0">
                      <a:pos x="26" y="14"/>
                    </a:cxn>
                    <a:cxn ang="0">
                      <a:pos x="25" y="5"/>
                    </a:cxn>
                  </a:cxnLst>
                  <a:rect l="0" t="0" r="0" b="0"/>
                  <a:pathLst>
                    <a:path w="74" h="377">
                      <a:moveTo>
                        <a:pt x="25" y="5"/>
                      </a:moveTo>
                      <a:lnTo>
                        <a:pt x="43" y="0"/>
                      </a:lnTo>
                      <a:lnTo>
                        <a:pt x="56" y="0"/>
                      </a:lnTo>
                      <a:lnTo>
                        <a:pt x="68" y="3"/>
                      </a:lnTo>
                      <a:lnTo>
                        <a:pt x="72" y="16"/>
                      </a:lnTo>
                      <a:lnTo>
                        <a:pt x="72" y="27"/>
                      </a:lnTo>
                      <a:lnTo>
                        <a:pt x="65" y="40"/>
                      </a:lnTo>
                      <a:lnTo>
                        <a:pt x="60" y="40"/>
                      </a:lnTo>
                      <a:lnTo>
                        <a:pt x="68" y="56"/>
                      </a:lnTo>
                      <a:lnTo>
                        <a:pt x="73" y="80"/>
                      </a:lnTo>
                      <a:lnTo>
                        <a:pt x="73" y="102"/>
                      </a:lnTo>
                      <a:lnTo>
                        <a:pt x="72" y="129"/>
                      </a:lnTo>
                      <a:lnTo>
                        <a:pt x="68" y="156"/>
                      </a:lnTo>
                      <a:lnTo>
                        <a:pt x="59" y="158"/>
                      </a:lnTo>
                      <a:lnTo>
                        <a:pt x="59" y="165"/>
                      </a:lnTo>
                      <a:lnTo>
                        <a:pt x="54" y="169"/>
                      </a:lnTo>
                      <a:lnTo>
                        <a:pt x="54" y="197"/>
                      </a:lnTo>
                      <a:lnTo>
                        <a:pt x="50" y="202"/>
                      </a:lnTo>
                      <a:lnTo>
                        <a:pt x="50" y="253"/>
                      </a:lnTo>
                      <a:lnTo>
                        <a:pt x="50" y="285"/>
                      </a:lnTo>
                      <a:lnTo>
                        <a:pt x="56" y="320"/>
                      </a:lnTo>
                      <a:lnTo>
                        <a:pt x="59" y="366"/>
                      </a:lnTo>
                      <a:lnTo>
                        <a:pt x="51" y="370"/>
                      </a:lnTo>
                      <a:lnTo>
                        <a:pt x="51" y="376"/>
                      </a:lnTo>
                      <a:lnTo>
                        <a:pt x="40" y="376"/>
                      </a:lnTo>
                      <a:lnTo>
                        <a:pt x="37" y="373"/>
                      </a:lnTo>
                      <a:lnTo>
                        <a:pt x="32" y="373"/>
                      </a:lnTo>
                      <a:lnTo>
                        <a:pt x="32" y="376"/>
                      </a:lnTo>
                      <a:lnTo>
                        <a:pt x="23" y="376"/>
                      </a:lnTo>
                      <a:lnTo>
                        <a:pt x="5" y="373"/>
                      </a:lnTo>
                      <a:lnTo>
                        <a:pt x="5" y="370"/>
                      </a:lnTo>
                      <a:lnTo>
                        <a:pt x="21" y="363"/>
                      </a:lnTo>
                      <a:lnTo>
                        <a:pt x="21" y="356"/>
                      </a:lnTo>
                      <a:lnTo>
                        <a:pt x="6" y="353"/>
                      </a:lnTo>
                      <a:lnTo>
                        <a:pt x="6" y="349"/>
                      </a:lnTo>
                      <a:lnTo>
                        <a:pt x="17" y="342"/>
                      </a:lnTo>
                      <a:lnTo>
                        <a:pt x="17" y="290"/>
                      </a:lnTo>
                      <a:lnTo>
                        <a:pt x="13" y="243"/>
                      </a:lnTo>
                      <a:lnTo>
                        <a:pt x="14" y="196"/>
                      </a:lnTo>
                      <a:lnTo>
                        <a:pt x="14" y="169"/>
                      </a:lnTo>
                      <a:lnTo>
                        <a:pt x="13" y="161"/>
                      </a:lnTo>
                      <a:lnTo>
                        <a:pt x="13" y="124"/>
                      </a:lnTo>
                      <a:lnTo>
                        <a:pt x="0" y="116"/>
                      </a:lnTo>
                      <a:lnTo>
                        <a:pt x="0" y="112"/>
                      </a:lnTo>
                      <a:lnTo>
                        <a:pt x="28" y="61"/>
                      </a:lnTo>
                      <a:lnTo>
                        <a:pt x="41" y="54"/>
                      </a:lnTo>
                      <a:lnTo>
                        <a:pt x="40" y="51"/>
                      </a:lnTo>
                      <a:lnTo>
                        <a:pt x="30" y="49"/>
                      </a:lnTo>
                      <a:lnTo>
                        <a:pt x="30" y="46"/>
                      </a:lnTo>
                      <a:lnTo>
                        <a:pt x="28" y="44"/>
                      </a:lnTo>
                      <a:lnTo>
                        <a:pt x="28" y="40"/>
                      </a:lnTo>
                      <a:lnTo>
                        <a:pt x="25" y="39"/>
                      </a:lnTo>
                      <a:lnTo>
                        <a:pt x="28" y="37"/>
                      </a:lnTo>
                      <a:lnTo>
                        <a:pt x="26" y="35"/>
                      </a:lnTo>
                      <a:lnTo>
                        <a:pt x="30" y="27"/>
                      </a:lnTo>
                      <a:lnTo>
                        <a:pt x="28" y="22"/>
                      </a:lnTo>
                      <a:lnTo>
                        <a:pt x="30" y="18"/>
                      </a:lnTo>
                      <a:lnTo>
                        <a:pt x="26" y="14"/>
                      </a:lnTo>
                      <a:lnTo>
                        <a:pt x="25" y="5"/>
                      </a:lnTo>
                    </a:path>
                  </a:pathLst>
                </a:custGeom>
                <a:solidFill>
                  <a:srgbClr val="EAEC5E">
                    <a:alpha val="100000"/>
                  </a:srgbClr>
                </a:solidFill>
                <a:ln w="9525">
                  <a:noFill/>
                </a:ln>
              </p:spPr>
              <p:txBody>
                <a:bodyPr/>
                <a:lstStyle/>
                <a:p>
                  <a:endParaRPr lang="zh-CN" altLang="en-US"/>
                </a:p>
              </p:txBody>
            </p:sp>
            <p:sp>
              <p:nvSpPr>
                <p:cNvPr id="72" name="Freeform 58"/>
                <p:cNvSpPr/>
                <p:nvPr/>
              </p:nvSpPr>
              <p:spPr>
                <a:xfrm>
                  <a:off x="689" y="68"/>
                  <a:ext cx="101" cy="337"/>
                </a:xfrm>
                <a:custGeom>
                  <a:avLst/>
                  <a:gdLst/>
                  <a:ahLst/>
                  <a:cxnLst>
                    <a:cxn ang="0">
                      <a:pos x="61" y="4"/>
                    </a:cxn>
                    <a:cxn ang="0">
                      <a:pos x="66" y="22"/>
                    </a:cxn>
                    <a:cxn ang="0">
                      <a:pos x="63" y="24"/>
                    </a:cxn>
                    <a:cxn ang="0">
                      <a:pos x="60" y="31"/>
                    </a:cxn>
                    <a:cxn ang="0">
                      <a:pos x="55" y="43"/>
                    </a:cxn>
                    <a:cxn ang="0">
                      <a:pos x="60" y="45"/>
                    </a:cxn>
                    <a:cxn ang="0">
                      <a:pos x="82" y="63"/>
                    </a:cxn>
                    <a:cxn ang="0">
                      <a:pos x="97" y="164"/>
                    </a:cxn>
                    <a:cxn ang="0">
                      <a:pos x="100" y="182"/>
                    </a:cxn>
                    <a:cxn ang="0">
                      <a:pos x="94" y="191"/>
                    </a:cxn>
                    <a:cxn ang="0">
                      <a:pos x="89" y="194"/>
                    </a:cxn>
                    <a:cxn ang="0">
                      <a:pos x="89" y="178"/>
                    </a:cxn>
                    <a:cxn ang="0">
                      <a:pos x="89" y="187"/>
                    </a:cxn>
                    <a:cxn ang="0">
                      <a:pos x="84" y="181"/>
                    </a:cxn>
                    <a:cxn ang="0">
                      <a:pos x="81" y="168"/>
                    </a:cxn>
                    <a:cxn ang="0">
                      <a:pos x="68" y="255"/>
                    </a:cxn>
                    <a:cxn ang="0">
                      <a:pos x="61" y="310"/>
                    </a:cxn>
                    <a:cxn ang="0">
                      <a:pos x="65" y="333"/>
                    </a:cxn>
                    <a:cxn ang="0">
                      <a:pos x="48" y="330"/>
                    </a:cxn>
                    <a:cxn ang="0">
                      <a:pos x="53" y="300"/>
                    </a:cxn>
                    <a:cxn ang="0">
                      <a:pos x="46" y="258"/>
                    </a:cxn>
                    <a:cxn ang="0">
                      <a:pos x="45" y="298"/>
                    </a:cxn>
                    <a:cxn ang="0">
                      <a:pos x="42" y="327"/>
                    </a:cxn>
                    <a:cxn ang="0">
                      <a:pos x="29" y="328"/>
                    </a:cxn>
                    <a:cxn ang="0">
                      <a:pos x="24" y="255"/>
                    </a:cxn>
                    <a:cxn ang="0">
                      <a:pos x="18" y="249"/>
                    </a:cxn>
                    <a:cxn ang="0">
                      <a:pos x="3" y="255"/>
                    </a:cxn>
                    <a:cxn ang="0">
                      <a:pos x="11" y="171"/>
                    </a:cxn>
                    <a:cxn ang="0">
                      <a:pos x="9" y="154"/>
                    </a:cxn>
                    <a:cxn ang="0">
                      <a:pos x="11" y="112"/>
                    </a:cxn>
                    <a:cxn ang="0">
                      <a:pos x="33" y="56"/>
                    </a:cxn>
                    <a:cxn ang="0">
                      <a:pos x="33" y="36"/>
                    </a:cxn>
                    <a:cxn ang="0">
                      <a:pos x="29" y="32"/>
                    </a:cxn>
                    <a:cxn ang="0">
                      <a:pos x="24" y="27"/>
                    </a:cxn>
                    <a:cxn ang="0">
                      <a:pos x="27" y="4"/>
                    </a:cxn>
                    <a:cxn ang="0">
                      <a:pos x="40" y="1"/>
                    </a:cxn>
                    <a:cxn ang="0">
                      <a:pos x="50" y="2"/>
                    </a:cxn>
                  </a:cxnLst>
                  <a:rect l="0" t="0" r="0" b="0"/>
                  <a:pathLst>
                    <a:path w="101" h="337">
                      <a:moveTo>
                        <a:pt x="50" y="2"/>
                      </a:moveTo>
                      <a:lnTo>
                        <a:pt x="61" y="4"/>
                      </a:lnTo>
                      <a:lnTo>
                        <a:pt x="66" y="17"/>
                      </a:lnTo>
                      <a:lnTo>
                        <a:pt x="66" y="22"/>
                      </a:lnTo>
                      <a:lnTo>
                        <a:pt x="61" y="22"/>
                      </a:lnTo>
                      <a:lnTo>
                        <a:pt x="63" y="24"/>
                      </a:lnTo>
                      <a:lnTo>
                        <a:pt x="61" y="25"/>
                      </a:lnTo>
                      <a:lnTo>
                        <a:pt x="60" y="31"/>
                      </a:lnTo>
                      <a:lnTo>
                        <a:pt x="58" y="32"/>
                      </a:lnTo>
                      <a:lnTo>
                        <a:pt x="55" y="43"/>
                      </a:lnTo>
                      <a:lnTo>
                        <a:pt x="55" y="45"/>
                      </a:lnTo>
                      <a:lnTo>
                        <a:pt x="60" y="45"/>
                      </a:lnTo>
                      <a:lnTo>
                        <a:pt x="68" y="58"/>
                      </a:lnTo>
                      <a:lnTo>
                        <a:pt x="82" y="63"/>
                      </a:lnTo>
                      <a:lnTo>
                        <a:pt x="89" y="72"/>
                      </a:lnTo>
                      <a:lnTo>
                        <a:pt x="97" y="164"/>
                      </a:lnTo>
                      <a:lnTo>
                        <a:pt x="94" y="166"/>
                      </a:lnTo>
                      <a:lnTo>
                        <a:pt x="100" y="182"/>
                      </a:lnTo>
                      <a:lnTo>
                        <a:pt x="97" y="191"/>
                      </a:lnTo>
                      <a:lnTo>
                        <a:pt x="94" y="191"/>
                      </a:lnTo>
                      <a:lnTo>
                        <a:pt x="93" y="194"/>
                      </a:lnTo>
                      <a:lnTo>
                        <a:pt x="89" y="194"/>
                      </a:lnTo>
                      <a:lnTo>
                        <a:pt x="91" y="184"/>
                      </a:lnTo>
                      <a:lnTo>
                        <a:pt x="89" y="178"/>
                      </a:lnTo>
                      <a:lnTo>
                        <a:pt x="88" y="183"/>
                      </a:lnTo>
                      <a:lnTo>
                        <a:pt x="89" y="187"/>
                      </a:lnTo>
                      <a:lnTo>
                        <a:pt x="87" y="189"/>
                      </a:lnTo>
                      <a:lnTo>
                        <a:pt x="84" y="181"/>
                      </a:lnTo>
                      <a:lnTo>
                        <a:pt x="86" y="167"/>
                      </a:lnTo>
                      <a:lnTo>
                        <a:pt x="81" y="168"/>
                      </a:lnTo>
                      <a:lnTo>
                        <a:pt x="84" y="251"/>
                      </a:lnTo>
                      <a:lnTo>
                        <a:pt x="68" y="255"/>
                      </a:lnTo>
                      <a:lnTo>
                        <a:pt x="60" y="305"/>
                      </a:lnTo>
                      <a:lnTo>
                        <a:pt x="61" y="310"/>
                      </a:lnTo>
                      <a:lnTo>
                        <a:pt x="65" y="330"/>
                      </a:lnTo>
                      <a:lnTo>
                        <a:pt x="65" y="333"/>
                      </a:lnTo>
                      <a:lnTo>
                        <a:pt x="53" y="336"/>
                      </a:lnTo>
                      <a:lnTo>
                        <a:pt x="48" y="330"/>
                      </a:lnTo>
                      <a:lnTo>
                        <a:pt x="51" y="313"/>
                      </a:lnTo>
                      <a:lnTo>
                        <a:pt x="53" y="300"/>
                      </a:lnTo>
                      <a:lnTo>
                        <a:pt x="48" y="258"/>
                      </a:lnTo>
                      <a:lnTo>
                        <a:pt x="46" y="258"/>
                      </a:lnTo>
                      <a:lnTo>
                        <a:pt x="42" y="273"/>
                      </a:lnTo>
                      <a:lnTo>
                        <a:pt x="45" y="298"/>
                      </a:lnTo>
                      <a:lnTo>
                        <a:pt x="48" y="301"/>
                      </a:lnTo>
                      <a:lnTo>
                        <a:pt x="42" y="327"/>
                      </a:lnTo>
                      <a:lnTo>
                        <a:pt x="31" y="330"/>
                      </a:lnTo>
                      <a:lnTo>
                        <a:pt x="29" y="328"/>
                      </a:lnTo>
                      <a:lnTo>
                        <a:pt x="37" y="302"/>
                      </a:lnTo>
                      <a:lnTo>
                        <a:pt x="24" y="255"/>
                      </a:lnTo>
                      <a:lnTo>
                        <a:pt x="18" y="252"/>
                      </a:lnTo>
                      <a:lnTo>
                        <a:pt x="18" y="249"/>
                      </a:lnTo>
                      <a:lnTo>
                        <a:pt x="6" y="250"/>
                      </a:lnTo>
                      <a:lnTo>
                        <a:pt x="3" y="255"/>
                      </a:lnTo>
                      <a:lnTo>
                        <a:pt x="0" y="252"/>
                      </a:lnTo>
                      <a:lnTo>
                        <a:pt x="11" y="171"/>
                      </a:lnTo>
                      <a:lnTo>
                        <a:pt x="9" y="171"/>
                      </a:lnTo>
                      <a:lnTo>
                        <a:pt x="9" y="154"/>
                      </a:lnTo>
                      <a:lnTo>
                        <a:pt x="8" y="152"/>
                      </a:lnTo>
                      <a:lnTo>
                        <a:pt x="11" y="112"/>
                      </a:lnTo>
                      <a:lnTo>
                        <a:pt x="15" y="65"/>
                      </a:lnTo>
                      <a:lnTo>
                        <a:pt x="33" y="56"/>
                      </a:lnTo>
                      <a:lnTo>
                        <a:pt x="39" y="45"/>
                      </a:lnTo>
                      <a:lnTo>
                        <a:pt x="33" y="36"/>
                      </a:lnTo>
                      <a:lnTo>
                        <a:pt x="31" y="37"/>
                      </a:lnTo>
                      <a:lnTo>
                        <a:pt x="29" y="32"/>
                      </a:lnTo>
                      <a:lnTo>
                        <a:pt x="29" y="27"/>
                      </a:lnTo>
                      <a:lnTo>
                        <a:pt x="24" y="27"/>
                      </a:lnTo>
                      <a:lnTo>
                        <a:pt x="23" y="14"/>
                      </a:lnTo>
                      <a:lnTo>
                        <a:pt x="27" y="4"/>
                      </a:lnTo>
                      <a:lnTo>
                        <a:pt x="32" y="1"/>
                      </a:lnTo>
                      <a:lnTo>
                        <a:pt x="40" y="1"/>
                      </a:lnTo>
                      <a:lnTo>
                        <a:pt x="44" y="0"/>
                      </a:lnTo>
                      <a:lnTo>
                        <a:pt x="50" y="2"/>
                      </a:lnTo>
                    </a:path>
                  </a:pathLst>
                </a:custGeom>
                <a:solidFill>
                  <a:srgbClr val="EAEC5E">
                    <a:alpha val="100000"/>
                  </a:srgbClr>
                </a:solidFill>
                <a:ln w="9525">
                  <a:noFill/>
                </a:ln>
              </p:spPr>
              <p:txBody>
                <a:bodyPr/>
                <a:lstStyle/>
                <a:p>
                  <a:endParaRPr lang="zh-CN" altLang="en-US"/>
                </a:p>
              </p:txBody>
            </p:sp>
            <p:sp>
              <p:nvSpPr>
                <p:cNvPr id="73" name="Freeform 59"/>
                <p:cNvSpPr/>
                <p:nvPr/>
              </p:nvSpPr>
              <p:spPr>
                <a:xfrm>
                  <a:off x="141" y="97"/>
                  <a:ext cx="65" cy="237"/>
                </a:xfrm>
                <a:custGeom>
                  <a:avLst/>
                  <a:gdLst/>
                  <a:ahLst/>
                  <a:cxnLst>
                    <a:cxn ang="0">
                      <a:pos x="25" y="3"/>
                    </a:cxn>
                    <a:cxn ang="0">
                      <a:pos x="21" y="15"/>
                    </a:cxn>
                    <a:cxn ang="0">
                      <a:pos x="24" y="17"/>
                    </a:cxn>
                    <a:cxn ang="0">
                      <a:pos x="26" y="22"/>
                    </a:cxn>
                    <a:cxn ang="0">
                      <a:pos x="29" y="30"/>
                    </a:cxn>
                    <a:cxn ang="0">
                      <a:pos x="26" y="32"/>
                    </a:cxn>
                    <a:cxn ang="0">
                      <a:pos x="12" y="44"/>
                    </a:cxn>
                    <a:cxn ang="0">
                      <a:pos x="2" y="116"/>
                    </a:cxn>
                    <a:cxn ang="0">
                      <a:pos x="0" y="128"/>
                    </a:cxn>
                    <a:cxn ang="0">
                      <a:pos x="4" y="135"/>
                    </a:cxn>
                    <a:cxn ang="0">
                      <a:pos x="7" y="136"/>
                    </a:cxn>
                    <a:cxn ang="0">
                      <a:pos x="7" y="126"/>
                    </a:cxn>
                    <a:cxn ang="0">
                      <a:pos x="7" y="131"/>
                    </a:cxn>
                    <a:cxn ang="0">
                      <a:pos x="10" y="128"/>
                    </a:cxn>
                    <a:cxn ang="0">
                      <a:pos x="12" y="118"/>
                    </a:cxn>
                    <a:cxn ang="0">
                      <a:pos x="21" y="180"/>
                    </a:cxn>
                    <a:cxn ang="0">
                      <a:pos x="25" y="218"/>
                    </a:cxn>
                    <a:cxn ang="0">
                      <a:pos x="23" y="234"/>
                    </a:cxn>
                    <a:cxn ang="0">
                      <a:pos x="33" y="232"/>
                    </a:cxn>
                    <a:cxn ang="0">
                      <a:pos x="30" y="211"/>
                    </a:cxn>
                    <a:cxn ang="0">
                      <a:pos x="34" y="182"/>
                    </a:cxn>
                    <a:cxn ang="0">
                      <a:pos x="36" y="209"/>
                    </a:cxn>
                    <a:cxn ang="0">
                      <a:pos x="37" y="229"/>
                    </a:cxn>
                    <a:cxn ang="0">
                      <a:pos x="45" y="230"/>
                    </a:cxn>
                    <a:cxn ang="0">
                      <a:pos x="49" y="180"/>
                    </a:cxn>
                    <a:cxn ang="0">
                      <a:pos x="52" y="175"/>
                    </a:cxn>
                    <a:cxn ang="0">
                      <a:pos x="62" y="180"/>
                    </a:cxn>
                    <a:cxn ang="0">
                      <a:pos x="57" y="120"/>
                    </a:cxn>
                    <a:cxn ang="0">
                      <a:pos x="58" y="108"/>
                    </a:cxn>
                    <a:cxn ang="0">
                      <a:pos x="57" y="79"/>
                    </a:cxn>
                    <a:cxn ang="0">
                      <a:pos x="43" y="39"/>
                    </a:cxn>
                    <a:cxn ang="0">
                      <a:pos x="43" y="26"/>
                    </a:cxn>
                    <a:cxn ang="0">
                      <a:pos x="45" y="23"/>
                    </a:cxn>
                    <a:cxn ang="0">
                      <a:pos x="49" y="19"/>
                    </a:cxn>
                    <a:cxn ang="0">
                      <a:pos x="46" y="3"/>
                    </a:cxn>
                    <a:cxn ang="0">
                      <a:pos x="39" y="1"/>
                    </a:cxn>
                    <a:cxn ang="0">
                      <a:pos x="32" y="1"/>
                    </a:cxn>
                  </a:cxnLst>
                  <a:rect l="0" t="0" r="0" b="0"/>
                  <a:pathLst>
                    <a:path w="65" h="237">
                      <a:moveTo>
                        <a:pt x="32" y="1"/>
                      </a:moveTo>
                      <a:lnTo>
                        <a:pt x="25" y="3"/>
                      </a:lnTo>
                      <a:lnTo>
                        <a:pt x="21" y="12"/>
                      </a:lnTo>
                      <a:lnTo>
                        <a:pt x="21" y="15"/>
                      </a:lnTo>
                      <a:lnTo>
                        <a:pt x="25" y="15"/>
                      </a:lnTo>
                      <a:lnTo>
                        <a:pt x="24" y="17"/>
                      </a:lnTo>
                      <a:lnTo>
                        <a:pt x="25" y="18"/>
                      </a:lnTo>
                      <a:lnTo>
                        <a:pt x="26" y="22"/>
                      </a:lnTo>
                      <a:lnTo>
                        <a:pt x="27" y="23"/>
                      </a:lnTo>
                      <a:lnTo>
                        <a:pt x="29" y="30"/>
                      </a:lnTo>
                      <a:lnTo>
                        <a:pt x="29" y="32"/>
                      </a:lnTo>
                      <a:lnTo>
                        <a:pt x="26" y="32"/>
                      </a:lnTo>
                      <a:lnTo>
                        <a:pt x="21" y="41"/>
                      </a:lnTo>
                      <a:lnTo>
                        <a:pt x="12" y="44"/>
                      </a:lnTo>
                      <a:lnTo>
                        <a:pt x="7" y="51"/>
                      </a:lnTo>
                      <a:lnTo>
                        <a:pt x="2" y="116"/>
                      </a:lnTo>
                      <a:lnTo>
                        <a:pt x="4" y="116"/>
                      </a:lnTo>
                      <a:lnTo>
                        <a:pt x="0" y="128"/>
                      </a:lnTo>
                      <a:lnTo>
                        <a:pt x="2" y="135"/>
                      </a:lnTo>
                      <a:lnTo>
                        <a:pt x="4" y="135"/>
                      </a:lnTo>
                      <a:lnTo>
                        <a:pt x="5" y="136"/>
                      </a:lnTo>
                      <a:lnTo>
                        <a:pt x="7" y="136"/>
                      </a:lnTo>
                      <a:lnTo>
                        <a:pt x="5" y="130"/>
                      </a:lnTo>
                      <a:lnTo>
                        <a:pt x="7" y="126"/>
                      </a:lnTo>
                      <a:lnTo>
                        <a:pt x="7" y="129"/>
                      </a:lnTo>
                      <a:lnTo>
                        <a:pt x="7" y="131"/>
                      </a:lnTo>
                      <a:lnTo>
                        <a:pt x="8" y="133"/>
                      </a:lnTo>
                      <a:lnTo>
                        <a:pt x="10" y="128"/>
                      </a:lnTo>
                      <a:lnTo>
                        <a:pt x="9" y="118"/>
                      </a:lnTo>
                      <a:lnTo>
                        <a:pt x="12" y="118"/>
                      </a:lnTo>
                      <a:lnTo>
                        <a:pt x="10" y="176"/>
                      </a:lnTo>
                      <a:lnTo>
                        <a:pt x="21" y="180"/>
                      </a:lnTo>
                      <a:lnTo>
                        <a:pt x="26" y="214"/>
                      </a:lnTo>
                      <a:lnTo>
                        <a:pt x="25" y="218"/>
                      </a:lnTo>
                      <a:lnTo>
                        <a:pt x="23" y="231"/>
                      </a:lnTo>
                      <a:lnTo>
                        <a:pt x="23" y="234"/>
                      </a:lnTo>
                      <a:lnTo>
                        <a:pt x="30" y="236"/>
                      </a:lnTo>
                      <a:lnTo>
                        <a:pt x="33" y="232"/>
                      </a:lnTo>
                      <a:lnTo>
                        <a:pt x="31" y="220"/>
                      </a:lnTo>
                      <a:lnTo>
                        <a:pt x="30" y="211"/>
                      </a:lnTo>
                      <a:lnTo>
                        <a:pt x="34" y="181"/>
                      </a:lnTo>
                      <a:lnTo>
                        <a:pt x="34" y="182"/>
                      </a:lnTo>
                      <a:lnTo>
                        <a:pt x="37" y="192"/>
                      </a:lnTo>
                      <a:lnTo>
                        <a:pt x="36" y="209"/>
                      </a:lnTo>
                      <a:lnTo>
                        <a:pt x="33" y="212"/>
                      </a:lnTo>
                      <a:lnTo>
                        <a:pt x="37" y="229"/>
                      </a:lnTo>
                      <a:lnTo>
                        <a:pt x="44" y="231"/>
                      </a:lnTo>
                      <a:lnTo>
                        <a:pt x="45" y="230"/>
                      </a:lnTo>
                      <a:lnTo>
                        <a:pt x="40" y="212"/>
                      </a:lnTo>
                      <a:lnTo>
                        <a:pt x="49" y="180"/>
                      </a:lnTo>
                      <a:lnTo>
                        <a:pt x="52" y="178"/>
                      </a:lnTo>
                      <a:lnTo>
                        <a:pt x="52" y="175"/>
                      </a:lnTo>
                      <a:lnTo>
                        <a:pt x="60" y="176"/>
                      </a:lnTo>
                      <a:lnTo>
                        <a:pt x="62" y="180"/>
                      </a:lnTo>
                      <a:lnTo>
                        <a:pt x="64" y="178"/>
                      </a:lnTo>
                      <a:lnTo>
                        <a:pt x="57" y="120"/>
                      </a:lnTo>
                      <a:lnTo>
                        <a:pt x="58" y="121"/>
                      </a:lnTo>
                      <a:lnTo>
                        <a:pt x="58" y="108"/>
                      </a:lnTo>
                      <a:lnTo>
                        <a:pt x="59" y="107"/>
                      </a:lnTo>
                      <a:lnTo>
                        <a:pt x="57" y="79"/>
                      </a:lnTo>
                      <a:lnTo>
                        <a:pt x="55" y="45"/>
                      </a:lnTo>
                      <a:lnTo>
                        <a:pt x="43" y="39"/>
                      </a:lnTo>
                      <a:lnTo>
                        <a:pt x="39" y="32"/>
                      </a:lnTo>
                      <a:lnTo>
                        <a:pt x="43" y="26"/>
                      </a:lnTo>
                      <a:lnTo>
                        <a:pt x="44" y="26"/>
                      </a:lnTo>
                      <a:lnTo>
                        <a:pt x="45" y="23"/>
                      </a:lnTo>
                      <a:lnTo>
                        <a:pt x="45" y="19"/>
                      </a:lnTo>
                      <a:lnTo>
                        <a:pt x="49" y="19"/>
                      </a:lnTo>
                      <a:lnTo>
                        <a:pt x="50" y="10"/>
                      </a:lnTo>
                      <a:lnTo>
                        <a:pt x="46" y="3"/>
                      </a:lnTo>
                      <a:lnTo>
                        <a:pt x="44" y="1"/>
                      </a:lnTo>
                      <a:lnTo>
                        <a:pt x="39" y="1"/>
                      </a:lnTo>
                      <a:lnTo>
                        <a:pt x="36" y="0"/>
                      </a:lnTo>
                      <a:lnTo>
                        <a:pt x="32" y="1"/>
                      </a:lnTo>
                    </a:path>
                  </a:pathLst>
                </a:custGeom>
                <a:solidFill>
                  <a:srgbClr val="EAEC5E">
                    <a:alpha val="100000"/>
                  </a:srgbClr>
                </a:solidFill>
                <a:ln w="9525">
                  <a:noFill/>
                </a:ln>
              </p:spPr>
              <p:txBody>
                <a:bodyPr/>
                <a:lstStyle/>
                <a:p>
                  <a:endParaRPr lang="zh-CN" altLang="en-US"/>
                </a:p>
              </p:txBody>
            </p:sp>
            <p:sp>
              <p:nvSpPr>
                <p:cNvPr id="74" name="Freeform 60"/>
                <p:cNvSpPr/>
                <p:nvPr/>
              </p:nvSpPr>
              <p:spPr>
                <a:xfrm>
                  <a:off x="894" y="245"/>
                  <a:ext cx="211" cy="724"/>
                </a:xfrm>
                <a:custGeom>
                  <a:avLst/>
                  <a:gdLst/>
                  <a:ahLst/>
                  <a:cxnLst>
                    <a:cxn ang="0">
                      <a:pos x="133" y="0"/>
                    </a:cxn>
                    <a:cxn ang="0">
                      <a:pos x="87" y="23"/>
                    </a:cxn>
                    <a:cxn ang="0">
                      <a:pos x="86" y="71"/>
                    </a:cxn>
                    <a:cxn ang="0">
                      <a:pos x="63" y="94"/>
                    </a:cxn>
                    <a:cxn ang="0">
                      <a:pos x="15" y="121"/>
                    </a:cxn>
                    <a:cxn ang="0">
                      <a:pos x="7" y="260"/>
                    </a:cxn>
                    <a:cxn ang="0">
                      <a:pos x="39" y="380"/>
                    </a:cxn>
                    <a:cxn ang="0">
                      <a:pos x="73" y="471"/>
                    </a:cxn>
                    <a:cxn ang="0">
                      <a:pos x="66" y="687"/>
                    </a:cxn>
                    <a:cxn ang="0">
                      <a:pos x="72" y="696"/>
                    </a:cxn>
                    <a:cxn ang="0">
                      <a:pos x="105" y="719"/>
                    </a:cxn>
                    <a:cxn ang="0">
                      <a:pos x="123" y="723"/>
                    </a:cxn>
                    <a:cxn ang="0">
                      <a:pos x="135" y="717"/>
                    </a:cxn>
                    <a:cxn ang="0">
                      <a:pos x="128" y="705"/>
                    </a:cxn>
                    <a:cxn ang="0">
                      <a:pos x="112" y="687"/>
                    </a:cxn>
                    <a:cxn ang="0">
                      <a:pos x="119" y="680"/>
                    </a:cxn>
                    <a:cxn ang="0">
                      <a:pos x="161" y="694"/>
                    </a:cxn>
                    <a:cxn ang="0">
                      <a:pos x="164" y="685"/>
                    </a:cxn>
                    <a:cxn ang="0">
                      <a:pos x="161" y="676"/>
                    </a:cxn>
                    <a:cxn ang="0">
                      <a:pos x="148" y="663"/>
                    </a:cxn>
                    <a:cxn ang="0">
                      <a:pos x="162" y="592"/>
                    </a:cxn>
                    <a:cxn ang="0">
                      <a:pos x="176" y="396"/>
                    </a:cxn>
                    <a:cxn ang="0">
                      <a:pos x="183" y="357"/>
                    </a:cxn>
                    <a:cxn ang="0">
                      <a:pos x="171" y="279"/>
                    </a:cxn>
                    <a:cxn ang="0">
                      <a:pos x="181" y="278"/>
                    </a:cxn>
                    <a:cxn ang="0">
                      <a:pos x="189" y="275"/>
                    </a:cxn>
                    <a:cxn ang="0">
                      <a:pos x="197" y="270"/>
                    </a:cxn>
                    <a:cxn ang="0">
                      <a:pos x="203" y="264"/>
                    </a:cxn>
                    <a:cxn ang="0">
                      <a:pos x="210" y="254"/>
                    </a:cxn>
                    <a:cxn ang="0">
                      <a:pos x="204" y="215"/>
                    </a:cxn>
                    <a:cxn ang="0">
                      <a:pos x="154" y="124"/>
                    </a:cxn>
                    <a:cxn ang="0">
                      <a:pos x="135" y="97"/>
                    </a:cxn>
                    <a:cxn ang="0">
                      <a:pos x="157" y="80"/>
                    </a:cxn>
                    <a:cxn ang="0">
                      <a:pos x="159" y="76"/>
                    </a:cxn>
                    <a:cxn ang="0">
                      <a:pos x="166" y="68"/>
                    </a:cxn>
                    <a:cxn ang="0">
                      <a:pos x="165" y="48"/>
                    </a:cxn>
                    <a:cxn ang="0">
                      <a:pos x="168" y="25"/>
                    </a:cxn>
                  </a:cxnLst>
                  <a:rect l="0" t="0" r="0" b="0"/>
                  <a:pathLst>
                    <a:path w="211" h="724">
                      <a:moveTo>
                        <a:pt x="158" y="9"/>
                      </a:moveTo>
                      <a:lnTo>
                        <a:pt x="133" y="0"/>
                      </a:lnTo>
                      <a:lnTo>
                        <a:pt x="105" y="4"/>
                      </a:lnTo>
                      <a:lnTo>
                        <a:pt x="87" y="23"/>
                      </a:lnTo>
                      <a:lnTo>
                        <a:pt x="80" y="45"/>
                      </a:lnTo>
                      <a:lnTo>
                        <a:pt x="86" y="71"/>
                      </a:lnTo>
                      <a:lnTo>
                        <a:pt x="76" y="87"/>
                      </a:lnTo>
                      <a:lnTo>
                        <a:pt x="63" y="94"/>
                      </a:lnTo>
                      <a:lnTo>
                        <a:pt x="26" y="110"/>
                      </a:lnTo>
                      <a:lnTo>
                        <a:pt x="15" y="121"/>
                      </a:lnTo>
                      <a:lnTo>
                        <a:pt x="0" y="236"/>
                      </a:lnTo>
                      <a:lnTo>
                        <a:pt x="7" y="260"/>
                      </a:lnTo>
                      <a:lnTo>
                        <a:pt x="45" y="270"/>
                      </a:lnTo>
                      <a:lnTo>
                        <a:pt x="39" y="380"/>
                      </a:lnTo>
                      <a:lnTo>
                        <a:pt x="66" y="390"/>
                      </a:lnTo>
                      <a:lnTo>
                        <a:pt x="73" y="471"/>
                      </a:lnTo>
                      <a:lnTo>
                        <a:pt x="67" y="610"/>
                      </a:lnTo>
                      <a:lnTo>
                        <a:pt x="66" y="687"/>
                      </a:lnTo>
                      <a:lnTo>
                        <a:pt x="72" y="689"/>
                      </a:lnTo>
                      <a:lnTo>
                        <a:pt x="72" y="696"/>
                      </a:lnTo>
                      <a:lnTo>
                        <a:pt x="93" y="710"/>
                      </a:lnTo>
                      <a:lnTo>
                        <a:pt x="105" y="719"/>
                      </a:lnTo>
                      <a:lnTo>
                        <a:pt x="113" y="723"/>
                      </a:lnTo>
                      <a:lnTo>
                        <a:pt x="123" y="723"/>
                      </a:lnTo>
                      <a:lnTo>
                        <a:pt x="133" y="720"/>
                      </a:lnTo>
                      <a:lnTo>
                        <a:pt x="135" y="717"/>
                      </a:lnTo>
                      <a:lnTo>
                        <a:pt x="133" y="711"/>
                      </a:lnTo>
                      <a:lnTo>
                        <a:pt x="128" y="705"/>
                      </a:lnTo>
                      <a:lnTo>
                        <a:pt x="121" y="695"/>
                      </a:lnTo>
                      <a:lnTo>
                        <a:pt x="112" y="687"/>
                      </a:lnTo>
                      <a:lnTo>
                        <a:pt x="119" y="689"/>
                      </a:lnTo>
                      <a:lnTo>
                        <a:pt x="119" y="680"/>
                      </a:lnTo>
                      <a:lnTo>
                        <a:pt x="148" y="694"/>
                      </a:lnTo>
                      <a:lnTo>
                        <a:pt x="161" y="694"/>
                      </a:lnTo>
                      <a:lnTo>
                        <a:pt x="164" y="689"/>
                      </a:lnTo>
                      <a:lnTo>
                        <a:pt x="164" y="685"/>
                      </a:lnTo>
                      <a:lnTo>
                        <a:pt x="163" y="680"/>
                      </a:lnTo>
                      <a:lnTo>
                        <a:pt x="161" y="676"/>
                      </a:lnTo>
                      <a:lnTo>
                        <a:pt x="153" y="669"/>
                      </a:lnTo>
                      <a:lnTo>
                        <a:pt x="148" y="663"/>
                      </a:lnTo>
                      <a:lnTo>
                        <a:pt x="155" y="661"/>
                      </a:lnTo>
                      <a:lnTo>
                        <a:pt x="162" y="592"/>
                      </a:lnTo>
                      <a:lnTo>
                        <a:pt x="165" y="484"/>
                      </a:lnTo>
                      <a:lnTo>
                        <a:pt x="176" y="396"/>
                      </a:lnTo>
                      <a:lnTo>
                        <a:pt x="180" y="371"/>
                      </a:lnTo>
                      <a:lnTo>
                        <a:pt x="183" y="357"/>
                      </a:lnTo>
                      <a:lnTo>
                        <a:pt x="174" y="303"/>
                      </a:lnTo>
                      <a:lnTo>
                        <a:pt x="171" y="279"/>
                      </a:lnTo>
                      <a:lnTo>
                        <a:pt x="177" y="282"/>
                      </a:lnTo>
                      <a:lnTo>
                        <a:pt x="181" y="278"/>
                      </a:lnTo>
                      <a:lnTo>
                        <a:pt x="183" y="278"/>
                      </a:lnTo>
                      <a:lnTo>
                        <a:pt x="189" y="275"/>
                      </a:lnTo>
                      <a:lnTo>
                        <a:pt x="195" y="276"/>
                      </a:lnTo>
                      <a:lnTo>
                        <a:pt x="197" y="270"/>
                      </a:lnTo>
                      <a:lnTo>
                        <a:pt x="201" y="269"/>
                      </a:lnTo>
                      <a:lnTo>
                        <a:pt x="203" y="264"/>
                      </a:lnTo>
                      <a:lnTo>
                        <a:pt x="207" y="260"/>
                      </a:lnTo>
                      <a:lnTo>
                        <a:pt x="210" y="254"/>
                      </a:lnTo>
                      <a:lnTo>
                        <a:pt x="199" y="230"/>
                      </a:lnTo>
                      <a:lnTo>
                        <a:pt x="204" y="215"/>
                      </a:lnTo>
                      <a:lnTo>
                        <a:pt x="184" y="230"/>
                      </a:lnTo>
                      <a:lnTo>
                        <a:pt x="154" y="124"/>
                      </a:lnTo>
                      <a:lnTo>
                        <a:pt x="130" y="102"/>
                      </a:lnTo>
                      <a:lnTo>
                        <a:pt x="135" y="97"/>
                      </a:lnTo>
                      <a:lnTo>
                        <a:pt x="155" y="94"/>
                      </a:lnTo>
                      <a:lnTo>
                        <a:pt x="157" y="80"/>
                      </a:lnTo>
                      <a:lnTo>
                        <a:pt x="151" y="77"/>
                      </a:lnTo>
                      <a:lnTo>
                        <a:pt x="159" y="76"/>
                      </a:lnTo>
                      <a:lnTo>
                        <a:pt x="158" y="71"/>
                      </a:lnTo>
                      <a:lnTo>
                        <a:pt x="166" y="68"/>
                      </a:lnTo>
                      <a:lnTo>
                        <a:pt x="160" y="50"/>
                      </a:lnTo>
                      <a:lnTo>
                        <a:pt x="165" y="48"/>
                      </a:lnTo>
                      <a:lnTo>
                        <a:pt x="162" y="25"/>
                      </a:lnTo>
                      <a:lnTo>
                        <a:pt x="168" y="25"/>
                      </a:lnTo>
                      <a:lnTo>
                        <a:pt x="158" y="9"/>
                      </a:lnTo>
                    </a:path>
                  </a:pathLst>
                </a:custGeom>
                <a:solidFill>
                  <a:schemeClr val="folHlink">
                    <a:alpha val="100000"/>
                  </a:schemeClr>
                </a:solidFill>
                <a:ln w="9525">
                  <a:noFill/>
                </a:ln>
              </p:spPr>
              <p:txBody>
                <a:bodyPr/>
                <a:lstStyle/>
                <a:p>
                  <a:endParaRPr lang="zh-CN" altLang="en-US"/>
                </a:p>
              </p:txBody>
            </p:sp>
            <p:sp>
              <p:nvSpPr>
                <p:cNvPr id="75" name="Freeform 61"/>
                <p:cNvSpPr/>
                <p:nvPr/>
              </p:nvSpPr>
              <p:spPr>
                <a:xfrm>
                  <a:off x="482" y="203"/>
                  <a:ext cx="156" cy="691"/>
                </a:xfrm>
                <a:custGeom>
                  <a:avLst/>
                  <a:gdLst/>
                  <a:ahLst/>
                  <a:cxnLst>
                    <a:cxn ang="0">
                      <a:pos x="118" y="14"/>
                    </a:cxn>
                    <a:cxn ang="0">
                      <a:pos x="118" y="31"/>
                    </a:cxn>
                    <a:cxn ang="0">
                      <a:pos x="116" y="36"/>
                    </a:cxn>
                    <a:cxn ang="0">
                      <a:pos x="123" y="50"/>
                    </a:cxn>
                    <a:cxn ang="0">
                      <a:pos x="118" y="53"/>
                    </a:cxn>
                    <a:cxn ang="0">
                      <a:pos x="120" y="59"/>
                    </a:cxn>
                    <a:cxn ang="0">
                      <a:pos x="115" y="77"/>
                    </a:cxn>
                    <a:cxn ang="0">
                      <a:pos x="115" y="82"/>
                    </a:cxn>
                    <a:cxn ang="0">
                      <a:pos x="142" y="100"/>
                    </a:cxn>
                    <a:cxn ang="0">
                      <a:pos x="155" y="242"/>
                    </a:cxn>
                    <a:cxn ang="0">
                      <a:pos x="138" y="268"/>
                    </a:cxn>
                    <a:cxn ang="0">
                      <a:pos x="145" y="344"/>
                    </a:cxn>
                    <a:cxn ang="0">
                      <a:pos x="133" y="353"/>
                    </a:cxn>
                    <a:cxn ang="0">
                      <a:pos x="129" y="474"/>
                    </a:cxn>
                    <a:cxn ang="0">
                      <a:pos x="121" y="596"/>
                    </a:cxn>
                    <a:cxn ang="0">
                      <a:pos x="124" y="603"/>
                    </a:cxn>
                    <a:cxn ang="0">
                      <a:pos x="151" y="627"/>
                    </a:cxn>
                    <a:cxn ang="0">
                      <a:pos x="148" y="631"/>
                    </a:cxn>
                    <a:cxn ang="0">
                      <a:pos x="138" y="635"/>
                    </a:cxn>
                    <a:cxn ang="0">
                      <a:pos x="122" y="631"/>
                    </a:cxn>
                    <a:cxn ang="0">
                      <a:pos x="107" y="622"/>
                    </a:cxn>
                    <a:cxn ang="0">
                      <a:pos x="94" y="617"/>
                    </a:cxn>
                    <a:cxn ang="0">
                      <a:pos x="94" y="638"/>
                    </a:cxn>
                    <a:cxn ang="0">
                      <a:pos x="88" y="639"/>
                    </a:cxn>
                    <a:cxn ang="0">
                      <a:pos x="97" y="656"/>
                    </a:cxn>
                    <a:cxn ang="0">
                      <a:pos x="93" y="686"/>
                    </a:cxn>
                    <a:cxn ang="0">
                      <a:pos x="84" y="690"/>
                    </a:cxn>
                    <a:cxn ang="0">
                      <a:pos x="67" y="665"/>
                    </a:cxn>
                    <a:cxn ang="0">
                      <a:pos x="67" y="648"/>
                    </a:cxn>
                    <a:cxn ang="0">
                      <a:pos x="62" y="646"/>
                    </a:cxn>
                    <a:cxn ang="0">
                      <a:pos x="55" y="489"/>
                    </a:cxn>
                    <a:cxn ang="0">
                      <a:pos x="62" y="474"/>
                    </a:cxn>
                    <a:cxn ang="0">
                      <a:pos x="44" y="368"/>
                    </a:cxn>
                    <a:cxn ang="0">
                      <a:pos x="33" y="364"/>
                    </a:cxn>
                    <a:cxn ang="0">
                      <a:pos x="29" y="255"/>
                    </a:cxn>
                    <a:cxn ang="0">
                      <a:pos x="0" y="242"/>
                    </a:cxn>
                    <a:cxn ang="0">
                      <a:pos x="12" y="124"/>
                    </a:cxn>
                    <a:cxn ang="0">
                      <a:pos x="56" y="91"/>
                    </a:cxn>
                    <a:cxn ang="0">
                      <a:pos x="68" y="81"/>
                    </a:cxn>
                    <a:cxn ang="0">
                      <a:pos x="68" y="69"/>
                    </a:cxn>
                    <a:cxn ang="0">
                      <a:pos x="64" y="61"/>
                    </a:cxn>
                    <a:cxn ang="0">
                      <a:pos x="59" y="55"/>
                    </a:cxn>
                    <a:cxn ang="0">
                      <a:pos x="54" y="46"/>
                    </a:cxn>
                    <a:cxn ang="0">
                      <a:pos x="51" y="39"/>
                    </a:cxn>
                    <a:cxn ang="0">
                      <a:pos x="51" y="30"/>
                    </a:cxn>
                    <a:cxn ang="0">
                      <a:pos x="54" y="22"/>
                    </a:cxn>
                    <a:cxn ang="0">
                      <a:pos x="60" y="12"/>
                    </a:cxn>
                    <a:cxn ang="0">
                      <a:pos x="68" y="5"/>
                    </a:cxn>
                    <a:cxn ang="0">
                      <a:pos x="77" y="1"/>
                    </a:cxn>
                    <a:cxn ang="0">
                      <a:pos x="87" y="0"/>
                    </a:cxn>
                    <a:cxn ang="0">
                      <a:pos x="97" y="2"/>
                    </a:cxn>
                    <a:cxn ang="0">
                      <a:pos x="107" y="5"/>
                    </a:cxn>
                    <a:cxn ang="0">
                      <a:pos x="118" y="14"/>
                    </a:cxn>
                  </a:cxnLst>
                  <a:rect l="0" t="0" r="0" b="0"/>
                  <a:pathLst>
                    <a:path w="156" h="691">
                      <a:moveTo>
                        <a:pt x="118" y="14"/>
                      </a:moveTo>
                      <a:lnTo>
                        <a:pt x="118" y="31"/>
                      </a:lnTo>
                      <a:lnTo>
                        <a:pt x="116" y="36"/>
                      </a:lnTo>
                      <a:lnTo>
                        <a:pt x="123" y="50"/>
                      </a:lnTo>
                      <a:lnTo>
                        <a:pt x="118" y="53"/>
                      </a:lnTo>
                      <a:lnTo>
                        <a:pt x="120" y="59"/>
                      </a:lnTo>
                      <a:lnTo>
                        <a:pt x="115" y="77"/>
                      </a:lnTo>
                      <a:lnTo>
                        <a:pt x="115" y="82"/>
                      </a:lnTo>
                      <a:lnTo>
                        <a:pt x="142" y="100"/>
                      </a:lnTo>
                      <a:lnTo>
                        <a:pt x="155" y="242"/>
                      </a:lnTo>
                      <a:lnTo>
                        <a:pt x="138" y="268"/>
                      </a:lnTo>
                      <a:lnTo>
                        <a:pt x="145" y="344"/>
                      </a:lnTo>
                      <a:lnTo>
                        <a:pt x="133" y="353"/>
                      </a:lnTo>
                      <a:lnTo>
                        <a:pt x="129" y="474"/>
                      </a:lnTo>
                      <a:lnTo>
                        <a:pt x="121" y="596"/>
                      </a:lnTo>
                      <a:lnTo>
                        <a:pt x="124" y="603"/>
                      </a:lnTo>
                      <a:lnTo>
                        <a:pt x="151" y="627"/>
                      </a:lnTo>
                      <a:lnTo>
                        <a:pt x="148" y="631"/>
                      </a:lnTo>
                      <a:lnTo>
                        <a:pt x="138" y="635"/>
                      </a:lnTo>
                      <a:lnTo>
                        <a:pt x="122" y="631"/>
                      </a:lnTo>
                      <a:lnTo>
                        <a:pt x="107" y="622"/>
                      </a:lnTo>
                      <a:lnTo>
                        <a:pt x="94" y="617"/>
                      </a:lnTo>
                      <a:lnTo>
                        <a:pt x="94" y="638"/>
                      </a:lnTo>
                      <a:lnTo>
                        <a:pt x="88" y="639"/>
                      </a:lnTo>
                      <a:lnTo>
                        <a:pt x="97" y="656"/>
                      </a:lnTo>
                      <a:lnTo>
                        <a:pt x="93" y="686"/>
                      </a:lnTo>
                      <a:lnTo>
                        <a:pt x="84" y="690"/>
                      </a:lnTo>
                      <a:lnTo>
                        <a:pt x="67" y="665"/>
                      </a:lnTo>
                      <a:lnTo>
                        <a:pt x="67" y="648"/>
                      </a:lnTo>
                      <a:lnTo>
                        <a:pt x="62" y="646"/>
                      </a:lnTo>
                      <a:lnTo>
                        <a:pt x="55" y="489"/>
                      </a:lnTo>
                      <a:lnTo>
                        <a:pt x="62" y="474"/>
                      </a:lnTo>
                      <a:lnTo>
                        <a:pt x="44" y="368"/>
                      </a:lnTo>
                      <a:lnTo>
                        <a:pt x="33" y="364"/>
                      </a:lnTo>
                      <a:lnTo>
                        <a:pt x="29" y="255"/>
                      </a:lnTo>
                      <a:lnTo>
                        <a:pt x="0" y="242"/>
                      </a:lnTo>
                      <a:lnTo>
                        <a:pt x="12" y="124"/>
                      </a:lnTo>
                      <a:lnTo>
                        <a:pt x="56" y="91"/>
                      </a:lnTo>
                      <a:lnTo>
                        <a:pt x="68" y="81"/>
                      </a:lnTo>
                      <a:lnTo>
                        <a:pt x="68" y="69"/>
                      </a:lnTo>
                      <a:lnTo>
                        <a:pt x="64" y="61"/>
                      </a:lnTo>
                      <a:lnTo>
                        <a:pt x="59" y="55"/>
                      </a:lnTo>
                      <a:lnTo>
                        <a:pt x="54" y="46"/>
                      </a:lnTo>
                      <a:lnTo>
                        <a:pt x="51" y="39"/>
                      </a:lnTo>
                      <a:lnTo>
                        <a:pt x="51" y="30"/>
                      </a:lnTo>
                      <a:lnTo>
                        <a:pt x="54" y="22"/>
                      </a:lnTo>
                      <a:lnTo>
                        <a:pt x="60" y="12"/>
                      </a:lnTo>
                      <a:lnTo>
                        <a:pt x="68" y="5"/>
                      </a:lnTo>
                      <a:lnTo>
                        <a:pt x="77" y="1"/>
                      </a:lnTo>
                      <a:lnTo>
                        <a:pt x="87" y="0"/>
                      </a:lnTo>
                      <a:lnTo>
                        <a:pt x="97" y="2"/>
                      </a:lnTo>
                      <a:lnTo>
                        <a:pt x="107" y="5"/>
                      </a:lnTo>
                      <a:lnTo>
                        <a:pt x="118" y="14"/>
                      </a:lnTo>
                    </a:path>
                  </a:pathLst>
                </a:custGeom>
                <a:solidFill>
                  <a:schemeClr val="folHlink">
                    <a:alpha val="100000"/>
                  </a:schemeClr>
                </a:solidFill>
                <a:ln w="9525">
                  <a:noFill/>
                </a:ln>
              </p:spPr>
              <p:txBody>
                <a:bodyPr/>
                <a:lstStyle/>
                <a:p>
                  <a:endParaRPr lang="zh-CN" altLang="en-US"/>
                </a:p>
              </p:txBody>
            </p:sp>
            <p:sp>
              <p:nvSpPr>
                <p:cNvPr id="76" name="Freeform 62"/>
                <p:cNvSpPr/>
                <p:nvPr/>
              </p:nvSpPr>
              <p:spPr>
                <a:xfrm>
                  <a:off x="126" y="196"/>
                  <a:ext cx="185" cy="628"/>
                </a:xfrm>
                <a:custGeom>
                  <a:avLst/>
                  <a:gdLst/>
                  <a:ahLst/>
                  <a:cxnLst>
                    <a:cxn ang="0">
                      <a:pos x="112" y="8"/>
                    </a:cxn>
                    <a:cxn ang="0">
                      <a:pos x="149" y="0"/>
                    </a:cxn>
                    <a:cxn ang="0">
                      <a:pos x="162" y="15"/>
                    </a:cxn>
                    <a:cxn ang="0">
                      <a:pos x="169" y="10"/>
                    </a:cxn>
                    <a:cxn ang="0">
                      <a:pos x="178" y="38"/>
                    </a:cxn>
                    <a:cxn ang="0">
                      <a:pos x="158" y="55"/>
                    </a:cxn>
                    <a:cxn ang="0">
                      <a:pos x="157" y="69"/>
                    </a:cxn>
                    <a:cxn ang="0">
                      <a:pos x="152" y="71"/>
                    </a:cxn>
                    <a:cxn ang="0">
                      <a:pos x="149" y="85"/>
                    </a:cxn>
                    <a:cxn ang="0">
                      <a:pos x="134" y="88"/>
                    </a:cxn>
                    <a:cxn ang="0">
                      <a:pos x="134" y="94"/>
                    </a:cxn>
                    <a:cxn ang="0">
                      <a:pos x="158" y="112"/>
                    </a:cxn>
                    <a:cxn ang="0">
                      <a:pos x="178" y="202"/>
                    </a:cxn>
                    <a:cxn ang="0">
                      <a:pos x="162" y="226"/>
                    </a:cxn>
                    <a:cxn ang="0">
                      <a:pos x="162" y="390"/>
                    </a:cxn>
                    <a:cxn ang="0">
                      <a:pos x="143" y="397"/>
                    </a:cxn>
                    <a:cxn ang="0">
                      <a:pos x="140" y="423"/>
                    </a:cxn>
                    <a:cxn ang="0">
                      <a:pos x="132" y="493"/>
                    </a:cxn>
                    <a:cxn ang="0">
                      <a:pos x="132" y="530"/>
                    </a:cxn>
                    <a:cxn ang="0">
                      <a:pos x="162" y="553"/>
                    </a:cxn>
                    <a:cxn ang="0">
                      <a:pos x="184" y="565"/>
                    </a:cxn>
                    <a:cxn ang="0">
                      <a:pos x="184" y="572"/>
                    </a:cxn>
                    <a:cxn ang="0">
                      <a:pos x="138" y="561"/>
                    </a:cxn>
                    <a:cxn ang="0">
                      <a:pos x="132" y="554"/>
                    </a:cxn>
                    <a:cxn ang="0">
                      <a:pos x="127" y="561"/>
                    </a:cxn>
                    <a:cxn ang="0">
                      <a:pos x="123" y="561"/>
                    </a:cxn>
                    <a:cxn ang="0">
                      <a:pos x="117" y="535"/>
                    </a:cxn>
                    <a:cxn ang="0">
                      <a:pos x="112" y="416"/>
                    </a:cxn>
                    <a:cxn ang="0">
                      <a:pos x="103" y="416"/>
                    </a:cxn>
                    <a:cxn ang="0">
                      <a:pos x="77" y="521"/>
                    </a:cxn>
                    <a:cxn ang="0">
                      <a:pos x="77" y="587"/>
                    </a:cxn>
                    <a:cxn ang="0">
                      <a:pos x="66" y="619"/>
                    </a:cxn>
                    <a:cxn ang="0">
                      <a:pos x="57" y="627"/>
                    </a:cxn>
                    <a:cxn ang="0">
                      <a:pos x="51" y="609"/>
                    </a:cxn>
                    <a:cxn ang="0">
                      <a:pos x="58" y="590"/>
                    </a:cxn>
                    <a:cxn ang="0">
                      <a:pos x="66" y="550"/>
                    </a:cxn>
                    <a:cxn ang="0">
                      <a:pos x="68" y="399"/>
                    </a:cxn>
                    <a:cxn ang="0">
                      <a:pos x="77" y="252"/>
                    </a:cxn>
                    <a:cxn ang="0">
                      <a:pos x="61" y="240"/>
                    </a:cxn>
                    <a:cxn ang="0">
                      <a:pos x="61" y="218"/>
                    </a:cxn>
                    <a:cxn ang="0">
                      <a:pos x="61" y="179"/>
                    </a:cxn>
                    <a:cxn ang="0">
                      <a:pos x="40" y="189"/>
                    </a:cxn>
                    <a:cxn ang="0">
                      <a:pos x="58" y="214"/>
                    </a:cxn>
                    <a:cxn ang="0">
                      <a:pos x="58" y="237"/>
                    </a:cxn>
                    <a:cxn ang="0">
                      <a:pos x="39" y="222"/>
                    </a:cxn>
                    <a:cxn ang="0">
                      <a:pos x="29" y="208"/>
                    </a:cxn>
                    <a:cxn ang="0">
                      <a:pos x="20" y="211"/>
                    </a:cxn>
                    <a:cxn ang="0">
                      <a:pos x="0" y="187"/>
                    </a:cxn>
                    <a:cxn ang="0">
                      <a:pos x="0" y="179"/>
                    </a:cxn>
                    <a:cxn ang="0">
                      <a:pos x="10" y="175"/>
                    </a:cxn>
                    <a:cxn ang="0">
                      <a:pos x="34" y="147"/>
                    </a:cxn>
                    <a:cxn ang="0">
                      <a:pos x="58" y="123"/>
                    </a:cxn>
                    <a:cxn ang="0">
                      <a:pos x="89" y="95"/>
                    </a:cxn>
                    <a:cxn ang="0">
                      <a:pos x="112" y="86"/>
                    </a:cxn>
                    <a:cxn ang="0">
                      <a:pos x="112" y="66"/>
                    </a:cxn>
                    <a:cxn ang="0">
                      <a:pos x="103" y="56"/>
                    </a:cxn>
                    <a:cxn ang="0">
                      <a:pos x="103" y="31"/>
                    </a:cxn>
                    <a:cxn ang="0">
                      <a:pos x="97" y="26"/>
                    </a:cxn>
                    <a:cxn ang="0">
                      <a:pos x="112" y="8"/>
                    </a:cxn>
                  </a:cxnLst>
                  <a:rect l="0" t="0" r="0" b="0"/>
                  <a:pathLst>
                    <a:path w="185" h="628">
                      <a:moveTo>
                        <a:pt x="112" y="8"/>
                      </a:moveTo>
                      <a:lnTo>
                        <a:pt x="149" y="0"/>
                      </a:lnTo>
                      <a:lnTo>
                        <a:pt x="162" y="15"/>
                      </a:lnTo>
                      <a:lnTo>
                        <a:pt x="169" y="10"/>
                      </a:lnTo>
                      <a:lnTo>
                        <a:pt x="178" y="38"/>
                      </a:lnTo>
                      <a:lnTo>
                        <a:pt x="158" y="55"/>
                      </a:lnTo>
                      <a:lnTo>
                        <a:pt x="157" y="69"/>
                      </a:lnTo>
                      <a:lnTo>
                        <a:pt x="152" y="71"/>
                      </a:lnTo>
                      <a:lnTo>
                        <a:pt x="149" y="85"/>
                      </a:lnTo>
                      <a:lnTo>
                        <a:pt x="134" y="88"/>
                      </a:lnTo>
                      <a:lnTo>
                        <a:pt x="134" y="94"/>
                      </a:lnTo>
                      <a:lnTo>
                        <a:pt x="158" y="112"/>
                      </a:lnTo>
                      <a:lnTo>
                        <a:pt x="178" y="202"/>
                      </a:lnTo>
                      <a:lnTo>
                        <a:pt x="162" y="226"/>
                      </a:lnTo>
                      <a:lnTo>
                        <a:pt x="162" y="390"/>
                      </a:lnTo>
                      <a:lnTo>
                        <a:pt x="143" y="397"/>
                      </a:lnTo>
                      <a:lnTo>
                        <a:pt x="140" y="423"/>
                      </a:lnTo>
                      <a:lnTo>
                        <a:pt x="132" y="493"/>
                      </a:lnTo>
                      <a:lnTo>
                        <a:pt x="132" y="530"/>
                      </a:lnTo>
                      <a:lnTo>
                        <a:pt x="162" y="553"/>
                      </a:lnTo>
                      <a:lnTo>
                        <a:pt x="184" y="565"/>
                      </a:lnTo>
                      <a:lnTo>
                        <a:pt x="184" y="572"/>
                      </a:lnTo>
                      <a:lnTo>
                        <a:pt x="138" y="561"/>
                      </a:lnTo>
                      <a:lnTo>
                        <a:pt x="132" y="554"/>
                      </a:lnTo>
                      <a:lnTo>
                        <a:pt x="127" y="561"/>
                      </a:lnTo>
                      <a:lnTo>
                        <a:pt x="123" y="561"/>
                      </a:lnTo>
                      <a:lnTo>
                        <a:pt x="117" y="535"/>
                      </a:lnTo>
                      <a:lnTo>
                        <a:pt x="112" y="416"/>
                      </a:lnTo>
                      <a:lnTo>
                        <a:pt x="103" y="416"/>
                      </a:lnTo>
                      <a:lnTo>
                        <a:pt x="77" y="521"/>
                      </a:lnTo>
                      <a:lnTo>
                        <a:pt x="77" y="587"/>
                      </a:lnTo>
                      <a:lnTo>
                        <a:pt x="66" y="619"/>
                      </a:lnTo>
                      <a:lnTo>
                        <a:pt x="57" y="627"/>
                      </a:lnTo>
                      <a:lnTo>
                        <a:pt x="51" y="609"/>
                      </a:lnTo>
                      <a:lnTo>
                        <a:pt x="58" y="590"/>
                      </a:lnTo>
                      <a:lnTo>
                        <a:pt x="66" y="550"/>
                      </a:lnTo>
                      <a:lnTo>
                        <a:pt x="68" y="399"/>
                      </a:lnTo>
                      <a:lnTo>
                        <a:pt x="77" y="252"/>
                      </a:lnTo>
                      <a:lnTo>
                        <a:pt x="61" y="240"/>
                      </a:lnTo>
                      <a:lnTo>
                        <a:pt x="61" y="218"/>
                      </a:lnTo>
                      <a:lnTo>
                        <a:pt x="61" y="179"/>
                      </a:lnTo>
                      <a:lnTo>
                        <a:pt x="40" y="189"/>
                      </a:lnTo>
                      <a:lnTo>
                        <a:pt x="58" y="214"/>
                      </a:lnTo>
                      <a:lnTo>
                        <a:pt x="58" y="237"/>
                      </a:lnTo>
                      <a:lnTo>
                        <a:pt x="39" y="222"/>
                      </a:lnTo>
                      <a:lnTo>
                        <a:pt x="29" y="208"/>
                      </a:lnTo>
                      <a:lnTo>
                        <a:pt x="20" y="211"/>
                      </a:lnTo>
                      <a:lnTo>
                        <a:pt x="0" y="187"/>
                      </a:lnTo>
                      <a:lnTo>
                        <a:pt x="0" y="179"/>
                      </a:lnTo>
                      <a:lnTo>
                        <a:pt x="10" y="175"/>
                      </a:lnTo>
                      <a:lnTo>
                        <a:pt x="34" y="147"/>
                      </a:lnTo>
                      <a:lnTo>
                        <a:pt x="58" y="123"/>
                      </a:lnTo>
                      <a:lnTo>
                        <a:pt x="89" y="95"/>
                      </a:lnTo>
                      <a:lnTo>
                        <a:pt x="112" y="86"/>
                      </a:lnTo>
                      <a:lnTo>
                        <a:pt x="112" y="66"/>
                      </a:lnTo>
                      <a:lnTo>
                        <a:pt x="103" y="56"/>
                      </a:lnTo>
                      <a:lnTo>
                        <a:pt x="103" y="31"/>
                      </a:lnTo>
                      <a:lnTo>
                        <a:pt x="97" y="26"/>
                      </a:lnTo>
                      <a:lnTo>
                        <a:pt x="112" y="8"/>
                      </a:lnTo>
                    </a:path>
                  </a:pathLst>
                </a:custGeom>
                <a:solidFill>
                  <a:schemeClr val="folHlink">
                    <a:alpha val="100000"/>
                  </a:schemeClr>
                </a:solidFill>
                <a:ln w="9525">
                  <a:noFill/>
                </a:ln>
              </p:spPr>
              <p:txBody>
                <a:bodyPr/>
                <a:lstStyle/>
                <a:p>
                  <a:endParaRPr lang="zh-CN" altLang="en-US"/>
                </a:p>
              </p:txBody>
            </p:sp>
            <p:sp>
              <p:nvSpPr>
                <p:cNvPr id="77" name="Freeform 63"/>
                <p:cNvSpPr/>
                <p:nvPr/>
              </p:nvSpPr>
              <p:spPr>
                <a:xfrm>
                  <a:off x="307" y="195"/>
                  <a:ext cx="134" cy="601"/>
                </a:xfrm>
                <a:custGeom>
                  <a:avLst/>
                  <a:gdLst/>
                  <a:ahLst/>
                  <a:cxnLst>
                    <a:cxn ang="0">
                      <a:pos x="30" y="11"/>
                    </a:cxn>
                    <a:cxn ang="0">
                      <a:pos x="30" y="27"/>
                    </a:cxn>
                    <a:cxn ang="0">
                      <a:pos x="33" y="31"/>
                    </a:cxn>
                    <a:cxn ang="0">
                      <a:pos x="27" y="42"/>
                    </a:cxn>
                    <a:cxn ang="0">
                      <a:pos x="30" y="46"/>
                    </a:cxn>
                    <a:cxn ang="0">
                      <a:pos x="30" y="51"/>
                    </a:cxn>
                    <a:cxn ang="0">
                      <a:pos x="34" y="67"/>
                    </a:cxn>
                    <a:cxn ang="0">
                      <a:pos x="34" y="70"/>
                    </a:cxn>
                    <a:cxn ang="0">
                      <a:pos x="10" y="86"/>
                    </a:cxn>
                    <a:cxn ang="0">
                      <a:pos x="0" y="211"/>
                    </a:cxn>
                    <a:cxn ang="0">
                      <a:pos x="13" y="232"/>
                    </a:cxn>
                    <a:cxn ang="0">
                      <a:pos x="8" y="300"/>
                    </a:cxn>
                    <a:cxn ang="0">
                      <a:pos x="17" y="307"/>
                    </a:cxn>
                    <a:cxn ang="0">
                      <a:pos x="22" y="413"/>
                    </a:cxn>
                    <a:cxn ang="0">
                      <a:pos x="28" y="519"/>
                    </a:cxn>
                    <a:cxn ang="0">
                      <a:pos x="25" y="525"/>
                    </a:cxn>
                    <a:cxn ang="0">
                      <a:pos x="2" y="545"/>
                    </a:cxn>
                    <a:cxn ang="0">
                      <a:pos x="5" y="548"/>
                    </a:cxn>
                    <a:cxn ang="0">
                      <a:pos x="13" y="553"/>
                    </a:cxn>
                    <a:cxn ang="0">
                      <a:pos x="28" y="548"/>
                    </a:cxn>
                    <a:cxn ang="0">
                      <a:pos x="41" y="541"/>
                    </a:cxn>
                    <a:cxn ang="0">
                      <a:pos x="52" y="537"/>
                    </a:cxn>
                    <a:cxn ang="0">
                      <a:pos x="52" y="555"/>
                    </a:cxn>
                    <a:cxn ang="0">
                      <a:pos x="57" y="555"/>
                    </a:cxn>
                    <a:cxn ang="0">
                      <a:pos x="49" y="571"/>
                    </a:cxn>
                    <a:cxn ang="0">
                      <a:pos x="53" y="596"/>
                    </a:cxn>
                    <a:cxn ang="0">
                      <a:pos x="61" y="600"/>
                    </a:cxn>
                    <a:cxn ang="0">
                      <a:pos x="75" y="579"/>
                    </a:cxn>
                    <a:cxn ang="0">
                      <a:pos x="75" y="563"/>
                    </a:cxn>
                    <a:cxn ang="0">
                      <a:pos x="79" y="562"/>
                    </a:cxn>
                    <a:cxn ang="0">
                      <a:pos x="85" y="425"/>
                    </a:cxn>
                    <a:cxn ang="0">
                      <a:pos x="79" y="412"/>
                    </a:cxn>
                    <a:cxn ang="0">
                      <a:pos x="95" y="320"/>
                    </a:cxn>
                    <a:cxn ang="0">
                      <a:pos x="105" y="316"/>
                    </a:cxn>
                    <a:cxn ang="0">
                      <a:pos x="108" y="221"/>
                    </a:cxn>
                    <a:cxn ang="0">
                      <a:pos x="133" y="210"/>
                    </a:cxn>
                    <a:cxn ang="0">
                      <a:pos x="123" y="107"/>
                    </a:cxn>
                    <a:cxn ang="0">
                      <a:pos x="84" y="79"/>
                    </a:cxn>
                    <a:cxn ang="0">
                      <a:pos x="75" y="69"/>
                    </a:cxn>
                    <a:cxn ang="0">
                      <a:pos x="75" y="60"/>
                    </a:cxn>
                    <a:cxn ang="0">
                      <a:pos x="78" y="53"/>
                    </a:cxn>
                    <a:cxn ang="0">
                      <a:pos x="82" y="47"/>
                    </a:cxn>
                    <a:cxn ang="0">
                      <a:pos x="86" y="40"/>
                    </a:cxn>
                    <a:cxn ang="0">
                      <a:pos x="89" y="33"/>
                    </a:cxn>
                    <a:cxn ang="0">
                      <a:pos x="89" y="26"/>
                    </a:cxn>
                    <a:cxn ang="0">
                      <a:pos x="86" y="18"/>
                    </a:cxn>
                    <a:cxn ang="0">
                      <a:pos x="82" y="10"/>
                    </a:cxn>
                    <a:cxn ang="0">
                      <a:pos x="75" y="4"/>
                    </a:cxn>
                    <a:cxn ang="0">
                      <a:pos x="67" y="0"/>
                    </a:cxn>
                    <a:cxn ang="0">
                      <a:pos x="58" y="0"/>
                    </a:cxn>
                    <a:cxn ang="0">
                      <a:pos x="49" y="1"/>
                    </a:cxn>
                    <a:cxn ang="0">
                      <a:pos x="41" y="4"/>
                    </a:cxn>
                    <a:cxn ang="0">
                      <a:pos x="30" y="11"/>
                    </a:cxn>
                  </a:cxnLst>
                  <a:rect l="0" t="0" r="0" b="0"/>
                  <a:pathLst>
                    <a:path w="134" h="601">
                      <a:moveTo>
                        <a:pt x="30" y="11"/>
                      </a:moveTo>
                      <a:lnTo>
                        <a:pt x="30" y="27"/>
                      </a:lnTo>
                      <a:lnTo>
                        <a:pt x="33" y="31"/>
                      </a:lnTo>
                      <a:lnTo>
                        <a:pt x="27" y="42"/>
                      </a:lnTo>
                      <a:lnTo>
                        <a:pt x="30" y="46"/>
                      </a:lnTo>
                      <a:lnTo>
                        <a:pt x="30" y="51"/>
                      </a:lnTo>
                      <a:lnTo>
                        <a:pt x="34" y="67"/>
                      </a:lnTo>
                      <a:lnTo>
                        <a:pt x="34" y="70"/>
                      </a:lnTo>
                      <a:lnTo>
                        <a:pt x="10" y="86"/>
                      </a:lnTo>
                      <a:lnTo>
                        <a:pt x="0" y="211"/>
                      </a:lnTo>
                      <a:lnTo>
                        <a:pt x="13" y="232"/>
                      </a:lnTo>
                      <a:lnTo>
                        <a:pt x="8" y="300"/>
                      </a:lnTo>
                      <a:lnTo>
                        <a:pt x="17" y="307"/>
                      </a:lnTo>
                      <a:lnTo>
                        <a:pt x="22" y="413"/>
                      </a:lnTo>
                      <a:lnTo>
                        <a:pt x="28" y="519"/>
                      </a:lnTo>
                      <a:lnTo>
                        <a:pt x="25" y="525"/>
                      </a:lnTo>
                      <a:lnTo>
                        <a:pt x="2" y="545"/>
                      </a:lnTo>
                      <a:lnTo>
                        <a:pt x="5" y="548"/>
                      </a:lnTo>
                      <a:lnTo>
                        <a:pt x="13" y="553"/>
                      </a:lnTo>
                      <a:lnTo>
                        <a:pt x="28" y="548"/>
                      </a:lnTo>
                      <a:lnTo>
                        <a:pt x="41" y="541"/>
                      </a:lnTo>
                      <a:lnTo>
                        <a:pt x="52" y="537"/>
                      </a:lnTo>
                      <a:lnTo>
                        <a:pt x="52" y="555"/>
                      </a:lnTo>
                      <a:lnTo>
                        <a:pt x="57" y="555"/>
                      </a:lnTo>
                      <a:lnTo>
                        <a:pt x="49" y="571"/>
                      </a:lnTo>
                      <a:lnTo>
                        <a:pt x="53" y="596"/>
                      </a:lnTo>
                      <a:lnTo>
                        <a:pt x="61" y="600"/>
                      </a:lnTo>
                      <a:lnTo>
                        <a:pt x="75" y="579"/>
                      </a:lnTo>
                      <a:lnTo>
                        <a:pt x="75" y="563"/>
                      </a:lnTo>
                      <a:lnTo>
                        <a:pt x="79" y="562"/>
                      </a:lnTo>
                      <a:lnTo>
                        <a:pt x="85" y="425"/>
                      </a:lnTo>
                      <a:lnTo>
                        <a:pt x="79" y="412"/>
                      </a:lnTo>
                      <a:lnTo>
                        <a:pt x="95" y="320"/>
                      </a:lnTo>
                      <a:lnTo>
                        <a:pt x="105" y="316"/>
                      </a:lnTo>
                      <a:lnTo>
                        <a:pt x="108" y="221"/>
                      </a:lnTo>
                      <a:lnTo>
                        <a:pt x="133" y="210"/>
                      </a:lnTo>
                      <a:lnTo>
                        <a:pt x="123" y="107"/>
                      </a:lnTo>
                      <a:lnTo>
                        <a:pt x="84" y="79"/>
                      </a:lnTo>
                      <a:lnTo>
                        <a:pt x="75" y="69"/>
                      </a:lnTo>
                      <a:lnTo>
                        <a:pt x="75" y="60"/>
                      </a:lnTo>
                      <a:lnTo>
                        <a:pt x="78" y="53"/>
                      </a:lnTo>
                      <a:lnTo>
                        <a:pt x="82" y="47"/>
                      </a:lnTo>
                      <a:lnTo>
                        <a:pt x="86" y="40"/>
                      </a:lnTo>
                      <a:lnTo>
                        <a:pt x="89" y="33"/>
                      </a:lnTo>
                      <a:lnTo>
                        <a:pt x="89" y="26"/>
                      </a:lnTo>
                      <a:lnTo>
                        <a:pt x="86" y="18"/>
                      </a:lnTo>
                      <a:lnTo>
                        <a:pt x="82" y="10"/>
                      </a:lnTo>
                      <a:lnTo>
                        <a:pt x="75" y="4"/>
                      </a:lnTo>
                      <a:lnTo>
                        <a:pt x="67" y="0"/>
                      </a:lnTo>
                      <a:lnTo>
                        <a:pt x="58" y="0"/>
                      </a:lnTo>
                      <a:lnTo>
                        <a:pt x="49" y="1"/>
                      </a:lnTo>
                      <a:lnTo>
                        <a:pt x="41" y="4"/>
                      </a:lnTo>
                      <a:lnTo>
                        <a:pt x="30" y="11"/>
                      </a:lnTo>
                    </a:path>
                  </a:pathLst>
                </a:custGeom>
                <a:solidFill>
                  <a:srgbClr val="EAEC5E">
                    <a:alpha val="100000"/>
                  </a:srgbClr>
                </a:solidFill>
                <a:ln w="9525">
                  <a:noFill/>
                </a:ln>
              </p:spPr>
              <p:txBody>
                <a:bodyPr/>
                <a:lstStyle/>
                <a:p>
                  <a:endParaRPr lang="zh-CN" altLang="en-US"/>
                </a:p>
              </p:txBody>
            </p:sp>
          </p:grpSp>
          <p:sp>
            <p:nvSpPr>
              <p:cNvPr id="78" name="Oval 64"/>
              <p:cNvSpPr/>
              <p:nvPr/>
            </p:nvSpPr>
            <p:spPr>
              <a:xfrm>
                <a:off x="0" y="0"/>
                <a:ext cx="1632" cy="1200"/>
              </a:xfrm>
              <a:prstGeom prst="ellipse">
                <a:avLst/>
              </a:prstGeom>
              <a:noFill/>
              <a:ln w="12700" cap="flat" cmpd="sng">
                <a:solidFill>
                  <a:schemeClr val="hlink"/>
                </a:solidFill>
                <a:prstDash val="solid"/>
                <a:headEnd type="none" w="med" len="med"/>
                <a:tailEnd type="none" w="med" len="med"/>
              </a:ln>
            </p:spPr>
            <p:txBody>
              <a:bodyPr wrap="none" anchor="ctr"/>
              <a:lstStyle/>
              <a:p>
                <a:pPr lvl="0"/>
                <a:endParaRPr>
                  <a:latin typeface="Arial" charset="0"/>
                  <a:ea typeface="宋体" charset="-122"/>
                </a:endParaRPr>
              </a:p>
            </p:txBody>
          </p:sp>
        </p:grpSp>
      </p:grpSp>
      <p:sp>
        <p:nvSpPr>
          <p:cNvPr id="82" name="右箭头 81"/>
          <p:cNvSpPr/>
          <p:nvPr/>
        </p:nvSpPr>
        <p:spPr>
          <a:xfrm>
            <a:off x="4579620" y="1212215"/>
            <a:ext cx="835025" cy="356235"/>
          </a:xfrm>
          <a:prstGeom prst="rightArrow">
            <a:avLst/>
          </a:prstGeom>
        </p:spPr>
        <p:style>
          <a:lnRef idx="1">
            <a:schemeClr val="accent1"/>
          </a:lnRef>
          <a:fillRef idx="3">
            <a:schemeClr val="accent1"/>
          </a:fillRef>
          <a:effectRef idx="2">
            <a:schemeClr val="accent1"/>
          </a:effectRef>
          <a:fontRef idx="minor">
            <a:schemeClr val="lt1"/>
          </a:fontRef>
        </p:style>
        <p:txBody>
          <a:bodyPr/>
          <a:lstStyle/>
          <a:p>
            <a:endParaRPr lang="zh-CN" altLang="en-US"/>
          </a:p>
        </p:txBody>
      </p:sp>
      <p:grpSp>
        <p:nvGrpSpPr>
          <p:cNvPr id="53254" name="组合 53253"/>
          <p:cNvGrpSpPr/>
          <p:nvPr/>
        </p:nvGrpSpPr>
        <p:grpSpPr>
          <a:xfrm>
            <a:off x="4942523" y="2342515"/>
            <a:ext cx="3671887" cy="1773238"/>
            <a:chOff x="0" y="-18"/>
            <a:chExt cx="2086" cy="1117"/>
          </a:xfrm>
        </p:grpSpPr>
        <p:sp>
          <p:nvSpPr>
            <p:cNvPr id="53255" name="Rectangle 7"/>
            <p:cNvSpPr/>
            <p:nvPr/>
          </p:nvSpPr>
          <p:spPr>
            <a:xfrm>
              <a:off x="0" y="273"/>
              <a:ext cx="2086" cy="826"/>
            </a:xfrm>
            <a:prstGeom prst="rect">
              <a:avLst/>
            </a:prstGeom>
            <a:noFill/>
            <a:ln w="28575" cap="flat" cmpd="sng">
              <a:solidFill>
                <a:srgbClr val="FF9900"/>
              </a:solidFill>
              <a:prstDash val="solid"/>
              <a:miter/>
              <a:headEnd type="none" w="med" len="med"/>
              <a:tailEnd type="none" w="med" len="med"/>
            </a:ln>
          </p:spPr>
          <p:txBody>
            <a:bodyPr lIns="90000" tIns="46800" rIns="90000" bIns="46800">
              <a:spAutoFit/>
            </a:bodyPr>
            <a:lstStyle/>
            <a:p>
              <a:pPr lvl="0">
                <a:spcBef>
                  <a:spcPct val="50000"/>
                </a:spcBef>
              </a:pPr>
              <a:r>
                <a:rPr lang="zh-CN" altLang="en-US" sz="2000">
                  <a:solidFill>
                    <a:srgbClr val="FFFF00"/>
                  </a:solidFill>
                  <a:effectLst>
                    <a:outerShdw blurRad="38100" dist="19050" dir="2700000" algn="tl" rotWithShape="0">
                      <a:schemeClr val="dk1">
                        <a:alpha val="40000"/>
                      </a:schemeClr>
                    </a:outerShdw>
                  </a:effectLst>
                  <a:latin typeface="黑体" pitchFamily="2" charset="-122"/>
                  <a:ea typeface="黑体" pitchFamily="2" charset="-122"/>
                </a:rPr>
                <a:t>统计量（</a:t>
              </a:r>
              <a:r>
                <a:rPr lang="en-US" altLang="zh-CN" sz="2000">
                  <a:solidFill>
                    <a:srgbClr val="FFFF00"/>
                  </a:solidFill>
                  <a:effectLst>
                    <a:outerShdw blurRad="38100" dist="19050" dir="2700000" algn="tl" rotWithShape="0">
                      <a:schemeClr val="dk1">
                        <a:alpha val="40000"/>
                      </a:schemeClr>
                    </a:outerShdw>
                  </a:effectLst>
                  <a:latin typeface="Times New Roman" pitchFamily="2" charset="0"/>
                  <a:ea typeface="黑体" pitchFamily="2" charset="-122"/>
                </a:rPr>
                <a:t>statistic</a:t>
              </a:r>
              <a:r>
                <a:rPr lang="en-US" altLang="zh-CN" sz="2000">
                  <a:solidFill>
                    <a:srgbClr val="FFFF00"/>
                  </a:solidFill>
                  <a:effectLst>
                    <a:outerShdw blurRad="38100" dist="19050" dir="2700000" algn="tl" rotWithShape="0">
                      <a:schemeClr val="dk1">
                        <a:alpha val="40000"/>
                      </a:schemeClr>
                    </a:outerShdw>
                  </a:effectLst>
                  <a:latin typeface="黑体" pitchFamily="2" charset="-122"/>
                  <a:ea typeface="黑体" pitchFamily="2" charset="-122"/>
                </a:rPr>
                <a:t>)</a:t>
              </a:r>
              <a:r>
                <a:rPr lang="zh-CN" altLang="en-US" sz="2000">
                  <a:solidFill>
                    <a:srgbClr val="FFFF00"/>
                  </a:solidFill>
                  <a:effectLst>
                    <a:outerShdw blurRad="38100" dist="19050" dir="2700000" algn="tl" rotWithShape="0">
                      <a:schemeClr val="dk1">
                        <a:alpha val="40000"/>
                      </a:schemeClr>
                    </a:outerShdw>
                  </a:effectLst>
                  <a:latin typeface="黑体" pitchFamily="2" charset="-122"/>
                  <a:ea typeface="黑体" pitchFamily="2" charset="-122"/>
                </a:rPr>
                <a:t>：</a:t>
              </a:r>
              <a:r>
                <a:rPr lang="zh-CN" altLang="en-US" sz="2000">
                  <a:solidFill>
                    <a:schemeClr val="tx1"/>
                  </a:solidFill>
                  <a:effectLst>
                    <a:outerShdw blurRad="38100" dist="19050" dir="2700000" algn="tl" rotWithShape="0">
                      <a:schemeClr val="dk1">
                        <a:alpha val="40000"/>
                      </a:schemeClr>
                    </a:outerShdw>
                  </a:effectLst>
                  <a:latin typeface="黑体" pitchFamily="2" charset="-122"/>
                  <a:ea typeface="黑体" pitchFamily="2" charset="-122"/>
                </a:rPr>
                <a:t>描述样本数量特征的概念，常用英文字母表示，如样本均值用  表示，样本方差用  表示等。</a:t>
              </a:r>
            </a:p>
          </p:txBody>
        </p:sp>
        <p:sp>
          <p:nvSpPr>
            <p:cNvPr id="53256" name="AutoShape 8"/>
            <p:cNvSpPr/>
            <p:nvPr/>
          </p:nvSpPr>
          <p:spPr>
            <a:xfrm>
              <a:off x="952" y="-18"/>
              <a:ext cx="272" cy="227"/>
            </a:xfrm>
            <a:prstGeom prst="downArrow">
              <a:avLst>
                <a:gd name="adj1" fmla="val 50000"/>
                <a:gd name="adj2" fmla="val 25000"/>
              </a:avLst>
            </a:prstGeom>
            <a:solidFill>
              <a:srgbClr val="00B0F0"/>
            </a:solidFill>
            <a:ln w="28575" cap="flat" cmpd="sng">
              <a:noFill/>
              <a:prstDash val="solid"/>
              <a:miter/>
              <a:headEnd type="none" w="med" len="med"/>
              <a:tailEnd type="none" w="med" len="med"/>
            </a:ln>
          </p:spPr>
          <p:txBody>
            <a:bodyPr wrap="none" lIns="90000" tIns="46800" rIns="90000" bIns="46800" anchor="ctr">
              <a:spAutoFit/>
            </a:bodyPr>
            <a:lstStyle/>
            <a:p>
              <a:pPr lvl="0"/>
              <a:endParaRPr>
                <a:latin typeface="Arial" charset="0"/>
                <a:ea typeface="宋体" charset="-122"/>
              </a:endParaRPr>
            </a:p>
          </p:txBody>
        </p:sp>
      </p:grpSp>
      <p:graphicFrame>
        <p:nvGraphicFramePr>
          <p:cNvPr id="83" name="对象 82">
            <a:hlinkClick r:id="" action="ppaction://ole?verb=0"/>
          </p:cNvPr>
          <p:cNvGraphicFramePr>
            <a:graphicFrameLocks noChangeAspect="1"/>
          </p:cNvGraphicFramePr>
          <p:nvPr/>
        </p:nvGraphicFramePr>
        <p:xfrm>
          <a:off x="7309485" y="3430270"/>
          <a:ext cx="297180" cy="351155"/>
        </p:xfrm>
        <a:graphic>
          <a:graphicData uri="http://schemas.openxmlformats.org/presentationml/2006/ole">
            <mc:AlternateContent xmlns:mc="http://schemas.openxmlformats.org/markup-compatibility/2006">
              <mc:Choice xmlns:v="urn:schemas-microsoft-com:vml" Requires="v">
                <p:oleObj r:id="rId2" imgW="139700" imgH="165100" progId="Equation.KSEE3">
                  <p:embed/>
                </p:oleObj>
              </mc:Choice>
              <mc:Fallback>
                <p:oleObj r:id="rId2" imgW="139700" imgH="165100" progId="Equation.KSEE3">
                  <p:embed/>
                  <p:pic>
                    <p:nvPicPr>
                      <p:cNvPr id="0" name="图片 1026"/>
                      <p:cNvPicPr/>
                      <p:nvPr/>
                    </p:nvPicPr>
                    <p:blipFill>
                      <a:blip r:embed="rId3"/>
                      <a:stretch>
                        <a:fillRect/>
                      </a:stretch>
                    </p:blipFill>
                    <p:spPr>
                      <a:xfrm>
                        <a:off x="7309485" y="3430270"/>
                        <a:ext cx="297180" cy="351155"/>
                      </a:xfrm>
                      <a:prstGeom prst="rect">
                        <a:avLst/>
                      </a:prstGeom>
                    </p:spPr>
                  </p:pic>
                </p:oleObj>
              </mc:Fallback>
            </mc:AlternateContent>
          </a:graphicData>
        </a:graphic>
      </p:graphicFrame>
      <p:graphicFrame>
        <p:nvGraphicFramePr>
          <p:cNvPr id="84" name="对象 83">
            <a:hlinkClick r:id="" action="ppaction://ole?verb=0"/>
          </p:cNvPr>
          <p:cNvGraphicFramePr>
            <a:graphicFrameLocks noChangeAspect="1"/>
          </p:cNvGraphicFramePr>
          <p:nvPr/>
        </p:nvGraphicFramePr>
        <p:xfrm>
          <a:off x="6309995" y="3696970"/>
          <a:ext cx="304800" cy="374650"/>
        </p:xfrm>
        <a:graphic>
          <a:graphicData uri="http://schemas.openxmlformats.org/presentationml/2006/ole">
            <mc:AlternateContent xmlns:mc="http://schemas.openxmlformats.org/markup-compatibility/2006">
              <mc:Choice xmlns:v="urn:schemas-microsoft-com:vml" Requires="v">
                <p:oleObj r:id="rId4" imgW="165100" imgH="203200" progId="Equation.KSEE3">
                  <p:embed/>
                </p:oleObj>
              </mc:Choice>
              <mc:Fallback>
                <p:oleObj r:id="rId4" imgW="165100" imgH="203200" progId="Equation.KSEE3">
                  <p:embed/>
                  <p:pic>
                    <p:nvPicPr>
                      <p:cNvPr id="0" name="图片 1025"/>
                      <p:cNvPicPr/>
                      <p:nvPr/>
                    </p:nvPicPr>
                    <p:blipFill>
                      <a:blip r:embed="rId5"/>
                      <a:stretch>
                        <a:fillRect/>
                      </a:stretch>
                    </p:blipFill>
                    <p:spPr>
                      <a:xfrm>
                        <a:off x="6309995" y="3696970"/>
                        <a:ext cx="304800" cy="374650"/>
                      </a:xfrm>
                      <a:prstGeom prst="rect">
                        <a:avLst/>
                      </a:prstGeom>
                    </p:spPr>
                  </p:pic>
                </p:oleObj>
              </mc:Fallback>
            </mc:AlternateContent>
          </a:graphicData>
        </a:graphic>
      </p:graphicFrame>
      <p:sp>
        <p:nvSpPr>
          <p:cNvPr id="53252" name="AutoShape 4"/>
          <p:cNvSpPr/>
          <p:nvPr/>
        </p:nvSpPr>
        <p:spPr>
          <a:xfrm rot="10800000">
            <a:off x="3068320" y="4240530"/>
            <a:ext cx="3241675" cy="791845"/>
          </a:xfrm>
          <a:prstGeom prst="curvedDownArrow">
            <a:avLst>
              <a:gd name="adj1" fmla="val 29672"/>
              <a:gd name="adj2" fmla="val 100639"/>
              <a:gd name="adj3" fmla="val 27657"/>
            </a:avLst>
          </a:prstGeom>
          <a:gradFill>
            <a:gsLst>
              <a:gs pos="0">
                <a:srgbClr val="007BD3"/>
              </a:gs>
              <a:gs pos="100000">
                <a:srgbClr val="034373"/>
              </a:gs>
            </a:gsLst>
            <a:lin ang="16200000" scaled="0"/>
          </a:gradFill>
          <a:ln w="28575" cap="flat" cmpd="sng">
            <a:solidFill>
              <a:schemeClr val="tx2"/>
            </a:solidFill>
            <a:prstDash val="solid"/>
            <a:miter/>
            <a:headEnd type="none" w="med" len="med"/>
            <a:tailEnd type="none" w="med" len="med"/>
          </a:ln>
        </p:spPr>
        <p:txBody>
          <a:bodyPr lIns="90000" tIns="46800" rIns="90000" bIns="46800" anchor="ctr">
            <a:spAutoFit/>
          </a:bodyPr>
          <a:lstStyle/>
          <a:p>
            <a:pPr lvl="0"/>
            <a:endParaRPr>
              <a:latin typeface="Arial" charset="0"/>
              <a:ea typeface="宋体" charset="-122"/>
            </a:endParaRPr>
          </a:p>
        </p:txBody>
      </p:sp>
      <p:grpSp>
        <p:nvGrpSpPr>
          <p:cNvPr id="3" name="组合 2"/>
          <p:cNvGrpSpPr/>
          <p:nvPr/>
        </p:nvGrpSpPr>
        <p:grpSpPr>
          <a:xfrm>
            <a:off x="872490" y="2264410"/>
            <a:ext cx="3455670" cy="1815465"/>
            <a:chOff x="1374" y="3566"/>
            <a:chExt cx="5442" cy="2859"/>
          </a:xfrm>
        </p:grpSpPr>
        <p:sp>
          <p:nvSpPr>
            <p:cNvPr id="53251" name="Rectangle 3"/>
            <p:cNvSpPr/>
            <p:nvPr/>
          </p:nvSpPr>
          <p:spPr>
            <a:xfrm>
              <a:off x="1374" y="4361"/>
              <a:ext cx="5443" cy="2065"/>
            </a:xfrm>
            <a:prstGeom prst="rect">
              <a:avLst/>
            </a:prstGeom>
            <a:noFill/>
            <a:ln w="28575" cap="flat" cmpd="sng">
              <a:solidFill>
                <a:srgbClr val="FF9900"/>
              </a:solidFill>
              <a:prstDash val="solid"/>
              <a:miter/>
              <a:headEnd type="none" w="med" len="med"/>
              <a:tailEnd type="none" w="med" len="med"/>
            </a:ln>
          </p:spPr>
          <p:txBody>
            <a:bodyPr lIns="90000" tIns="46800" rIns="90000" bIns="46800">
              <a:spAutoFit/>
            </a:bodyPr>
            <a:lstStyle/>
            <a:p>
              <a:pPr lvl="0">
                <a:spcBef>
                  <a:spcPct val="50000"/>
                </a:spcBef>
              </a:pPr>
              <a:r>
                <a:rPr lang="zh-CN" altLang="en-US" sz="2000">
                  <a:solidFill>
                    <a:srgbClr val="FFFF00"/>
                  </a:solidFill>
                  <a:latin typeface="黑体" pitchFamily="2" charset="-122"/>
                  <a:ea typeface="黑体" pitchFamily="2" charset="-122"/>
                </a:rPr>
                <a:t>参数（</a:t>
              </a:r>
              <a:r>
                <a:rPr lang="en-US" altLang="zh-CN" sz="2000">
                  <a:solidFill>
                    <a:srgbClr val="FFFF00"/>
                  </a:solidFill>
                  <a:latin typeface="Times New Roman" pitchFamily="2" charset="0"/>
                  <a:ea typeface="黑体" pitchFamily="2" charset="-122"/>
                </a:rPr>
                <a:t>parameter</a:t>
              </a:r>
              <a:r>
                <a:rPr lang="en-US" altLang="zh-CN" sz="2000">
                  <a:solidFill>
                    <a:srgbClr val="FFFF00"/>
                  </a:solidFill>
                  <a:latin typeface="黑体" pitchFamily="2" charset="-122"/>
                  <a:ea typeface="黑体" pitchFamily="2" charset="-122"/>
                </a:rPr>
                <a:t>)</a:t>
              </a:r>
              <a:r>
                <a:rPr lang="zh-CN" altLang="en-US" sz="2000">
                  <a:solidFill>
                    <a:srgbClr val="FFFF00"/>
                  </a:solidFill>
                  <a:latin typeface="黑体" pitchFamily="2" charset="-122"/>
                  <a:ea typeface="黑体" pitchFamily="2" charset="-122"/>
                </a:rPr>
                <a:t>：</a:t>
              </a:r>
              <a:r>
                <a:rPr lang="zh-CN" altLang="en-US" sz="2000">
                  <a:latin typeface="黑体" pitchFamily="2" charset="-122"/>
                  <a:ea typeface="黑体" pitchFamily="2" charset="-122"/>
                </a:rPr>
                <a:t>描述总体数量特征的概念常用希腊字母。例如总体均值用  表示；总体方差用   表示等。</a:t>
              </a:r>
            </a:p>
          </p:txBody>
        </p:sp>
        <p:sp>
          <p:nvSpPr>
            <p:cNvPr id="53253" name="AutoShape 5"/>
            <p:cNvSpPr/>
            <p:nvPr/>
          </p:nvSpPr>
          <p:spPr>
            <a:xfrm>
              <a:off x="3982" y="3566"/>
              <a:ext cx="568" cy="567"/>
            </a:xfrm>
            <a:prstGeom prst="upArrow">
              <a:avLst>
                <a:gd name="adj1" fmla="val 50000"/>
                <a:gd name="adj2" fmla="val 25000"/>
              </a:avLst>
            </a:prstGeom>
            <a:solidFill>
              <a:srgbClr val="00B0F0"/>
            </a:solidFill>
            <a:ln w="28575" cap="flat" cmpd="sng">
              <a:noFill/>
              <a:prstDash val="solid"/>
              <a:miter/>
              <a:headEnd type="none" w="med" len="med"/>
              <a:tailEnd type="none" w="med" len="med"/>
            </a:ln>
          </p:spPr>
          <p:txBody>
            <a:bodyPr wrap="none" lIns="90000" tIns="46800" rIns="90000" bIns="46800" anchor="ctr">
              <a:spAutoFit/>
            </a:bodyPr>
            <a:lstStyle/>
            <a:p>
              <a:pPr lvl="0"/>
              <a:endParaRPr>
                <a:latin typeface="Arial" charset="0"/>
                <a:ea typeface="宋体" charset="-122"/>
              </a:endParaRPr>
            </a:p>
          </p:txBody>
        </p:sp>
      </p:grpSp>
      <p:graphicFrame>
        <p:nvGraphicFramePr>
          <p:cNvPr id="52228" name="对象 52227"/>
          <p:cNvGraphicFramePr>
            <a:graphicFrameLocks noChangeAspect="1"/>
          </p:cNvGraphicFramePr>
          <p:nvPr/>
        </p:nvGraphicFramePr>
        <p:xfrm>
          <a:off x="3209925" y="3455035"/>
          <a:ext cx="288925" cy="313055"/>
        </p:xfrm>
        <a:graphic>
          <a:graphicData uri="http://schemas.openxmlformats.org/presentationml/2006/ole">
            <mc:AlternateContent xmlns:mc="http://schemas.openxmlformats.org/markup-compatibility/2006">
              <mc:Choice xmlns:v="urn:schemas-microsoft-com:vml" Requires="v">
                <p:oleObj r:id="rId6" imgW="152400" imgH="165100" progId="Equation.3">
                  <p:embed/>
                </p:oleObj>
              </mc:Choice>
              <mc:Fallback>
                <p:oleObj r:id="rId6" imgW="152400" imgH="165100" progId="Equation.3">
                  <p:embed/>
                  <p:pic>
                    <p:nvPicPr>
                      <p:cNvPr id="0" name="图片 3076"/>
                      <p:cNvPicPr/>
                      <p:nvPr/>
                    </p:nvPicPr>
                    <p:blipFill>
                      <a:blip r:embed="rId7"/>
                      <a:stretch>
                        <a:fillRect/>
                      </a:stretch>
                    </p:blipFill>
                    <p:spPr>
                      <a:xfrm>
                        <a:off x="3209925" y="3455035"/>
                        <a:ext cx="288925" cy="313055"/>
                      </a:xfrm>
                      <a:prstGeom prst="rect">
                        <a:avLst/>
                      </a:prstGeom>
                      <a:noFill/>
                      <a:ln w="38100">
                        <a:noFill/>
                        <a:miter/>
                      </a:ln>
                    </p:spPr>
                  </p:pic>
                </p:oleObj>
              </mc:Fallback>
            </mc:AlternateContent>
          </a:graphicData>
        </a:graphic>
      </p:graphicFrame>
      <p:graphicFrame>
        <p:nvGraphicFramePr>
          <p:cNvPr id="85" name="对象 84">
            <a:hlinkClick r:id="" action="ppaction://ole?verb=0"/>
          </p:cNvPr>
          <p:cNvGraphicFramePr>
            <a:graphicFrameLocks noChangeAspect="1"/>
          </p:cNvGraphicFramePr>
          <p:nvPr/>
        </p:nvGraphicFramePr>
        <p:xfrm>
          <a:off x="2717165" y="3652520"/>
          <a:ext cx="362585" cy="362585"/>
        </p:xfrm>
        <a:graphic>
          <a:graphicData uri="http://schemas.openxmlformats.org/presentationml/2006/ole">
            <mc:AlternateContent xmlns:mc="http://schemas.openxmlformats.org/markup-compatibility/2006">
              <mc:Choice xmlns:v="urn:schemas-microsoft-com:vml" Requires="v">
                <p:oleObj r:id="rId8" imgW="203200" imgH="203200" progId="Equation.KSEE3">
                  <p:embed/>
                </p:oleObj>
              </mc:Choice>
              <mc:Fallback>
                <p:oleObj r:id="rId8" imgW="203200" imgH="203200" progId="Equation.KSEE3">
                  <p:embed/>
                  <p:pic>
                    <p:nvPicPr>
                      <p:cNvPr id="0" name="图片 1025"/>
                      <p:cNvPicPr/>
                      <p:nvPr/>
                    </p:nvPicPr>
                    <p:blipFill>
                      <a:blip r:embed="rId9"/>
                      <a:stretch>
                        <a:fillRect/>
                      </a:stretch>
                    </p:blipFill>
                    <p:spPr>
                      <a:xfrm>
                        <a:off x="2717165" y="3652520"/>
                        <a:ext cx="362585" cy="36258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wipe(up)">
                                      <p:cBhvr>
                                        <p:cTn id="7" dur="500"/>
                                        <p:tgtEl>
                                          <p:spTgt spid="53254"/>
                                        </p:tgtEl>
                                      </p:cBhvr>
                                    </p:animEffect>
                                  </p:childTnLst>
                                </p:cTn>
                              </p:par>
                              <p:par>
                                <p:cTn id="8" presetID="22" presetClass="entr" presetSubtype="4"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wipe(down)">
                                      <p:cBhvr>
                                        <p:cTn id="10" dur="500"/>
                                        <p:tgtEl>
                                          <p:spTgt spid="83"/>
                                        </p:tgtEl>
                                      </p:cBhvr>
                                    </p:animEffect>
                                  </p:childTnLst>
                                </p:cTn>
                              </p:par>
                              <p:par>
                                <p:cTn id="11" presetID="22" presetClass="entr" presetSubtype="4"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53252"/>
                                        </p:tgtEl>
                                        <p:attrNameLst>
                                          <p:attrName>style.visibility</p:attrName>
                                        </p:attrNameLst>
                                      </p:cBhvr>
                                      <p:to>
                                        <p:strVal val="visible"/>
                                      </p:to>
                                    </p:set>
                                    <p:animEffect transition="in" filter="wipe(right)">
                                      <p:cBhvr>
                                        <p:cTn id="18" dur="500"/>
                                        <p:tgtEl>
                                          <p:spTgt spid="532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2" presetClass="entr" presetSubtype="8" fill="hold" nodeType="withEffect">
                                  <p:stCondLst>
                                    <p:cond delay="0"/>
                                  </p:stCondLst>
                                  <p:childTnLst>
                                    <p:set>
                                      <p:cBhvr>
                                        <p:cTn id="25" dur="1" fill="hold">
                                          <p:stCondLst>
                                            <p:cond delay="0"/>
                                          </p:stCondLst>
                                        </p:cTn>
                                        <p:tgtEl>
                                          <p:spTgt spid="52228"/>
                                        </p:tgtEl>
                                        <p:attrNameLst>
                                          <p:attrName>style.visibility</p:attrName>
                                        </p:attrNameLst>
                                      </p:cBhvr>
                                      <p:to>
                                        <p:strVal val="visible"/>
                                      </p:to>
                                    </p:set>
                                    <p:animEffect transition="in" filter="wipe(left)">
                                      <p:cBhvr>
                                        <p:cTn id="26" dur="500"/>
                                        <p:tgtEl>
                                          <p:spTgt spid="52228"/>
                                        </p:tgtEl>
                                      </p:cBhvr>
                                    </p:animEffect>
                                  </p:childTnLst>
                                </p:cTn>
                              </p:par>
                              <p:par>
                                <p:cTn id="27" presetID="22" presetClass="entr" presetSubtype="4"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wipe(down)">
                                      <p:cBhvr>
                                        <p:cTn id="2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a:t>
            </a:r>
            <a:r>
              <a:rPr lang="zh-CN" altLang="en-US">
                <a:sym typeface="+mn-ea"/>
              </a:rPr>
              <a:t>统计学的基本概念（</a:t>
            </a:r>
            <a:r>
              <a:rPr lang="en-US" altLang="zh-CN">
                <a:sym typeface="+mn-ea"/>
              </a:rPr>
              <a:t>5</a:t>
            </a:r>
            <a:r>
              <a:rPr lang="zh-CN" altLang="en-US">
                <a:sym typeface="+mn-ea"/>
              </a:rPr>
              <a:t>）</a:t>
            </a:r>
            <a:endParaRPr lang="zh-CN" altLang="en-US"/>
          </a:p>
        </p:txBody>
      </p:sp>
      <p:sp>
        <p:nvSpPr>
          <p:cNvPr id="3" name="内容占位符 2"/>
          <p:cNvSpPr>
            <a:spLocks noGrp="1"/>
          </p:cNvSpPr>
          <p:nvPr>
            <p:ph sz="half" idx="1"/>
          </p:nvPr>
        </p:nvSpPr>
        <p:spPr/>
        <p:txBody>
          <a:bodyPr>
            <a:normAutofit/>
          </a:bodyPr>
          <a:lstStyle/>
          <a:p>
            <a:r>
              <a:rPr lang="en-US" altLang="zh-CN" sz="2500">
                <a:solidFill>
                  <a:schemeClr val="tx1"/>
                </a:solidFill>
                <a:effectLst/>
                <a:latin typeface="Times New Roman" charset="0"/>
                <a:ea typeface="黑体" charset="0"/>
              </a:rPr>
              <a:t>5. </a:t>
            </a:r>
            <a:r>
              <a:rPr lang="zh-CN" altLang="en-US" sz="2500">
                <a:solidFill>
                  <a:schemeClr val="tx1"/>
                </a:solidFill>
                <a:effectLst/>
                <a:latin typeface="Times New Roman" charset="0"/>
                <a:ea typeface="黑体" charset="0"/>
              </a:rPr>
              <a:t>变量</a:t>
            </a:r>
          </a:p>
          <a:p>
            <a:pPr lvl="1"/>
            <a:r>
              <a:rPr lang="zh-CN" altLang="en-US" sz="2200">
                <a:solidFill>
                  <a:schemeClr val="tx1"/>
                </a:solidFill>
                <a:effectLst>
                  <a:outerShdw blurRad="38100" dist="19050" dir="2700000" algn="tl" rotWithShape="0">
                    <a:schemeClr val="dk1">
                      <a:alpha val="40000"/>
                    </a:schemeClr>
                  </a:outerShdw>
                </a:effectLst>
                <a:latin typeface="Times New Roman" charset="0"/>
                <a:ea typeface="黑体" charset="0"/>
              </a:rPr>
              <a:t>用来描述现象某种令人感兴趣的特征的概念。</a:t>
            </a:r>
          </a:p>
          <a:p>
            <a:pPr lvl="2"/>
            <a:endParaRPr lang="zh-CN" altLang="en-US" sz="1830">
              <a:solidFill>
                <a:schemeClr val="tx1"/>
              </a:solidFill>
              <a:effectLst>
                <a:outerShdw blurRad="38100" dist="19050" dir="2700000" algn="tl" rotWithShape="0">
                  <a:schemeClr val="dk1">
                    <a:alpha val="40000"/>
                  </a:schemeClr>
                </a:outerShdw>
              </a:effectLst>
              <a:latin typeface="Times New Roman" charset="0"/>
              <a:ea typeface="黑体" charset="0"/>
            </a:endParaRPr>
          </a:p>
        </p:txBody>
      </p:sp>
      <p:pic>
        <p:nvPicPr>
          <p:cNvPr id="55300" name="图片 55299"/>
          <p:cNvPicPr>
            <a:picLocks noChangeAspect="1"/>
          </p:cNvPicPr>
          <p:nvPr/>
        </p:nvPicPr>
        <p:blipFill>
          <a:blip r:embed="rId2"/>
          <a:stretch>
            <a:fillRect/>
          </a:stretch>
        </p:blipFill>
        <p:spPr>
          <a:xfrm>
            <a:off x="1637030" y="2432685"/>
            <a:ext cx="5562600" cy="2497138"/>
          </a:xfrm>
          <a:prstGeom prst="rect">
            <a:avLst/>
          </a:prstGeom>
          <a:noFill/>
          <a:ln w="9525">
            <a:noFill/>
            <a:miter/>
          </a:ln>
        </p:spPr>
      </p:pic>
      <p:sp>
        <p:nvSpPr>
          <p:cNvPr id="55301" name="矩形 55300"/>
          <p:cNvSpPr/>
          <p:nvPr/>
        </p:nvSpPr>
        <p:spPr>
          <a:xfrm>
            <a:off x="1637030" y="2804160"/>
            <a:ext cx="5562600" cy="457200"/>
          </a:xfrm>
          <a:prstGeom prst="rect">
            <a:avLst/>
          </a:prstGeom>
          <a:solidFill>
            <a:schemeClr val="accent1">
              <a:alpha val="0"/>
            </a:schemeClr>
          </a:solidFill>
          <a:ln w="25400" cap="flat" cmpd="sng">
            <a:solidFill>
              <a:srgbClr val="FF0000"/>
            </a:solidFill>
            <a:prstDash val="solid"/>
            <a:miter/>
            <a:headEnd type="none" w="med" len="med"/>
            <a:tailEnd type="none" w="med" len="med"/>
          </a:ln>
        </p:spPr>
        <p:txBody>
          <a:bodyPr/>
          <a:lstStyle/>
          <a:p>
            <a:endParaRPr lang="zh-CN" altLang="en-US"/>
          </a:p>
        </p:txBody>
      </p:sp>
      <p:sp>
        <p:nvSpPr>
          <p:cNvPr id="55302" name="线形标注 1 55301"/>
          <p:cNvSpPr/>
          <p:nvPr/>
        </p:nvSpPr>
        <p:spPr>
          <a:xfrm>
            <a:off x="7407593" y="2042160"/>
            <a:ext cx="611187" cy="914400"/>
          </a:xfrm>
          <a:prstGeom prst="borderCallout1">
            <a:avLst>
              <a:gd name="adj1" fmla="val 108333"/>
              <a:gd name="adj2" fmla="val 81301"/>
              <a:gd name="adj3" fmla="val 108333"/>
              <a:gd name="adj4" fmla="val -34028"/>
            </a:avLst>
          </a:prstGeom>
          <a:noFill/>
          <a:ln w="25400" cap="flat" cmpd="sng">
            <a:solidFill>
              <a:srgbClr val="FF0000"/>
            </a:solidFill>
            <a:prstDash val="solid"/>
            <a:miter/>
            <a:headEnd type="none" w="med" len="med"/>
            <a:tailEnd type="none" w="med" len="med"/>
          </a:ln>
        </p:spPr>
        <p:txBody>
          <a:bodyPr/>
          <a:lstStyle/>
          <a:p>
            <a:pPr lvl="0" algn="ctr"/>
            <a:r>
              <a:rPr lang="zh-CN" altLang="en-US" sz="2800">
                <a:latin typeface="Arial" charset="0"/>
                <a:ea typeface="黑体" pitchFamily="2" charset="-122"/>
              </a:rPr>
              <a:t>变量</a:t>
            </a:r>
          </a:p>
        </p:txBody>
      </p:sp>
      <p:sp>
        <p:nvSpPr>
          <p:cNvPr id="55303" name="矩形 55302"/>
          <p:cNvSpPr/>
          <p:nvPr/>
        </p:nvSpPr>
        <p:spPr>
          <a:xfrm>
            <a:off x="1672590" y="3305810"/>
            <a:ext cx="5486400" cy="1447800"/>
          </a:xfrm>
          <a:prstGeom prst="rect">
            <a:avLst/>
          </a:prstGeom>
          <a:solidFill>
            <a:schemeClr val="accent1">
              <a:alpha val="0"/>
            </a:schemeClr>
          </a:solidFill>
          <a:ln w="25400" cap="flat" cmpd="sng">
            <a:solidFill>
              <a:srgbClr val="0000FF"/>
            </a:solidFill>
            <a:prstDash val="solid"/>
            <a:miter/>
            <a:headEnd type="none" w="med" len="med"/>
            <a:tailEnd type="none" w="med" len="med"/>
          </a:ln>
        </p:spPr>
        <p:txBody>
          <a:bodyPr/>
          <a:lstStyle/>
          <a:p>
            <a:endParaRPr lang="zh-CN" altLang="en-US"/>
          </a:p>
        </p:txBody>
      </p:sp>
      <p:sp>
        <p:nvSpPr>
          <p:cNvPr id="55304" name="线形标注 1 55303"/>
          <p:cNvSpPr/>
          <p:nvPr/>
        </p:nvSpPr>
        <p:spPr>
          <a:xfrm>
            <a:off x="7387590" y="3458210"/>
            <a:ext cx="1524000" cy="533400"/>
          </a:xfrm>
          <a:prstGeom prst="borderCallout1">
            <a:avLst>
              <a:gd name="adj1" fmla="val 114287"/>
              <a:gd name="adj2" fmla="val 92500"/>
              <a:gd name="adj3" fmla="val 114287"/>
              <a:gd name="adj4" fmla="val -13648"/>
            </a:avLst>
          </a:prstGeom>
          <a:noFill/>
          <a:ln w="25400" cap="flat" cmpd="sng">
            <a:solidFill>
              <a:srgbClr val="0000FF"/>
            </a:solidFill>
            <a:prstDash val="solid"/>
            <a:miter/>
            <a:headEnd type="none" w="med" len="med"/>
            <a:tailEnd type="none" w="med" len="med"/>
          </a:ln>
        </p:spPr>
        <p:txBody>
          <a:bodyPr/>
          <a:lstStyle/>
          <a:p>
            <a:pPr lvl="0" algn="ctr"/>
            <a:r>
              <a:rPr lang="zh-CN" altLang="en-US" sz="2800">
                <a:latin typeface="Arial" charset="0"/>
                <a:ea typeface="黑体" pitchFamily="2" charset="-122"/>
              </a:rPr>
              <a:t>变量值</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wipe(down)">
                                      <p:cBhvr>
                                        <p:cTn id="7" dur="500"/>
                                        <p:tgtEl>
                                          <p:spTgt spid="553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5301"/>
                                        </p:tgtEl>
                                        <p:attrNameLst>
                                          <p:attrName>style.visibility</p:attrName>
                                        </p:attrNameLst>
                                      </p:cBhvr>
                                      <p:to>
                                        <p:strVal val="visible"/>
                                      </p:to>
                                    </p:set>
                                    <p:animEffect transition="in" filter="wipe(left)">
                                      <p:cBhvr>
                                        <p:cTn id="12" dur="500"/>
                                        <p:tgtEl>
                                          <p:spTgt spid="553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5302"/>
                                        </p:tgtEl>
                                        <p:attrNameLst>
                                          <p:attrName>style.visibility</p:attrName>
                                        </p:attrNameLst>
                                      </p:cBhvr>
                                      <p:to>
                                        <p:strVal val="visible"/>
                                      </p:to>
                                    </p:set>
                                    <p:animEffect transition="in" filter="wipe(down)">
                                      <p:cBhvr>
                                        <p:cTn id="17" dur="500"/>
                                        <p:tgtEl>
                                          <p:spTgt spid="553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5303"/>
                                        </p:tgtEl>
                                        <p:attrNameLst>
                                          <p:attrName>style.visibility</p:attrName>
                                        </p:attrNameLst>
                                      </p:cBhvr>
                                      <p:to>
                                        <p:strVal val="visible"/>
                                      </p:to>
                                    </p:set>
                                    <p:animEffect transition="in" filter="wipe(left)">
                                      <p:cBhvr>
                                        <p:cTn id="22" dur="500"/>
                                        <p:tgtEl>
                                          <p:spTgt spid="5530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5304"/>
                                        </p:tgtEl>
                                        <p:attrNameLst>
                                          <p:attrName>style.visibility</p:attrName>
                                        </p:attrNameLst>
                                      </p:cBhvr>
                                      <p:to>
                                        <p:strVal val="visible"/>
                                      </p:to>
                                    </p:set>
                                    <p:animEffect transition="in" filter="wipe(down)">
                                      <p:cBhvr>
                                        <p:cTn id="27" dur="5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bldLvl="0" animBg="1"/>
      <p:bldP spid="55304"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p:cNvSpPr>
          <p:nvPr>
            <p:ph idx="1"/>
          </p:nvPr>
        </p:nvSpPr>
        <p:spPr>
          <a:xfrm>
            <a:off x="3714750" y="516890"/>
            <a:ext cx="1936750" cy="527685"/>
          </a:xfrm>
          <a:noFill/>
          <a:ln w="28575" cap="flat" cmpd="sng">
            <a:solidFill>
              <a:schemeClr val="tx1"/>
            </a:solidFill>
            <a:prstDash val="solid"/>
            <a:headEnd type="none" w="med" len="med"/>
            <a:tailEnd type="none" w="med" len="med"/>
          </a:ln>
        </p:spPr>
        <p:txBody>
          <a:bodyPr vert="horz" wrap="square" lIns="67866" tIns="33337" rIns="67866" bIns="33337" anchor="t">
            <a:noAutofit/>
          </a:bodyPr>
          <a:lstStyle/>
          <a:p>
            <a:pPr marL="571500" lvl="0" indent="-571500" algn="ctr">
              <a:buNone/>
            </a:pPr>
            <a:r>
              <a:rPr lang="zh-CN" altLang="en-US" sz="2400" b="1">
                <a:solidFill>
                  <a:schemeClr val="tx1"/>
                </a:solidFill>
                <a:effectLst/>
                <a:latin typeface="黑体" charset="0"/>
                <a:ea typeface="黑体" charset="0"/>
              </a:rPr>
              <a:t>数据的类型</a:t>
            </a:r>
          </a:p>
        </p:txBody>
      </p:sp>
      <p:grpSp>
        <p:nvGrpSpPr>
          <p:cNvPr id="56323" name="组合 56322"/>
          <p:cNvGrpSpPr/>
          <p:nvPr/>
        </p:nvGrpSpPr>
        <p:grpSpPr>
          <a:xfrm>
            <a:off x="1819275" y="1076325"/>
            <a:ext cx="2914650" cy="1143000"/>
            <a:chOff x="0" y="0"/>
            <a:chExt cx="2448" cy="960"/>
          </a:xfrm>
        </p:grpSpPr>
        <p:sp>
          <p:nvSpPr>
            <p:cNvPr id="56324" name="Text Box 5"/>
            <p:cNvSpPr txBox="1"/>
            <p:nvPr/>
          </p:nvSpPr>
          <p:spPr>
            <a:xfrm>
              <a:off x="0" y="528"/>
              <a:ext cx="1104" cy="432"/>
            </a:xfrm>
            <a:prstGeom prst="rect">
              <a:avLst/>
            </a:prstGeom>
            <a:gradFill>
              <a:gsLst>
                <a:gs pos="0">
                  <a:srgbClr val="FBFB11"/>
                </a:gs>
                <a:gs pos="100000">
                  <a:srgbClr val="838309"/>
                </a:gs>
              </a:gsLst>
              <a:lin ang="5400000" scaled="0"/>
            </a:gradFill>
            <a:ln w="9525" cap="flat" cmpd="sng">
              <a:solidFill>
                <a:srgbClr val="FFFF00"/>
              </a:solidFill>
              <a:prstDash val="solid"/>
              <a:miter/>
              <a:headEnd type="none" w="med" len="med"/>
              <a:tailEnd type="none" w="med" len="med"/>
            </a:ln>
          </p:spPr>
          <p:txBody>
            <a:bodyPr>
              <a:scene3d>
                <a:camera prst="orthographicFront"/>
                <a:lightRig rig="threePt" dir="t"/>
              </a:scene3d>
            </a:bodyPr>
            <a:lstStyle/>
            <a:p>
              <a:pPr lvl="0" algn="ctr"/>
              <a:r>
                <a:rPr lang="zh-CN" altLang="en-US" sz="2100" b="1">
                  <a:solidFill>
                    <a:schemeClr val="tx1"/>
                  </a:solidFill>
                  <a:effectLst>
                    <a:outerShdw blurRad="38100" dist="19050" dir="2700000" algn="tl" rotWithShape="0">
                      <a:schemeClr val="dk1">
                        <a:alpha val="40000"/>
                      </a:schemeClr>
                    </a:outerShdw>
                  </a:effectLst>
                  <a:latin typeface="Times New Roman" pitchFamily="2" charset="0"/>
                  <a:ea typeface="黑体" pitchFamily="2" charset="-122"/>
                </a:rPr>
                <a:t>定类数据</a:t>
              </a:r>
            </a:p>
          </p:txBody>
        </p:sp>
        <p:sp>
          <p:nvSpPr>
            <p:cNvPr id="56325" name="Line 6"/>
            <p:cNvSpPr/>
            <p:nvPr/>
          </p:nvSpPr>
          <p:spPr>
            <a:xfrm>
              <a:off x="2448" y="0"/>
              <a:ext cx="0" cy="192"/>
            </a:xfrm>
            <a:prstGeom prst="line">
              <a:avLst/>
            </a:prstGeom>
            <a:ln w="28575" cap="flat" cmpd="sng">
              <a:solidFill>
                <a:schemeClr val="tx1"/>
              </a:solidFill>
              <a:prstDash val="solid"/>
              <a:headEnd type="none" w="med" len="med"/>
              <a:tailEnd type="none" w="med" len="med"/>
            </a:ln>
          </p:spPr>
          <p:txBody>
            <a:bodyPr/>
            <a:lstStyle/>
            <a:p>
              <a:endParaRPr lang="zh-CN" altLang="en-US" sz="1350"/>
            </a:p>
          </p:txBody>
        </p:sp>
        <p:sp>
          <p:nvSpPr>
            <p:cNvPr id="56326" name="Line 7"/>
            <p:cNvSpPr/>
            <p:nvPr/>
          </p:nvSpPr>
          <p:spPr>
            <a:xfrm>
              <a:off x="576" y="192"/>
              <a:ext cx="1872" cy="0"/>
            </a:xfrm>
            <a:prstGeom prst="line">
              <a:avLst/>
            </a:prstGeom>
            <a:ln w="28575" cap="flat" cmpd="sng">
              <a:solidFill>
                <a:schemeClr val="tx1"/>
              </a:solidFill>
              <a:prstDash val="solid"/>
              <a:headEnd type="none" w="med" len="med"/>
              <a:tailEnd type="none" w="med" len="med"/>
            </a:ln>
          </p:spPr>
          <p:txBody>
            <a:bodyPr/>
            <a:lstStyle/>
            <a:p>
              <a:endParaRPr lang="zh-CN" altLang="en-US" sz="1350"/>
            </a:p>
          </p:txBody>
        </p:sp>
        <p:sp>
          <p:nvSpPr>
            <p:cNvPr id="56327" name="Line 8"/>
            <p:cNvSpPr/>
            <p:nvPr/>
          </p:nvSpPr>
          <p:spPr>
            <a:xfrm>
              <a:off x="576" y="192"/>
              <a:ext cx="0" cy="336"/>
            </a:xfrm>
            <a:prstGeom prst="line">
              <a:avLst/>
            </a:prstGeom>
            <a:ln w="28575" cap="flat" cmpd="sng">
              <a:solidFill>
                <a:schemeClr val="tx1"/>
              </a:solidFill>
              <a:prstDash val="solid"/>
              <a:headEnd type="none" w="med" len="med"/>
              <a:tailEnd type="triangle" w="med" len="med"/>
            </a:ln>
          </p:spPr>
          <p:txBody>
            <a:bodyPr/>
            <a:lstStyle/>
            <a:p>
              <a:endParaRPr lang="zh-CN" altLang="en-US" sz="1350"/>
            </a:p>
          </p:txBody>
        </p:sp>
      </p:grpSp>
      <p:sp>
        <p:nvSpPr>
          <p:cNvPr id="56330" name="Line 11"/>
          <p:cNvSpPr/>
          <p:nvPr/>
        </p:nvSpPr>
        <p:spPr>
          <a:xfrm>
            <a:off x="3990975" y="1323975"/>
            <a:ext cx="0" cy="400050"/>
          </a:xfrm>
          <a:prstGeom prst="line">
            <a:avLst/>
          </a:prstGeom>
          <a:ln w="28575" cap="flat" cmpd="sng">
            <a:solidFill>
              <a:schemeClr val="tx1"/>
            </a:solidFill>
            <a:prstDash val="solid"/>
            <a:headEnd type="none" w="med" len="med"/>
            <a:tailEnd type="triangle" w="med" len="med"/>
          </a:ln>
        </p:spPr>
        <p:txBody>
          <a:bodyPr/>
          <a:lstStyle/>
          <a:p>
            <a:endParaRPr lang="zh-CN" altLang="en-US" sz="1350"/>
          </a:p>
        </p:txBody>
      </p:sp>
      <p:grpSp>
        <p:nvGrpSpPr>
          <p:cNvPr id="56331" name="组合 56330"/>
          <p:cNvGrpSpPr/>
          <p:nvPr/>
        </p:nvGrpSpPr>
        <p:grpSpPr>
          <a:xfrm>
            <a:off x="2390775" y="2219325"/>
            <a:ext cx="1657350" cy="400050"/>
            <a:chOff x="0" y="0"/>
            <a:chExt cx="1392" cy="336"/>
          </a:xfrm>
        </p:grpSpPr>
        <p:sp>
          <p:nvSpPr>
            <p:cNvPr id="56333" name="Line 14"/>
            <p:cNvSpPr/>
            <p:nvPr/>
          </p:nvSpPr>
          <p:spPr>
            <a:xfrm>
              <a:off x="0" y="0"/>
              <a:ext cx="768" cy="336"/>
            </a:xfrm>
            <a:prstGeom prst="line">
              <a:avLst/>
            </a:prstGeom>
            <a:ln w="19050" cap="flat" cmpd="sng">
              <a:solidFill>
                <a:schemeClr val="tx1"/>
              </a:solidFill>
              <a:prstDash val="solid"/>
              <a:headEnd type="none" w="med" len="med"/>
              <a:tailEnd type="none" w="med" len="med"/>
            </a:ln>
          </p:spPr>
          <p:txBody>
            <a:bodyPr/>
            <a:lstStyle/>
            <a:p>
              <a:endParaRPr lang="zh-CN" altLang="en-US" sz="1350"/>
            </a:p>
          </p:txBody>
        </p:sp>
        <p:sp>
          <p:nvSpPr>
            <p:cNvPr id="56334" name="Line 15"/>
            <p:cNvSpPr/>
            <p:nvPr/>
          </p:nvSpPr>
          <p:spPr>
            <a:xfrm flipV="1">
              <a:off x="816" y="0"/>
              <a:ext cx="576" cy="336"/>
            </a:xfrm>
            <a:prstGeom prst="line">
              <a:avLst/>
            </a:prstGeom>
            <a:ln w="19050" cap="flat" cmpd="sng">
              <a:solidFill>
                <a:schemeClr val="tx1"/>
              </a:solidFill>
              <a:prstDash val="solid"/>
              <a:headEnd type="none" w="med" len="med"/>
              <a:tailEnd type="none" w="med" len="med"/>
            </a:ln>
          </p:spPr>
          <p:txBody>
            <a:bodyPr/>
            <a:lstStyle/>
            <a:p>
              <a:endParaRPr lang="zh-CN" altLang="en-US" sz="1350"/>
            </a:p>
          </p:txBody>
        </p:sp>
      </p:grpSp>
      <p:grpSp>
        <p:nvGrpSpPr>
          <p:cNvPr id="56335" name="组合 56334"/>
          <p:cNvGrpSpPr/>
          <p:nvPr/>
        </p:nvGrpSpPr>
        <p:grpSpPr>
          <a:xfrm>
            <a:off x="5476875" y="2219325"/>
            <a:ext cx="1600200" cy="857250"/>
            <a:chOff x="0" y="0"/>
            <a:chExt cx="1344" cy="720"/>
          </a:xfrm>
        </p:grpSpPr>
        <p:sp>
          <p:nvSpPr>
            <p:cNvPr id="56336" name="Text Box 17"/>
            <p:cNvSpPr txBox="1"/>
            <p:nvPr/>
          </p:nvSpPr>
          <p:spPr>
            <a:xfrm>
              <a:off x="192" y="336"/>
              <a:ext cx="1104" cy="384"/>
            </a:xfrm>
            <a:prstGeom prst="rect">
              <a:avLst/>
            </a:prstGeom>
            <a:gradFill>
              <a:gsLst>
                <a:gs pos="0">
                  <a:srgbClr val="9EE256"/>
                </a:gs>
                <a:gs pos="100000">
                  <a:srgbClr val="52762D"/>
                </a:gs>
              </a:gsLst>
              <a:lin ang="5400000" scaled="0"/>
            </a:gradFill>
            <a:ln w="9525" cap="flat" cmpd="sng">
              <a:solidFill>
                <a:srgbClr val="000000"/>
              </a:solidFill>
              <a:prstDash val="solid"/>
              <a:miter/>
              <a:headEnd type="none" w="med" len="med"/>
              <a:tailEnd type="none" w="med" len="med"/>
            </a:ln>
          </p:spPr>
          <p:txBody>
            <a:bodyPr/>
            <a:lstStyle/>
            <a:p>
              <a:pPr lvl="0" algn="ctr"/>
              <a:r>
                <a:rPr lang="zh-CN" altLang="en-US" sz="2100" b="1">
                  <a:solidFill>
                    <a:schemeClr val="tx1"/>
                  </a:solidFill>
                  <a:effectLst>
                    <a:outerShdw blurRad="38100" dist="19050" dir="2700000" algn="tl" rotWithShape="0">
                      <a:schemeClr val="dk1">
                        <a:alpha val="40000"/>
                      </a:schemeClr>
                    </a:outerShdw>
                  </a:effectLst>
                  <a:latin typeface="Times New Roman" pitchFamily="2" charset="0"/>
                  <a:ea typeface="黑体" pitchFamily="2" charset="-122"/>
                </a:rPr>
                <a:t>定量数据</a:t>
              </a:r>
            </a:p>
          </p:txBody>
        </p:sp>
        <p:sp>
          <p:nvSpPr>
            <p:cNvPr id="56337" name="Line 18"/>
            <p:cNvSpPr/>
            <p:nvPr/>
          </p:nvSpPr>
          <p:spPr>
            <a:xfrm>
              <a:off x="0" y="48"/>
              <a:ext cx="672" cy="288"/>
            </a:xfrm>
            <a:prstGeom prst="line">
              <a:avLst/>
            </a:prstGeom>
            <a:ln w="19050" cap="flat" cmpd="sng">
              <a:solidFill>
                <a:schemeClr val="tx1"/>
              </a:solidFill>
              <a:prstDash val="solid"/>
              <a:headEnd type="none" w="med" len="med"/>
              <a:tailEnd type="none" w="med" len="med"/>
            </a:ln>
          </p:spPr>
          <p:txBody>
            <a:bodyPr/>
            <a:lstStyle/>
            <a:p>
              <a:endParaRPr lang="zh-CN" altLang="en-US" sz="1350"/>
            </a:p>
          </p:txBody>
        </p:sp>
        <p:sp>
          <p:nvSpPr>
            <p:cNvPr id="56338" name="Line 19"/>
            <p:cNvSpPr/>
            <p:nvPr/>
          </p:nvSpPr>
          <p:spPr>
            <a:xfrm flipV="1">
              <a:off x="720" y="0"/>
              <a:ext cx="624" cy="336"/>
            </a:xfrm>
            <a:prstGeom prst="line">
              <a:avLst/>
            </a:prstGeom>
            <a:ln w="19050" cap="flat" cmpd="sng">
              <a:solidFill>
                <a:schemeClr val="tx1"/>
              </a:solidFill>
              <a:prstDash val="solid"/>
              <a:headEnd type="none" w="med" len="med"/>
              <a:tailEnd type="none" w="med" len="med"/>
            </a:ln>
          </p:spPr>
          <p:txBody>
            <a:bodyPr/>
            <a:lstStyle/>
            <a:p>
              <a:endParaRPr lang="zh-CN" altLang="en-US" sz="1350"/>
            </a:p>
          </p:txBody>
        </p:sp>
      </p:grpSp>
      <p:grpSp>
        <p:nvGrpSpPr>
          <p:cNvPr id="56339" name="组合 56338"/>
          <p:cNvGrpSpPr/>
          <p:nvPr/>
        </p:nvGrpSpPr>
        <p:grpSpPr>
          <a:xfrm>
            <a:off x="4733925" y="1304925"/>
            <a:ext cx="1428750" cy="914400"/>
            <a:chOff x="0" y="0"/>
            <a:chExt cx="1200" cy="768"/>
          </a:xfrm>
        </p:grpSpPr>
        <p:grpSp>
          <p:nvGrpSpPr>
            <p:cNvPr id="56340" name="组合 56339"/>
            <p:cNvGrpSpPr/>
            <p:nvPr/>
          </p:nvGrpSpPr>
          <p:grpSpPr>
            <a:xfrm>
              <a:off x="96" y="0"/>
              <a:ext cx="1104" cy="768"/>
              <a:chOff x="0" y="0"/>
              <a:chExt cx="1104" cy="768"/>
            </a:xfrm>
          </p:grpSpPr>
          <p:sp>
            <p:nvSpPr>
              <p:cNvPr id="56341" name="Text Box 22"/>
              <p:cNvSpPr txBox="1"/>
              <p:nvPr/>
            </p:nvSpPr>
            <p:spPr>
              <a:xfrm>
                <a:off x="0" y="336"/>
                <a:ext cx="1104" cy="432"/>
              </a:xfrm>
              <a:prstGeom prst="rect">
                <a:avLst/>
              </a:prstGeom>
              <a:gradFill>
                <a:gsLst>
                  <a:gs pos="0">
                    <a:srgbClr val="9EE256"/>
                  </a:gs>
                  <a:gs pos="100000">
                    <a:srgbClr val="52762D"/>
                  </a:gs>
                </a:gsLst>
                <a:lin ang="5400000" scaled="0"/>
              </a:gradFill>
              <a:ln w="9525" cap="flat" cmpd="sng">
                <a:solidFill>
                  <a:srgbClr val="000000"/>
                </a:solidFill>
                <a:prstDash val="solid"/>
                <a:miter/>
                <a:headEnd type="none" w="med" len="med"/>
                <a:tailEnd type="none" w="med" len="med"/>
              </a:ln>
            </p:spPr>
            <p:txBody>
              <a:bodyPr/>
              <a:lstStyle/>
              <a:p>
                <a:pPr lvl="0" algn="ctr"/>
                <a:r>
                  <a:rPr lang="zh-CN" altLang="en-US" sz="2100" b="1">
                    <a:solidFill>
                      <a:schemeClr val="tx1"/>
                    </a:solidFill>
                    <a:effectLst>
                      <a:outerShdw blurRad="38100" dist="19050" dir="2700000" algn="tl" rotWithShape="0">
                        <a:schemeClr val="dk1">
                          <a:alpha val="40000"/>
                        </a:schemeClr>
                      </a:outerShdw>
                    </a:effectLst>
                    <a:latin typeface="Times New Roman" pitchFamily="2" charset="0"/>
                    <a:ea typeface="黑体" pitchFamily="2" charset="-122"/>
                  </a:rPr>
                  <a:t>定距数据</a:t>
                </a:r>
              </a:p>
            </p:txBody>
          </p:sp>
          <p:sp>
            <p:nvSpPr>
              <p:cNvPr id="56342" name="Line 23"/>
              <p:cNvSpPr/>
              <p:nvPr/>
            </p:nvSpPr>
            <p:spPr>
              <a:xfrm>
                <a:off x="576" y="0"/>
                <a:ext cx="0" cy="336"/>
              </a:xfrm>
              <a:prstGeom prst="line">
                <a:avLst/>
              </a:prstGeom>
              <a:ln w="28575" cap="flat" cmpd="sng">
                <a:solidFill>
                  <a:schemeClr val="tx1"/>
                </a:solidFill>
                <a:prstDash val="solid"/>
                <a:headEnd type="none" w="med" len="med"/>
                <a:tailEnd type="triangle" w="med" len="med"/>
              </a:ln>
            </p:spPr>
            <p:txBody>
              <a:bodyPr/>
              <a:lstStyle/>
              <a:p>
                <a:endParaRPr lang="zh-CN" altLang="en-US" sz="1350"/>
              </a:p>
            </p:txBody>
          </p:sp>
        </p:grpSp>
        <p:sp>
          <p:nvSpPr>
            <p:cNvPr id="56343" name="Line 24"/>
            <p:cNvSpPr/>
            <p:nvPr/>
          </p:nvSpPr>
          <p:spPr>
            <a:xfrm>
              <a:off x="0" y="0"/>
              <a:ext cx="672" cy="0"/>
            </a:xfrm>
            <a:prstGeom prst="line">
              <a:avLst/>
            </a:prstGeom>
            <a:ln w="28575" cap="flat" cmpd="sng">
              <a:solidFill>
                <a:schemeClr val="tx1"/>
              </a:solidFill>
              <a:prstDash val="solid"/>
              <a:headEnd type="none" w="med" len="med"/>
              <a:tailEnd type="none" w="med" len="med"/>
            </a:ln>
          </p:spPr>
          <p:txBody>
            <a:bodyPr/>
            <a:lstStyle/>
            <a:p>
              <a:endParaRPr lang="zh-CN" altLang="en-US" sz="1350"/>
            </a:p>
          </p:txBody>
        </p:sp>
      </p:grpSp>
      <p:grpSp>
        <p:nvGrpSpPr>
          <p:cNvPr id="56344" name="组合 56343"/>
          <p:cNvGrpSpPr/>
          <p:nvPr/>
        </p:nvGrpSpPr>
        <p:grpSpPr>
          <a:xfrm>
            <a:off x="5506641" y="1307306"/>
            <a:ext cx="2228850" cy="914400"/>
            <a:chOff x="0" y="0"/>
            <a:chExt cx="1872" cy="768"/>
          </a:xfrm>
        </p:grpSpPr>
        <p:sp>
          <p:nvSpPr>
            <p:cNvPr id="56345" name="Text Box 26"/>
            <p:cNvSpPr txBox="1"/>
            <p:nvPr/>
          </p:nvSpPr>
          <p:spPr>
            <a:xfrm>
              <a:off x="768" y="336"/>
              <a:ext cx="1104" cy="432"/>
            </a:xfrm>
            <a:prstGeom prst="rect">
              <a:avLst/>
            </a:prstGeom>
            <a:gradFill>
              <a:gsLst>
                <a:gs pos="0">
                  <a:srgbClr val="9EE256"/>
                </a:gs>
                <a:gs pos="100000">
                  <a:srgbClr val="52762D"/>
                </a:gs>
              </a:gsLst>
              <a:lin ang="5400000" scaled="0"/>
            </a:gradFill>
            <a:ln w="9525" cap="flat" cmpd="sng">
              <a:solidFill>
                <a:srgbClr val="000000"/>
              </a:solidFill>
              <a:prstDash val="solid"/>
              <a:miter/>
              <a:headEnd type="none" w="med" len="med"/>
              <a:tailEnd type="none" w="med" len="med"/>
            </a:ln>
          </p:spPr>
          <p:txBody>
            <a:bodyPr/>
            <a:lstStyle/>
            <a:p>
              <a:pPr lvl="0" algn="ctr"/>
              <a:r>
                <a:rPr lang="zh-CN" altLang="en-US" sz="2100" b="1">
                  <a:solidFill>
                    <a:schemeClr val="tx1"/>
                  </a:solidFill>
                  <a:effectLst>
                    <a:outerShdw blurRad="38100" dist="19050" dir="2700000" algn="tl" rotWithShape="0">
                      <a:schemeClr val="dk1">
                        <a:alpha val="40000"/>
                      </a:schemeClr>
                    </a:outerShdw>
                  </a:effectLst>
                  <a:latin typeface="Times New Roman" pitchFamily="2" charset="0"/>
                  <a:ea typeface="黑体" pitchFamily="2" charset="-122"/>
                </a:rPr>
                <a:t>定比数据</a:t>
              </a:r>
            </a:p>
          </p:txBody>
        </p:sp>
        <p:sp>
          <p:nvSpPr>
            <p:cNvPr id="56346" name="Line 27"/>
            <p:cNvSpPr/>
            <p:nvPr/>
          </p:nvSpPr>
          <p:spPr>
            <a:xfrm>
              <a:off x="1296" y="0"/>
              <a:ext cx="0" cy="336"/>
            </a:xfrm>
            <a:prstGeom prst="line">
              <a:avLst/>
            </a:prstGeom>
            <a:ln w="28575" cap="flat" cmpd="sng">
              <a:solidFill>
                <a:schemeClr val="tx1"/>
              </a:solidFill>
              <a:prstDash val="solid"/>
              <a:headEnd type="none" w="med" len="med"/>
              <a:tailEnd type="triangle" w="med" len="med"/>
            </a:ln>
          </p:spPr>
          <p:txBody>
            <a:bodyPr/>
            <a:lstStyle/>
            <a:p>
              <a:endParaRPr lang="zh-CN" altLang="en-US" sz="1350"/>
            </a:p>
          </p:txBody>
        </p:sp>
        <p:sp>
          <p:nvSpPr>
            <p:cNvPr id="56347" name="Line 28"/>
            <p:cNvSpPr/>
            <p:nvPr/>
          </p:nvSpPr>
          <p:spPr>
            <a:xfrm>
              <a:off x="0" y="0"/>
              <a:ext cx="1296" cy="0"/>
            </a:xfrm>
            <a:prstGeom prst="line">
              <a:avLst/>
            </a:prstGeom>
            <a:ln w="28575" cap="flat" cmpd="sng">
              <a:solidFill>
                <a:schemeClr val="tx1"/>
              </a:solidFill>
              <a:prstDash val="solid"/>
              <a:headEnd type="none" w="med" len="med"/>
              <a:tailEnd type="none" w="med" len="med"/>
            </a:ln>
          </p:spPr>
          <p:txBody>
            <a:bodyPr/>
            <a:lstStyle/>
            <a:p>
              <a:endParaRPr lang="zh-CN" altLang="en-US" sz="1350"/>
            </a:p>
          </p:txBody>
        </p:sp>
      </p:grpSp>
      <p:grpSp>
        <p:nvGrpSpPr>
          <p:cNvPr id="56348" name="组合 56347"/>
          <p:cNvGrpSpPr/>
          <p:nvPr/>
        </p:nvGrpSpPr>
        <p:grpSpPr>
          <a:xfrm>
            <a:off x="2576513" y="3169444"/>
            <a:ext cx="1543050" cy="1051322"/>
            <a:chOff x="0" y="0"/>
            <a:chExt cx="1296" cy="817"/>
          </a:xfrm>
        </p:grpSpPr>
        <p:sp>
          <p:nvSpPr>
            <p:cNvPr id="56349" name="Line 30"/>
            <p:cNvSpPr/>
            <p:nvPr/>
          </p:nvSpPr>
          <p:spPr>
            <a:xfrm>
              <a:off x="624" y="0"/>
              <a:ext cx="1" cy="441"/>
            </a:xfrm>
            <a:prstGeom prst="line">
              <a:avLst/>
            </a:prstGeom>
            <a:ln w="28575" cap="flat" cmpd="sng">
              <a:solidFill>
                <a:schemeClr val="tx1"/>
              </a:solidFill>
              <a:prstDash val="solid"/>
              <a:headEnd type="triangle" w="med" len="med"/>
              <a:tailEnd type="none" w="med" len="med"/>
            </a:ln>
          </p:spPr>
          <p:txBody>
            <a:bodyPr/>
            <a:lstStyle/>
            <a:p>
              <a:endParaRPr lang="zh-CN" altLang="en-US" sz="1350"/>
            </a:p>
          </p:txBody>
        </p:sp>
        <p:sp>
          <p:nvSpPr>
            <p:cNvPr id="56350" name="Text Box 31"/>
            <p:cNvSpPr txBox="1"/>
            <p:nvPr/>
          </p:nvSpPr>
          <p:spPr>
            <a:xfrm>
              <a:off x="0" y="230"/>
              <a:ext cx="1296" cy="587"/>
            </a:xfrm>
            <a:prstGeom prst="rect">
              <a:avLst/>
            </a:prstGeom>
            <a:gradFill>
              <a:gsLst>
                <a:gs pos="0">
                  <a:srgbClr val="FBFB11"/>
                </a:gs>
                <a:gs pos="100000">
                  <a:srgbClr val="838309"/>
                </a:gs>
              </a:gsLst>
              <a:lin ang="5400000" scaled="0"/>
            </a:gradFill>
            <a:ln w="25400" cap="flat" cmpd="sng">
              <a:solidFill>
                <a:schemeClr val="tx1"/>
              </a:solidFill>
              <a:prstDash val="solid"/>
              <a:miter/>
              <a:headEnd type="none" w="med" len="med"/>
              <a:tailEnd type="none" w="med" len="med"/>
            </a:ln>
          </p:spPr>
          <p:txBody>
            <a:bodyPr tIns="8100"/>
            <a:lstStyle/>
            <a:p>
              <a:pPr lvl="0" algn="ctr"/>
              <a:r>
                <a:rPr lang="zh-CN" altLang="en-US" sz="2100" b="1">
                  <a:solidFill>
                    <a:schemeClr val="tx1"/>
                  </a:solidFill>
                  <a:effectLst>
                    <a:outerShdw blurRad="38100" dist="19050" dir="2700000" algn="tl" rotWithShape="0">
                      <a:schemeClr val="dk1">
                        <a:alpha val="40000"/>
                      </a:schemeClr>
                    </a:outerShdw>
                  </a:effectLst>
                  <a:latin typeface="Times New Roman" pitchFamily="2" charset="0"/>
                  <a:ea typeface="黑体" pitchFamily="2" charset="-122"/>
                </a:rPr>
                <a:t>品质变量</a:t>
              </a:r>
            </a:p>
            <a:p>
              <a:pPr lvl="0" algn="ctr"/>
              <a:r>
                <a:rPr lang="en-US" altLang="zh-CN" sz="2100" b="1">
                  <a:solidFill>
                    <a:schemeClr val="tx1"/>
                  </a:solidFill>
                  <a:effectLst>
                    <a:outerShdw blurRad="38100" dist="19050" dir="2700000" algn="tl" rotWithShape="0">
                      <a:schemeClr val="dk1">
                        <a:alpha val="40000"/>
                      </a:schemeClr>
                    </a:outerShdw>
                  </a:effectLst>
                  <a:latin typeface="Times New Roman" pitchFamily="2" charset="0"/>
                  <a:ea typeface="宋体" charset="-122"/>
                </a:rPr>
                <a:t>Attribute</a:t>
              </a:r>
            </a:p>
          </p:txBody>
        </p:sp>
      </p:grpSp>
      <p:grpSp>
        <p:nvGrpSpPr>
          <p:cNvPr id="56351" name="组合 56350"/>
          <p:cNvGrpSpPr/>
          <p:nvPr/>
        </p:nvGrpSpPr>
        <p:grpSpPr>
          <a:xfrm>
            <a:off x="5600700" y="3115866"/>
            <a:ext cx="1566863" cy="1104900"/>
            <a:chOff x="0" y="0"/>
            <a:chExt cx="1316" cy="862"/>
          </a:xfrm>
        </p:grpSpPr>
        <p:sp>
          <p:nvSpPr>
            <p:cNvPr id="56352" name="Line 33"/>
            <p:cNvSpPr/>
            <p:nvPr/>
          </p:nvSpPr>
          <p:spPr>
            <a:xfrm>
              <a:off x="624" y="0"/>
              <a:ext cx="0" cy="249"/>
            </a:xfrm>
            <a:prstGeom prst="line">
              <a:avLst/>
            </a:prstGeom>
            <a:ln w="28575" cap="flat" cmpd="sng">
              <a:solidFill>
                <a:schemeClr val="tx1"/>
              </a:solidFill>
              <a:prstDash val="solid"/>
              <a:headEnd type="triangle" w="med" len="med"/>
              <a:tailEnd type="none" w="med" len="med"/>
            </a:ln>
          </p:spPr>
          <p:txBody>
            <a:bodyPr/>
            <a:lstStyle/>
            <a:p>
              <a:endParaRPr lang="zh-CN" altLang="en-US" sz="1350"/>
            </a:p>
          </p:txBody>
        </p:sp>
        <p:sp>
          <p:nvSpPr>
            <p:cNvPr id="56353" name="Text Box 34"/>
            <p:cNvSpPr txBox="1"/>
            <p:nvPr/>
          </p:nvSpPr>
          <p:spPr>
            <a:xfrm>
              <a:off x="0" y="249"/>
              <a:ext cx="1316" cy="613"/>
            </a:xfrm>
            <a:prstGeom prst="rect">
              <a:avLst/>
            </a:prstGeom>
            <a:gradFill>
              <a:gsLst>
                <a:gs pos="0">
                  <a:srgbClr val="9EE256"/>
                </a:gs>
                <a:gs pos="100000">
                  <a:srgbClr val="52762D"/>
                </a:gs>
              </a:gsLst>
              <a:lin ang="5400000" scaled="0"/>
            </a:gradFill>
            <a:ln w="25400" cap="flat" cmpd="sng">
              <a:solidFill>
                <a:schemeClr val="tx1"/>
              </a:solidFill>
              <a:prstDash val="solid"/>
              <a:miter/>
              <a:headEnd type="none" w="med" len="med"/>
              <a:tailEnd type="none" w="med" len="med"/>
            </a:ln>
          </p:spPr>
          <p:txBody>
            <a:bodyPr/>
            <a:lstStyle/>
            <a:p>
              <a:pPr lvl="0" algn="ctr"/>
              <a:r>
                <a:rPr lang="zh-CN" altLang="en-US" sz="2100" b="1">
                  <a:solidFill>
                    <a:schemeClr val="tx1"/>
                  </a:solidFill>
                  <a:effectLst>
                    <a:outerShdw blurRad="38100" dist="19050" dir="2700000" algn="tl" rotWithShape="0">
                      <a:schemeClr val="dk1">
                        <a:alpha val="40000"/>
                      </a:schemeClr>
                    </a:outerShdw>
                  </a:effectLst>
                  <a:latin typeface="Times New Roman" pitchFamily="2" charset="0"/>
                  <a:ea typeface="黑体" pitchFamily="2" charset="-122"/>
                </a:rPr>
                <a:t>数量变量</a:t>
              </a:r>
            </a:p>
            <a:p>
              <a:pPr lvl="0" algn="ctr"/>
              <a:r>
                <a:rPr lang="en-US" altLang="zh-CN" sz="2100" b="1">
                  <a:solidFill>
                    <a:schemeClr val="tx1"/>
                  </a:solidFill>
                  <a:effectLst>
                    <a:outerShdw blurRad="38100" dist="19050" dir="2700000" algn="tl" rotWithShape="0">
                      <a:schemeClr val="dk1">
                        <a:alpha val="40000"/>
                      </a:schemeClr>
                    </a:outerShdw>
                  </a:effectLst>
                  <a:latin typeface="Times New Roman" pitchFamily="2" charset="0"/>
                  <a:ea typeface="黑体" pitchFamily="2" charset="-122"/>
                </a:rPr>
                <a:t>Numerical</a:t>
              </a:r>
            </a:p>
          </p:txBody>
        </p:sp>
      </p:grpSp>
      <p:sp>
        <p:nvSpPr>
          <p:cNvPr id="2" name="Text Box 5"/>
          <p:cNvSpPr txBox="1"/>
          <p:nvPr/>
        </p:nvSpPr>
        <p:spPr>
          <a:xfrm>
            <a:off x="3333750" y="1704975"/>
            <a:ext cx="1314450" cy="514350"/>
          </a:xfrm>
          <a:prstGeom prst="rect">
            <a:avLst/>
          </a:prstGeom>
          <a:gradFill>
            <a:gsLst>
              <a:gs pos="0">
                <a:srgbClr val="FBFB11"/>
              </a:gs>
              <a:gs pos="100000">
                <a:srgbClr val="838309"/>
              </a:gs>
            </a:gsLst>
            <a:lin ang="5400000" scaled="0"/>
          </a:gradFill>
          <a:ln w="9525" cap="flat" cmpd="sng">
            <a:solidFill>
              <a:srgbClr val="FFFF00"/>
            </a:solidFill>
            <a:prstDash val="solid"/>
            <a:miter/>
            <a:headEnd type="none" w="med" len="med"/>
            <a:tailEnd type="none" w="med" len="med"/>
          </a:ln>
        </p:spPr>
        <p:txBody>
          <a:bodyPr>
            <a:scene3d>
              <a:camera prst="orthographicFront"/>
              <a:lightRig rig="threePt" dir="t"/>
            </a:scene3d>
          </a:bodyPr>
          <a:lstStyle/>
          <a:p>
            <a:pPr lvl="0" algn="ctr"/>
            <a:r>
              <a:rPr lang="zh-CN" altLang="en-US" sz="2100" b="1">
                <a:solidFill>
                  <a:schemeClr val="tx1"/>
                </a:solidFill>
                <a:effectLst>
                  <a:outerShdw blurRad="38100" dist="19050" dir="2700000" algn="tl" rotWithShape="0">
                    <a:schemeClr val="dk1">
                      <a:alpha val="40000"/>
                    </a:schemeClr>
                  </a:outerShdw>
                </a:effectLst>
                <a:latin typeface="Times New Roman" pitchFamily="2" charset="0"/>
                <a:ea typeface="黑体" pitchFamily="2" charset="-122"/>
              </a:rPr>
              <a:t>定序数据</a:t>
            </a:r>
          </a:p>
        </p:txBody>
      </p:sp>
      <p:sp>
        <p:nvSpPr>
          <p:cNvPr id="3" name="Text Box 5"/>
          <p:cNvSpPr txBox="1"/>
          <p:nvPr/>
        </p:nvSpPr>
        <p:spPr>
          <a:xfrm>
            <a:off x="2676525" y="2654935"/>
            <a:ext cx="1314450" cy="514350"/>
          </a:xfrm>
          <a:prstGeom prst="rect">
            <a:avLst/>
          </a:prstGeom>
          <a:gradFill>
            <a:gsLst>
              <a:gs pos="0">
                <a:srgbClr val="FBFB11"/>
              </a:gs>
              <a:gs pos="100000">
                <a:srgbClr val="838309"/>
              </a:gs>
            </a:gsLst>
            <a:lin ang="5400000" scaled="0"/>
          </a:gradFill>
          <a:ln w="9525" cap="flat" cmpd="sng">
            <a:solidFill>
              <a:srgbClr val="FFFF00"/>
            </a:solidFill>
            <a:prstDash val="solid"/>
            <a:miter/>
            <a:headEnd type="none" w="med" len="med"/>
            <a:tailEnd type="none" w="med" len="med"/>
          </a:ln>
        </p:spPr>
        <p:txBody>
          <a:bodyPr>
            <a:scene3d>
              <a:camera prst="orthographicFront"/>
              <a:lightRig rig="threePt" dir="t"/>
            </a:scene3d>
          </a:bodyPr>
          <a:lstStyle/>
          <a:p>
            <a:pPr lvl="0" algn="ctr"/>
            <a:r>
              <a:rPr lang="zh-CN" altLang="en-US" sz="2100" b="1">
                <a:solidFill>
                  <a:schemeClr val="tx1"/>
                </a:solidFill>
                <a:effectLst>
                  <a:outerShdw blurRad="38100" dist="19050" dir="2700000" algn="tl" rotWithShape="0">
                    <a:schemeClr val="dk1">
                      <a:alpha val="40000"/>
                    </a:schemeClr>
                  </a:outerShdw>
                </a:effectLst>
                <a:latin typeface="Times New Roman" pitchFamily="2" charset="0"/>
                <a:ea typeface="黑体" pitchFamily="2" charset="-122"/>
              </a:rPr>
              <a:t>定性数据</a:t>
            </a:r>
          </a:p>
        </p:txBody>
      </p:sp>
      <p:grpSp>
        <p:nvGrpSpPr>
          <p:cNvPr id="8" name="组合 7"/>
          <p:cNvGrpSpPr/>
          <p:nvPr/>
        </p:nvGrpSpPr>
        <p:grpSpPr>
          <a:xfrm>
            <a:off x="3316166" y="4220210"/>
            <a:ext cx="3050540" cy="785495"/>
            <a:chOff x="5250" y="6646"/>
            <a:chExt cx="4804" cy="1237"/>
          </a:xfrm>
        </p:grpSpPr>
        <p:sp>
          <p:nvSpPr>
            <p:cNvPr id="4" name="Rectangle 3"/>
            <p:cNvSpPr/>
            <p:nvPr/>
          </p:nvSpPr>
          <p:spPr>
            <a:xfrm>
              <a:off x="6515" y="7152"/>
              <a:ext cx="2312" cy="731"/>
            </a:xfrm>
            <a:prstGeom prst="rect">
              <a:avLst/>
            </a:prstGeom>
            <a:noFill/>
            <a:ln w="28575" cap="flat" cmpd="sng">
              <a:solidFill>
                <a:schemeClr val="tx1"/>
              </a:solidFill>
              <a:prstDash val="solid"/>
              <a:headEnd type="none" w="med" len="med"/>
              <a:tailEnd type="none" w="med" len="med"/>
            </a:ln>
          </p:spPr>
          <p:txBody>
            <a:bodyPr vert="horz" wrap="square" lIns="67866" tIns="33337" rIns="67866" bIns="33337" rtlCol="0" anchor="t">
              <a:noAutofit/>
            </a:bodyPr>
            <a:lstStyle>
              <a:lvl1pPr marL="342900" indent="-342900" algn="l" defTabSz="457200" rtl="0" eaLnBrk="1" latinLnBrk="0" hangingPunct="1">
                <a:lnSpc>
                  <a:spcPct val="120000"/>
                </a:lnSpc>
                <a:spcBef>
                  <a:spcPts val="1370"/>
                </a:spcBef>
                <a:buFont typeface="Arial"/>
                <a:buChar char="•"/>
                <a:defRPr sz="3200" kern="1200">
                  <a:solidFill>
                    <a:srgbClr val="DAEFF5"/>
                  </a:solidFill>
                  <a:latin typeface="微软雅黑"/>
                  <a:ea typeface="微软雅黑"/>
                  <a:cs typeface="微软雅黑"/>
                </a:defRPr>
              </a:lvl1pPr>
              <a:lvl2pPr marL="742950" indent="-285750" algn="l" defTabSz="457200" rtl="0" eaLnBrk="1" latinLnBrk="0" hangingPunct="1">
                <a:lnSpc>
                  <a:spcPct val="120000"/>
                </a:lnSpc>
                <a:spcBef>
                  <a:spcPts val="1370"/>
                </a:spcBef>
                <a:buFont typeface="Arial"/>
                <a:buChar char="–"/>
                <a:defRPr sz="2800" kern="1200">
                  <a:solidFill>
                    <a:srgbClr val="DAEFF5"/>
                  </a:solidFill>
                  <a:latin typeface="微软雅黑"/>
                  <a:ea typeface="微软雅黑"/>
                  <a:cs typeface="微软雅黑"/>
                </a:defRPr>
              </a:lvl2pPr>
              <a:lvl3pPr marL="1143000" indent="-228600" algn="l" defTabSz="457200" rtl="0" eaLnBrk="1" latinLnBrk="0" hangingPunct="1">
                <a:lnSpc>
                  <a:spcPct val="120000"/>
                </a:lnSpc>
                <a:spcBef>
                  <a:spcPts val="1370"/>
                </a:spcBef>
                <a:buFont typeface="Arial"/>
                <a:buChar char="•"/>
                <a:defRPr sz="2400" kern="1200">
                  <a:solidFill>
                    <a:srgbClr val="DAEFF5"/>
                  </a:solidFill>
                  <a:latin typeface="微软雅黑"/>
                  <a:ea typeface="微软雅黑"/>
                  <a:cs typeface="微软雅黑"/>
                </a:defRPr>
              </a:lvl3pPr>
              <a:lvl4pPr marL="1600200" indent="-228600" algn="l" defTabSz="457200" rtl="0" eaLnBrk="1" latinLnBrk="0" hangingPunct="1">
                <a:lnSpc>
                  <a:spcPct val="120000"/>
                </a:lnSpc>
                <a:spcBef>
                  <a:spcPts val="1370"/>
                </a:spcBef>
                <a:buFont typeface="Arial"/>
                <a:buChar char="–"/>
                <a:defRPr sz="2000" kern="1200">
                  <a:solidFill>
                    <a:srgbClr val="DAEFF5"/>
                  </a:solidFill>
                  <a:latin typeface="微软雅黑"/>
                  <a:ea typeface="微软雅黑"/>
                  <a:cs typeface="微软雅黑"/>
                </a:defRPr>
              </a:lvl4pPr>
              <a:lvl5pPr marL="2057400" indent="-228600" algn="l" defTabSz="457200" rtl="0" eaLnBrk="1" latinLnBrk="0" hangingPunct="1">
                <a:lnSpc>
                  <a:spcPct val="120000"/>
                </a:lnSpc>
                <a:spcBef>
                  <a:spcPts val="1370"/>
                </a:spcBef>
                <a:buFont typeface="Arial"/>
                <a:buChar char="»"/>
                <a:defRPr sz="2000" kern="1200">
                  <a:solidFill>
                    <a:srgbClr val="DAEFF5"/>
                  </a:solidFill>
                  <a:latin typeface="微软雅黑"/>
                  <a:ea typeface="微软雅黑"/>
                  <a:cs typeface="微软雅黑"/>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lvl="0" indent="-571500" algn="ctr">
                <a:buNone/>
              </a:pPr>
              <a:r>
                <a:rPr lang="zh-CN" altLang="en-US" sz="2400" b="1" dirty="0">
                  <a:solidFill>
                    <a:schemeClr val="tx1"/>
                  </a:solidFill>
                  <a:effectLst/>
                  <a:latin typeface="黑体" charset="0"/>
                  <a:ea typeface="黑体" charset="0"/>
                </a:rPr>
                <a:t>变量类型</a:t>
              </a:r>
            </a:p>
          </p:txBody>
        </p:sp>
        <p:grpSp>
          <p:nvGrpSpPr>
            <p:cNvPr id="6" name="组合 5"/>
            <p:cNvGrpSpPr/>
            <p:nvPr/>
          </p:nvGrpSpPr>
          <p:grpSpPr>
            <a:xfrm>
              <a:off x="5250" y="6646"/>
              <a:ext cx="4804" cy="498"/>
              <a:chOff x="5250" y="6646"/>
              <a:chExt cx="4804" cy="498"/>
            </a:xfrm>
          </p:grpSpPr>
          <p:cxnSp>
            <p:nvCxnSpPr>
              <p:cNvPr id="5" name="直接连接符 4"/>
              <p:cNvCxnSpPr/>
              <p:nvPr/>
            </p:nvCxnSpPr>
            <p:spPr>
              <a:xfrm flipH="1" flipV="1">
                <a:off x="5250" y="6647"/>
                <a:ext cx="2430" cy="4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直接连接符 6"/>
              <p:cNvCxnSpPr/>
              <p:nvPr/>
            </p:nvCxnSpPr>
            <p:spPr>
              <a:xfrm flipV="1">
                <a:off x="7680" y="6646"/>
                <a:ext cx="2374" cy="4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wipe(right)">
                                      <p:cBhvr>
                                        <p:cTn id="7" dur="500"/>
                                        <p:tgtEl>
                                          <p:spTgt spid="5632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6330"/>
                                        </p:tgtEl>
                                        <p:attrNameLst>
                                          <p:attrName>style.visibility</p:attrName>
                                        </p:attrNameLst>
                                      </p:cBhvr>
                                      <p:to>
                                        <p:strVal val="visible"/>
                                      </p:to>
                                    </p:set>
                                    <p:animEffect transition="in" filter="wipe(up)">
                                      <p:cBhvr>
                                        <p:cTn id="11" dur="500"/>
                                        <p:tgtEl>
                                          <p:spTgt spid="56330"/>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56339"/>
                                        </p:tgtEl>
                                        <p:attrNameLst>
                                          <p:attrName>style.visibility</p:attrName>
                                        </p:attrNameLst>
                                      </p:cBhvr>
                                      <p:to>
                                        <p:strVal val="visible"/>
                                      </p:to>
                                    </p:set>
                                    <p:animEffect transition="in" filter="wipe(up)">
                                      <p:cBhvr>
                                        <p:cTn id="18" dur="500"/>
                                        <p:tgtEl>
                                          <p:spTgt spid="56339"/>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344"/>
                                        </p:tgtEl>
                                        <p:attrNameLst>
                                          <p:attrName>style.visibility</p:attrName>
                                        </p:attrNameLst>
                                      </p:cBhvr>
                                      <p:to>
                                        <p:strVal val="visible"/>
                                      </p:to>
                                    </p:set>
                                    <p:animEffect transition="in" filter="wipe(left)">
                                      <p:cBhvr>
                                        <p:cTn id="22" dur="500"/>
                                        <p:tgtEl>
                                          <p:spTgt spid="563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6331"/>
                                        </p:tgtEl>
                                        <p:attrNameLst>
                                          <p:attrName>style.visibility</p:attrName>
                                        </p:attrNameLst>
                                      </p:cBhvr>
                                      <p:to>
                                        <p:strVal val="visible"/>
                                      </p:to>
                                    </p:set>
                                    <p:animEffect transition="in" filter="wipe(up)">
                                      <p:cBhvr>
                                        <p:cTn id="27" dur="1000"/>
                                        <p:tgtEl>
                                          <p:spTgt spid="56331"/>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par>
                          <p:cTn id="32" fill="hold">
                            <p:stCondLst>
                              <p:cond delay="1500"/>
                            </p:stCondLst>
                            <p:childTnLst>
                              <p:par>
                                <p:cTn id="33" presetID="22" presetClass="entr" presetSubtype="1" fill="hold" nodeType="afterEffect">
                                  <p:stCondLst>
                                    <p:cond delay="1000"/>
                                  </p:stCondLst>
                                  <p:childTnLst>
                                    <p:set>
                                      <p:cBhvr>
                                        <p:cTn id="34" dur="1" fill="hold">
                                          <p:stCondLst>
                                            <p:cond delay="0"/>
                                          </p:stCondLst>
                                        </p:cTn>
                                        <p:tgtEl>
                                          <p:spTgt spid="56335"/>
                                        </p:tgtEl>
                                        <p:attrNameLst>
                                          <p:attrName>style.visibility</p:attrName>
                                        </p:attrNameLst>
                                      </p:cBhvr>
                                      <p:to>
                                        <p:strVal val="visible"/>
                                      </p:to>
                                    </p:set>
                                    <p:animEffect transition="in" filter="wipe(up)">
                                      <p:cBhvr>
                                        <p:cTn id="35" dur="1000"/>
                                        <p:tgtEl>
                                          <p:spTgt spid="56335"/>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4" fill="hold" nodeType="clickEffect">
                                  <p:stCondLst>
                                    <p:cond delay="500"/>
                                  </p:stCondLst>
                                  <p:childTnLst>
                                    <p:set>
                                      <p:cBhvr>
                                        <p:cTn id="39" dur="1" fill="hold">
                                          <p:stCondLst>
                                            <p:cond delay="0"/>
                                          </p:stCondLst>
                                        </p:cTn>
                                        <p:tgtEl>
                                          <p:spTgt spid="56348"/>
                                        </p:tgtEl>
                                        <p:attrNameLst>
                                          <p:attrName>style.visibility</p:attrName>
                                        </p:attrNameLst>
                                      </p:cBhvr>
                                      <p:to>
                                        <p:strVal val="visible"/>
                                      </p:to>
                                    </p:set>
                                    <p:anim calcmode="lin" valueType="num">
                                      <p:cBhvr>
                                        <p:cTn id="40" dur="500" fill="hold"/>
                                        <p:tgtEl>
                                          <p:spTgt spid="56348"/>
                                        </p:tgtEl>
                                        <p:attrNameLst>
                                          <p:attrName>ppt_x</p:attrName>
                                        </p:attrNameLst>
                                      </p:cBhvr>
                                      <p:tavLst>
                                        <p:tav tm="0">
                                          <p:val>
                                            <p:strVal val="#ppt_x"/>
                                          </p:val>
                                        </p:tav>
                                        <p:tav tm="100000">
                                          <p:val>
                                            <p:strVal val="#ppt_x"/>
                                          </p:val>
                                        </p:tav>
                                      </p:tavLst>
                                    </p:anim>
                                    <p:anim calcmode="lin" valueType="num">
                                      <p:cBhvr>
                                        <p:cTn id="41" dur="500" fill="hold"/>
                                        <p:tgtEl>
                                          <p:spTgt spid="56348"/>
                                        </p:tgtEl>
                                        <p:attrNameLst>
                                          <p:attrName>ppt_y</p:attrName>
                                        </p:attrNameLst>
                                      </p:cBhvr>
                                      <p:tavLst>
                                        <p:tav tm="0">
                                          <p:val>
                                            <p:strVal val="#ppt_y+#ppt_h/2"/>
                                          </p:val>
                                        </p:tav>
                                        <p:tav tm="100000">
                                          <p:val>
                                            <p:strVal val="#ppt_y"/>
                                          </p:val>
                                        </p:tav>
                                      </p:tavLst>
                                    </p:anim>
                                    <p:anim calcmode="lin" valueType="num">
                                      <p:cBhvr>
                                        <p:cTn id="42" dur="500" fill="hold"/>
                                        <p:tgtEl>
                                          <p:spTgt spid="56348"/>
                                        </p:tgtEl>
                                        <p:attrNameLst>
                                          <p:attrName>ppt_w</p:attrName>
                                        </p:attrNameLst>
                                      </p:cBhvr>
                                      <p:tavLst>
                                        <p:tav tm="0">
                                          <p:val>
                                            <p:strVal val="#ppt_w"/>
                                          </p:val>
                                        </p:tav>
                                        <p:tav tm="100000">
                                          <p:val>
                                            <p:strVal val="#ppt_w"/>
                                          </p:val>
                                        </p:tav>
                                      </p:tavLst>
                                    </p:anim>
                                    <p:anim calcmode="lin" valueType="num">
                                      <p:cBhvr>
                                        <p:cTn id="43" dur="500" fill="hold"/>
                                        <p:tgtEl>
                                          <p:spTgt spid="56348"/>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17" presetClass="entr" presetSubtype="4" fill="hold" nodeType="afterEffect">
                                  <p:stCondLst>
                                    <p:cond delay="500"/>
                                  </p:stCondLst>
                                  <p:childTnLst>
                                    <p:set>
                                      <p:cBhvr>
                                        <p:cTn id="46" dur="1" fill="hold">
                                          <p:stCondLst>
                                            <p:cond delay="0"/>
                                          </p:stCondLst>
                                        </p:cTn>
                                        <p:tgtEl>
                                          <p:spTgt spid="56351"/>
                                        </p:tgtEl>
                                        <p:attrNameLst>
                                          <p:attrName>style.visibility</p:attrName>
                                        </p:attrNameLst>
                                      </p:cBhvr>
                                      <p:to>
                                        <p:strVal val="visible"/>
                                      </p:to>
                                    </p:set>
                                    <p:anim calcmode="lin" valueType="num">
                                      <p:cBhvr>
                                        <p:cTn id="47" dur="500" fill="hold"/>
                                        <p:tgtEl>
                                          <p:spTgt spid="56351"/>
                                        </p:tgtEl>
                                        <p:attrNameLst>
                                          <p:attrName>ppt_x</p:attrName>
                                        </p:attrNameLst>
                                      </p:cBhvr>
                                      <p:tavLst>
                                        <p:tav tm="0">
                                          <p:val>
                                            <p:strVal val="#ppt_x"/>
                                          </p:val>
                                        </p:tav>
                                        <p:tav tm="100000">
                                          <p:val>
                                            <p:strVal val="#ppt_x"/>
                                          </p:val>
                                        </p:tav>
                                      </p:tavLst>
                                    </p:anim>
                                    <p:anim calcmode="lin" valueType="num">
                                      <p:cBhvr>
                                        <p:cTn id="48" dur="500" fill="hold"/>
                                        <p:tgtEl>
                                          <p:spTgt spid="56351"/>
                                        </p:tgtEl>
                                        <p:attrNameLst>
                                          <p:attrName>ppt_y</p:attrName>
                                        </p:attrNameLst>
                                      </p:cBhvr>
                                      <p:tavLst>
                                        <p:tav tm="0">
                                          <p:val>
                                            <p:strVal val="#ppt_y+#ppt_h/2"/>
                                          </p:val>
                                        </p:tav>
                                        <p:tav tm="100000">
                                          <p:val>
                                            <p:strVal val="#ppt_y"/>
                                          </p:val>
                                        </p:tav>
                                      </p:tavLst>
                                    </p:anim>
                                    <p:anim calcmode="lin" valueType="num">
                                      <p:cBhvr>
                                        <p:cTn id="49" dur="500" fill="hold"/>
                                        <p:tgtEl>
                                          <p:spTgt spid="56351"/>
                                        </p:tgtEl>
                                        <p:attrNameLst>
                                          <p:attrName>ppt_w</p:attrName>
                                        </p:attrNameLst>
                                      </p:cBhvr>
                                      <p:tavLst>
                                        <p:tav tm="0">
                                          <p:val>
                                            <p:strVal val="#ppt_w"/>
                                          </p:val>
                                        </p:tav>
                                        <p:tav tm="100000">
                                          <p:val>
                                            <p:strVal val="#ppt_w"/>
                                          </p:val>
                                        </p:tav>
                                      </p:tavLst>
                                    </p:anim>
                                    <p:anim calcmode="lin" valueType="num">
                                      <p:cBhvr>
                                        <p:cTn id="50" dur="500" fill="hold"/>
                                        <p:tgtEl>
                                          <p:spTgt spid="56351"/>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二、统计学的基本概念（</a:t>
            </a:r>
            <a:r>
              <a:rPr lang="en-US" altLang="zh-CN">
                <a:sym typeface="+mn-ea"/>
              </a:rPr>
              <a:t>5</a:t>
            </a:r>
            <a:r>
              <a:rPr lang="zh-CN" altLang="en-US">
                <a:sym typeface="+mn-ea"/>
              </a:rPr>
              <a:t>）</a:t>
            </a:r>
            <a:endParaRPr lang="zh-CN" altLang="en-US"/>
          </a:p>
        </p:txBody>
      </p:sp>
      <p:sp>
        <p:nvSpPr>
          <p:cNvPr id="3" name="内容占位符 2"/>
          <p:cNvSpPr>
            <a:spLocks noGrp="1"/>
          </p:cNvSpPr>
          <p:nvPr>
            <p:ph sz="half" idx="1"/>
          </p:nvPr>
        </p:nvSpPr>
        <p:spPr/>
        <p:txBody>
          <a:bodyPr>
            <a:normAutofit fontScale="97500" lnSpcReduction="10000"/>
          </a:bodyPr>
          <a:lstStyle/>
          <a:p>
            <a:r>
              <a:rPr lang="en-US" altLang="zh-CN" sz="2400">
                <a:solidFill>
                  <a:schemeClr val="tx1"/>
                </a:solidFill>
                <a:effectLst>
                  <a:outerShdw blurRad="38100" dist="19050" dir="2700000" algn="tl" rotWithShape="0">
                    <a:schemeClr val="dk1">
                      <a:alpha val="40000"/>
                    </a:schemeClr>
                  </a:outerShdw>
                </a:effectLst>
                <a:latin typeface="黑体" charset="0"/>
                <a:ea typeface="黑体" charset="0"/>
              </a:rPr>
              <a:t>5. </a:t>
            </a:r>
            <a:r>
              <a:rPr lang="zh-CN" altLang="en-US" sz="2400">
                <a:solidFill>
                  <a:schemeClr val="tx1"/>
                </a:solidFill>
                <a:effectLst>
                  <a:outerShdw blurRad="38100" dist="19050" dir="2700000" algn="tl" rotWithShape="0">
                    <a:schemeClr val="dk1">
                      <a:alpha val="40000"/>
                    </a:schemeClr>
                  </a:outerShdw>
                </a:effectLst>
                <a:latin typeface="黑体" charset="0"/>
                <a:ea typeface="黑体" charset="0"/>
              </a:rPr>
              <a:t>变量</a:t>
            </a:r>
          </a:p>
          <a:p>
            <a:pPr lvl="1">
              <a:lnSpc>
                <a:spcPct val="150000"/>
              </a:lnSpc>
            </a:pPr>
            <a:r>
              <a:rPr lang="zh-CN" altLang="en-US" sz="2000">
                <a:solidFill>
                  <a:srgbClr val="FFFF00"/>
                </a:solidFill>
                <a:effectLst>
                  <a:outerShdw blurRad="38100" dist="19050" dir="2700000" algn="tl" rotWithShape="0">
                    <a:schemeClr val="dk1">
                      <a:alpha val="40000"/>
                    </a:schemeClr>
                  </a:outerShdw>
                </a:effectLst>
                <a:latin typeface="黑体" charset="0"/>
                <a:ea typeface="黑体" charset="0"/>
                <a:sym typeface="+mn-ea"/>
              </a:rPr>
              <a:t>品质变量</a:t>
            </a:r>
            <a:r>
              <a:rPr lang="zh-CN" altLang="en-US" sz="2000">
                <a:solidFill>
                  <a:schemeClr val="tx1"/>
                </a:solidFill>
                <a:effectLst>
                  <a:outerShdw blurRad="38100" dist="19050" dir="2700000" algn="tl" rotWithShape="0">
                    <a:schemeClr val="dk1">
                      <a:alpha val="40000"/>
                    </a:schemeClr>
                  </a:outerShdw>
                </a:effectLst>
                <a:latin typeface="黑体" charset="0"/>
                <a:ea typeface="黑体" charset="0"/>
                <a:sym typeface="+mn-ea"/>
              </a:rPr>
              <a:t>：描述个体有关属性特征的变量，本质上不能用数字来表示。例如性别。</a:t>
            </a:r>
          </a:p>
          <a:p>
            <a:pPr lvl="1">
              <a:lnSpc>
                <a:spcPct val="150000"/>
              </a:lnSpc>
            </a:pPr>
            <a:r>
              <a:rPr lang="zh-CN" altLang="en-US" sz="2000">
                <a:solidFill>
                  <a:srgbClr val="FFFF00"/>
                </a:solidFill>
                <a:effectLst>
                  <a:outerShdw blurRad="38100" dist="19050" dir="2700000" algn="tl" rotWithShape="0">
                    <a:schemeClr val="dk1">
                      <a:alpha val="40000"/>
                    </a:schemeClr>
                  </a:outerShdw>
                </a:effectLst>
                <a:latin typeface="黑体" charset="0"/>
                <a:ea typeface="黑体" charset="0"/>
                <a:sym typeface="+mn-ea"/>
              </a:rPr>
              <a:t>数量变量</a:t>
            </a:r>
            <a:r>
              <a:rPr lang="zh-CN" altLang="en-US" sz="2000">
                <a:solidFill>
                  <a:schemeClr val="tx1"/>
                </a:solidFill>
                <a:effectLst>
                  <a:outerShdw blurRad="38100" dist="19050" dir="2700000" algn="tl" rotWithShape="0">
                    <a:schemeClr val="dk1">
                      <a:alpha val="40000"/>
                    </a:schemeClr>
                  </a:outerShdw>
                </a:effectLst>
                <a:latin typeface="黑体" charset="0"/>
                <a:ea typeface="黑体" charset="0"/>
                <a:sym typeface="+mn-ea"/>
              </a:rPr>
              <a:t>：描述个体有关数量特征的变量，都是用数字来表示的。例如人数，年龄等。</a:t>
            </a:r>
          </a:p>
          <a:p>
            <a:pPr lvl="2">
              <a:lnSpc>
                <a:spcPct val="150000"/>
              </a:lnSpc>
            </a:pPr>
            <a:r>
              <a:rPr lang="zh-CN" altLang="en-US" sz="1800">
                <a:solidFill>
                  <a:srgbClr val="FFFF00"/>
                </a:solidFill>
                <a:effectLst>
                  <a:outerShdw blurRad="38100" dist="19050" dir="2700000" algn="tl" rotWithShape="0">
                    <a:schemeClr val="dk1">
                      <a:alpha val="40000"/>
                    </a:schemeClr>
                  </a:outerShdw>
                </a:effectLst>
                <a:latin typeface="黑体" charset="0"/>
                <a:ea typeface="黑体" charset="0"/>
                <a:sym typeface="+mn-ea"/>
              </a:rPr>
              <a:t>离散型变量</a:t>
            </a:r>
            <a:r>
              <a:rPr lang="zh-CN" altLang="en-US" sz="1800">
                <a:solidFill>
                  <a:schemeClr val="tx1"/>
                </a:solidFill>
                <a:effectLst>
                  <a:outerShdw blurRad="38100" dist="19050" dir="2700000" algn="tl" rotWithShape="0">
                    <a:schemeClr val="dk1">
                      <a:alpha val="40000"/>
                    </a:schemeClr>
                  </a:outerShdw>
                </a:effectLst>
                <a:latin typeface="黑体" charset="0"/>
                <a:ea typeface="黑体" charset="0"/>
                <a:sym typeface="+mn-ea"/>
              </a:rPr>
              <a:t>：有限个数值或诸如</a:t>
            </a:r>
            <a:r>
              <a:rPr lang="en-US" altLang="zh-CN" sz="1800">
                <a:solidFill>
                  <a:schemeClr val="tx1"/>
                </a:solidFill>
                <a:effectLst>
                  <a:outerShdw blurRad="38100" dist="19050" dir="2700000" algn="tl" rotWithShape="0">
                    <a:schemeClr val="dk1">
                      <a:alpha val="40000"/>
                    </a:schemeClr>
                  </a:outerShdw>
                </a:effectLst>
                <a:latin typeface="黑体" charset="0"/>
                <a:ea typeface="黑体" charset="0"/>
                <a:sym typeface="+mn-ea"/>
              </a:rPr>
              <a:t>0</a:t>
            </a:r>
            <a:r>
              <a:rPr lang="zh-CN" altLang="en-US" sz="1800">
                <a:solidFill>
                  <a:schemeClr val="tx1"/>
                </a:solidFill>
                <a:effectLst>
                  <a:outerShdw blurRad="38100" dist="19050" dir="2700000" algn="tl" rotWithShape="0">
                    <a:schemeClr val="dk1">
                      <a:alpha val="40000"/>
                    </a:schemeClr>
                  </a:outerShdw>
                </a:effectLst>
                <a:latin typeface="黑体" charset="0"/>
                <a:ea typeface="黑体" charset="0"/>
                <a:sym typeface="+mn-ea"/>
              </a:rPr>
              <a:t>，</a:t>
            </a:r>
            <a:r>
              <a:rPr lang="en-US" altLang="zh-CN" sz="1800">
                <a:solidFill>
                  <a:schemeClr val="tx1"/>
                </a:solidFill>
                <a:effectLst>
                  <a:outerShdw blurRad="38100" dist="19050" dir="2700000" algn="tl" rotWithShape="0">
                    <a:schemeClr val="dk1">
                      <a:alpha val="40000"/>
                    </a:schemeClr>
                  </a:outerShdw>
                </a:effectLst>
                <a:latin typeface="黑体" charset="0"/>
                <a:ea typeface="黑体" charset="0"/>
                <a:sym typeface="+mn-ea"/>
              </a:rPr>
              <a:t>1</a:t>
            </a:r>
            <a:r>
              <a:rPr lang="zh-CN" altLang="en-US" sz="1800">
                <a:solidFill>
                  <a:schemeClr val="tx1"/>
                </a:solidFill>
                <a:effectLst>
                  <a:outerShdw blurRad="38100" dist="19050" dir="2700000" algn="tl" rotWithShape="0">
                    <a:schemeClr val="dk1">
                      <a:alpha val="40000"/>
                    </a:schemeClr>
                  </a:outerShdw>
                </a:effectLst>
                <a:latin typeface="黑体" charset="0"/>
                <a:ea typeface="黑体" charset="0"/>
                <a:sym typeface="+mn-ea"/>
              </a:rPr>
              <a:t>，</a:t>
            </a:r>
            <a:r>
              <a:rPr lang="en-US" altLang="zh-CN" sz="1800">
                <a:solidFill>
                  <a:schemeClr val="tx1"/>
                </a:solidFill>
                <a:effectLst>
                  <a:outerShdw blurRad="38100" dist="19050" dir="2700000" algn="tl" rotWithShape="0">
                    <a:schemeClr val="dk1">
                      <a:alpha val="40000"/>
                    </a:schemeClr>
                  </a:outerShdw>
                </a:effectLst>
                <a:latin typeface="黑体" charset="0"/>
                <a:ea typeface="黑体" charset="0"/>
                <a:sym typeface="+mn-ea"/>
              </a:rPr>
              <a:t>2……</a:t>
            </a:r>
            <a:r>
              <a:rPr lang="zh-CN" altLang="en-US" sz="1800">
                <a:solidFill>
                  <a:schemeClr val="tx1"/>
                </a:solidFill>
                <a:effectLst>
                  <a:outerShdw blurRad="38100" dist="19050" dir="2700000" algn="tl" rotWithShape="0">
                    <a:schemeClr val="dk1">
                      <a:alpha val="40000"/>
                    </a:schemeClr>
                  </a:outerShdw>
                </a:effectLst>
                <a:latin typeface="黑体" charset="0"/>
                <a:ea typeface="黑体" charset="0"/>
                <a:sym typeface="+mn-ea"/>
              </a:rPr>
              <a:t>之类无限可列值的变量</a:t>
            </a:r>
          </a:p>
          <a:p>
            <a:pPr lvl="2">
              <a:lnSpc>
                <a:spcPct val="150000"/>
              </a:lnSpc>
            </a:pPr>
            <a:r>
              <a:rPr lang="zh-CN" altLang="en-US" sz="1800">
                <a:solidFill>
                  <a:srgbClr val="FFFF00"/>
                </a:solidFill>
                <a:effectLst>
                  <a:outerShdw blurRad="38100" dist="19050" dir="2700000" algn="tl" rotWithShape="0">
                    <a:schemeClr val="dk1">
                      <a:alpha val="40000"/>
                    </a:schemeClr>
                  </a:outerShdw>
                </a:effectLst>
                <a:latin typeface="黑体" charset="0"/>
                <a:ea typeface="黑体" charset="0"/>
                <a:sym typeface="+mn-ea"/>
              </a:rPr>
              <a:t>连续型变量</a:t>
            </a:r>
            <a:r>
              <a:rPr lang="zh-CN" altLang="en-US" sz="1800">
                <a:solidFill>
                  <a:schemeClr val="tx1"/>
                </a:solidFill>
                <a:effectLst>
                  <a:outerShdw blurRad="38100" dist="19050" dir="2700000" algn="tl" rotWithShape="0">
                    <a:schemeClr val="dk1">
                      <a:alpha val="40000"/>
                    </a:schemeClr>
                  </a:outerShdw>
                </a:effectLst>
                <a:latin typeface="黑体" charset="0"/>
                <a:ea typeface="黑体" charset="0"/>
                <a:sym typeface="+mn-ea"/>
              </a:rPr>
              <a:t>：如果某一变量可以取某一区间或多个区间中任意数值</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sz="half" idx="1"/>
          </p:nvPr>
        </p:nvGraphicFramePr>
        <p:xfrm>
          <a:off x="386715" y="1062355"/>
          <a:ext cx="8228965" cy="3795395"/>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6765">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68630">
                <a:tc>
                  <a:txBody>
                    <a:bodyPr/>
                    <a:lstStyle/>
                    <a:p>
                      <a:pPr algn="ctr">
                        <a:buNone/>
                      </a:pPr>
                      <a:r>
                        <a:rPr lang="zh-CN">
                          <a:latin typeface="Times New Roman" charset="0"/>
                          <a:ea typeface="黑体" charset="0"/>
                        </a:rPr>
                        <a:t>变量</a:t>
                      </a:r>
                    </a:p>
                  </a:txBody>
                  <a:tcPr/>
                </a:tc>
                <a:tc>
                  <a:txBody>
                    <a:bodyPr/>
                    <a:lstStyle/>
                    <a:p>
                      <a:pPr algn="ctr">
                        <a:buNone/>
                      </a:pPr>
                      <a:r>
                        <a:rPr lang="zh-CN">
                          <a:latin typeface="Times New Roman" charset="0"/>
                          <a:ea typeface="黑体" charset="0"/>
                        </a:rPr>
                        <a:t>变量类型</a:t>
                      </a:r>
                    </a:p>
                  </a:txBody>
                  <a:tcPr/>
                </a:tc>
                <a:tc>
                  <a:txBody>
                    <a:bodyPr/>
                    <a:lstStyle/>
                    <a:p>
                      <a:pPr algn="ctr">
                        <a:buNone/>
                      </a:pPr>
                      <a:r>
                        <a:rPr lang="zh-CN">
                          <a:latin typeface="Times New Roman" charset="0"/>
                          <a:ea typeface="黑体" charset="0"/>
                        </a:rPr>
                        <a:t>值</a:t>
                      </a:r>
                    </a:p>
                  </a:txBody>
                  <a:tcPr/>
                </a:tc>
                <a:tc>
                  <a:txBody>
                    <a:bodyPr/>
                    <a:lstStyle/>
                    <a:p>
                      <a:pPr algn="ctr">
                        <a:buNone/>
                      </a:pPr>
                      <a:r>
                        <a:rPr lang="zh-CN">
                          <a:latin typeface="Times New Roman" charset="0"/>
                          <a:ea typeface="黑体" charset="0"/>
                        </a:rPr>
                        <a:t>数据类型</a:t>
                      </a:r>
                    </a:p>
                  </a:txBody>
                  <a:tcPr/>
                </a:tc>
                <a:extLst>
                  <a:ext uri="{0D108BD9-81ED-4DB2-BD59-A6C34878D82A}">
                    <a16:rowId xmlns:a16="http://schemas.microsoft.com/office/drawing/2014/main" val="10000"/>
                  </a:ext>
                </a:extLst>
              </a:tr>
              <a:tr h="469265">
                <a:tc>
                  <a:txBody>
                    <a:bodyPr/>
                    <a:lstStyle/>
                    <a:p>
                      <a:pPr algn="ctr">
                        <a:buNone/>
                      </a:pPr>
                      <a:r>
                        <a:rPr lang="zh-CN">
                          <a:latin typeface="Times New Roman" charset="0"/>
                          <a:ea typeface="黑体" charset="0"/>
                        </a:rPr>
                        <a:t>星座</a:t>
                      </a:r>
                    </a:p>
                  </a:txBody>
                  <a:tcPr/>
                </a:tc>
                <a:tc>
                  <a:txBody>
                    <a:bodyPr/>
                    <a:lstStyle/>
                    <a:p>
                      <a:pPr algn="ctr">
                        <a:buNone/>
                      </a:pPr>
                      <a:r>
                        <a:rPr lang="zh-CN">
                          <a:latin typeface="Times New Roman" charset="0"/>
                          <a:ea typeface="黑体" charset="0"/>
                        </a:rPr>
                        <a:t>品质变量</a:t>
                      </a:r>
                    </a:p>
                  </a:txBody>
                  <a:tcPr/>
                </a:tc>
                <a:tc>
                  <a:txBody>
                    <a:bodyPr/>
                    <a:lstStyle/>
                    <a:p>
                      <a:pPr algn="ctr">
                        <a:buNone/>
                      </a:pPr>
                      <a:r>
                        <a:rPr lang="zh-CN">
                          <a:latin typeface="Times New Roman" charset="0"/>
                          <a:ea typeface="黑体" charset="0"/>
                        </a:rPr>
                        <a:t>摩羯，白羊，金牛，</a:t>
                      </a:r>
                      <a:r>
                        <a:rPr lang="en-US" altLang="zh-CN">
                          <a:latin typeface="Times New Roman" charset="0"/>
                          <a:ea typeface="黑体" charset="0"/>
                        </a:rPr>
                        <a:t>……</a:t>
                      </a:r>
                    </a:p>
                  </a:txBody>
                  <a:tcPr/>
                </a:tc>
                <a:tc>
                  <a:txBody>
                    <a:bodyPr/>
                    <a:lstStyle/>
                    <a:p>
                      <a:pPr algn="ctr">
                        <a:buNone/>
                      </a:pPr>
                      <a:r>
                        <a:rPr lang="zh-CN">
                          <a:latin typeface="Times New Roman" charset="0"/>
                          <a:ea typeface="黑体" charset="0"/>
                        </a:rPr>
                        <a:t>定类数据</a:t>
                      </a:r>
                    </a:p>
                  </a:txBody>
                  <a:tcPr/>
                </a:tc>
                <a:extLst>
                  <a:ext uri="{0D108BD9-81ED-4DB2-BD59-A6C34878D82A}">
                    <a16:rowId xmlns:a16="http://schemas.microsoft.com/office/drawing/2014/main" val="10001"/>
                  </a:ext>
                </a:extLst>
              </a:tr>
              <a:tr h="468630">
                <a:tc>
                  <a:txBody>
                    <a:bodyPr/>
                    <a:lstStyle/>
                    <a:p>
                      <a:pPr algn="ctr">
                        <a:buNone/>
                      </a:pPr>
                      <a:r>
                        <a:rPr lang="zh-CN">
                          <a:latin typeface="Times New Roman" charset="0"/>
                          <a:ea typeface="黑体" charset="0"/>
                        </a:rPr>
                        <a:t>疗效</a:t>
                      </a:r>
                    </a:p>
                  </a:txBody>
                  <a:tcPr/>
                </a:tc>
                <a:tc>
                  <a:txBody>
                    <a:bodyPr/>
                    <a:lstStyle/>
                    <a:p>
                      <a:pPr algn="ctr">
                        <a:buNone/>
                      </a:pPr>
                      <a:r>
                        <a:rPr lang="zh-CN">
                          <a:latin typeface="Times New Roman" charset="0"/>
                          <a:ea typeface="黑体" charset="0"/>
                        </a:rPr>
                        <a:t>品质变量</a:t>
                      </a:r>
                    </a:p>
                  </a:txBody>
                  <a:tcPr/>
                </a:tc>
                <a:tc>
                  <a:txBody>
                    <a:bodyPr/>
                    <a:lstStyle/>
                    <a:p>
                      <a:pPr algn="ctr">
                        <a:buNone/>
                      </a:pPr>
                      <a:r>
                        <a:rPr lang="zh-CN">
                          <a:latin typeface="Times New Roman" charset="0"/>
                          <a:ea typeface="黑体" charset="0"/>
                        </a:rPr>
                        <a:t>无效，有效，显效，痊愈</a:t>
                      </a:r>
                    </a:p>
                  </a:txBody>
                  <a:tcPr/>
                </a:tc>
                <a:tc>
                  <a:txBody>
                    <a:bodyPr/>
                    <a:lstStyle/>
                    <a:p>
                      <a:pPr algn="ctr">
                        <a:buNone/>
                      </a:pPr>
                      <a:r>
                        <a:rPr lang="zh-CN">
                          <a:latin typeface="Times New Roman" charset="0"/>
                          <a:ea typeface="黑体" charset="0"/>
                        </a:rPr>
                        <a:t>定序数据</a:t>
                      </a:r>
                    </a:p>
                  </a:txBody>
                  <a:tcPr/>
                </a:tc>
                <a:extLst>
                  <a:ext uri="{0D108BD9-81ED-4DB2-BD59-A6C34878D82A}">
                    <a16:rowId xmlns:a16="http://schemas.microsoft.com/office/drawing/2014/main" val="10002"/>
                  </a:ext>
                </a:extLst>
              </a:tr>
              <a:tr h="468630">
                <a:tc>
                  <a:txBody>
                    <a:bodyPr/>
                    <a:lstStyle/>
                    <a:p>
                      <a:pPr algn="ctr">
                        <a:buNone/>
                      </a:pPr>
                      <a:r>
                        <a:rPr lang="zh-CN">
                          <a:latin typeface="Times New Roman" charset="0"/>
                          <a:ea typeface="黑体" charset="0"/>
                        </a:rPr>
                        <a:t>考试名次</a:t>
                      </a:r>
                    </a:p>
                  </a:txBody>
                  <a:tcPr/>
                </a:tc>
                <a:tc>
                  <a:txBody>
                    <a:bodyPr/>
                    <a:lstStyle/>
                    <a:p>
                      <a:pPr algn="ctr">
                        <a:buNone/>
                      </a:pPr>
                      <a:r>
                        <a:rPr lang="zh-CN">
                          <a:latin typeface="Times New Roman" charset="0"/>
                          <a:ea typeface="黑体" charset="0"/>
                        </a:rPr>
                        <a:t>品质变量</a:t>
                      </a:r>
                    </a:p>
                  </a:txBody>
                  <a:tcPr/>
                </a:tc>
                <a:tc>
                  <a:txBody>
                    <a:bodyPr/>
                    <a:lstStyle/>
                    <a:p>
                      <a:pPr algn="ctr">
                        <a:buNone/>
                      </a:pPr>
                      <a:r>
                        <a:rPr lang="zh-CN">
                          <a:latin typeface="Times New Roman" charset="0"/>
                          <a:ea typeface="黑体" charset="0"/>
                        </a:rPr>
                        <a:t>第一，第二，第三，</a:t>
                      </a:r>
                      <a:r>
                        <a:rPr lang="en-US" altLang="zh-CN">
                          <a:latin typeface="Times New Roman" charset="0"/>
                          <a:ea typeface="黑体" charset="0"/>
                        </a:rPr>
                        <a:t>……</a:t>
                      </a:r>
                    </a:p>
                  </a:txBody>
                  <a:tcPr/>
                </a:tc>
                <a:tc>
                  <a:txBody>
                    <a:bodyPr/>
                    <a:lstStyle/>
                    <a:p>
                      <a:pPr algn="ctr">
                        <a:buNone/>
                      </a:pPr>
                      <a:r>
                        <a:rPr lang="zh-CN">
                          <a:latin typeface="Times New Roman" charset="0"/>
                          <a:ea typeface="黑体" charset="0"/>
                        </a:rPr>
                        <a:t>定序数据</a:t>
                      </a:r>
                    </a:p>
                  </a:txBody>
                  <a:tcPr/>
                </a:tc>
                <a:extLst>
                  <a:ext uri="{0D108BD9-81ED-4DB2-BD59-A6C34878D82A}">
                    <a16:rowId xmlns:a16="http://schemas.microsoft.com/office/drawing/2014/main" val="10003"/>
                  </a:ext>
                </a:extLst>
              </a:tr>
              <a:tr h="468630">
                <a:tc>
                  <a:txBody>
                    <a:bodyPr/>
                    <a:lstStyle/>
                    <a:p>
                      <a:pPr algn="ctr">
                        <a:buNone/>
                      </a:pPr>
                      <a:r>
                        <a:rPr lang="zh-CN">
                          <a:latin typeface="Times New Roman" charset="0"/>
                          <a:ea typeface="黑体" charset="0"/>
                        </a:rPr>
                        <a:t>温度</a:t>
                      </a:r>
                    </a:p>
                  </a:txBody>
                  <a:tcPr/>
                </a:tc>
                <a:tc>
                  <a:txBody>
                    <a:bodyPr/>
                    <a:lstStyle/>
                    <a:p>
                      <a:pPr algn="ctr">
                        <a:buNone/>
                      </a:pPr>
                      <a:r>
                        <a:rPr lang="zh-CN">
                          <a:latin typeface="Times New Roman" charset="0"/>
                          <a:ea typeface="黑体" charset="0"/>
                        </a:rPr>
                        <a:t>数量变量</a:t>
                      </a:r>
                    </a:p>
                  </a:txBody>
                  <a:tcPr/>
                </a:tc>
                <a:tc>
                  <a:txBody>
                    <a:bodyPr/>
                    <a:lstStyle/>
                    <a:p>
                      <a:pPr algn="ctr">
                        <a:buNone/>
                      </a:pPr>
                      <a:r>
                        <a:rPr lang="en-US">
                          <a:latin typeface="Times New Roman" charset="0"/>
                          <a:ea typeface="黑体" charset="0"/>
                        </a:rPr>
                        <a:t>……</a:t>
                      </a:r>
                      <a:r>
                        <a:rPr lang="zh-CN" altLang="en-US">
                          <a:latin typeface="Times New Roman" charset="0"/>
                          <a:ea typeface="黑体" charset="0"/>
                        </a:rPr>
                        <a:t>，</a:t>
                      </a:r>
                      <a:r>
                        <a:rPr lang="en-US" altLang="zh-CN">
                          <a:latin typeface="Times New Roman" charset="0"/>
                          <a:ea typeface="黑体" charset="0"/>
                        </a:rPr>
                        <a:t>1℃</a:t>
                      </a:r>
                      <a:r>
                        <a:rPr lang="zh-CN" altLang="en-US">
                          <a:latin typeface="Times New Roman" charset="0"/>
                          <a:ea typeface="黑体" charset="0"/>
                        </a:rPr>
                        <a:t>，</a:t>
                      </a:r>
                      <a:r>
                        <a:rPr lang="en-US" altLang="zh-CN">
                          <a:latin typeface="Times New Roman" charset="0"/>
                          <a:ea typeface="黑体" charset="0"/>
                        </a:rPr>
                        <a:t>……</a:t>
                      </a:r>
                    </a:p>
                  </a:txBody>
                  <a:tcPr/>
                </a:tc>
                <a:tc>
                  <a:txBody>
                    <a:bodyPr/>
                    <a:lstStyle/>
                    <a:p>
                      <a:pPr algn="ctr">
                        <a:buNone/>
                      </a:pPr>
                      <a:r>
                        <a:rPr lang="zh-CN">
                          <a:latin typeface="Times New Roman" charset="0"/>
                          <a:ea typeface="黑体" charset="0"/>
                        </a:rPr>
                        <a:t>定距数据</a:t>
                      </a:r>
                    </a:p>
                  </a:txBody>
                  <a:tcPr/>
                </a:tc>
                <a:extLst>
                  <a:ext uri="{0D108BD9-81ED-4DB2-BD59-A6C34878D82A}">
                    <a16:rowId xmlns:a16="http://schemas.microsoft.com/office/drawing/2014/main" val="10004"/>
                  </a:ext>
                </a:extLst>
              </a:tr>
              <a:tr h="469265">
                <a:tc>
                  <a:txBody>
                    <a:bodyPr/>
                    <a:lstStyle/>
                    <a:p>
                      <a:pPr algn="ctr">
                        <a:buNone/>
                      </a:pPr>
                      <a:r>
                        <a:rPr lang="zh-CN">
                          <a:latin typeface="Times New Roman" charset="0"/>
                          <a:ea typeface="黑体" charset="0"/>
                        </a:rPr>
                        <a:t>孩子数</a:t>
                      </a:r>
                    </a:p>
                  </a:txBody>
                  <a:tcPr/>
                </a:tc>
                <a:tc>
                  <a:txBody>
                    <a:bodyPr/>
                    <a:lstStyle/>
                    <a:p>
                      <a:pPr algn="ctr">
                        <a:buNone/>
                      </a:pPr>
                      <a:r>
                        <a:rPr lang="zh-CN">
                          <a:latin typeface="Times New Roman" charset="0"/>
                          <a:ea typeface="黑体" charset="0"/>
                        </a:rPr>
                        <a:t>数量变量（离散）</a:t>
                      </a:r>
                    </a:p>
                  </a:txBody>
                  <a:tcPr/>
                </a:tc>
                <a:tc>
                  <a:txBody>
                    <a:bodyPr/>
                    <a:lstStyle/>
                    <a:p>
                      <a:pPr algn="ctr">
                        <a:buNone/>
                      </a:pPr>
                      <a:r>
                        <a:rPr lang="en-US">
                          <a:latin typeface="Times New Roman" charset="0"/>
                          <a:ea typeface="黑体" charset="0"/>
                        </a:rPr>
                        <a:t>0</a:t>
                      </a:r>
                      <a:r>
                        <a:rPr lang="zh-CN" altLang="en-US">
                          <a:latin typeface="Times New Roman" charset="0"/>
                          <a:ea typeface="黑体" charset="0"/>
                        </a:rPr>
                        <a:t>，</a:t>
                      </a:r>
                      <a:r>
                        <a:rPr lang="en-US" altLang="zh-CN">
                          <a:latin typeface="Times New Roman" charset="0"/>
                          <a:ea typeface="黑体" charset="0"/>
                        </a:rPr>
                        <a:t>1</a:t>
                      </a:r>
                      <a:r>
                        <a:rPr lang="zh-CN" altLang="en-US">
                          <a:latin typeface="Times New Roman" charset="0"/>
                          <a:ea typeface="黑体" charset="0"/>
                        </a:rPr>
                        <a:t>，</a:t>
                      </a:r>
                      <a:r>
                        <a:rPr lang="en-US" altLang="zh-CN">
                          <a:latin typeface="Times New Roman" charset="0"/>
                          <a:ea typeface="黑体" charset="0"/>
                        </a:rPr>
                        <a:t>2</a:t>
                      </a:r>
                      <a:r>
                        <a:rPr lang="zh-CN" altLang="en-US">
                          <a:latin typeface="Times New Roman" charset="0"/>
                          <a:ea typeface="黑体" charset="0"/>
                        </a:rPr>
                        <a:t>，</a:t>
                      </a:r>
                      <a:r>
                        <a:rPr lang="en-US" altLang="zh-CN">
                          <a:latin typeface="Times New Roman" charset="0"/>
                          <a:ea typeface="黑体" charset="0"/>
                        </a:rPr>
                        <a:t>……</a:t>
                      </a:r>
                    </a:p>
                  </a:txBody>
                  <a:tcPr/>
                </a:tc>
                <a:tc>
                  <a:txBody>
                    <a:bodyPr/>
                    <a:lstStyle/>
                    <a:p>
                      <a:pPr algn="ctr">
                        <a:buNone/>
                      </a:pPr>
                      <a:r>
                        <a:rPr lang="zh-CN">
                          <a:latin typeface="Times New Roman" charset="0"/>
                          <a:ea typeface="黑体" charset="0"/>
                        </a:rPr>
                        <a:t>定比数据</a:t>
                      </a:r>
                    </a:p>
                  </a:txBody>
                  <a:tcPr/>
                </a:tc>
                <a:extLst>
                  <a:ext uri="{0D108BD9-81ED-4DB2-BD59-A6C34878D82A}">
                    <a16:rowId xmlns:a16="http://schemas.microsoft.com/office/drawing/2014/main" val="10005"/>
                  </a:ext>
                </a:extLst>
              </a:tr>
              <a:tr h="468630">
                <a:tc>
                  <a:txBody>
                    <a:bodyPr/>
                    <a:lstStyle/>
                    <a:p>
                      <a:pPr algn="ctr">
                        <a:buNone/>
                      </a:pPr>
                      <a:r>
                        <a:rPr lang="en-US">
                          <a:latin typeface="Times New Roman" charset="0"/>
                          <a:ea typeface="黑体" charset="0"/>
                        </a:rPr>
                        <a:t>GDP</a:t>
                      </a:r>
                      <a:r>
                        <a:rPr lang="zh-CN" altLang="en-US">
                          <a:latin typeface="Times New Roman" charset="0"/>
                          <a:ea typeface="黑体" charset="0"/>
                        </a:rPr>
                        <a:t>增长率</a:t>
                      </a:r>
                    </a:p>
                  </a:txBody>
                  <a:tcPr/>
                </a:tc>
                <a:tc>
                  <a:txBody>
                    <a:bodyPr/>
                    <a:lstStyle/>
                    <a:p>
                      <a:pPr algn="ctr">
                        <a:buNone/>
                      </a:pPr>
                      <a:r>
                        <a:rPr lang="zh-CN">
                          <a:latin typeface="Times New Roman" charset="0"/>
                          <a:ea typeface="黑体" charset="0"/>
                        </a:rPr>
                        <a:t>数量变量</a:t>
                      </a:r>
                    </a:p>
                  </a:txBody>
                  <a:tcPr/>
                </a:tc>
                <a:tc>
                  <a:txBody>
                    <a:bodyPr/>
                    <a:lstStyle/>
                    <a:p>
                      <a:pPr algn="ctr">
                        <a:buNone/>
                      </a:pPr>
                      <a:r>
                        <a:rPr lang="en-US" sz="1800">
                          <a:latin typeface="Times New Roman" charset="0"/>
                          <a:ea typeface="黑体" charset="0"/>
                          <a:sym typeface="+mn-ea"/>
                        </a:rPr>
                        <a:t>……</a:t>
                      </a:r>
                      <a:r>
                        <a:rPr lang="zh-CN" altLang="en-US" sz="1800">
                          <a:latin typeface="Times New Roman" charset="0"/>
                          <a:ea typeface="黑体" charset="0"/>
                          <a:sym typeface="+mn-ea"/>
                        </a:rPr>
                        <a:t>，</a:t>
                      </a:r>
                      <a:r>
                        <a:rPr lang="en-US" altLang="zh-CN" sz="1800">
                          <a:latin typeface="Times New Roman" charset="0"/>
                          <a:ea typeface="黑体" charset="0"/>
                          <a:sym typeface="+mn-ea"/>
                        </a:rPr>
                        <a:t>7℃</a:t>
                      </a:r>
                      <a:r>
                        <a:rPr lang="zh-CN" altLang="en-US" sz="1800">
                          <a:latin typeface="Times New Roman" charset="0"/>
                          <a:ea typeface="黑体" charset="0"/>
                          <a:sym typeface="+mn-ea"/>
                        </a:rPr>
                        <a:t>，</a:t>
                      </a:r>
                      <a:r>
                        <a:rPr lang="en-US" altLang="zh-CN" sz="1800">
                          <a:latin typeface="Times New Roman" charset="0"/>
                          <a:ea typeface="黑体" charset="0"/>
                          <a:sym typeface="+mn-ea"/>
                        </a:rPr>
                        <a:t>……</a:t>
                      </a:r>
                      <a:endParaRPr>
                        <a:latin typeface="Times New Roman" charset="0"/>
                        <a:ea typeface="黑体" charset="0"/>
                      </a:endParaRPr>
                    </a:p>
                  </a:txBody>
                  <a:tcPr/>
                </a:tc>
                <a:tc>
                  <a:txBody>
                    <a:bodyPr/>
                    <a:lstStyle/>
                    <a:p>
                      <a:pPr algn="ctr">
                        <a:buNone/>
                      </a:pPr>
                      <a:r>
                        <a:rPr lang="zh-CN">
                          <a:latin typeface="Times New Roman" charset="0"/>
                          <a:ea typeface="黑体" charset="0"/>
                        </a:rPr>
                        <a:t>定比数据</a:t>
                      </a:r>
                    </a:p>
                  </a:txBody>
                  <a:tcPr/>
                </a:tc>
                <a:extLst>
                  <a:ext uri="{0D108BD9-81ED-4DB2-BD59-A6C34878D82A}">
                    <a16:rowId xmlns:a16="http://schemas.microsoft.com/office/drawing/2014/main" val="10006"/>
                  </a:ext>
                </a:extLst>
              </a:tr>
            </a:tbl>
          </a:graphicData>
        </a:graphic>
      </p:graphicFrame>
      <p:pic>
        <p:nvPicPr>
          <p:cNvPr id="5" name="图片 4"/>
          <p:cNvPicPr>
            <a:picLocks noChangeAspect="1"/>
          </p:cNvPicPr>
          <p:nvPr/>
        </p:nvPicPr>
        <p:blipFill>
          <a:blip r:embed="rId2"/>
          <a:stretch>
            <a:fillRect/>
          </a:stretch>
        </p:blipFill>
        <p:spPr>
          <a:xfrm>
            <a:off x="2458720" y="1517650"/>
            <a:ext cx="2005330" cy="3339465"/>
          </a:xfrm>
          <a:prstGeom prst="rect">
            <a:avLst/>
          </a:prstGeom>
        </p:spPr>
      </p:pic>
      <p:pic>
        <p:nvPicPr>
          <p:cNvPr id="6" name="图片 5"/>
          <p:cNvPicPr>
            <a:picLocks noChangeAspect="1"/>
          </p:cNvPicPr>
          <p:nvPr/>
        </p:nvPicPr>
        <p:blipFill>
          <a:blip r:embed="rId2"/>
          <a:stretch>
            <a:fillRect/>
          </a:stretch>
        </p:blipFill>
        <p:spPr>
          <a:xfrm>
            <a:off x="6564630" y="1518285"/>
            <a:ext cx="2005330" cy="333946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二、统计学的基本概念（</a:t>
            </a:r>
            <a:r>
              <a:rPr lang="en-US" altLang="zh-CN">
                <a:sym typeface="+mn-ea"/>
              </a:rPr>
              <a:t>6</a:t>
            </a:r>
            <a:r>
              <a:rPr lang="zh-CN" altLang="en-US">
                <a:sym typeface="+mn-ea"/>
              </a:rPr>
              <a:t>）</a:t>
            </a:r>
            <a:endParaRPr lang="zh-CN" altLang="en-US"/>
          </a:p>
        </p:txBody>
      </p:sp>
      <p:sp>
        <p:nvSpPr>
          <p:cNvPr id="3" name="内容占位符 2"/>
          <p:cNvSpPr>
            <a:spLocks noGrp="1"/>
          </p:cNvSpPr>
          <p:nvPr>
            <p:ph sz="half" idx="1"/>
          </p:nvPr>
        </p:nvSpPr>
        <p:spPr/>
        <p:txBody>
          <a:bodyPr>
            <a:normAutofit/>
          </a:bodyPr>
          <a:lstStyle/>
          <a:p>
            <a:r>
              <a:rPr lang="en-US" altLang="zh-CN" sz="2600" dirty="0">
                <a:solidFill>
                  <a:schemeClr val="tx1"/>
                </a:solidFill>
                <a:effectLst/>
                <a:latin typeface="黑体" charset="0"/>
                <a:ea typeface="黑体" charset="0"/>
                <a:sym typeface="+mn-ea"/>
              </a:rPr>
              <a:t>6.</a:t>
            </a:r>
            <a:r>
              <a:rPr lang="zh-CN" altLang="en-US" sz="2600" dirty="0">
                <a:solidFill>
                  <a:schemeClr val="tx1"/>
                </a:solidFill>
                <a:effectLst/>
                <a:latin typeface="黑体" charset="0"/>
                <a:ea typeface="黑体" charset="0"/>
                <a:sym typeface="+mn-ea"/>
              </a:rPr>
              <a:t>统计指标</a:t>
            </a:r>
          </a:p>
          <a:p>
            <a:pPr lvl="1">
              <a:lnSpc>
                <a:spcPct val="110000"/>
              </a:lnSpc>
            </a:pPr>
            <a:r>
              <a:rPr lang="zh-CN" altLang="en-US" sz="2000" dirty="0">
                <a:solidFill>
                  <a:schemeClr val="tx1"/>
                </a:solidFill>
                <a:effectLst/>
                <a:latin typeface="黑体" charset="0"/>
                <a:ea typeface="黑体" charset="0"/>
                <a:sym typeface="+mn-ea"/>
              </a:rPr>
              <a:t>反映现象数量特征的</a:t>
            </a:r>
            <a:r>
              <a:rPr lang="zh-CN" altLang="en-US" sz="2000" dirty="0">
                <a:solidFill>
                  <a:srgbClr val="FFFF00"/>
                </a:solidFill>
                <a:effectLst/>
                <a:latin typeface="黑体" charset="0"/>
                <a:ea typeface="黑体" charset="0"/>
                <a:sym typeface="+mn-ea"/>
              </a:rPr>
              <a:t>概念</a:t>
            </a:r>
          </a:p>
          <a:p>
            <a:pPr lvl="2">
              <a:lnSpc>
                <a:spcPct val="110000"/>
              </a:lnSpc>
            </a:pPr>
            <a:r>
              <a:rPr lang="zh-CN" altLang="en-US" sz="2000" dirty="0">
                <a:solidFill>
                  <a:schemeClr val="tx1"/>
                </a:solidFill>
                <a:effectLst/>
                <a:latin typeface="黑体" charset="0"/>
                <a:ea typeface="黑体" charset="0"/>
                <a:sym typeface="+mn-ea"/>
              </a:rPr>
              <a:t>如年末人口数、商品销售额、劳动生产率等。</a:t>
            </a:r>
          </a:p>
          <a:p>
            <a:pPr lvl="1">
              <a:lnSpc>
                <a:spcPct val="110000"/>
              </a:lnSpc>
            </a:pPr>
            <a:r>
              <a:rPr lang="zh-CN" altLang="en-US" sz="2000" dirty="0">
                <a:solidFill>
                  <a:schemeClr val="tx1"/>
                </a:solidFill>
                <a:effectLst/>
                <a:latin typeface="黑体" charset="0"/>
                <a:ea typeface="黑体" charset="0"/>
                <a:sym typeface="+mn-ea"/>
              </a:rPr>
              <a:t>反映现象数据量特征的</a:t>
            </a:r>
            <a:r>
              <a:rPr lang="zh-CN" altLang="en-US" sz="2000" dirty="0">
                <a:solidFill>
                  <a:srgbClr val="FFFF00"/>
                </a:solidFill>
                <a:effectLst/>
                <a:latin typeface="黑体" charset="0"/>
                <a:ea typeface="黑体" charset="0"/>
                <a:sym typeface="+mn-ea"/>
              </a:rPr>
              <a:t>概念和具体数值</a:t>
            </a:r>
          </a:p>
          <a:p>
            <a:pPr lvl="2">
              <a:lnSpc>
                <a:spcPct val="110000"/>
              </a:lnSpc>
            </a:pPr>
            <a:r>
              <a:rPr lang="zh-CN" altLang="en-US" sz="2000" dirty="0">
                <a:solidFill>
                  <a:schemeClr val="tx1"/>
                </a:solidFill>
                <a:effectLst/>
                <a:latin typeface="黑体" charset="0"/>
                <a:ea typeface="黑体" charset="0"/>
                <a:sym typeface="+mn-ea"/>
              </a:rPr>
              <a:t>如我国2013年国内生产总值的初步核算值为568845亿元</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矩形 2"/>
          <p:cNvSpPr/>
          <p:nvPr/>
        </p:nvSpPr>
        <p:spPr>
          <a:xfrm>
            <a:off x="3035300" y="868680"/>
            <a:ext cx="2047875" cy="4667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p>
            <a:r>
              <a:rPr lang="zh-CN" altLang="en-US" sz="2400">
                <a:latin typeface="黑体" charset="0"/>
                <a:ea typeface="黑体" charset="0"/>
              </a:rPr>
              <a:t>统计指标分类</a:t>
            </a:r>
          </a:p>
        </p:txBody>
      </p:sp>
      <p:sp>
        <p:nvSpPr>
          <p:cNvPr id="4" name="矩形 3"/>
          <p:cNvSpPr/>
          <p:nvPr/>
        </p:nvSpPr>
        <p:spPr>
          <a:xfrm>
            <a:off x="939800" y="1929765"/>
            <a:ext cx="1438910" cy="4667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p>
            <a:r>
              <a:rPr lang="zh-CN" altLang="en-US" sz="2400">
                <a:latin typeface="黑体" charset="0"/>
                <a:ea typeface="黑体" charset="0"/>
              </a:rPr>
              <a:t>总量指标</a:t>
            </a:r>
          </a:p>
        </p:txBody>
      </p:sp>
      <p:sp>
        <p:nvSpPr>
          <p:cNvPr id="6" name="矩形 5"/>
          <p:cNvSpPr/>
          <p:nvPr/>
        </p:nvSpPr>
        <p:spPr>
          <a:xfrm>
            <a:off x="3381375" y="1929765"/>
            <a:ext cx="1438910" cy="4667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p>
            <a:r>
              <a:rPr lang="zh-CN" altLang="en-US" sz="2400">
                <a:latin typeface="黑体" charset="0"/>
                <a:ea typeface="黑体" charset="0"/>
              </a:rPr>
              <a:t>相对指标</a:t>
            </a:r>
          </a:p>
        </p:txBody>
      </p:sp>
      <p:sp>
        <p:nvSpPr>
          <p:cNvPr id="7" name="矩形 6"/>
          <p:cNvSpPr/>
          <p:nvPr/>
        </p:nvSpPr>
        <p:spPr>
          <a:xfrm>
            <a:off x="5594350" y="1929765"/>
            <a:ext cx="1438910" cy="4667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p>
            <a:r>
              <a:rPr lang="zh-CN" altLang="en-US" sz="2400">
                <a:latin typeface="黑体" charset="0"/>
                <a:ea typeface="黑体" charset="0"/>
              </a:rPr>
              <a:t>平均指标</a:t>
            </a:r>
          </a:p>
        </p:txBody>
      </p:sp>
      <p:sp>
        <p:nvSpPr>
          <p:cNvPr id="8" name="矩形 7"/>
          <p:cNvSpPr/>
          <p:nvPr/>
        </p:nvSpPr>
        <p:spPr>
          <a:xfrm>
            <a:off x="1942465" y="2828290"/>
            <a:ext cx="1438910" cy="4667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p>
            <a:r>
              <a:rPr lang="en-US" altLang="zh-CN" sz="2400">
                <a:latin typeface="黑体" charset="0"/>
                <a:ea typeface="黑体" charset="0"/>
              </a:rPr>
              <a:t> </a:t>
            </a:r>
            <a:r>
              <a:rPr lang="zh-CN" altLang="en-US" sz="2400">
                <a:latin typeface="黑体" charset="0"/>
                <a:ea typeface="黑体" charset="0"/>
              </a:rPr>
              <a:t>时点数</a:t>
            </a:r>
          </a:p>
        </p:txBody>
      </p:sp>
      <p:sp>
        <p:nvSpPr>
          <p:cNvPr id="9" name="矩形 8"/>
          <p:cNvSpPr/>
          <p:nvPr/>
        </p:nvSpPr>
        <p:spPr>
          <a:xfrm>
            <a:off x="1942465" y="3650615"/>
            <a:ext cx="1438910" cy="4667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p>
            <a:r>
              <a:rPr lang="en-US" altLang="zh-CN" sz="2400">
                <a:latin typeface="黑体" charset="0"/>
                <a:ea typeface="黑体" charset="0"/>
              </a:rPr>
              <a:t> </a:t>
            </a:r>
            <a:r>
              <a:rPr lang="zh-CN" altLang="en-US" sz="2400">
                <a:latin typeface="黑体" charset="0"/>
                <a:ea typeface="黑体" charset="0"/>
              </a:rPr>
              <a:t>时期数</a:t>
            </a:r>
          </a:p>
        </p:txBody>
      </p:sp>
      <p:cxnSp>
        <p:nvCxnSpPr>
          <p:cNvPr id="10" name="肘形连接符 9"/>
          <p:cNvCxnSpPr>
            <a:stCxn id="3" idx="2"/>
            <a:endCxn id="4" idx="0"/>
          </p:cNvCxnSpPr>
          <p:nvPr/>
        </p:nvCxnSpPr>
        <p:spPr>
          <a:xfrm rot="5400000">
            <a:off x="2562225" y="432435"/>
            <a:ext cx="594360" cy="24003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3" name="肘形连接符 12"/>
          <p:cNvCxnSpPr>
            <a:endCxn id="7" idx="0"/>
          </p:cNvCxnSpPr>
          <p:nvPr/>
        </p:nvCxnSpPr>
        <p:spPr>
          <a:xfrm>
            <a:off x="4059555" y="1632585"/>
            <a:ext cx="2254250" cy="29718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5" name="肘形连接符 14"/>
          <p:cNvCxnSpPr/>
          <p:nvPr/>
        </p:nvCxnSpPr>
        <p:spPr>
          <a:xfrm rot="5400000">
            <a:off x="3762375" y="1632585"/>
            <a:ext cx="594360" cy="3175"/>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7" name="肘形连接符 16"/>
          <p:cNvCxnSpPr>
            <a:stCxn id="4" idx="2"/>
            <a:endCxn id="9" idx="1"/>
          </p:cNvCxnSpPr>
          <p:nvPr/>
        </p:nvCxnSpPr>
        <p:spPr>
          <a:xfrm rot="5400000" flipV="1">
            <a:off x="1057275" y="2998470"/>
            <a:ext cx="1487805" cy="28321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0" name="肘形连接符 19"/>
          <p:cNvCxnSpPr/>
          <p:nvPr/>
        </p:nvCxnSpPr>
        <p:spPr>
          <a:xfrm rot="10800000">
            <a:off x="1659255" y="3048000"/>
            <a:ext cx="282575" cy="13970"/>
          </a:xfrm>
          <a:prstGeom prst="bentConnector3">
            <a:avLst>
              <a:gd name="adj1" fmla="val 6067"/>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二、统计学的基本概念（</a:t>
            </a:r>
            <a:r>
              <a:rPr lang="en-US" altLang="zh-CN">
                <a:sym typeface="+mn-ea"/>
              </a:rPr>
              <a:t>6</a:t>
            </a:r>
            <a:r>
              <a:rPr lang="zh-CN" altLang="en-US">
                <a:sym typeface="+mn-ea"/>
              </a:rPr>
              <a:t>）</a:t>
            </a:r>
            <a:endParaRPr lang="zh-CN" altLang="en-US"/>
          </a:p>
        </p:txBody>
      </p:sp>
      <p:sp>
        <p:nvSpPr>
          <p:cNvPr id="3" name="内容占位符 2"/>
          <p:cNvSpPr>
            <a:spLocks noGrp="1"/>
          </p:cNvSpPr>
          <p:nvPr>
            <p:ph sz="half" idx="1"/>
          </p:nvPr>
        </p:nvSpPr>
        <p:spPr/>
        <p:txBody>
          <a:bodyPr>
            <a:normAutofit fontScale="90000"/>
          </a:bodyPr>
          <a:lstStyle/>
          <a:p>
            <a:pPr lvl="1">
              <a:lnSpc>
                <a:spcPct val="150000"/>
              </a:lnSpc>
            </a:pPr>
            <a:r>
              <a:rPr lang="zh-CN" altLang="en-US">
                <a:solidFill>
                  <a:srgbClr val="FFFF00"/>
                </a:solidFill>
                <a:effectLst/>
                <a:latin typeface="黑体" charset="0"/>
                <a:ea typeface="黑体" charset="0"/>
              </a:rPr>
              <a:t>总量指标</a:t>
            </a:r>
            <a:r>
              <a:rPr lang="zh-CN" altLang="en-US">
                <a:solidFill>
                  <a:schemeClr val="tx1"/>
                </a:solidFill>
                <a:effectLst/>
                <a:latin typeface="黑体" charset="0"/>
                <a:ea typeface="黑体" charset="0"/>
              </a:rPr>
              <a:t>：</a:t>
            </a:r>
            <a:r>
              <a:rPr lang="zh-CN" altLang="en-US">
                <a:solidFill>
                  <a:schemeClr val="tx1"/>
                </a:solidFill>
                <a:effectLst/>
                <a:latin typeface="黑体" charset="0"/>
                <a:ea typeface="黑体" charset="0"/>
                <a:sym typeface="+mn-ea"/>
              </a:rPr>
              <a:t>以绝对数形式表现现象规模和水平的统计指标。</a:t>
            </a:r>
          </a:p>
          <a:p>
            <a:pPr lvl="2">
              <a:lnSpc>
                <a:spcPct val="150000"/>
              </a:lnSpc>
            </a:pPr>
            <a:r>
              <a:rPr lang="zh-CN" altLang="en-US">
                <a:solidFill>
                  <a:srgbClr val="FFFF00"/>
                </a:solidFill>
                <a:effectLst/>
                <a:latin typeface="黑体" charset="0"/>
                <a:ea typeface="黑体" charset="0"/>
                <a:sym typeface="+mn-ea"/>
              </a:rPr>
              <a:t>时点数</a:t>
            </a:r>
            <a:r>
              <a:rPr lang="zh-CN" altLang="en-US">
                <a:solidFill>
                  <a:schemeClr val="tx1"/>
                </a:solidFill>
                <a:effectLst/>
                <a:latin typeface="黑体" charset="0"/>
                <a:ea typeface="黑体" charset="0"/>
                <a:sym typeface="+mn-ea"/>
              </a:rPr>
              <a:t>：描述某种现象在某一个特定时刻（某一瞬间或某一时点）数量表现的数据。</a:t>
            </a:r>
          </a:p>
          <a:p>
            <a:pPr lvl="2">
              <a:lnSpc>
                <a:spcPct val="150000"/>
              </a:lnSpc>
            </a:pPr>
            <a:r>
              <a:rPr lang="zh-CN" altLang="en-US">
                <a:solidFill>
                  <a:srgbClr val="FFFF00"/>
                </a:solidFill>
                <a:effectLst/>
                <a:latin typeface="黑体" charset="0"/>
                <a:ea typeface="黑体" charset="0"/>
                <a:sym typeface="+mn-ea"/>
              </a:rPr>
              <a:t>时期数</a:t>
            </a:r>
            <a:r>
              <a:rPr lang="zh-CN" altLang="en-US">
                <a:solidFill>
                  <a:schemeClr val="tx1"/>
                </a:solidFill>
                <a:effectLst/>
                <a:latin typeface="黑体" charset="0"/>
                <a:ea typeface="黑体" charset="0"/>
                <a:sym typeface="+mn-ea"/>
              </a:rPr>
              <a:t>：描述某种现象在某一个特定时间范围内所实现的成果的数据。</a:t>
            </a:r>
          </a:p>
          <a:p>
            <a:pPr lvl="2">
              <a:lnSpc>
                <a:spcPct val="150000"/>
              </a:lnSpc>
            </a:pPr>
            <a:r>
              <a:rPr lang="zh-CN" altLang="en-US">
                <a:solidFill>
                  <a:srgbClr val="FFFF00"/>
                </a:solidFill>
                <a:effectLst/>
                <a:latin typeface="黑体" charset="0"/>
                <a:ea typeface="黑体" charset="0"/>
                <a:sym typeface="+mn-ea"/>
              </a:rPr>
              <a:t>区分数据是时点数还是时期数</a:t>
            </a:r>
            <a:r>
              <a:rPr lang="zh-CN" altLang="en-US">
                <a:solidFill>
                  <a:schemeClr val="tx1"/>
                </a:solidFill>
                <a:effectLst/>
                <a:latin typeface="黑体" charset="0"/>
                <a:ea typeface="黑体" charset="0"/>
                <a:sym typeface="+mn-ea"/>
              </a:rPr>
              <a:t>的方法之一看其加总后的结果是否有意义。若有意义则该指标必定是时期数。反之，则必定是时点数。</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二、统计学的基本概念（</a:t>
            </a:r>
            <a:r>
              <a:rPr lang="en-US" altLang="zh-CN">
                <a:sym typeface="+mn-ea"/>
              </a:rPr>
              <a:t>6</a:t>
            </a:r>
            <a:r>
              <a:rPr lang="zh-CN" altLang="en-US">
                <a:sym typeface="+mn-ea"/>
              </a:rPr>
              <a:t>）</a:t>
            </a:r>
            <a:endParaRPr lang="zh-CN" altLang="en-US"/>
          </a:p>
        </p:txBody>
      </p:sp>
      <p:sp>
        <p:nvSpPr>
          <p:cNvPr id="3" name="内容占位符 2"/>
          <p:cNvSpPr>
            <a:spLocks noGrp="1"/>
          </p:cNvSpPr>
          <p:nvPr>
            <p:ph sz="half" idx="1"/>
          </p:nvPr>
        </p:nvSpPr>
        <p:spPr/>
        <p:txBody>
          <a:bodyPr>
            <a:normAutofit/>
          </a:bodyPr>
          <a:lstStyle/>
          <a:p>
            <a:pPr lvl="1">
              <a:lnSpc>
                <a:spcPct val="150000"/>
              </a:lnSpc>
            </a:pPr>
            <a:r>
              <a:rPr lang="zh-CN" altLang="en-US" dirty="0">
                <a:solidFill>
                  <a:srgbClr val="FFFF00"/>
                </a:solidFill>
                <a:effectLst/>
                <a:latin typeface="黑体" charset="0"/>
                <a:ea typeface="黑体" charset="0"/>
              </a:rPr>
              <a:t>相对指标</a:t>
            </a:r>
            <a:r>
              <a:rPr lang="zh-CN" altLang="en-US" dirty="0">
                <a:solidFill>
                  <a:schemeClr val="tx1"/>
                </a:solidFill>
                <a:effectLst/>
                <a:latin typeface="黑体" charset="0"/>
                <a:ea typeface="黑体" charset="0"/>
              </a:rPr>
              <a:t>：也称为相对数，采用两个有联系的数值进行对比而得到的比值。</a:t>
            </a:r>
          </a:p>
          <a:p>
            <a:pPr lvl="2">
              <a:lnSpc>
                <a:spcPct val="150000"/>
              </a:lnSpc>
            </a:pPr>
            <a:r>
              <a:rPr lang="zh-CN" altLang="en-US" dirty="0">
                <a:solidFill>
                  <a:schemeClr val="tx1"/>
                </a:solidFill>
                <a:effectLst/>
                <a:latin typeface="黑体" charset="0"/>
                <a:ea typeface="黑体" charset="0"/>
              </a:rPr>
              <a:t>如产业结构比例、性别比、人口密度等等。</a:t>
            </a:r>
          </a:p>
          <a:p>
            <a:pPr lvl="1">
              <a:lnSpc>
                <a:spcPct val="150000"/>
              </a:lnSpc>
            </a:pPr>
            <a:r>
              <a:rPr lang="zh-CN" altLang="en-US" dirty="0">
                <a:solidFill>
                  <a:srgbClr val="FFFF00"/>
                </a:solidFill>
                <a:effectLst/>
                <a:latin typeface="黑体" charset="0"/>
                <a:ea typeface="黑体" charset="0"/>
              </a:rPr>
              <a:t>平均指标</a:t>
            </a:r>
            <a:r>
              <a:rPr lang="zh-CN" altLang="en-US" dirty="0">
                <a:solidFill>
                  <a:schemeClr val="tx1"/>
                </a:solidFill>
                <a:effectLst/>
                <a:latin typeface="黑体" charset="0"/>
                <a:ea typeface="黑体" charset="0"/>
              </a:rPr>
              <a:t>：也称为平均数，反映现象在某一时间或空间上的平均数量水平。</a:t>
            </a:r>
          </a:p>
          <a:p>
            <a:pPr lvl="2">
              <a:lnSpc>
                <a:spcPct val="150000"/>
              </a:lnSpc>
            </a:pPr>
            <a:r>
              <a:rPr lang="zh-CN" altLang="en-US" dirty="0">
                <a:solidFill>
                  <a:schemeClr val="tx1"/>
                </a:solidFill>
                <a:effectLst/>
                <a:latin typeface="黑体" charset="0"/>
                <a:ea typeface="黑体" charset="0"/>
              </a:rPr>
              <a:t>例如职工的平均工资，平均考试成绩，等等。</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1. </a:t>
            </a:r>
            <a:r>
              <a:rPr lang="zh-CN" altLang="en-US"/>
              <a:t>什么是统计学</a:t>
            </a:r>
          </a:p>
        </p:txBody>
      </p:sp>
      <p:sp>
        <p:nvSpPr>
          <p:cNvPr id="3" name="内容占位符 2"/>
          <p:cNvSpPr>
            <a:spLocks noGrp="1"/>
          </p:cNvSpPr>
          <p:nvPr>
            <p:ph sz="half" idx="1"/>
          </p:nvPr>
        </p:nvSpPr>
        <p:spPr>
          <a:xfrm>
            <a:off x="384811" y="1674064"/>
            <a:ext cx="8229599" cy="1929747"/>
          </a:xfrm>
        </p:spPr>
        <p:txBody>
          <a:bodyPr>
            <a:normAutofit/>
          </a:bodyPr>
          <a:lstStyle/>
          <a:p>
            <a:r>
              <a:rPr lang="zh-CN" altLang="en-US" dirty="0">
                <a:solidFill>
                  <a:schemeClr val="tx1"/>
                </a:solidFill>
                <a:latin typeface="黑体" charset="0"/>
                <a:ea typeface="黑体" charset="0"/>
                <a:sym typeface="+mn-ea"/>
              </a:rPr>
              <a:t>统计是人类的一种归纳思维过程，通过</a:t>
            </a:r>
            <a:r>
              <a:rPr lang="zh-CN" altLang="en-US" dirty="0">
                <a:solidFill>
                  <a:srgbClr val="C00000"/>
                </a:solidFill>
                <a:latin typeface="黑体" charset="0"/>
                <a:ea typeface="黑体" charset="0"/>
                <a:sym typeface="+mn-ea"/>
              </a:rPr>
              <a:t>收集、分析和解释</a:t>
            </a:r>
            <a:r>
              <a:rPr lang="zh-CN" altLang="en-US" dirty="0">
                <a:solidFill>
                  <a:schemeClr val="tx1"/>
                </a:solidFill>
                <a:latin typeface="黑体" charset="0"/>
                <a:ea typeface="黑体" charset="0"/>
                <a:sym typeface="+mn-ea"/>
              </a:rPr>
              <a:t>数据，刻画斑斓世界背后的规律。</a:t>
            </a:r>
            <a:endParaRPr lang="en-US" altLang="zh-CN" dirty="0">
              <a:solidFill>
                <a:schemeClr val="tx1"/>
              </a:solidFill>
              <a:latin typeface="黑体" charset="0"/>
              <a:ea typeface="黑体" charset="0"/>
              <a:sym typeface="+mn-ea"/>
            </a:endParaRPr>
          </a:p>
          <a:p>
            <a:endParaRPr lang="en-US" altLang="zh-CN" dirty="0">
              <a:solidFill>
                <a:schemeClr val="tx1"/>
              </a:solidFill>
              <a:effectLst/>
              <a:latin typeface="Times New Roman" charset="0"/>
              <a:ea typeface="黑体" charset="0"/>
              <a:sym typeface="+mn-ea"/>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第一章 绪论</a:t>
            </a:r>
          </a:p>
        </p:txBody>
      </p:sp>
      <p:sp>
        <p:nvSpPr>
          <p:cNvPr id="3" name="内容占位符 2"/>
          <p:cNvSpPr>
            <a:spLocks noGrp="1"/>
          </p:cNvSpPr>
          <p:nvPr>
            <p:ph sz="half" idx="1"/>
          </p:nvPr>
        </p:nvSpPr>
        <p:spPr/>
        <p:txBody>
          <a:bodyPr>
            <a:noAutofit/>
          </a:bodyPr>
          <a:lstStyle/>
          <a:p>
            <a:r>
              <a:rPr lang="zh-CN" altLang="en-US" sz="2400" dirty="0">
                <a:solidFill>
                  <a:schemeClr val="tx1"/>
                </a:solidFill>
                <a:effectLst>
                  <a:outerShdw blurRad="38100" dist="19050" dir="2700000" algn="tl" rotWithShape="0">
                    <a:schemeClr val="dk1">
                      <a:alpha val="40000"/>
                    </a:schemeClr>
                  </a:outerShdw>
                </a:effectLst>
                <a:latin typeface="黑体" charset="0"/>
                <a:ea typeface="黑体" charset="0"/>
              </a:rPr>
              <a:t>数据</a:t>
            </a:r>
          </a:p>
          <a:p>
            <a:r>
              <a:rPr lang="zh-CN" altLang="en-US" sz="2400" dirty="0">
                <a:solidFill>
                  <a:schemeClr val="tx1"/>
                </a:solidFill>
                <a:effectLst>
                  <a:outerShdw blurRad="38100" dist="19050" dir="2700000" algn="tl" rotWithShape="0">
                    <a:schemeClr val="dk1">
                      <a:alpha val="40000"/>
                    </a:schemeClr>
                  </a:outerShdw>
                </a:effectLst>
                <a:latin typeface="黑体" charset="0"/>
                <a:ea typeface="黑体" charset="0"/>
              </a:rPr>
              <a:t>统计学基本概念</a:t>
            </a:r>
          </a:p>
          <a:p>
            <a:pPr lvl="1"/>
            <a:r>
              <a:rPr lang="zh-CN" altLang="en-US" sz="1800" dirty="0">
                <a:solidFill>
                  <a:schemeClr val="tx1"/>
                </a:solidFill>
                <a:effectLst>
                  <a:outerShdw blurRad="38100" dist="19050" dir="2700000" algn="tl" rotWithShape="0">
                    <a:schemeClr val="dk1">
                      <a:alpha val="40000"/>
                    </a:schemeClr>
                  </a:outerShdw>
                </a:effectLst>
                <a:latin typeface="黑体" charset="0"/>
                <a:ea typeface="黑体" charset="0"/>
              </a:rPr>
              <a:t>描述统计与推断统计、确定性与随机性</a:t>
            </a:r>
          </a:p>
          <a:p>
            <a:pPr lvl="1"/>
            <a:r>
              <a:rPr lang="zh-CN" altLang="en-US" sz="1800" dirty="0">
                <a:solidFill>
                  <a:schemeClr val="tx1"/>
                </a:solidFill>
                <a:effectLst>
                  <a:outerShdw blurRad="38100" dist="19050" dir="2700000" algn="tl" rotWithShape="0">
                    <a:schemeClr val="dk1">
                      <a:alpha val="40000"/>
                    </a:schemeClr>
                  </a:outerShdw>
                </a:effectLst>
                <a:latin typeface="黑体" charset="0"/>
                <a:ea typeface="黑体" charset="0"/>
              </a:rPr>
              <a:t>总体与样本、参数与统计量</a:t>
            </a:r>
          </a:p>
          <a:p>
            <a:pPr lvl="1"/>
            <a:r>
              <a:rPr lang="zh-CN" altLang="en-US" sz="1800" dirty="0">
                <a:solidFill>
                  <a:schemeClr val="tx1"/>
                </a:solidFill>
                <a:effectLst>
                  <a:outerShdw blurRad="38100" dist="19050" dir="2700000" algn="tl" rotWithShape="0">
                    <a:schemeClr val="dk1">
                      <a:alpha val="40000"/>
                    </a:schemeClr>
                  </a:outerShdw>
                </a:effectLst>
                <a:latin typeface="黑体" charset="0"/>
                <a:ea typeface="黑体" charset="0"/>
              </a:rPr>
              <a:t>变量、统计指标</a:t>
            </a:r>
          </a:p>
          <a:p>
            <a:r>
              <a:rPr lang="zh-CN" altLang="en-US" sz="2400" dirty="0">
                <a:solidFill>
                  <a:schemeClr val="tx1"/>
                </a:solidFill>
                <a:effectLst>
                  <a:outerShdw blurRad="38100" dist="19050" dir="2700000" algn="tl" rotWithShape="0">
                    <a:schemeClr val="dk1">
                      <a:alpha val="40000"/>
                    </a:schemeClr>
                  </a:outerShdw>
                </a:effectLst>
                <a:latin typeface="黑体" charset="0"/>
                <a:ea typeface="黑体" charset="0"/>
                <a:sym typeface="+mn-ea"/>
              </a:rPr>
              <a:t>常用统计软件简介</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三、常用统计软件简介</a:t>
            </a:r>
          </a:p>
        </p:txBody>
      </p:sp>
      <p:sp>
        <p:nvSpPr>
          <p:cNvPr id="3" name="内容占位符 2"/>
          <p:cNvSpPr>
            <a:spLocks noGrp="1"/>
          </p:cNvSpPr>
          <p:nvPr>
            <p:ph sz="half" idx="1"/>
          </p:nvPr>
        </p:nvSpPr>
        <p:spPr/>
        <p:txBody>
          <a:bodyPr/>
          <a:lstStyle/>
          <a:p>
            <a:pPr>
              <a:lnSpc>
                <a:spcPct val="150000"/>
              </a:lnSpc>
            </a:pPr>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应用统计学涉及大量数据的处理工作，需要借助统计软件完成。</a:t>
            </a:r>
          </a:p>
          <a:p>
            <a:pPr>
              <a:lnSpc>
                <a:spcPct val="150000"/>
              </a:lnSpc>
            </a:pPr>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统计软件的种类很多。本课程要求使用</a:t>
            </a:r>
            <a:r>
              <a:rPr lang="zh-CN" altLang="en-US">
                <a:ln/>
                <a:solidFill>
                  <a:srgbClr val="FFFF00"/>
                </a:solidFill>
                <a:effectLst>
                  <a:outerShdw blurRad="38100" dist="19050" dir="2700000" algn="tl" rotWithShape="0">
                    <a:schemeClr val="dk1">
                      <a:alpha val="40000"/>
                    </a:schemeClr>
                  </a:outerShdw>
                </a:effectLst>
                <a:latin typeface="Times New Roman" charset="0"/>
                <a:ea typeface="黑体" charset="0"/>
              </a:rPr>
              <a:t>Excel</a:t>
            </a:r>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和</a:t>
            </a:r>
            <a:r>
              <a:rPr lang="zh-CN" altLang="en-US">
                <a:ln/>
                <a:solidFill>
                  <a:srgbClr val="FFFF00"/>
                </a:solidFill>
                <a:effectLst>
                  <a:outerShdw blurRad="38100" dist="19050" dir="2700000" algn="tl" rotWithShape="0">
                    <a:schemeClr val="dk1">
                      <a:alpha val="40000"/>
                    </a:schemeClr>
                  </a:outerShdw>
                </a:effectLst>
                <a:latin typeface="Times New Roman" charset="0"/>
                <a:ea typeface="黑体" charset="0"/>
              </a:rPr>
              <a:t>SPSS Statistics</a:t>
            </a:r>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软件。</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r>
              <a:rPr lang="en-US" altLang="zh-CN" dirty="0"/>
              <a:t>Excel</a:t>
            </a:r>
          </a:p>
          <a:p>
            <a:pPr lvl="1"/>
            <a:r>
              <a:rPr sz="2400" dirty="0" err="1">
                <a:sym typeface="+mn-ea"/>
              </a:rPr>
              <a:t>Excel软件也具有较强的统计分析功能</a:t>
            </a:r>
            <a:r>
              <a:rPr sz="2400" dirty="0">
                <a:sym typeface="+mn-ea"/>
              </a:rPr>
              <a:t>。</a:t>
            </a:r>
          </a:p>
          <a:p>
            <a:pPr lvl="2"/>
            <a:r>
              <a:rPr sz="2000" dirty="0" err="1">
                <a:sym typeface="+mn-ea"/>
              </a:rPr>
              <a:t>其数据分析模块提供了常用的统计方法</a:t>
            </a:r>
            <a:endParaRPr sz="2000" dirty="0">
              <a:sym typeface="+mn-ea"/>
            </a:endParaRPr>
          </a:p>
          <a:p>
            <a:pPr lvl="2"/>
            <a:r>
              <a:rPr sz="2000" dirty="0" err="1">
                <a:sym typeface="+mn-ea"/>
              </a:rPr>
              <a:t>可以做出美观的图形</a:t>
            </a:r>
            <a:endParaRPr sz="2000" dirty="0">
              <a:sym typeface="+mn-ea"/>
            </a:endParaRPr>
          </a:p>
        </p:txBody>
      </p:sp>
      <p:pic>
        <p:nvPicPr>
          <p:cNvPr id="67588" name="图片 67587"/>
          <p:cNvPicPr>
            <a:picLocks noChangeAspect="1"/>
          </p:cNvPicPr>
          <p:nvPr/>
        </p:nvPicPr>
        <p:blipFill>
          <a:blip r:embed="rId2"/>
          <a:stretch>
            <a:fillRect/>
          </a:stretch>
        </p:blipFill>
        <p:spPr>
          <a:xfrm>
            <a:off x="3567020" y="61912"/>
            <a:ext cx="5391150" cy="5019675"/>
          </a:xfrm>
          <a:prstGeom prst="rect">
            <a:avLst/>
          </a:prstGeom>
          <a:noFill/>
          <a:ln w="9525">
            <a:noFill/>
            <a:miter/>
          </a:ln>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wipe(down)">
                                      <p:cBhvr>
                                        <p:cTn id="7"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normAutofit fontScale="95000" lnSpcReduction="10000"/>
          </a:bodyPr>
          <a:lstStyle/>
          <a:p>
            <a:r>
              <a:rPr lang="en-US" altLang="zh-CN">
                <a:latin typeface="Times New Roman" charset="0"/>
                <a:ea typeface="黑体" charset="0"/>
              </a:rPr>
              <a:t>SAS</a:t>
            </a:r>
          </a:p>
          <a:p>
            <a:pPr lvl="1"/>
            <a:r>
              <a:rPr lang="zh-CN" altLang="en-US">
                <a:latin typeface="Times New Roman" charset="0"/>
                <a:ea typeface="黑体" charset="0"/>
              </a:rPr>
              <a:t>Statistical Analysis System</a:t>
            </a:r>
          </a:p>
          <a:p>
            <a:pPr lvl="1"/>
            <a:r>
              <a:rPr lang="zh-CN" altLang="en-US">
                <a:latin typeface="Times New Roman" charset="0"/>
                <a:ea typeface="黑体" charset="0"/>
              </a:rPr>
              <a:t>具有非常强大的数据分析能力，是数据分析和统计分析领域的巨无霸。</a:t>
            </a:r>
          </a:p>
          <a:p>
            <a:pPr lvl="1"/>
            <a:r>
              <a:rPr lang="zh-CN" altLang="en-US">
                <a:latin typeface="Times New Roman" charset="0"/>
                <a:ea typeface="黑体" charset="0"/>
              </a:rPr>
              <a:t>《财富》全球500强企业前100家企业中的91家在用SAS。 </a:t>
            </a:r>
          </a:p>
          <a:p>
            <a:pPr lvl="1"/>
            <a:r>
              <a:rPr lang="zh-CN" altLang="en-US">
                <a:latin typeface="Times New Roman" charset="0"/>
                <a:ea typeface="黑体" charset="0"/>
              </a:rPr>
              <a:t>需要学习一定的编程技术；</a:t>
            </a:r>
          </a:p>
          <a:p>
            <a:pPr lvl="1"/>
            <a:r>
              <a:rPr lang="zh-CN" altLang="en-US">
                <a:latin typeface="Times New Roman" charset="0"/>
                <a:ea typeface="黑体" charset="0"/>
              </a:rPr>
              <a:t>软件的使用成本非常高。</a:t>
            </a:r>
          </a:p>
        </p:txBody>
      </p:sp>
      <p:pic>
        <p:nvPicPr>
          <p:cNvPr id="68612" name="图片 68611"/>
          <p:cNvPicPr>
            <a:picLocks noChangeAspect="1"/>
          </p:cNvPicPr>
          <p:nvPr/>
        </p:nvPicPr>
        <p:blipFill>
          <a:blip r:embed="rId2"/>
          <a:stretch>
            <a:fillRect/>
          </a:stretch>
        </p:blipFill>
        <p:spPr>
          <a:xfrm>
            <a:off x="2362200" y="47625"/>
            <a:ext cx="6810375" cy="5076825"/>
          </a:xfrm>
          <a:prstGeom prst="rect">
            <a:avLst/>
          </a:prstGeom>
          <a:noFill/>
          <a:ln w="9525">
            <a:noFill/>
            <a:miter/>
          </a:ln>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wipe(down)">
                                      <p:cBhvr>
                                        <p:cTn id="7"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normAutofit fontScale="97500" lnSpcReduction="10000"/>
          </a:bodyPr>
          <a:lstStyle/>
          <a:p>
            <a:r>
              <a:rPr lang="en-US" altLang="zh-CN">
                <a:ln/>
                <a:solidFill>
                  <a:schemeClr val="tx1"/>
                </a:solidFill>
                <a:effectLst>
                  <a:outerShdw blurRad="38100" dist="19050" dir="2700000" algn="tl" rotWithShape="0">
                    <a:schemeClr val="dk1">
                      <a:alpha val="40000"/>
                    </a:schemeClr>
                  </a:outerShdw>
                </a:effectLst>
                <a:latin typeface="Times New Roman" charset="0"/>
                <a:ea typeface="黑体" charset="0"/>
              </a:rPr>
              <a:t>SPSS</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Statistical Package for Social Sciences</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SPSS Statistics, IBM SPSS Statistics</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组合式软件包，集数据处理、数据分析、统计图表生成及统计编程等诸多功能于一身</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操作简便，大部分统计方法都可以通过鼠标操作得到相应的分析结果，学习成本非常低。</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normAutofit/>
          </a:bodyPr>
          <a:lstStyle/>
          <a:p>
            <a:r>
              <a:rPr lang="en-US" altLang="zh-CN">
                <a:ln/>
                <a:solidFill>
                  <a:schemeClr val="tx1"/>
                </a:solidFill>
                <a:effectLst>
                  <a:outerShdw blurRad="38100" dist="19050" dir="2700000" algn="tl" rotWithShape="0">
                    <a:schemeClr val="dk1">
                      <a:alpha val="40000"/>
                    </a:schemeClr>
                  </a:outerShdw>
                </a:effectLst>
                <a:latin typeface="Times New Roman" charset="0"/>
                <a:ea typeface="黑体" charset="0"/>
                <a:sym typeface="+mn-ea"/>
              </a:rPr>
              <a:t>S-Plus</a:t>
            </a:r>
          </a:p>
          <a:p>
            <a:pPr lvl="1"/>
            <a:r>
              <a:rPr lang="en-US" altLang="zh-CN">
                <a:ln/>
                <a:solidFill>
                  <a:schemeClr val="tx1"/>
                </a:solidFill>
                <a:effectLst>
                  <a:outerShdw blurRad="38100" dist="19050" dir="2700000" algn="tl" rotWithShape="0">
                    <a:schemeClr val="dk1">
                      <a:alpha val="40000"/>
                    </a:schemeClr>
                  </a:outerShdw>
                </a:effectLst>
                <a:latin typeface="Times New Roman" charset="0"/>
                <a:ea typeface="黑体" charset="0"/>
                <a:sym typeface="+mn-ea"/>
              </a:rPr>
              <a:t>S-Plus </a:t>
            </a:r>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sym typeface="+mn-ea"/>
              </a:rPr>
              <a:t>提供弹性的、互动的环境分析、可视及展示数据</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sym typeface="+mn-ea"/>
              </a:rPr>
              <a:t>极为强大的统计功能和绘图能力</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sym typeface="+mn-ea"/>
              </a:rPr>
              <a:t>应用上以理论研究、统计建模为主</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sym typeface="+mn-ea"/>
              </a:rPr>
              <a:t>需要有较好的数理统计背景</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sym typeface="+mn-ea"/>
              </a:rPr>
              <a:t>对编程能力要求极高</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r>
              <a:rPr lang="en-US" altLang="zh-CN">
                <a:ln/>
                <a:solidFill>
                  <a:schemeClr val="tx1"/>
                </a:solidFill>
                <a:effectLst>
                  <a:outerShdw blurRad="38100" dist="19050" dir="2700000" algn="tl" rotWithShape="0">
                    <a:schemeClr val="dk1">
                      <a:alpha val="40000"/>
                    </a:schemeClr>
                  </a:outerShdw>
                </a:effectLst>
                <a:latin typeface="Times New Roman" charset="0"/>
                <a:ea typeface="黑体" charset="0"/>
              </a:rPr>
              <a:t>R</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sym typeface="+mn-ea"/>
              </a:rPr>
              <a:t>完全免费的开源统计软件</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sym typeface="+mn-ea"/>
              </a:rPr>
              <a:t>需要学习编程技术，学习成本稍高；</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sym typeface="+mn-ea"/>
              </a:rPr>
              <a:t>功能非常强大，适合专门的数据分析人员使用。</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sym typeface="+mn-ea"/>
              </a:rPr>
              <a:t>从国际来看用户增长很快。</a:t>
            </a:r>
          </a:p>
        </p:txBody>
      </p:sp>
      <p:pic>
        <p:nvPicPr>
          <p:cNvPr id="71684" name="图片 71683"/>
          <p:cNvPicPr>
            <a:picLocks noChangeAspect="1"/>
          </p:cNvPicPr>
          <p:nvPr/>
        </p:nvPicPr>
        <p:blipFill>
          <a:blip r:embed="rId2"/>
          <a:stretch>
            <a:fillRect/>
          </a:stretch>
        </p:blipFill>
        <p:spPr>
          <a:xfrm>
            <a:off x="4086225" y="1752600"/>
            <a:ext cx="5086350" cy="3486150"/>
          </a:xfrm>
          <a:prstGeom prst="rect">
            <a:avLst/>
          </a:prstGeom>
          <a:noFill/>
          <a:ln w="9525">
            <a:noFill/>
            <a:miter/>
          </a:ln>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wipe(down)">
                                      <p:cBhvr>
                                        <p:cTn id="7"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normAutofit fontScale="97500"/>
          </a:bodyPr>
          <a:lstStyle/>
          <a:p>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sym typeface="+mn-ea"/>
              </a:rPr>
              <a:t>Stata </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Stata 是一套提供其使用者数据分析、数据管理以及绘制专业图表的完整及整合性统计软件。</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新版本的STATA采用最具亲和力的窗口接口，使用者自行建立程序时，软件能提供具有直接命令式的语法。</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回归分析和回归诊断部分功能强大，但多元统计分析方面的功能稍弱。</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r>
              <a:rPr lang="en-US" altLang="zh-CN">
                <a:latin typeface="Times New Roman" charset="0"/>
                <a:ea typeface="黑体" charset="0"/>
                <a:sym typeface="+mn-ea"/>
              </a:rPr>
              <a:t>Minitab</a:t>
            </a:r>
          </a:p>
          <a:p>
            <a:pPr lvl="1"/>
            <a:r>
              <a:rPr lang="en-US" altLang="zh-CN">
                <a:latin typeface="Times New Roman" charset="0"/>
                <a:ea typeface="黑体" charset="0"/>
                <a:sym typeface="+mn-ea"/>
              </a:rPr>
              <a:t>Minitab</a:t>
            </a:r>
            <a:r>
              <a:rPr lang="zh-CN" altLang="en-US">
                <a:latin typeface="Times New Roman" charset="0"/>
                <a:ea typeface="黑体" charset="0"/>
                <a:sym typeface="+mn-ea"/>
              </a:rPr>
              <a:t>软件是现代质量管理统计的领先者，全球六西格玛实施的共同语言，以无可比拟的强大功能和简易的可视化操作深受广大质量学者和统计专家的青睐。</a:t>
            </a:r>
            <a:endParaRPr lang="zh-CN" altLang="en-US">
              <a:latin typeface="Times New Roman" charset="0"/>
              <a:ea typeface="黑体" charset="0"/>
            </a:endParaRPr>
          </a:p>
          <a:p>
            <a:endParaRPr lang="zh-CN" altLang="en-US"/>
          </a:p>
        </p:txBody>
      </p:sp>
      <p:pic>
        <p:nvPicPr>
          <p:cNvPr id="73732" name="图片 73731"/>
          <p:cNvPicPr>
            <a:picLocks noChangeAspect="1"/>
          </p:cNvPicPr>
          <p:nvPr/>
        </p:nvPicPr>
        <p:blipFill>
          <a:blip r:embed="rId2"/>
          <a:stretch>
            <a:fillRect/>
          </a:stretch>
        </p:blipFill>
        <p:spPr>
          <a:xfrm>
            <a:off x="3971925" y="2133600"/>
            <a:ext cx="5172075" cy="2952750"/>
          </a:xfrm>
          <a:prstGeom prst="rect">
            <a:avLst/>
          </a:prstGeom>
          <a:noFill/>
          <a:ln w="9525">
            <a:noFill/>
            <a:miter/>
          </a:ln>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wipe(down)">
                                      <p:cBhvr>
                                        <p:cTn id="7" dur="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学习和使用软件的几点说明</a:t>
            </a:r>
            <a:endParaRPr lang="zh-CN" altLang="en-US"/>
          </a:p>
        </p:txBody>
      </p:sp>
      <p:sp>
        <p:nvSpPr>
          <p:cNvPr id="3" name="内容占位符 2"/>
          <p:cNvSpPr>
            <a:spLocks noGrp="1"/>
          </p:cNvSpPr>
          <p:nvPr>
            <p:ph sz="half" idx="1"/>
          </p:nvPr>
        </p:nvSpPr>
        <p:spPr/>
        <p:txBody>
          <a:bodyPr>
            <a:normAutofit fontScale="87500" lnSpcReduction="20000"/>
          </a:bodyPr>
          <a:lstStyle/>
          <a:p>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数据准备和统计分析</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创建分析数据集、数据预处理</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统计分析</a:t>
            </a:r>
          </a:p>
          <a:p>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对软件提供的结果进行处理</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选择对自己研究有用的结果使用</a:t>
            </a:r>
          </a:p>
          <a:p>
            <a:pPr lvl="1"/>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对图形、表格等进行调整后使用</a:t>
            </a:r>
          </a:p>
          <a:p>
            <a:r>
              <a:rPr lang="zh-CN" altLang="en-US">
                <a:ln/>
                <a:solidFill>
                  <a:schemeClr val="tx1"/>
                </a:solidFill>
                <a:effectLst>
                  <a:outerShdw blurRad="38100" dist="19050" dir="2700000" algn="tl" rotWithShape="0">
                    <a:schemeClr val="dk1">
                      <a:alpha val="40000"/>
                    </a:schemeClr>
                  </a:outerShdw>
                </a:effectLst>
                <a:latin typeface="Times New Roman" charset="0"/>
                <a:ea typeface="黑体" charset="0"/>
              </a:rPr>
              <a:t>理解统计方法</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1. </a:t>
            </a:r>
            <a:r>
              <a:rPr lang="zh-CN" altLang="en-US"/>
              <a:t>什么是统计学</a:t>
            </a:r>
          </a:p>
        </p:txBody>
      </p:sp>
      <p:sp>
        <p:nvSpPr>
          <p:cNvPr id="3" name="内容占位符 2"/>
          <p:cNvSpPr>
            <a:spLocks noGrp="1"/>
          </p:cNvSpPr>
          <p:nvPr>
            <p:ph sz="half" idx="1"/>
          </p:nvPr>
        </p:nvSpPr>
        <p:spPr/>
        <p:txBody>
          <a:bodyPr>
            <a:normAutofit lnSpcReduction="10000"/>
          </a:bodyPr>
          <a:lstStyle/>
          <a:p>
            <a:r>
              <a:rPr lang="zh-CN" altLang="en-US" dirty="0">
                <a:solidFill>
                  <a:schemeClr val="tx1"/>
                </a:solidFill>
                <a:effectLst/>
                <a:latin typeface="黑体" charset="0"/>
                <a:ea typeface="黑体" charset="0"/>
                <a:sym typeface="+mn-ea"/>
              </a:rPr>
              <a:t>统计学是一门收集、分析、展示和解释数据的科学。</a:t>
            </a:r>
          </a:p>
          <a:p>
            <a:pPr lvl="1"/>
            <a:r>
              <a:rPr lang="en-US" altLang="zh-CN" dirty="0">
                <a:solidFill>
                  <a:schemeClr val="tx1"/>
                </a:solidFill>
                <a:effectLst/>
                <a:latin typeface="Times New Roman" charset="0"/>
                <a:ea typeface="黑体" charset="0"/>
                <a:sym typeface="+mn-ea"/>
              </a:rPr>
              <a:t>the science of </a:t>
            </a:r>
            <a:r>
              <a:rPr lang="en-US" altLang="zh-CN" dirty="0">
                <a:solidFill>
                  <a:srgbClr val="FFFF00"/>
                </a:solidFill>
                <a:effectLst/>
                <a:latin typeface="Times New Roman" charset="0"/>
                <a:ea typeface="黑体" charset="0"/>
                <a:sym typeface="+mn-ea"/>
              </a:rPr>
              <a:t>collecting</a:t>
            </a:r>
            <a:r>
              <a:rPr lang="en-US" altLang="zh-CN" dirty="0">
                <a:solidFill>
                  <a:schemeClr val="tx1"/>
                </a:solidFill>
                <a:effectLst/>
                <a:latin typeface="Times New Roman" charset="0"/>
                <a:ea typeface="黑体" charset="0"/>
                <a:sym typeface="+mn-ea"/>
              </a:rPr>
              <a:t>, </a:t>
            </a:r>
            <a:r>
              <a:rPr lang="en-US" altLang="zh-CN" dirty="0">
                <a:solidFill>
                  <a:srgbClr val="FFFF00"/>
                </a:solidFill>
                <a:effectLst/>
                <a:latin typeface="Times New Roman" charset="0"/>
                <a:ea typeface="黑体" charset="0"/>
                <a:sym typeface="+mn-ea"/>
              </a:rPr>
              <a:t>analyzing</a:t>
            </a:r>
            <a:r>
              <a:rPr lang="en-US" altLang="zh-CN" dirty="0">
                <a:solidFill>
                  <a:schemeClr val="tx1"/>
                </a:solidFill>
                <a:effectLst/>
                <a:latin typeface="Times New Roman" charset="0"/>
                <a:ea typeface="黑体" charset="0"/>
                <a:sym typeface="+mn-ea"/>
              </a:rPr>
              <a:t>, </a:t>
            </a:r>
            <a:r>
              <a:rPr lang="en-US" altLang="zh-CN" dirty="0">
                <a:solidFill>
                  <a:srgbClr val="FFFF00"/>
                </a:solidFill>
                <a:effectLst/>
                <a:latin typeface="Times New Roman" charset="0"/>
                <a:ea typeface="黑体" charset="0"/>
                <a:sym typeface="+mn-ea"/>
              </a:rPr>
              <a:t>presenting</a:t>
            </a:r>
            <a:r>
              <a:rPr lang="en-US" altLang="zh-CN" dirty="0">
                <a:solidFill>
                  <a:schemeClr val="tx1"/>
                </a:solidFill>
                <a:effectLst/>
                <a:latin typeface="Times New Roman" charset="0"/>
                <a:ea typeface="黑体" charset="0"/>
                <a:sym typeface="+mn-ea"/>
              </a:rPr>
              <a:t> and </a:t>
            </a:r>
            <a:r>
              <a:rPr lang="en-US" altLang="zh-CN" dirty="0">
                <a:solidFill>
                  <a:srgbClr val="FFFF00"/>
                </a:solidFill>
                <a:effectLst/>
                <a:latin typeface="Times New Roman" charset="0"/>
                <a:ea typeface="黑体" charset="0"/>
                <a:sym typeface="+mn-ea"/>
              </a:rPr>
              <a:t>interpreting </a:t>
            </a:r>
            <a:r>
              <a:rPr lang="en-US" altLang="zh-CN" dirty="0">
                <a:solidFill>
                  <a:schemeClr val="tx1"/>
                </a:solidFill>
                <a:effectLst/>
                <a:latin typeface="Times New Roman" charset="0"/>
                <a:ea typeface="黑体" charset="0"/>
                <a:sym typeface="+mn-ea"/>
              </a:rPr>
              <a:t>data</a:t>
            </a:r>
          </a:p>
          <a:p>
            <a:pPr lvl="1" algn="r"/>
            <a:r>
              <a:rPr lang="zh-CN" altLang="en-US" dirty="0">
                <a:solidFill>
                  <a:schemeClr val="tx1"/>
                </a:solidFill>
                <a:effectLst/>
                <a:latin typeface="黑体" charset="0"/>
                <a:ea typeface="黑体" charset="0"/>
                <a:sym typeface="+mn-ea"/>
              </a:rPr>
              <a:t>大英百科全书</a:t>
            </a:r>
            <a:r>
              <a:rPr lang="en-US" altLang="zh-CN" dirty="0">
                <a:solidFill>
                  <a:schemeClr val="tx1"/>
                </a:solidFill>
                <a:effectLst/>
                <a:latin typeface="黑体" charset="0"/>
                <a:ea typeface="黑体" charset="0"/>
                <a:sym typeface="+mn-ea"/>
              </a:rPr>
              <a:t>2010</a:t>
            </a:r>
          </a:p>
          <a:p>
            <a:r>
              <a:rPr lang="zh-CN" altLang="en-US" dirty="0">
                <a:solidFill>
                  <a:schemeClr val="tx1"/>
                </a:solidFill>
                <a:effectLst/>
                <a:latin typeface="黑体" charset="0"/>
                <a:ea typeface="黑体" charset="0"/>
                <a:sym typeface="+mn-ea"/>
              </a:rPr>
              <a:t>是一系列从数据中获取有用信息以帮助决策的原理和方法。</a:t>
            </a:r>
          </a:p>
        </p:txBody>
      </p:sp>
    </p:spTree>
    <p:extLst>
      <p:ext uri="{BB962C8B-B14F-4D97-AF65-F5344CB8AC3E}">
        <p14:creationId xmlns:p14="http://schemas.microsoft.com/office/powerpoint/2010/main" val="299091592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第一章 绪论</a:t>
            </a:r>
          </a:p>
        </p:txBody>
      </p:sp>
      <p:sp>
        <p:nvSpPr>
          <p:cNvPr id="3" name="内容占位符 2"/>
          <p:cNvSpPr>
            <a:spLocks noGrp="1"/>
          </p:cNvSpPr>
          <p:nvPr>
            <p:ph sz="half" idx="1"/>
          </p:nvPr>
        </p:nvSpPr>
        <p:spPr/>
        <p:txBody>
          <a:bodyPr>
            <a:noAutofit/>
          </a:bodyPr>
          <a:lstStyle/>
          <a:p>
            <a:r>
              <a:rPr lang="zh-CN" altLang="en-US" sz="2400">
                <a:solidFill>
                  <a:schemeClr val="tx1"/>
                </a:solidFill>
                <a:effectLst>
                  <a:outerShdw blurRad="38100" dist="19050" dir="2700000" algn="tl" rotWithShape="0">
                    <a:schemeClr val="dk1">
                      <a:alpha val="40000"/>
                    </a:schemeClr>
                  </a:outerShdw>
                </a:effectLst>
                <a:latin typeface="黑体" charset="0"/>
                <a:ea typeface="黑体" charset="0"/>
              </a:rPr>
              <a:t>数据</a:t>
            </a:r>
          </a:p>
          <a:p>
            <a:pPr lvl="1"/>
            <a:r>
              <a:rPr lang="zh-CN" altLang="en-US" sz="2000">
                <a:solidFill>
                  <a:schemeClr val="tx1"/>
                </a:solidFill>
                <a:effectLst>
                  <a:outerShdw blurRad="38100" dist="19050" dir="2700000" algn="tl" rotWithShape="0">
                    <a:schemeClr val="dk1">
                      <a:alpha val="40000"/>
                    </a:schemeClr>
                  </a:outerShdw>
                </a:effectLst>
                <a:latin typeface="Times New Roman" charset="0"/>
                <a:ea typeface="黑体" charset="0"/>
                <a:sym typeface="+mn-ea"/>
              </a:rPr>
              <a:t>观测数据和试验数据、定性数据和定量数据</a:t>
            </a:r>
          </a:p>
          <a:p>
            <a:pPr lvl="1"/>
            <a:r>
              <a:rPr lang="zh-CN" altLang="en-US" sz="2000">
                <a:solidFill>
                  <a:schemeClr val="tx1"/>
                </a:solidFill>
                <a:effectLst>
                  <a:outerShdw blurRad="38100" dist="19050" dir="2700000" algn="tl" rotWithShape="0">
                    <a:schemeClr val="dk1">
                      <a:alpha val="40000"/>
                    </a:schemeClr>
                  </a:outerShdw>
                </a:effectLst>
                <a:latin typeface="Times New Roman" charset="0"/>
                <a:ea typeface="黑体" charset="0"/>
                <a:sym typeface="+mn-ea"/>
              </a:rPr>
              <a:t>截面数据、时序数据和面板数据</a:t>
            </a:r>
            <a:endParaRPr lang="zh-CN" altLang="en-US" sz="2055">
              <a:solidFill>
                <a:schemeClr val="tx1"/>
              </a:solidFill>
              <a:effectLst>
                <a:outerShdw blurRad="38100" dist="19050" dir="2700000" algn="tl" rotWithShape="0">
                  <a:schemeClr val="dk1">
                    <a:alpha val="40000"/>
                  </a:schemeClr>
                </a:outerShdw>
              </a:effectLst>
              <a:latin typeface="黑体" charset="0"/>
              <a:ea typeface="黑体" charset="0"/>
            </a:endParaRPr>
          </a:p>
          <a:p>
            <a:r>
              <a:rPr lang="zh-CN" altLang="en-US" sz="2400">
                <a:solidFill>
                  <a:schemeClr val="tx1"/>
                </a:solidFill>
                <a:effectLst>
                  <a:outerShdw blurRad="38100" dist="19050" dir="2700000" algn="tl" rotWithShape="0">
                    <a:schemeClr val="dk1">
                      <a:alpha val="40000"/>
                    </a:schemeClr>
                  </a:outerShdw>
                </a:effectLst>
                <a:latin typeface="黑体" charset="0"/>
                <a:ea typeface="黑体" charset="0"/>
              </a:rPr>
              <a:t>统计学基本概念</a:t>
            </a:r>
          </a:p>
          <a:p>
            <a:pPr lvl="1"/>
            <a:r>
              <a:rPr lang="zh-CN" altLang="en-US" sz="1800">
                <a:solidFill>
                  <a:schemeClr val="tx1"/>
                </a:solidFill>
                <a:effectLst>
                  <a:outerShdw blurRad="38100" dist="19050" dir="2700000" algn="tl" rotWithShape="0">
                    <a:schemeClr val="dk1">
                      <a:alpha val="40000"/>
                    </a:schemeClr>
                  </a:outerShdw>
                </a:effectLst>
                <a:latin typeface="黑体" charset="0"/>
                <a:ea typeface="黑体" charset="0"/>
              </a:rPr>
              <a:t>描述统计与推断统计、确定性与随机性</a:t>
            </a:r>
          </a:p>
          <a:p>
            <a:pPr lvl="1"/>
            <a:r>
              <a:rPr lang="zh-CN" altLang="en-US" sz="1800">
                <a:solidFill>
                  <a:schemeClr val="tx1"/>
                </a:solidFill>
                <a:effectLst>
                  <a:outerShdw blurRad="38100" dist="19050" dir="2700000" algn="tl" rotWithShape="0">
                    <a:schemeClr val="dk1">
                      <a:alpha val="40000"/>
                    </a:schemeClr>
                  </a:outerShdw>
                </a:effectLst>
                <a:latin typeface="黑体" charset="0"/>
                <a:ea typeface="黑体" charset="0"/>
              </a:rPr>
              <a:t>总体与样本、参数与统计量、变量、统计指标</a:t>
            </a:r>
          </a:p>
          <a:p>
            <a:r>
              <a:rPr lang="zh-CN" altLang="en-US" sz="2400">
                <a:solidFill>
                  <a:schemeClr val="tx1"/>
                </a:solidFill>
                <a:effectLst>
                  <a:outerShdw blurRad="38100" dist="19050" dir="2700000" algn="tl" rotWithShape="0">
                    <a:schemeClr val="dk1">
                      <a:alpha val="40000"/>
                    </a:schemeClr>
                  </a:outerShdw>
                </a:effectLst>
                <a:latin typeface="黑体" charset="0"/>
                <a:ea typeface="黑体" charset="0"/>
                <a:sym typeface="+mn-ea"/>
              </a:rPr>
              <a:t>常用统计软件简介</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1. </a:t>
            </a:r>
            <a:r>
              <a:rPr lang="zh-CN" altLang="en-US"/>
              <a:t>什么是统计学</a:t>
            </a:r>
          </a:p>
        </p:txBody>
      </p:sp>
      <p:sp>
        <p:nvSpPr>
          <p:cNvPr id="3" name="内容占位符 2"/>
          <p:cNvSpPr>
            <a:spLocks noGrp="1"/>
          </p:cNvSpPr>
          <p:nvPr>
            <p:ph sz="half" idx="1"/>
          </p:nvPr>
        </p:nvSpPr>
        <p:spPr/>
        <p:txBody>
          <a:bodyPr>
            <a:normAutofit/>
          </a:bodyPr>
          <a:lstStyle/>
          <a:p>
            <a:r>
              <a:rPr lang="zh-CN" altLang="en-US" dirty="0">
                <a:solidFill>
                  <a:schemeClr val="tx1"/>
                </a:solidFill>
                <a:latin typeface="黑体" charset="0"/>
                <a:ea typeface="黑体" charset="0"/>
                <a:sym typeface="+mn-ea"/>
              </a:rPr>
              <a:t>统计学是研究</a:t>
            </a:r>
            <a:r>
              <a:rPr lang="zh-CN" altLang="en-US" dirty="0">
                <a:solidFill>
                  <a:srgbClr val="C00000"/>
                </a:solidFill>
                <a:latin typeface="黑体" charset="0"/>
                <a:ea typeface="黑体" charset="0"/>
                <a:sym typeface="+mn-ea"/>
              </a:rPr>
              <a:t>数据</a:t>
            </a:r>
            <a:r>
              <a:rPr lang="zh-CN" altLang="en-US" dirty="0">
                <a:solidFill>
                  <a:schemeClr val="tx1"/>
                </a:solidFill>
                <a:latin typeface="黑体" charset="0"/>
                <a:ea typeface="黑体" charset="0"/>
                <a:sym typeface="+mn-ea"/>
              </a:rPr>
              <a:t>的科学</a:t>
            </a:r>
            <a:endParaRPr lang="en-US" altLang="zh-CN" dirty="0">
              <a:solidFill>
                <a:schemeClr val="tx1"/>
              </a:solidFill>
              <a:latin typeface="黑体" charset="0"/>
              <a:ea typeface="黑体" charset="0"/>
              <a:sym typeface="+mn-ea"/>
            </a:endParaRPr>
          </a:p>
          <a:p>
            <a:pPr marL="0" indent="0">
              <a:buNone/>
            </a:pPr>
            <a:r>
              <a:rPr lang="zh-CN" altLang="en-US" dirty="0">
                <a:solidFill>
                  <a:schemeClr val="tx1"/>
                </a:solidFill>
                <a:latin typeface="黑体" charset="0"/>
                <a:ea typeface="黑体" charset="0"/>
                <a:sym typeface="+mn-ea"/>
              </a:rPr>
              <a:t>    </a:t>
            </a:r>
            <a:r>
              <a:rPr lang="zh-CN" altLang="en-US" sz="2400" dirty="0">
                <a:solidFill>
                  <a:schemeClr val="tx1"/>
                </a:solidFill>
                <a:latin typeface="黑体" charset="0"/>
                <a:ea typeface="黑体" charset="0"/>
                <a:sym typeface="+mn-ea"/>
              </a:rPr>
              <a:t>统计学所研究的数据不是抽象的数和形，而是客观世界与现实生活中实际发生的数据，具体是指那些会经常发生变化的数据，它们往往是和偶然现象联系在一起的，或称随机会而发生变化的数据。如经济波动、股市行情、降水概率、彩票中奖号码等。</a:t>
            </a:r>
            <a:endParaRPr lang="en-US" altLang="zh-CN" dirty="0">
              <a:solidFill>
                <a:schemeClr val="tx1"/>
              </a:solidFill>
              <a:effectLst/>
              <a:latin typeface="Times New Roman" charset="0"/>
              <a:ea typeface="黑体" charset="0"/>
              <a:sym typeface="+mn-ea"/>
            </a:endParaRPr>
          </a:p>
        </p:txBody>
      </p:sp>
    </p:spTree>
    <p:extLst>
      <p:ext uri="{BB962C8B-B14F-4D97-AF65-F5344CB8AC3E}">
        <p14:creationId xmlns:p14="http://schemas.microsoft.com/office/powerpoint/2010/main" val="341269924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1. </a:t>
            </a:r>
            <a:r>
              <a:rPr lang="zh-CN" altLang="en-US"/>
              <a:t>什么是统计学</a:t>
            </a:r>
          </a:p>
        </p:txBody>
      </p:sp>
      <p:sp>
        <p:nvSpPr>
          <p:cNvPr id="3" name="内容占位符 2"/>
          <p:cNvSpPr>
            <a:spLocks noGrp="1"/>
          </p:cNvSpPr>
          <p:nvPr>
            <p:ph sz="half" idx="1"/>
          </p:nvPr>
        </p:nvSpPr>
        <p:spPr/>
        <p:txBody>
          <a:bodyPr>
            <a:normAutofit/>
          </a:bodyPr>
          <a:lstStyle/>
          <a:p>
            <a:r>
              <a:rPr lang="zh-CN" altLang="en-US" dirty="0">
                <a:solidFill>
                  <a:schemeClr val="tx1"/>
                </a:solidFill>
                <a:latin typeface="黑体" charset="0"/>
                <a:ea typeface="黑体" charset="0"/>
                <a:sym typeface="+mn-ea"/>
              </a:rPr>
              <a:t>统计学是以归纳推理为研究方法的科学</a:t>
            </a:r>
            <a:endParaRPr lang="en-US" altLang="zh-CN" dirty="0">
              <a:solidFill>
                <a:schemeClr val="tx1"/>
              </a:solidFill>
              <a:latin typeface="黑体" charset="0"/>
              <a:ea typeface="黑体" charset="0"/>
              <a:sym typeface="+mn-ea"/>
            </a:endParaRPr>
          </a:p>
          <a:p>
            <a:pPr marL="0" indent="0">
              <a:buNone/>
            </a:pPr>
            <a:r>
              <a:rPr lang="zh-CN" altLang="en-US" dirty="0">
                <a:solidFill>
                  <a:schemeClr val="tx1"/>
                </a:solidFill>
                <a:latin typeface="黑体" charset="0"/>
                <a:ea typeface="黑体" charset="0"/>
                <a:sym typeface="+mn-ea"/>
              </a:rPr>
              <a:t>    统计学是从样本证据出发，利用归纳推理的思想得出更一般的结论，从随机现象中寻求事物的本质，从个别得出一般的结论。</a:t>
            </a:r>
            <a:endParaRPr lang="en-US" altLang="zh-CN" dirty="0">
              <a:solidFill>
                <a:schemeClr val="tx1"/>
              </a:solidFill>
              <a:effectLst/>
              <a:latin typeface="Times New Roman" charset="0"/>
              <a:ea typeface="黑体" charset="0"/>
              <a:sym typeface="+mn-ea"/>
            </a:endParaRPr>
          </a:p>
        </p:txBody>
      </p:sp>
    </p:spTree>
    <p:extLst>
      <p:ext uri="{BB962C8B-B14F-4D97-AF65-F5344CB8AC3E}">
        <p14:creationId xmlns:p14="http://schemas.microsoft.com/office/powerpoint/2010/main" val="21563251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theme/theme1.xml><?xml version="1.0" encoding="utf-8"?>
<a:theme xmlns:a="http://schemas.openxmlformats.org/drawingml/2006/main" name="1_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4350</Words>
  <Application>Microsoft Macintosh PowerPoint</Application>
  <PresentationFormat>On-screen Show (16:9)</PresentationFormat>
  <Paragraphs>405</Paragraphs>
  <Slides>70</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70</vt:i4>
      </vt:variant>
    </vt:vector>
  </HeadingPairs>
  <TitlesOfParts>
    <vt:vector size="82" baseType="lpstr">
      <vt:lpstr>等线</vt:lpstr>
      <vt:lpstr>GB18030 Bitmap</vt:lpstr>
      <vt:lpstr>微软雅黑</vt:lpstr>
      <vt:lpstr>黑体</vt:lpstr>
      <vt:lpstr>华文中宋</vt:lpstr>
      <vt:lpstr>Arial</vt:lpstr>
      <vt:lpstr>Calibri</vt:lpstr>
      <vt:lpstr>Times New Roman</vt:lpstr>
      <vt:lpstr>1_Office 主题</vt:lpstr>
      <vt:lpstr>Paint.Picture</vt:lpstr>
      <vt:lpstr>Equation.3</vt:lpstr>
      <vt:lpstr>Equation.KSEE3</vt:lpstr>
      <vt:lpstr>中央财经大学  统计与数学学院</vt:lpstr>
      <vt:lpstr>统计学课程</vt:lpstr>
      <vt:lpstr>1. 什么是统计学</vt:lpstr>
      <vt:lpstr>1. 什么是统计学</vt:lpstr>
      <vt:lpstr>1. 什么是统计学</vt:lpstr>
      <vt:lpstr>1. 什么是统计学</vt:lpstr>
      <vt:lpstr>1. 什么是统计学</vt:lpstr>
      <vt:lpstr>1. 什么是统计学</vt:lpstr>
      <vt:lpstr>1. 什么是统计学</vt:lpstr>
      <vt:lpstr>1. 什么是统计学</vt:lpstr>
      <vt:lpstr>1. 什么是统计学</vt:lpstr>
      <vt:lpstr>1. 什么是统计学</vt:lpstr>
      <vt:lpstr>1. 什么是统计学</vt:lpstr>
      <vt:lpstr>公元前2250年，大禹治水，根据山川土质，人力和物力的多寡，分全国为九州。</vt:lpstr>
      <vt:lpstr> 殷周时代实行井田制，按人口分地，进行了土地与户口的统计。</vt:lpstr>
      <vt:lpstr> 春秋时期以兵车多寡论诸侯实力。</vt:lpstr>
      <vt:lpstr>统计的起源</vt:lpstr>
      <vt:lpstr>统计的起源</vt:lpstr>
      <vt:lpstr>2. 为什么要学统计学</vt:lpstr>
      <vt:lpstr>PowerPoint Presentation</vt:lpstr>
      <vt:lpstr>案例1：宏观</vt:lpstr>
      <vt:lpstr>案例2：微观</vt:lpstr>
      <vt:lpstr>案例3：抽样调查</vt:lpstr>
      <vt:lpstr>在大数据时代，还需要统计学吗？</vt:lpstr>
      <vt:lpstr>在大数据时代，还需要统计学吗？——肯定的</vt:lpstr>
      <vt:lpstr>课程安排</vt:lpstr>
      <vt:lpstr>课程重点</vt:lpstr>
      <vt:lpstr>教学资料</vt:lpstr>
      <vt:lpstr>考核方式</vt:lpstr>
      <vt:lpstr>中央财经大学  统计与数学学院 雷泽坤</vt:lpstr>
      <vt:lpstr>第一章 绪论</vt:lpstr>
      <vt:lpstr>一、数据——数据类型</vt:lpstr>
      <vt:lpstr>数据类型</vt:lpstr>
      <vt:lpstr>1. 观测数据和试验数据</vt:lpstr>
      <vt:lpstr>2.定性数据和定量数据（1）</vt:lpstr>
      <vt:lpstr>2.定性数据和定量数据（2）</vt:lpstr>
      <vt:lpstr>2.定性数据和定量数据（3）</vt:lpstr>
      <vt:lpstr>2.定性数据和定量数据（4）</vt:lpstr>
      <vt:lpstr>定距数据与定比数据的区别</vt:lpstr>
      <vt:lpstr>PowerPoint Presentation</vt:lpstr>
      <vt:lpstr>PowerPoint Presentation</vt:lpstr>
      <vt:lpstr>3.截面数据、时序数据和面板数据（1）</vt:lpstr>
      <vt:lpstr>3.截面数据、时序数据和面板数据（2）</vt:lpstr>
      <vt:lpstr>3.截面数据、时序数据和面板数据（3）</vt:lpstr>
      <vt:lpstr>PowerPoint Presentation</vt:lpstr>
      <vt:lpstr>第一章 绪论</vt:lpstr>
      <vt:lpstr>二、统计学的基本概念（1）</vt:lpstr>
      <vt:lpstr>二、统计学的基本概念（2）</vt:lpstr>
      <vt:lpstr>二、统计学的基本概念（3）</vt:lpstr>
      <vt:lpstr>二、统计学的基本概念（4）</vt:lpstr>
      <vt:lpstr>PowerPoint Presentation</vt:lpstr>
      <vt:lpstr>二、统计学的基本概念（5）</vt:lpstr>
      <vt:lpstr>PowerPoint Presentation</vt:lpstr>
      <vt:lpstr>二、统计学的基本概念（5）</vt:lpstr>
      <vt:lpstr>PowerPoint Presentation</vt:lpstr>
      <vt:lpstr>二、统计学的基本概念（6）</vt:lpstr>
      <vt:lpstr>PowerPoint Presentation</vt:lpstr>
      <vt:lpstr>二、统计学的基本概念（6）</vt:lpstr>
      <vt:lpstr>二、统计学的基本概念（6）</vt:lpstr>
      <vt:lpstr>第一章 绪论</vt:lpstr>
      <vt:lpstr>三、常用统计软件简介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学习和使用软件的几点说明</vt:lpstr>
      <vt:lpstr>第一章 绪论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中央财经大学  统计与数学学院</dc:title>
  <dc:creator>MM3283</dc:creator>
  <cp:lastModifiedBy>mark.lu589698@outlook.com</cp:lastModifiedBy>
  <cp:revision>4</cp:revision>
  <dcterms:created xsi:type="dcterms:W3CDTF">2024-02-25T15:28:43Z</dcterms:created>
  <dcterms:modified xsi:type="dcterms:W3CDTF">2024-05-04T08:09:50Z</dcterms:modified>
</cp:coreProperties>
</file>