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2"/>
  </p:notesMasterIdLst>
  <p:sldIdLst>
    <p:sldId id="260" r:id="rId2"/>
    <p:sldId id="263" r:id="rId3"/>
    <p:sldId id="262" r:id="rId4"/>
    <p:sldId id="264" r:id="rId5"/>
    <p:sldId id="265" r:id="rId6"/>
    <p:sldId id="266" r:id="rId7"/>
    <p:sldId id="267" r:id="rId8"/>
    <p:sldId id="261" r:id="rId9"/>
    <p:sldId id="291" r:id="rId10"/>
    <p:sldId id="269" r:id="rId11"/>
    <p:sldId id="273" r:id="rId12"/>
    <p:sldId id="270" r:id="rId13"/>
    <p:sldId id="274" r:id="rId14"/>
    <p:sldId id="275" r:id="rId15"/>
    <p:sldId id="271" r:id="rId16"/>
    <p:sldId id="268" r:id="rId17"/>
    <p:sldId id="276" r:id="rId18"/>
    <p:sldId id="277" r:id="rId19"/>
    <p:sldId id="278" r:id="rId20"/>
    <p:sldId id="279" r:id="rId21"/>
    <p:sldId id="281" r:id="rId22"/>
    <p:sldId id="282" r:id="rId23"/>
    <p:sldId id="280" r:id="rId24"/>
    <p:sldId id="283" r:id="rId25"/>
    <p:sldId id="284" r:id="rId26"/>
    <p:sldId id="285" r:id="rId27"/>
    <p:sldId id="287" r:id="rId28"/>
    <p:sldId id="286" r:id="rId29"/>
    <p:sldId id="288" r:id="rId30"/>
    <p:sldId id="289" r:id="rId31"/>
    <p:sldId id="294" r:id="rId32"/>
    <p:sldId id="290" r:id="rId33"/>
    <p:sldId id="292" r:id="rId34"/>
    <p:sldId id="293" r:id="rId35"/>
    <p:sldId id="299" r:id="rId36"/>
    <p:sldId id="295" r:id="rId37"/>
    <p:sldId id="296" r:id="rId38"/>
    <p:sldId id="297" r:id="rId39"/>
    <p:sldId id="310" r:id="rId40"/>
    <p:sldId id="309" r:id="rId41"/>
    <p:sldId id="298" r:id="rId42"/>
    <p:sldId id="300" r:id="rId43"/>
    <p:sldId id="301" r:id="rId44"/>
    <p:sldId id="302" r:id="rId45"/>
    <p:sldId id="305" r:id="rId46"/>
    <p:sldId id="303" r:id="rId47"/>
    <p:sldId id="306" r:id="rId48"/>
    <p:sldId id="304" r:id="rId49"/>
    <p:sldId id="307" r:id="rId50"/>
    <p:sldId id="308" r:id="rId51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F5"/>
    <a:srgbClr val="F5FFC1"/>
    <a:srgbClr val="D5D5D5"/>
    <a:srgbClr val="D6EBF5"/>
    <a:srgbClr val="ECEFF5"/>
    <a:srgbClr val="1D4C7C"/>
    <a:srgbClr val="2390D1"/>
    <a:srgbClr val="007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5"/>
  </p:normalViewPr>
  <p:slideViewPr>
    <p:cSldViewPr snapToGrid="0" snapToObjects="1">
      <p:cViewPr varScale="1">
        <p:scale>
          <a:sx n="113" d="100"/>
          <a:sy n="113" d="100"/>
        </p:scale>
        <p:origin x="96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6301-24B0-432B-AE72-60C381391D59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B3B1A-0DEA-4C03-95B2-60F8E2554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24096" y="4218521"/>
            <a:ext cx="4105973" cy="571579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5827" y="2642852"/>
            <a:ext cx="7733828" cy="1381559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396422" y="273985"/>
            <a:ext cx="5093207" cy="1859807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1179976" y="608837"/>
            <a:ext cx="493913" cy="504000"/>
          </a:xfrm>
          <a:prstGeom prst="mathPlus">
            <a:avLst/>
          </a:prstGeom>
          <a:solidFill>
            <a:srgbClr val="1D4C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618798" y="273986"/>
            <a:ext cx="1511999" cy="89512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5618798" y="1276716"/>
            <a:ext cx="1511999" cy="863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7256627" y="273986"/>
            <a:ext cx="1511999" cy="895126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7256627" y="1280064"/>
            <a:ext cx="1511999" cy="86399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1673889" y="758894"/>
            <a:ext cx="266946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kumimoji="1" lang="zh-CN" altLang="en-US" sz="3600" i="1" spc="0" dirty="0">
                <a:solidFill>
                  <a:srgbClr val="DAEFF5"/>
                </a:solidFill>
                <a:latin typeface="微软雅黑"/>
                <a:ea typeface="微软雅黑"/>
                <a:cs typeface="微软雅黑"/>
              </a:rPr>
              <a:t>统计学</a:t>
            </a:r>
          </a:p>
        </p:txBody>
      </p:sp>
      <p:pic>
        <p:nvPicPr>
          <p:cNvPr id="17" name="Picture 12"/>
          <p:cNvPicPr>
            <a:picLocks noChangeAspect="1" noChangeArrowheads="1"/>
          </p:cNvPicPr>
          <p:nvPr userDrawn="1"/>
        </p:nvPicPr>
        <p:blipFill>
          <a:blip r:embed="rId2" cstate="email">
            <a:biLevel thresh="50000"/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806" y="419685"/>
            <a:ext cx="796087" cy="6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文本框 22"/>
          <p:cNvSpPr txBox="1"/>
          <p:nvPr userDrawn="1"/>
        </p:nvSpPr>
        <p:spPr>
          <a:xfrm>
            <a:off x="2897136" y="1212581"/>
            <a:ext cx="2669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i="1" spc="300" dirty="0">
                <a:solidFill>
                  <a:srgbClr val="D6EBF5"/>
                </a:solidFill>
                <a:latin typeface="GB18030 Bitmap"/>
                <a:ea typeface="GB18030 Bitmap"/>
                <a:cs typeface="GB18030 Bitmap"/>
              </a:rPr>
              <a:t>Statistics</a:t>
            </a:r>
            <a:endParaRPr kumimoji="1" lang="zh-CN" altLang="en-US" sz="2800" i="1" spc="300" dirty="0">
              <a:solidFill>
                <a:srgbClr val="D6EBF5"/>
              </a:solidFill>
              <a:latin typeface="GB18030 Bitmap"/>
              <a:ea typeface="GB18030 Bitmap"/>
              <a:cs typeface="GB18030 Bitmap"/>
            </a:endParaRPr>
          </a:p>
        </p:txBody>
      </p:sp>
    </p:spTree>
    <p:extLst>
      <p:ext uri="{BB962C8B-B14F-4D97-AF65-F5344CB8AC3E}">
        <p14:creationId xmlns:p14="http://schemas.microsoft.com/office/powerpoint/2010/main" val="15961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2020/2/6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911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2020/2/6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21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2020/2/6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735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82342" y="4384524"/>
            <a:ext cx="4105973" cy="571579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85088" y="3493372"/>
            <a:ext cx="6400800" cy="79251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78449" y="166380"/>
            <a:ext cx="4360803" cy="3050101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4779916" y="166380"/>
            <a:ext cx="1979998" cy="147599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6905889" y="166380"/>
            <a:ext cx="1980000" cy="1475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4779916" y="1722846"/>
            <a:ext cx="1979998" cy="1475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6905889" y="1722846"/>
            <a:ext cx="1980000" cy="1475998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474123" y="352749"/>
            <a:ext cx="493913" cy="504000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754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0870" y="3671262"/>
            <a:ext cx="4533480" cy="912694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58670" y="1233675"/>
            <a:ext cx="6400800" cy="79251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740870" y="166380"/>
            <a:ext cx="8145017" cy="3050101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1232631" y="352749"/>
            <a:ext cx="493913" cy="504000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82236" y="166380"/>
            <a:ext cx="299875" cy="3050101"/>
          </a:xfrm>
          <a:prstGeom prst="rect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6027828" y="3350978"/>
            <a:ext cx="1377789" cy="805779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7513257" y="4242841"/>
            <a:ext cx="1353530" cy="8057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6027827" y="4242841"/>
            <a:ext cx="1377789" cy="8057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7513257" y="3350978"/>
            <a:ext cx="1353530" cy="805779"/>
          </a:xfrm>
          <a:prstGeom prst="rect">
            <a:avLst/>
          </a:prstGeom>
          <a:solidFill>
            <a:srgbClr val="0071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100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2020/2/6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832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7" name="等腰三角形 6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8" name="组 7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9" name="矩形 8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" name="矩形 9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4" name="内容占位符 2"/>
          <p:cNvSpPr>
            <a:spLocks noGrp="1"/>
          </p:cNvSpPr>
          <p:nvPr>
            <p:ph sz="half" idx="1"/>
          </p:nvPr>
        </p:nvSpPr>
        <p:spPr>
          <a:xfrm>
            <a:off x="384623" y="1034582"/>
            <a:ext cx="8229599" cy="374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5319059" y="4766237"/>
            <a:ext cx="37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>
                <a:solidFill>
                  <a:srgbClr val="DAEFF5"/>
                </a:solidFill>
                <a:latin typeface="华文中宋"/>
                <a:ea typeface="华文中宋"/>
                <a:cs typeface="华文中宋"/>
              </a:rPr>
              <a:t>中央财经大学统计与数学学院</a:t>
            </a:r>
          </a:p>
        </p:txBody>
      </p:sp>
    </p:spTree>
    <p:extLst>
      <p:ext uri="{BB962C8B-B14F-4D97-AF65-F5344CB8AC3E}">
        <p14:creationId xmlns:p14="http://schemas.microsoft.com/office/powerpoint/2010/main" val="406266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9" name="等腰三角形 8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0" name="组 9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11" name="矩形 10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2" name="矩形 11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3748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3748738"/>
          </a:xfrm>
        </p:spPr>
        <p:txBody>
          <a:bodyPr/>
          <a:lstStyle>
            <a:lvl1pPr>
              <a:defRPr sz="2800">
                <a:solidFill>
                  <a:srgbClr val="DAEFF5"/>
                </a:solidFill>
              </a:defRPr>
            </a:lvl1pPr>
            <a:lvl2pPr>
              <a:defRPr sz="2400">
                <a:solidFill>
                  <a:srgbClr val="DAEFF5"/>
                </a:solidFill>
              </a:defRPr>
            </a:lvl2pPr>
            <a:lvl3pPr>
              <a:defRPr sz="2000">
                <a:solidFill>
                  <a:srgbClr val="DAEFF5"/>
                </a:solidFill>
              </a:defRPr>
            </a:lvl3pPr>
            <a:lvl4pPr>
              <a:defRPr sz="1800">
                <a:solidFill>
                  <a:srgbClr val="DAEFF5"/>
                </a:solidFill>
              </a:defRPr>
            </a:lvl4pPr>
            <a:lvl5pPr>
              <a:defRPr sz="1800">
                <a:solidFill>
                  <a:srgbClr val="DAEFF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319059" y="4766237"/>
            <a:ext cx="37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>
                <a:solidFill>
                  <a:srgbClr val="DAEFF5"/>
                </a:solidFill>
                <a:latin typeface="华文中宋"/>
                <a:ea typeface="华文中宋"/>
                <a:cs typeface="华文中宋"/>
              </a:rPr>
              <a:t>中央财经大学统计与数学学院</a:t>
            </a:r>
          </a:p>
        </p:txBody>
      </p:sp>
    </p:spTree>
    <p:extLst>
      <p:ext uri="{BB962C8B-B14F-4D97-AF65-F5344CB8AC3E}">
        <p14:creationId xmlns:p14="http://schemas.microsoft.com/office/powerpoint/2010/main" val="12193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740870" y="211203"/>
            <a:ext cx="8145017" cy="4704444"/>
          </a:xfrm>
          <a:prstGeom prst="rect">
            <a:avLst/>
          </a:prstGeom>
          <a:solidFill>
            <a:srgbClr val="2390D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正偏差 18"/>
          <p:cNvSpPr>
            <a:spLocks noChangeAspect="1"/>
          </p:cNvSpPr>
          <p:nvPr userDrawn="1"/>
        </p:nvSpPr>
        <p:spPr>
          <a:xfrm>
            <a:off x="1232631" y="604749"/>
            <a:ext cx="493913" cy="504000"/>
          </a:xfrm>
          <a:prstGeom prst="mathPlus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82236" y="211203"/>
            <a:ext cx="299875" cy="4704444"/>
          </a:xfrm>
          <a:prstGeom prst="rect">
            <a:avLst/>
          </a:prstGeom>
          <a:solidFill>
            <a:srgbClr val="DAEF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1628682" y="963426"/>
            <a:ext cx="6723435" cy="3414338"/>
          </a:xfr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2714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 12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7" name="等腰三角形 6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8" name="组 7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9" name="矩形 8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" name="矩形 9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2" name="文本占位符 2"/>
          <p:cNvSpPr>
            <a:spLocks noGrp="1"/>
          </p:cNvSpPr>
          <p:nvPr>
            <p:ph idx="1"/>
          </p:nvPr>
        </p:nvSpPr>
        <p:spPr>
          <a:xfrm>
            <a:off x="395963" y="1041453"/>
            <a:ext cx="8229600" cy="3822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5319059" y="4766237"/>
            <a:ext cx="378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>
                <a:solidFill>
                  <a:srgbClr val="DAEFF5"/>
                </a:solidFill>
                <a:latin typeface="华文中宋"/>
                <a:ea typeface="华文中宋"/>
                <a:cs typeface="华文中宋"/>
              </a:rPr>
              <a:t>中央财经大学统计与数学学院</a:t>
            </a:r>
          </a:p>
        </p:txBody>
      </p:sp>
    </p:spTree>
    <p:extLst>
      <p:ext uri="{BB962C8B-B14F-4D97-AF65-F5344CB8AC3E}">
        <p14:creationId xmlns:p14="http://schemas.microsoft.com/office/powerpoint/2010/main" val="38952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2020/2/6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grpSp>
        <p:nvGrpSpPr>
          <p:cNvPr id="10" name="组 9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11" name="等腰三角形 10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2" name="组 11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13" name="矩形 12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矩形 13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795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2020/2/6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grpSp>
        <p:nvGrpSpPr>
          <p:cNvPr id="6" name="组 5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7" name="等腰三角形 6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8" name="组 7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9" name="矩形 8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0" name="矩形 9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42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2020/2/6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grpSp>
        <p:nvGrpSpPr>
          <p:cNvPr id="5" name="组 4"/>
          <p:cNvGrpSpPr/>
          <p:nvPr userDrawn="1"/>
        </p:nvGrpSpPr>
        <p:grpSpPr>
          <a:xfrm>
            <a:off x="0" y="357233"/>
            <a:ext cx="9144000" cy="507624"/>
            <a:chOff x="0" y="357233"/>
            <a:chExt cx="9144000" cy="507624"/>
          </a:xfrm>
        </p:grpSpPr>
        <p:sp>
          <p:nvSpPr>
            <p:cNvPr id="6" name="等腰三角形 5"/>
            <p:cNvSpPr>
              <a:spLocks/>
            </p:cNvSpPr>
            <p:nvPr userDrawn="1"/>
          </p:nvSpPr>
          <p:spPr>
            <a:xfrm flipV="1">
              <a:off x="254000" y="761999"/>
              <a:ext cx="252000" cy="102858"/>
            </a:xfrm>
            <a:prstGeom prst="triangle">
              <a:avLst/>
            </a:prstGeom>
            <a:solidFill>
              <a:srgbClr val="0071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7" name="组 6"/>
            <p:cNvGrpSpPr/>
            <p:nvPr userDrawn="1"/>
          </p:nvGrpSpPr>
          <p:grpSpPr>
            <a:xfrm>
              <a:off x="0" y="357233"/>
              <a:ext cx="9144000" cy="404767"/>
              <a:chOff x="0" y="357233"/>
              <a:chExt cx="9144000" cy="404767"/>
            </a:xfrm>
          </p:grpSpPr>
          <p:sp>
            <p:nvSpPr>
              <p:cNvPr id="8" name="矩形 7"/>
              <p:cNvSpPr/>
              <p:nvPr userDrawn="1"/>
            </p:nvSpPr>
            <p:spPr>
              <a:xfrm>
                <a:off x="0" y="357233"/>
                <a:ext cx="9144000" cy="317540"/>
              </a:xfrm>
              <a:prstGeom prst="rect">
                <a:avLst/>
              </a:prstGeom>
              <a:solidFill>
                <a:srgbClr val="2390D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矩形 8"/>
              <p:cNvSpPr/>
              <p:nvPr userDrawn="1"/>
            </p:nvSpPr>
            <p:spPr>
              <a:xfrm>
                <a:off x="0" y="668403"/>
                <a:ext cx="9144000" cy="93597"/>
              </a:xfrm>
              <a:prstGeom prst="rect">
                <a:avLst/>
              </a:prstGeom>
              <a:solidFill>
                <a:srgbClr val="0071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3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2DC21A6-61FE-3243-854E-3E488D6B370C}" type="datetimeFigureOut">
              <a:rPr kumimoji="1" lang="zh-CN" altLang="en-US" smtClean="0"/>
              <a:pPr/>
              <a:t>2020/2/6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4B14749-7342-ED40-AA35-D0F04EA3857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98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84623" y="333799"/>
            <a:ext cx="8229600" cy="34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4623" y="10414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725508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66" r:id="rId3"/>
    <p:sldLayoutId id="2147483677" r:id="rId4"/>
    <p:sldLayoutId id="2147483664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9" r:id="rId13"/>
    <p:sldLayoutId id="2147483680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200" b="0" kern="1200">
          <a:solidFill>
            <a:schemeClr val="tx1"/>
          </a:solidFill>
          <a:latin typeface="华文中宋"/>
          <a:ea typeface="华文中宋"/>
          <a:cs typeface="华文中宋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•"/>
        <a:defRPr sz="3200" kern="1200">
          <a:solidFill>
            <a:srgbClr val="DAEFF5"/>
          </a:solidFill>
          <a:latin typeface="微软雅黑"/>
          <a:ea typeface="微软雅黑"/>
          <a:cs typeface="微软雅黑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–"/>
        <a:defRPr sz="2800" kern="1200">
          <a:solidFill>
            <a:srgbClr val="DAEFF5"/>
          </a:solidFill>
          <a:latin typeface="微软雅黑"/>
          <a:ea typeface="微软雅黑"/>
          <a:cs typeface="微软雅黑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•"/>
        <a:defRPr sz="2400" kern="1200">
          <a:solidFill>
            <a:srgbClr val="DAEFF5"/>
          </a:solidFill>
          <a:latin typeface="微软雅黑"/>
          <a:ea typeface="微软雅黑"/>
          <a:cs typeface="微软雅黑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–"/>
        <a:defRPr sz="2000" kern="1200">
          <a:solidFill>
            <a:srgbClr val="DAEFF5"/>
          </a:solidFill>
          <a:latin typeface="微软雅黑"/>
          <a:ea typeface="微软雅黑"/>
          <a:cs typeface="微软雅黑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1368"/>
        </a:spcBef>
        <a:buFont typeface="Arial"/>
        <a:buChar char="»"/>
        <a:defRPr sz="2000" kern="1200">
          <a:solidFill>
            <a:srgbClr val="DAEFF5"/>
          </a:solidFill>
          <a:latin typeface="微软雅黑"/>
          <a:ea typeface="微软雅黑"/>
          <a:cs typeface="微软雅黑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871510" y="4218520"/>
            <a:ext cx="4272490" cy="571579"/>
          </a:xfrm>
        </p:spPr>
        <p:txBody>
          <a:bodyPr/>
          <a:lstStyle/>
          <a:p>
            <a:r>
              <a:rPr kumimoji="1" lang="zh-CN" altLang="en-US" dirty="0"/>
              <a:t>中央财经大学</a:t>
            </a:r>
            <a:r>
              <a:rPr kumimoji="1" lang="en-US" altLang="zh-CN" dirty="0"/>
              <a:t>  </a:t>
            </a:r>
            <a:r>
              <a:rPr kumimoji="1" lang="zh-CN" altLang="en-US" dirty="0"/>
              <a:t>统计与</a:t>
            </a:r>
            <a:r>
              <a:rPr kumimoji="1" lang="zh-CN" altLang="en-US"/>
              <a:t>数学学院</a:t>
            </a:r>
            <a:endParaRPr kumimoji="1"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59976" y="2771978"/>
            <a:ext cx="8615083" cy="12309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kumimoji="1" lang="zh-CN" altLang="en-US" sz="4800" spc="300" dirty="0"/>
              <a:t>第六章</a:t>
            </a:r>
            <a:r>
              <a:rPr kumimoji="1" lang="en-US" altLang="zh-CN" sz="4800" spc="300" dirty="0"/>
              <a:t>   </a:t>
            </a:r>
            <a:r>
              <a:rPr kumimoji="1" lang="zh-CN" altLang="en-US" sz="4800" spc="300" dirty="0"/>
              <a:t>非参数检验</a:t>
            </a:r>
          </a:p>
        </p:txBody>
      </p:sp>
    </p:spTree>
    <p:extLst>
      <p:ext uri="{BB962C8B-B14F-4D97-AF65-F5344CB8AC3E}">
        <p14:creationId xmlns:p14="http://schemas.microsoft.com/office/powerpoint/2010/main" val="3363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符号检验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案例：妇女小时工资数据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某调查机构声称，</a:t>
            </a:r>
            <a:r>
              <a:rPr lang="en-US" altLang="zh-CN" dirty="0"/>
              <a:t>A</a:t>
            </a:r>
            <a:r>
              <a:rPr lang="zh-CN" altLang="en-US" dirty="0"/>
              <a:t>地区妇女的平均小时工资为</a:t>
            </a:r>
            <a:r>
              <a:rPr lang="en-US" altLang="zh-CN" dirty="0"/>
              <a:t>10</a:t>
            </a:r>
            <a:r>
              <a:rPr lang="zh-CN" altLang="en-US" dirty="0"/>
              <a:t>元。现调查了</a:t>
            </a:r>
            <a:r>
              <a:rPr lang="en-US" altLang="zh-CN" dirty="0"/>
              <a:t>A</a:t>
            </a:r>
            <a:r>
              <a:rPr lang="zh-CN" altLang="en-US" dirty="0"/>
              <a:t>地区的</a:t>
            </a:r>
            <a:r>
              <a:rPr lang="en-US" altLang="zh-CN" dirty="0"/>
              <a:t>607</a:t>
            </a:r>
            <a:r>
              <a:rPr lang="zh-CN" altLang="en-US" dirty="0"/>
              <a:t>名妇女，发现她们的小时工资均值为</a:t>
            </a:r>
            <a:r>
              <a:rPr lang="en-US" altLang="zh-CN" dirty="0"/>
              <a:t>10.03</a:t>
            </a:r>
            <a:r>
              <a:rPr lang="zh-CN" altLang="en-US" dirty="0"/>
              <a:t>元，小时工资中位数是</a:t>
            </a:r>
            <a:r>
              <a:rPr lang="en-US" altLang="zh-CN" dirty="0"/>
              <a:t>9.41</a:t>
            </a:r>
            <a:r>
              <a:rPr lang="zh-CN" altLang="en-US" dirty="0"/>
              <a:t>元，标准差是</a:t>
            </a:r>
            <a:r>
              <a:rPr lang="en-US" altLang="zh-CN" dirty="0"/>
              <a:t>4.35</a:t>
            </a:r>
            <a:r>
              <a:rPr lang="zh-CN" altLang="en-US" dirty="0"/>
              <a:t>。那么，该调查机构的声明是否可信？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原始数据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38755" y="1266984"/>
            <a:ext cx="3520440" cy="328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参数检验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提出原假设和备择假设：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注意：参数检验针对</a:t>
            </a:r>
            <a:r>
              <a:rPr lang="zh-CN" altLang="en-US" dirty="0">
                <a:solidFill>
                  <a:srgbClr val="FFC000"/>
                </a:solidFill>
              </a:rPr>
              <a:t>总体均值</a:t>
            </a:r>
            <a:endParaRPr lang="en-US" altLang="zh-CN" dirty="0">
              <a:solidFill>
                <a:srgbClr val="FFC000"/>
              </a:solidFill>
            </a:endParaRPr>
          </a:p>
          <a:p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640542" y="1882557"/>
            <a:ext cx="5809130" cy="950260"/>
          </a:xfrm>
          <a:prstGeom prst="roundRect">
            <a:avLst/>
          </a:prstGeom>
          <a:solidFill>
            <a:srgbClr val="F5FF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vs</a:t>
            </a:r>
            <a:r>
              <a:rPr lang="en-US" altLang="zh-CN" b="1" dirty="0">
                <a:solidFill>
                  <a:schemeClr val="bg1"/>
                </a:solidFill>
              </a:rPr>
              <a:t>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187575" y="2116950"/>
          <a:ext cx="18478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2" name="Equation" r:id="rId3" imgW="711000" imgH="228600" progId="Equation.DSMT4">
                  <p:embed/>
                </p:oleObj>
              </mc:Choice>
              <mc:Fallback>
                <p:oleObj name="Equation" r:id="rId3" imgW="7110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2116950"/>
                        <a:ext cx="184785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073650" y="2116950"/>
          <a:ext cx="181451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3" name="Equation" r:id="rId5" imgW="698400" imgH="228600" progId="Equation.DSMT4">
                  <p:embed/>
                </p:oleObj>
              </mc:Choice>
              <mc:Fallback>
                <p:oleObj name="Equation" r:id="rId5" imgW="6984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116950"/>
                        <a:ext cx="1814513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/>
              <a:t>检验统计量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假定数据来自</a:t>
            </a:r>
            <a:r>
              <a:rPr lang="zh-CN" altLang="en-US" dirty="0">
                <a:solidFill>
                  <a:srgbClr val="FFC000"/>
                </a:solidFill>
              </a:rPr>
              <a:t>正态总体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zh-CN" altLang="en-US" dirty="0"/>
              <a:t>在原假设成立的时候，检验统计量服从</a:t>
            </a:r>
            <a:r>
              <a:rPr lang="en-US" altLang="zh-CN" dirty="0"/>
              <a:t>t</a:t>
            </a:r>
            <a:r>
              <a:rPr lang="zh-CN" altLang="en-US" dirty="0"/>
              <a:t>分布</a:t>
            </a:r>
            <a:r>
              <a:rPr lang="zh-CN" altLang="en-US" dirty="0">
                <a:solidFill>
                  <a:srgbClr val="FFC000"/>
                </a:solidFill>
              </a:rPr>
              <a:t>（为什么要知道检验统计量的分布？）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zh-CN" altLang="en-US" dirty="0"/>
              <a:t>经计算，检验统计量的取值是</a:t>
            </a:r>
            <a:r>
              <a:rPr lang="en-US" altLang="zh-CN" dirty="0"/>
              <a:t>0.1866</a:t>
            </a:r>
          </a:p>
          <a:p>
            <a:r>
              <a:rPr lang="en-US" altLang="zh-CN" dirty="0"/>
              <a:t>p</a:t>
            </a:r>
            <a:r>
              <a:rPr lang="zh-CN" altLang="en-US" dirty="0"/>
              <a:t>值</a:t>
            </a:r>
            <a:r>
              <a:rPr lang="en-US" altLang="zh-CN" dirty="0"/>
              <a:t>=0.852</a:t>
            </a:r>
            <a:r>
              <a:rPr lang="zh-CN" altLang="en-US" dirty="0"/>
              <a:t>，因此不能拒绝原假设，可以认为调查机构的声明是可靠的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743166" y="977958"/>
            <a:ext cx="3639712" cy="797055"/>
          </a:xfrm>
          <a:prstGeom prst="roundRect">
            <a:avLst/>
          </a:prstGeom>
          <a:solidFill>
            <a:srgbClr val="F5FF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128657" y="995231"/>
          <a:ext cx="2859598" cy="77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5" name="Equation" r:id="rId3" imgW="1269720" imgH="431640" progId="Equation.DSMT4">
                  <p:embed/>
                </p:oleObj>
              </mc:Choice>
              <mc:Fallback>
                <p:oleObj name="Equation" r:id="rId3" imgW="12697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657" y="995231"/>
                        <a:ext cx="2859598" cy="7797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参数检验的条件满足么？</a:t>
            </a:r>
          </a:p>
        </p:txBody>
      </p:sp>
      <p:pic>
        <p:nvPicPr>
          <p:cNvPr id="216066" name="Picture 2" descr="C:\work\1--教学\非参\1 第一讲\fig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9583" y="1035050"/>
            <a:ext cx="6238784" cy="3748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位置参数：均值 </a:t>
            </a:r>
            <a:r>
              <a:rPr lang="en-US" altLang="zh-CN" dirty="0"/>
              <a:t>vs. </a:t>
            </a:r>
            <a:r>
              <a:rPr lang="zh-CN" altLang="en-US" dirty="0"/>
              <a:t>中位数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参数方法中的</a:t>
            </a:r>
            <a:r>
              <a:rPr lang="en-US" altLang="zh-CN" dirty="0"/>
              <a:t>t</a:t>
            </a:r>
            <a:r>
              <a:rPr lang="zh-CN" altLang="en-US" dirty="0"/>
              <a:t>检验</a:t>
            </a:r>
            <a:endParaRPr lang="en-US" altLang="zh-CN" dirty="0"/>
          </a:p>
          <a:p>
            <a:r>
              <a:rPr lang="zh-CN" altLang="en-US" dirty="0"/>
              <a:t>检验总体位置参数（</a:t>
            </a:r>
            <a:r>
              <a:rPr lang="zh-CN" altLang="en-US" dirty="0">
                <a:solidFill>
                  <a:srgbClr val="FFC000"/>
                </a:solidFill>
              </a:rPr>
              <a:t>总体均值</a:t>
            </a:r>
            <a:r>
              <a:rPr lang="zh-CN" altLang="en-US" dirty="0"/>
              <a:t>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非参方法中的符号检验和符号秩检验</a:t>
            </a:r>
            <a:endParaRPr lang="en-US" altLang="zh-CN" dirty="0"/>
          </a:p>
          <a:p>
            <a:r>
              <a:rPr lang="zh-CN" altLang="en-US" dirty="0"/>
              <a:t>检验总体位置参数（</a:t>
            </a:r>
            <a:r>
              <a:rPr lang="zh-CN" altLang="en-US" dirty="0">
                <a:solidFill>
                  <a:srgbClr val="FFC000"/>
                </a:solidFill>
              </a:rPr>
              <a:t>总体中位数</a:t>
            </a:r>
            <a:r>
              <a:rPr lang="zh-CN" altLang="en-US" dirty="0"/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非参数方法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提出原假设和备择假设：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注意：非参数检验针对</a:t>
            </a:r>
            <a:r>
              <a:rPr lang="zh-CN" altLang="en-US" dirty="0">
                <a:solidFill>
                  <a:srgbClr val="FFC000"/>
                </a:solidFill>
              </a:rPr>
              <a:t>总体中位数</a:t>
            </a:r>
            <a:endParaRPr lang="en-US" altLang="zh-CN" dirty="0">
              <a:solidFill>
                <a:srgbClr val="FFC000"/>
              </a:solidFill>
            </a:endParaRPr>
          </a:p>
          <a:p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640542" y="1882557"/>
            <a:ext cx="5809130" cy="950260"/>
          </a:xfrm>
          <a:prstGeom prst="roundRect">
            <a:avLst/>
          </a:prstGeom>
          <a:solidFill>
            <a:srgbClr val="F5FF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vs</a:t>
            </a:r>
            <a:r>
              <a:rPr lang="en-US" altLang="zh-CN" b="1" dirty="0">
                <a:solidFill>
                  <a:schemeClr val="bg1"/>
                </a:solidFill>
              </a:rPr>
              <a:t>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203450" y="2117725"/>
          <a:ext cx="1816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0" name="Equation" r:id="rId3" imgW="698400" imgH="228600" progId="Equation.DSMT4">
                  <p:embed/>
                </p:oleObj>
              </mc:Choice>
              <mc:Fallback>
                <p:oleObj name="Equation" r:id="rId3" imgW="6984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2117725"/>
                        <a:ext cx="18161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089525" y="2117725"/>
          <a:ext cx="17811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1" name="Equation" r:id="rId5" imgW="685800" imgH="228600" progId="Equation.DSMT4">
                  <p:embed/>
                </p:oleObj>
              </mc:Choice>
              <mc:Fallback>
                <p:oleObj name="Equation" r:id="rId5" imgW="6858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2117725"/>
                        <a:ext cx="178117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如果原假设是真的，那么？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如果总体中位数真的是</a:t>
            </a:r>
            <a:r>
              <a:rPr lang="en-US" altLang="zh-CN" dirty="0"/>
              <a:t>10</a:t>
            </a:r>
            <a:r>
              <a:rPr lang="zh-CN" altLang="en-US" dirty="0"/>
              <a:t>，那么样本数据会表现出什么特征？</a:t>
            </a:r>
            <a:endParaRPr lang="en-US" altLang="zh-CN" dirty="0"/>
          </a:p>
          <a:p>
            <a:r>
              <a:rPr lang="zh-CN" altLang="en-US" dirty="0"/>
              <a:t>记</a:t>
            </a:r>
            <a:r>
              <a:rPr lang="en-US" altLang="zh-CN" dirty="0"/>
              <a:t>S</a:t>
            </a:r>
            <a:r>
              <a:rPr lang="en-US" altLang="zh-CN" baseline="30000" dirty="0"/>
              <a:t>+</a:t>
            </a:r>
            <a:r>
              <a:rPr lang="zh-CN" altLang="en-US" dirty="0"/>
              <a:t>为样本数据中大于</a:t>
            </a:r>
            <a:r>
              <a:rPr lang="en-US" altLang="zh-CN" dirty="0"/>
              <a:t>10</a:t>
            </a:r>
            <a:r>
              <a:rPr lang="zh-CN" altLang="en-US" dirty="0"/>
              <a:t>的数目</a:t>
            </a:r>
            <a:endParaRPr lang="en-US" altLang="zh-CN" dirty="0"/>
          </a:p>
          <a:p>
            <a:r>
              <a:rPr lang="zh-CN" altLang="en-US" dirty="0"/>
              <a:t>记</a:t>
            </a:r>
            <a:r>
              <a:rPr lang="en-US" altLang="zh-CN" dirty="0"/>
              <a:t>S</a:t>
            </a:r>
            <a:r>
              <a:rPr lang="en-US" altLang="zh-CN" baseline="30000" dirty="0"/>
              <a:t>-</a:t>
            </a:r>
            <a:r>
              <a:rPr lang="zh-CN" altLang="en-US" dirty="0"/>
              <a:t>为样本数据中小于</a:t>
            </a:r>
            <a:r>
              <a:rPr lang="en-US" altLang="zh-CN" dirty="0"/>
              <a:t>10</a:t>
            </a:r>
            <a:r>
              <a:rPr lang="zh-CN" altLang="en-US" dirty="0"/>
              <a:t>的数目</a:t>
            </a:r>
            <a:endParaRPr lang="en-US" altLang="zh-CN" dirty="0"/>
          </a:p>
          <a:p>
            <a:r>
              <a:rPr lang="zh-CN" altLang="en-US" dirty="0"/>
              <a:t>原假设成立的时候，</a:t>
            </a:r>
            <a:r>
              <a:rPr lang="en-US" altLang="zh-CN" dirty="0"/>
              <a:t> S</a:t>
            </a:r>
            <a:r>
              <a:rPr lang="en-US" altLang="zh-CN" baseline="30000" dirty="0"/>
              <a:t>+</a:t>
            </a:r>
            <a:r>
              <a:rPr lang="zh-CN" altLang="en-US" dirty="0"/>
              <a:t>和</a:t>
            </a:r>
            <a:r>
              <a:rPr lang="en-US" altLang="zh-CN" dirty="0"/>
              <a:t>S</a:t>
            </a:r>
            <a:r>
              <a:rPr lang="en-US" altLang="zh-CN" baseline="30000" dirty="0"/>
              <a:t>-</a:t>
            </a:r>
            <a:r>
              <a:rPr lang="zh-CN" altLang="en-US" dirty="0"/>
              <a:t>的关系是？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为什么叫做符号检验？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利用了样本数据与</a:t>
            </a:r>
            <a:r>
              <a:rPr lang="en-US" altLang="zh-CN" dirty="0"/>
              <a:t>10</a:t>
            </a:r>
            <a:r>
              <a:rPr lang="zh-CN" altLang="en-US" dirty="0"/>
              <a:t>相比的符号</a:t>
            </a:r>
            <a:endParaRPr lang="en-US" altLang="zh-CN" dirty="0"/>
          </a:p>
          <a:p>
            <a:r>
              <a:rPr lang="zh-CN" altLang="en-US" dirty="0"/>
              <a:t>检验的统计量：</a:t>
            </a:r>
            <a:r>
              <a:rPr lang="en-US" altLang="zh-CN" dirty="0"/>
              <a:t> S</a:t>
            </a:r>
            <a:r>
              <a:rPr lang="en-US" altLang="zh-CN" baseline="30000" dirty="0"/>
              <a:t>+</a:t>
            </a:r>
            <a:r>
              <a:rPr lang="zh-CN" altLang="en-US" dirty="0"/>
              <a:t>或者</a:t>
            </a:r>
            <a:r>
              <a:rPr lang="en-US" altLang="zh-CN" dirty="0"/>
              <a:t>S</a:t>
            </a:r>
            <a:r>
              <a:rPr lang="en-US" altLang="zh-CN" baseline="30000" dirty="0"/>
              <a:t>-</a:t>
            </a:r>
          </a:p>
          <a:p>
            <a:r>
              <a:rPr lang="zh-CN" altLang="en-US" dirty="0"/>
              <a:t>在原假设成立的情况下，检验统计量服从二项分布，</a:t>
            </a:r>
            <a:r>
              <a:rPr lang="en-US" altLang="zh-CN" dirty="0"/>
              <a:t>#@%!</a:t>
            </a:r>
          </a:p>
          <a:p>
            <a:r>
              <a:rPr lang="zh-CN" altLang="en-US" dirty="0">
                <a:solidFill>
                  <a:srgbClr val="FFC000"/>
                </a:solidFill>
              </a:rPr>
              <a:t>注意：这里没有对总体做任何假设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 descr="http://b.hiphotos.baidu.com/baike/c0%3Dbaike272%2C5%2C5%2C272%2C90/sign=9271861bcfea15ce55e3e85bd7695196/0df431adcbef7609da7c710128dda3cc7cd99e3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39885" y="1035050"/>
            <a:ext cx="5718180" cy="37480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案例数据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检验统计量，样本中大于</a:t>
            </a:r>
            <a:r>
              <a:rPr lang="en-US" altLang="zh-CN" dirty="0"/>
              <a:t>10</a:t>
            </a:r>
            <a:r>
              <a:rPr lang="zh-CN" altLang="en-US" dirty="0"/>
              <a:t>的样本数</a:t>
            </a:r>
            <a:endParaRPr lang="en-US" altLang="zh-CN" dirty="0"/>
          </a:p>
          <a:p>
            <a:r>
              <a:rPr lang="zh-CN" altLang="en-US" dirty="0"/>
              <a:t>在原假设成立时，检验统计量服从二项分布</a:t>
            </a:r>
            <a:endParaRPr lang="en-US" altLang="zh-CN" dirty="0"/>
          </a:p>
          <a:p>
            <a:r>
              <a:rPr lang="zh-CN" altLang="en-US" dirty="0"/>
              <a:t>经计算，检验统计量的取值是</a:t>
            </a:r>
            <a:r>
              <a:rPr lang="en-US" altLang="zh-CN" dirty="0"/>
              <a:t>266</a:t>
            </a:r>
          </a:p>
          <a:p>
            <a:r>
              <a:rPr lang="zh-CN" altLang="en-US" dirty="0"/>
              <a:t>检验的</a:t>
            </a:r>
            <a:r>
              <a:rPr lang="en-US" altLang="zh-CN" dirty="0"/>
              <a:t>p</a:t>
            </a:r>
            <a:r>
              <a:rPr lang="zh-CN" altLang="en-US" dirty="0"/>
              <a:t>值是</a:t>
            </a:r>
            <a:r>
              <a:rPr lang="en-US" altLang="zh-CN" dirty="0"/>
              <a:t>0.0218</a:t>
            </a:r>
          </a:p>
          <a:p>
            <a:r>
              <a:rPr lang="zh-CN" altLang="en-US" dirty="0"/>
              <a:t>对于</a:t>
            </a:r>
            <a:r>
              <a:rPr lang="en-US" altLang="zh-CN" dirty="0"/>
              <a:t>5%</a:t>
            </a:r>
            <a:r>
              <a:rPr lang="zh-CN" altLang="en-US" dirty="0"/>
              <a:t>的显著性水平，可以拒绝原假设，认为</a:t>
            </a:r>
            <a:r>
              <a:rPr lang="en-US" altLang="zh-CN" dirty="0"/>
              <a:t>A</a:t>
            </a:r>
            <a:r>
              <a:rPr lang="zh-CN" altLang="en-US" dirty="0"/>
              <a:t>地区妇女的平均小时工资不是</a:t>
            </a:r>
            <a:r>
              <a:rPr lang="en-US" altLang="zh-CN" dirty="0"/>
              <a:t>10</a:t>
            </a:r>
            <a:r>
              <a:rPr lang="zh-CN" altLang="en-US" dirty="0"/>
              <a:t>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2" descr="http://img2.jiemian.com/101/original/20150720/143738227775184300_a580x3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9175" y="1651794"/>
            <a:ext cx="4419600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冰淇淋市场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英国</a:t>
            </a:r>
            <a:r>
              <a:rPr lang="en-US" altLang="zh-CN" dirty="0"/>
              <a:t>《</a:t>
            </a:r>
            <a:r>
              <a:rPr lang="zh-CN" altLang="en-US" dirty="0"/>
              <a:t>每日电讯报</a:t>
            </a:r>
            <a:r>
              <a:rPr lang="en-US" altLang="zh-CN" dirty="0"/>
              <a:t>》</a:t>
            </a:r>
          </a:p>
          <a:p>
            <a:r>
              <a:rPr lang="en-US" altLang="zh-CN" dirty="0"/>
              <a:t>2014</a:t>
            </a:r>
            <a:r>
              <a:rPr lang="zh-CN" altLang="en-US" dirty="0"/>
              <a:t>年中国冰淇淋市场销售额达</a:t>
            </a:r>
            <a:r>
              <a:rPr lang="en-US" altLang="zh-CN" dirty="0">
                <a:solidFill>
                  <a:srgbClr val="FFC000"/>
                </a:solidFill>
              </a:rPr>
              <a:t>114</a:t>
            </a:r>
            <a:r>
              <a:rPr lang="zh-CN" altLang="en-US" dirty="0">
                <a:solidFill>
                  <a:srgbClr val="FFC000"/>
                </a:solidFill>
              </a:rPr>
              <a:t>亿美元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zh-CN" altLang="en-US" dirty="0"/>
              <a:t>销量占全球</a:t>
            </a:r>
            <a:r>
              <a:rPr lang="en-US" altLang="zh-CN" dirty="0">
                <a:solidFill>
                  <a:srgbClr val="FFC000"/>
                </a:solidFill>
              </a:rPr>
              <a:t>1/3</a:t>
            </a:r>
            <a:r>
              <a:rPr lang="zh-CN" altLang="en-US" dirty="0"/>
              <a:t>，超过美国的</a:t>
            </a:r>
            <a:r>
              <a:rPr lang="en-US" altLang="zh-CN" dirty="0"/>
              <a:t>112</a:t>
            </a:r>
            <a:r>
              <a:rPr lang="zh-CN" altLang="en-US" dirty="0"/>
              <a:t>亿美元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假设市场上有两个冰淇淋品牌</a:t>
            </a:r>
            <a:r>
              <a:rPr lang="en-US" altLang="zh-CN" dirty="0"/>
              <a:t>A</a:t>
            </a:r>
            <a:r>
              <a:rPr lang="zh-CN" altLang="en-US" dirty="0"/>
              <a:t>和</a:t>
            </a:r>
            <a:r>
              <a:rPr lang="en-US" altLang="zh-CN" dirty="0"/>
              <a:t>B</a:t>
            </a:r>
            <a:r>
              <a:rPr lang="zh-CN" altLang="en-US" dirty="0"/>
              <a:t>，为了比较这两个品牌，找来了</a:t>
            </a:r>
            <a:r>
              <a:rPr lang="en-US" altLang="zh-CN"/>
              <a:t>1110</a:t>
            </a:r>
            <a:r>
              <a:rPr lang="zh-CN" altLang="en-US" dirty="0"/>
              <a:t>个消费者进行品尝。有</a:t>
            </a:r>
            <a:r>
              <a:rPr lang="en-US" altLang="zh-CN" dirty="0"/>
              <a:t>603</a:t>
            </a:r>
            <a:r>
              <a:rPr lang="zh-CN" altLang="en-US" dirty="0"/>
              <a:t>个消费者选择品牌</a:t>
            </a:r>
            <a:r>
              <a:rPr lang="en-US" altLang="zh-CN" dirty="0"/>
              <a:t>A</a:t>
            </a:r>
            <a:r>
              <a:rPr lang="zh-CN" altLang="en-US" dirty="0"/>
              <a:t>，</a:t>
            </a:r>
            <a:r>
              <a:rPr lang="en-US" altLang="zh-CN" dirty="0"/>
              <a:t>498</a:t>
            </a:r>
            <a:r>
              <a:rPr lang="zh-CN" altLang="en-US" dirty="0"/>
              <a:t>个消费者选择品牌</a:t>
            </a:r>
            <a:r>
              <a:rPr lang="en-US" altLang="zh-CN" dirty="0"/>
              <a:t>B</a:t>
            </a:r>
            <a:r>
              <a:rPr lang="zh-CN" altLang="en-US" dirty="0"/>
              <a:t>，有</a:t>
            </a:r>
            <a:r>
              <a:rPr lang="en-US" altLang="zh-CN" dirty="0"/>
              <a:t>9</a:t>
            </a:r>
            <a:r>
              <a:rPr lang="zh-CN" altLang="en-US" dirty="0"/>
              <a:t>个消费者没有表态。现在关心如下假设检验问题：</a:t>
            </a:r>
            <a:endParaRPr lang="en-US" altLang="zh-CN" dirty="0"/>
          </a:p>
          <a:p>
            <a:pPr lvl="1"/>
            <a:r>
              <a:rPr lang="zh-CN" altLang="en-US" dirty="0"/>
              <a:t>原假设：品牌</a:t>
            </a:r>
            <a:r>
              <a:rPr lang="en-US" altLang="zh-CN" dirty="0"/>
              <a:t>A</a:t>
            </a:r>
            <a:r>
              <a:rPr lang="zh-CN" altLang="en-US" dirty="0"/>
              <a:t>和品牌</a:t>
            </a:r>
            <a:r>
              <a:rPr lang="en-US" altLang="zh-CN" dirty="0"/>
              <a:t>B</a:t>
            </a:r>
            <a:r>
              <a:rPr lang="zh-CN" altLang="en-US" dirty="0"/>
              <a:t>没有区别</a:t>
            </a:r>
            <a:endParaRPr lang="en-US" altLang="zh-CN" dirty="0"/>
          </a:p>
          <a:p>
            <a:pPr lvl="1"/>
            <a:r>
              <a:rPr lang="zh-CN" altLang="en-US" dirty="0"/>
              <a:t>备择假设：品牌</a:t>
            </a:r>
            <a:r>
              <a:rPr lang="en-US" altLang="zh-CN" dirty="0"/>
              <a:t>A</a:t>
            </a:r>
            <a:r>
              <a:rPr lang="zh-CN" altLang="en-US" dirty="0"/>
              <a:t>和品牌</a:t>
            </a:r>
            <a:r>
              <a:rPr lang="en-US" altLang="zh-CN" dirty="0"/>
              <a:t>B</a:t>
            </a:r>
            <a:r>
              <a:rPr lang="zh-CN" altLang="en-US" dirty="0"/>
              <a:t>有显著差异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符号检验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检验统计量：选择</a:t>
            </a:r>
            <a:r>
              <a:rPr lang="en-US" altLang="zh-CN" dirty="0"/>
              <a:t>A</a:t>
            </a:r>
            <a:r>
              <a:rPr lang="zh-CN" altLang="en-US" dirty="0"/>
              <a:t>品牌的人数</a:t>
            </a:r>
            <a:endParaRPr lang="en-US" altLang="zh-CN" dirty="0"/>
          </a:p>
          <a:p>
            <a:r>
              <a:rPr lang="zh-CN" altLang="en-US" dirty="0"/>
              <a:t>原假设成立时，服从二项分布</a:t>
            </a:r>
            <a:endParaRPr lang="en-US" altLang="zh-CN" dirty="0"/>
          </a:p>
          <a:p>
            <a:r>
              <a:rPr lang="zh-CN" altLang="en-US" dirty="0"/>
              <a:t>样本数据中，选择</a:t>
            </a:r>
            <a:r>
              <a:rPr lang="en-US" altLang="zh-CN" dirty="0"/>
              <a:t>A</a:t>
            </a:r>
            <a:r>
              <a:rPr lang="zh-CN" altLang="en-US" dirty="0"/>
              <a:t>品牌的人数是</a:t>
            </a:r>
            <a:r>
              <a:rPr lang="en-US" altLang="zh-CN" dirty="0"/>
              <a:t>603</a:t>
            </a:r>
            <a:r>
              <a:rPr lang="zh-CN" altLang="en-US" dirty="0"/>
              <a:t>人</a:t>
            </a:r>
            <a:endParaRPr lang="en-US" altLang="zh-CN" dirty="0"/>
          </a:p>
          <a:p>
            <a:r>
              <a:rPr lang="zh-CN" altLang="en-US" dirty="0"/>
              <a:t>检验的</a:t>
            </a:r>
            <a:r>
              <a:rPr lang="en-US" altLang="zh-CN" dirty="0"/>
              <a:t>p</a:t>
            </a:r>
            <a:r>
              <a:rPr lang="zh-CN" altLang="en-US" dirty="0"/>
              <a:t>值是</a:t>
            </a:r>
            <a:r>
              <a:rPr lang="en-US" altLang="zh-CN" dirty="0"/>
              <a:t>0.0017</a:t>
            </a:r>
          </a:p>
          <a:p>
            <a:r>
              <a:rPr lang="zh-CN" altLang="en-US" dirty="0"/>
              <a:t>拒绝原假设，两个品牌的冰淇淋有显著差异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 descr="http://img1.gtimg.com/baby/pics/hv1/20/119/531/345586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2975" y="1130586"/>
            <a:ext cx="4572000" cy="35570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在一项试验中，将</a:t>
            </a:r>
            <a:r>
              <a:rPr lang="en-US" altLang="zh-CN" dirty="0"/>
              <a:t>8</a:t>
            </a:r>
            <a:r>
              <a:rPr lang="zh-CN" altLang="en-US" dirty="0"/>
              <a:t>对双胞胎随机分成两组，双胞胎中的一人参加一段时间的培训，另外一人不接受培训。在试验结束后，对这</a:t>
            </a:r>
            <a:r>
              <a:rPr lang="en-US" altLang="zh-CN" dirty="0"/>
              <a:t>8</a:t>
            </a:r>
            <a:r>
              <a:rPr lang="zh-CN" altLang="en-US" dirty="0"/>
              <a:t>对双胞胎进行一项测试，关心的是参加培训的人与没有参加的人在这项测试上的差距。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配对样本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555" y="1910874"/>
            <a:ext cx="595884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原假设和备择假设：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其中，未知参数是参加培训与没参加培训的人，在得分上的差距的总体中位数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640542" y="1882557"/>
            <a:ext cx="5809130" cy="950260"/>
          </a:xfrm>
          <a:prstGeom prst="roundRect">
            <a:avLst/>
          </a:prstGeom>
          <a:solidFill>
            <a:srgbClr val="F5FF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vs</a:t>
            </a:r>
            <a:r>
              <a:rPr lang="en-US" altLang="zh-CN" b="1" dirty="0">
                <a:solidFill>
                  <a:schemeClr val="bg1"/>
                </a:solidFill>
              </a:rPr>
              <a:t>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286000" y="2117725"/>
          <a:ext cx="16510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0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17725"/>
                        <a:ext cx="16510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172075" y="2117725"/>
          <a:ext cx="16160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1" name="Equation" r:id="rId5" imgW="622080" imgH="228600" progId="Equation.DSMT4">
                  <p:embed/>
                </p:oleObj>
              </mc:Choice>
              <mc:Fallback>
                <p:oleObj name="Equation" r:id="rId5" imgW="62208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117725"/>
                        <a:ext cx="1616075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检验统计量：得分的差异大于</a:t>
            </a:r>
            <a:r>
              <a:rPr lang="en-US" altLang="zh-CN" dirty="0"/>
              <a:t>0</a:t>
            </a:r>
            <a:r>
              <a:rPr lang="zh-CN" altLang="en-US" dirty="0"/>
              <a:t>的人数</a:t>
            </a:r>
            <a:endParaRPr lang="en-US" altLang="zh-CN" dirty="0"/>
          </a:p>
          <a:p>
            <a:r>
              <a:rPr lang="zh-CN" altLang="en-US" dirty="0"/>
              <a:t>经计算，有</a:t>
            </a:r>
            <a:r>
              <a:rPr lang="en-US" altLang="zh-CN" dirty="0"/>
              <a:t>6</a:t>
            </a:r>
            <a:r>
              <a:rPr lang="zh-CN" altLang="en-US" dirty="0"/>
              <a:t>对双胞胎，参加培训的得分比未参加的得分高</a:t>
            </a:r>
            <a:endParaRPr lang="en-US" altLang="zh-CN" dirty="0"/>
          </a:p>
          <a:p>
            <a:r>
              <a:rPr lang="zh-CN" altLang="en-US" dirty="0"/>
              <a:t>检验的</a:t>
            </a:r>
            <a:r>
              <a:rPr lang="en-US" altLang="zh-CN" dirty="0"/>
              <a:t>p</a:t>
            </a:r>
            <a:r>
              <a:rPr lang="zh-CN" altLang="en-US" dirty="0"/>
              <a:t>值是</a:t>
            </a:r>
            <a:r>
              <a:rPr lang="en-US" altLang="zh-CN" dirty="0"/>
              <a:t>0.1445</a:t>
            </a:r>
          </a:p>
          <a:p>
            <a:r>
              <a:rPr lang="zh-CN" altLang="en-US" dirty="0"/>
              <a:t>在</a:t>
            </a:r>
            <a:r>
              <a:rPr lang="en-US" altLang="zh-CN" dirty="0"/>
              <a:t>5%</a:t>
            </a:r>
            <a:r>
              <a:rPr lang="zh-CN" altLang="en-US" dirty="0"/>
              <a:t>的显著性水平下，不能拒绝原假设，培训没有显著的效果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核心假设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zh-CN" altLang="en-US" b="1" dirty="0">
                <a:solidFill>
                  <a:srgbClr val="FFC000"/>
                </a:solidFill>
              </a:rPr>
              <a:t>正态分布</a:t>
            </a:r>
          </a:p>
        </p:txBody>
      </p:sp>
      <p:pic>
        <p:nvPicPr>
          <p:cNvPr id="7" name="Picture 2" descr="http://ugc.qpic.cn/baikepic2/2820/20150306100343-1094381807.jpg/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2462" y="900113"/>
            <a:ext cx="2948075" cy="3748087"/>
          </a:xfrm>
          <a:prstGeom prst="rect">
            <a:avLst/>
          </a:prstGeom>
          <a:noFill/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941" y="1655387"/>
            <a:ext cx="3033101" cy="302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明明</a:t>
            </a:r>
            <a:r>
              <a:rPr lang="en-US" altLang="zh-CN" dirty="0"/>
              <a:t>8</a:t>
            </a:r>
            <a:r>
              <a:rPr lang="zh-CN" altLang="en-US" dirty="0"/>
              <a:t>对中，有</a:t>
            </a:r>
            <a:r>
              <a:rPr lang="en-US" altLang="zh-CN" dirty="0"/>
              <a:t>6</a:t>
            </a:r>
            <a:r>
              <a:rPr lang="zh-CN" altLang="en-US" dirty="0"/>
              <a:t>对都有显著提高！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555" y="1910874"/>
            <a:ext cx="595884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符号检验只利用了观测值和原假设的中心位置之差来进行检验</a:t>
            </a:r>
            <a:endParaRPr lang="en-US" altLang="zh-CN" dirty="0"/>
          </a:p>
          <a:p>
            <a:r>
              <a:rPr lang="zh-CN" altLang="en-US" dirty="0"/>
              <a:t>符号仅仅代表了该观测在中心位置的哪一侧，并没有表明该点距离中心的远近</a:t>
            </a:r>
            <a:endParaRPr lang="en-US" altLang="zh-CN" dirty="0"/>
          </a:p>
          <a:p>
            <a:r>
              <a:rPr lang="zh-CN" altLang="en-US" dirty="0"/>
              <a:t>如果考虑观测值距离中心远近的信息，自然比仅仅利用符号更加有效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符号秩检验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秩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假设有一组随机样本，第 </a:t>
            </a:r>
            <a:r>
              <a:rPr lang="en-US" altLang="zh-CN" dirty="0" err="1"/>
              <a:t>i</a:t>
            </a:r>
            <a:r>
              <a:rPr lang="en-US" altLang="zh-CN" dirty="0"/>
              <a:t> </a:t>
            </a:r>
            <a:r>
              <a:rPr lang="zh-CN" altLang="en-US" dirty="0"/>
              <a:t>个样本的秩（</a:t>
            </a:r>
            <a:r>
              <a:rPr lang="en-US" altLang="zh-CN" dirty="0"/>
              <a:t>rank</a:t>
            </a:r>
            <a:r>
              <a:rPr lang="zh-CN" altLang="en-US" dirty="0"/>
              <a:t>）是指将样本从小到大排序后其所处的位置</a:t>
            </a:r>
            <a:endParaRPr lang="en-US" altLang="zh-CN" dirty="0"/>
          </a:p>
          <a:p>
            <a:r>
              <a:rPr lang="zh-CN" altLang="en-US" dirty="0"/>
              <a:t>原始数据：</a:t>
            </a:r>
            <a:endParaRPr lang="en-US" altLang="zh-CN" dirty="0"/>
          </a:p>
          <a:p>
            <a:r>
              <a:rPr lang="zh-CN" altLang="en-US" dirty="0"/>
              <a:t>秩：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608738" y="2236538"/>
            <a:ext cx="5331946" cy="623173"/>
          </a:xfrm>
          <a:prstGeom prst="roundRect">
            <a:avLst/>
          </a:prstGeom>
          <a:solidFill>
            <a:srgbClr val="F5FF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2599773" y="2317224"/>
          <a:ext cx="5331946" cy="50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70" name="Equation" r:id="rId3" imgW="2425680" imgH="228600" progId="Equation.DSMT4">
                  <p:embed/>
                </p:oleObj>
              </mc:Choice>
              <mc:Fallback>
                <p:oleObj name="Equation" r:id="rId3" imgW="242568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773" y="2317224"/>
                        <a:ext cx="5331946" cy="5033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回顾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原假设和备择假设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位置参数：总体中位数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1640542" y="1882557"/>
            <a:ext cx="5809130" cy="950260"/>
          </a:xfrm>
          <a:prstGeom prst="roundRect">
            <a:avLst/>
          </a:prstGeom>
          <a:solidFill>
            <a:srgbClr val="F5FF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vs</a:t>
            </a:r>
            <a:r>
              <a:rPr lang="en-US" altLang="zh-CN" b="1" dirty="0">
                <a:solidFill>
                  <a:schemeClr val="bg1"/>
                </a:solidFill>
              </a:rPr>
              <a:t>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219325" y="2117725"/>
          <a:ext cx="1782763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8" name="Equation" r:id="rId3" imgW="685800" imgH="228600" progId="Equation.DSMT4">
                  <p:embed/>
                </p:oleObj>
              </mc:Choice>
              <mc:Fallback>
                <p:oleObj name="Equation" r:id="rId3" imgW="6858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2117725"/>
                        <a:ext cx="1782763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105400" y="2117725"/>
          <a:ext cx="174783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9" name="Equation" r:id="rId5" imgW="672840" imgH="228600" progId="Equation.DSMT4">
                  <p:embed/>
                </p:oleObj>
              </mc:Choice>
              <mc:Fallback>
                <p:oleObj name="Equation" r:id="rId5" imgW="67284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17725"/>
                        <a:ext cx="1747838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样本数据：</a:t>
            </a:r>
            <a:r>
              <a:rPr lang="en-US" altLang="zh-CN" dirty="0"/>
              <a:t>n=23</a:t>
            </a:r>
            <a:endParaRPr lang="zh-CN" altLang="en-US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723183"/>
            <a:ext cx="8810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 rot="5400000">
            <a:off x="3644153" y="1860176"/>
            <a:ext cx="129988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1640542" y="2841800"/>
            <a:ext cx="5809130" cy="950260"/>
          </a:xfrm>
          <a:prstGeom prst="roundRect">
            <a:avLst/>
          </a:prstGeom>
          <a:solidFill>
            <a:srgbClr val="F5FFC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vs</a:t>
            </a:r>
            <a:r>
              <a:rPr lang="en-US" altLang="zh-CN" b="1" dirty="0">
                <a:solidFill>
                  <a:schemeClr val="bg1"/>
                </a:solidFill>
              </a:rPr>
              <a:t>.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203450" y="3076575"/>
          <a:ext cx="1816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7" name="Equation" r:id="rId4" imgW="698400" imgH="228600" progId="Equation.DSMT4">
                  <p:embed/>
                </p:oleObj>
              </mc:Choice>
              <mc:Fallback>
                <p:oleObj name="Equation" r:id="rId4" imgW="6984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3076575"/>
                        <a:ext cx="181610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089525" y="3076575"/>
          <a:ext cx="17795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598" name="Equation" r:id="rId6" imgW="685800" imgH="228600" progId="Equation.DSMT4">
                  <p:embed/>
                </p:oleObj>
              </mc:Choice>
              <mc:Fallback>
                <p:oleObj name="Equation" r:id="rId6" imgW="6858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5" y="3076575"/>
                        <a:ext cx="1779588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符号检验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原假设：总体中位数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等于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21</a:t>
            </a:r>
          </a:p>
          <a:p>
            <a:r>
              <a:rPr lang="zh-CN" altLang="en-US" dirty="0"/>
              <a:t>符号检验</a:t>
            </a:r>
            <a:endParaRPr lang="en-US" altLang="zh-CN" dirty="0"/>
          </a:p>
          <a:p>
            <a:pPr lvl="1"/>
            <a:r>
              <a:rPr lang="zh-CN" altLang="en-US" dirty="0"/>
              <a:t>检验统计量：样本中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大于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21</a:t>
            </a:r>
            <a:r>
              <a:rPr lang="zh-CN" altLang="en-US" dirty="0"/>
              <a:t>的样本数（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</a:rPr>
              <a:t>注意：不要计算大于样本中位数的个数！！！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检验统计量的取值是</a:t>
            </a:r>
            <a:r>
              <a:rPr lang="en-US" altLang="zh-CN" dirty="0"/>
              <a:t>12</a:t>
            </a:r>
          </a:p>
          <a:p>
            <a:pPr lvl="1"/>
            <a:r>
              <a:rPr lang="zh-CN" altLang="en-US" dirty="0"/>
              <a:t>检验的</a:t>
            </a:r>
            <a:r>
              <a:rPr lang="en-US" altLang="zh-CN" dirty="0"/>
              <a:t>p</a:t>
            </a:r>
            <a:r>
              <a:rPr lang="zh-CN" altLang="en-US" dirty="0"/>
              <a:t>值是</a:t>
            </a:r>
            <a:r>
              <a:rPr lang="en-US" altLang="zh-CN" dirty="0"/>
              <a:t>1</a:t>
            </a:r>
          </a:p>
          <a:p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1196185"/>
            <a:ext cx="8810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连接符 6"/>
          <p:cNvCxnSpPr/>
          <p:nvPr/>
        </p:nvCxnSpPr>
        <p:spPr>
          <a:xfrm rot="5400000">
            <a:off x="3644153" y="1333178"/>
            <a:ext cx="129988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符号秩检验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计算每个观测值到</a:t>
            </a:r>
            <a:r>
              <a:rPr lang="en-US" altLang="zh-CN" dirty="0"/>
              <a:t>21</a:t>
            </a:r>
            <a:r>
              <a:rPr lang="zh-CN" altLang="en-US" dirty="0"/>
              <a:t>的绝对距离</a:t>
            </a:r>
            <a:endParaRPr lang="en-US" altLang="zh-CN" dirty="0"/>
          </a:p>
          <a:p>
            <a:r>
              <a:rPr lang="zh-CN" altLang="en-US" dirty="0"/>
              <a:t>将这些绝对距离排序，计算这些绝对距离的秩</a:t>
            </a:r>
            <a:endParaRPr lang="en-US" altLang="zh-CN" dirty="0"/>
          </a:p>
          <a:p>
            <a:pPr>
              <a:lnSpc>
                <a:spcPct val="130000"/>
              </a:lnSpc>
            </a:pPr>
            <a:r>
              <a:rPr lang="zh-CN" altLang="en-US" dirty="0"/>
              <a:t>分别求两个颜色的秩和，</a:t>
            </a:r>
            <a:r>
              <a:rPr lang="en-US" altLang="zh-CN" dirty="0"/>
              <a:t>W</a:t>
            </a:r>
            <a:r>
              <a:rPr lang="en-US" altLang="zh-CN" baseline="30000" dirty="0"/>
              <a:t>-</a:t>
            </a:r>
            <a:r>
              <a:rPr lang="en-US" altLang="zh-CN" dirty="0"/>
              <a:t> </a:t>
            </a:r>
            <a:r>
              <a:rPr lang="zh-CN" altLang="en-US" dirty="0"/>
              <a:t>和</a:t>
            </a:r>
            <a:r>
              <a:rPr lang="en-US" altLang="zh-CN" dirty="0"/>
              <a:t>W</a:t>
            </a:r>
            <a:r>
              <a:rPr lang="en-US" altLang="zh-CN" baseline="30000" dirty="0"/>
              <a:t>+ 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solidFill>
                  <a:srgbClr val="FFC000"/>
                </a:solidFill>
              </a:rPr>
              <a:t>77</a:t>
            </a:r>
            <a:r>
              <a:rPr lang="zh-CN" altLang="en-US" dirty="0"/>
              <a:t>和</a:t>
            </a:r>
            <a:r>
              <a:rPr lang="en-US" altLang="zh-CN" dirty="0">
                <a:solidFill>
                  <a:srgbClr val="00B050"/>
                </a:solidFill>
              </a:rPr>
              <a:t>199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1190245"/>
            <a:ext cx="8810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接连接符 4"/>
          <p:cNvCxnSpPr/>
          <p:nvPr/>
        </p:nvCxnSpPr>
        <p:spPr>
          <a:xfrm rot="5400000">
            <a:off x="3697943" y="1327238"/>
            <a:ext cx="1299883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66688" y="1034582"/>
            <a:ext cx="4126612" cy="6238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393503" y="1034582"/>
            <a:ext cx="4583809" cy="6238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符号秩检验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原假设成立时，</a:t>
            </a:r>
            <a:r>
              <a:rPr lang="en-US" altLang="zh-CN" dirty="0"/>
              <a:t>W</a:t>
            </a:r>
            <a:r>
              <a:rPr lang="en-US" altLang="zh-CN" baseline="30000" dirty="0"/>
              <a:t>+</a:t>
            </a:r>
            <a:r>
              <a:rPr lang="zh-CN" altLang="en-US" dirty="0"/>
              <a:t>和</a:t>
            </a:r>
            <a:r>
              <a:rPr lang="en-US" altLang="zh-CN" dirty="0"/>
              <a:t>W</a:t>
            </a:r>
            <a:r>
              <a:rPr lang="en-US" altLang="zh-CN" baseline="30000" dirty="0"/>
              <a:t>-</a:t>
            </a:r>
            <a:r>
              <a:rPr lang="zh-CN" altLang="en-US" dirty="0"/>
              <a:t>的取值差不多</a:t>
            </a:r>
            <a:endParaRPr lang="en-US" altLang="zh-CN" dirty="0"/>
          </a:p>
          <a:p>
            <a:r>
              <a:rPr lang="en-US" altLang="zh-CN" dirty="0"/>
              <a:t>W</a:t>
            </a:r>
            <a:r>
              <a:rPr lang="en-US" altLang="zh-CN" baseline="30000" dirty="0"/>
              <a:t>+</a:t>
            </a:r>
            <a:r>
              <a:rPr lang="zh-CN" altLang="en-US" dirty="0"/>
              <a:t>或者</a:t>
            </a:r>
            <a:r>
              <a:rPr lang="en-US" altLang="zh-CN" dirty="0"/>
              <a:t>W</a:t>
            </a:r>
            <a:r>
              <a:rPr lang="en-US" altLang="zh-CN" baseline="30000" dirty="0"/>
              <a:t>-</a:t>
            </a:r>
            <a:r>
              <a:rPr lang="zh-CN" altLang="en-US" dirty="0"/>
              <a:t>就是符号秩检验的检验统计量</a:t>
            </a:r>
            <a:endParaRPr lang="en-US" altLang="zh-CN" dirty="0"/>
          </a:p>
          <a:p>
            <a:r>
              <a:rPr lang="zh-CN" altLang="en-US" dirty="0"/>
              <a:t>假定数据来自</a:t>
            </a:r>
            <a:r>
              <a:rPr lang="zh-CN" altLang="en-US" dirty="0">
                <a:solidFill>
                  <a:srgbClr val="FFC000"/>
                </a:solidFill>
              </a:rPr>
              <a:t>连续对称总体分布</a:t>
            </a:r>
            <a:endParaRPr lang="en-US" altLang="zh-CN" dirty="0">
              <a:solidFill>
                <a:srgbClr val="FFC000"/>
              </a:solidFill>
            </a:endParaRPr>
          </a:p>
          <a:p>
            <a:r>
              <a:rPr lang="zh-CN" altLang="en-US" dirty="0"/>
              <a:t>在原假设成立时，可以得到检验统计量的分布，进而计算</a:t>
            </a:r>
            <a:r>
              <a:rPr lang="en-US" altLang="zh-CN" dirty="0"/>
              <a:t>p</a:t>
            </a:r>
            <a:r>
              <a:rPr lang="zh-CN" altLang="en-US" dirty="0"/>
              <a:t>值</a:t>
            </a:r>
            <a:endParaRPr lang="en-US" altLang="zh-CN" dirty="0"/>
          </a:p>
          <a:p>
            <a:r>
              <a:rPr lang="zh-CN" altLang="en-US" dirty="0"/>
              <a:t>例题中，符号秩检验的</a:t>
            </a:r>
            <a:r>
              <a:rPr lang="en-US" altLang="zh-CN" dirty="0"/>
              <a:t>p</a:t>
            </a:r>
            <a:r>
              <a:rPr lang="zh-CN" altLang="en-US" dirty="0"/>
              <a:t>值是</a:t>
            </a:r>
            <a:r>
              <a:rPr lang="en-US" altLang="zh-CN" dirty="0"/>
              <a:t>0.065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配对样本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9555" y="1910874"/>
            <a:ext cx="5958840" cy="199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部部卖座！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样本均值的抽样分布</a:t>
            </a:r>
            <a:endParaRPr lang="en-US" altLang="zh-CN" dirty="0"/>
          </a:p>
          <a:p>
            <a:r>
              <a:rPr lang="zh-CN" altLang="en-US" dirty="0"/>
              <a:t>单样本的</a:t>
            </a:r>
            <a:r>
              <a:rPr lang="en-US" altLang="zh-CN" dirty="0"/>
              <a:t>t</a:t>
            </a:r>
            <a:r>
              <a:rPr lang="zh-CN" altLang="en-US" dirty="0"/>
              <a:t>检验</a:t>
            </a:r>
            <a:endParaRPr lang="en-US" altLang="zh-CN" dirty="0"/>
          </a:p>
          <a:p>
            <a:r>
              <a:rPr lang="zh-CN" altLang="en-US" dirty="0"/>
              <a:t>两样本的</a:t>
            </a:r>
            <a:r>
              <a:rPr lang="en-US" altLang="zh-CN" dirty="0"/>
              <a:t>t</a:t>
            </a:r>
            <a:r>
              <a:rPr lang="zh-CN" altLang="en-US" dirty="0"/>
              <a:t>检验</a:t>
            </a:r>
            <a:endParaRPr lang="en-US" altLang="zh-CN" dirty="0"/>
          </a:p>
          <a:p>
            <a:r>
              <a:rPr lang="zh-CN" altLang="en-US" dirty="0"/>
              <a:t>方差分析</a:t>
            </a:r>
            <a:endParaRPr lang="en-US" altLang="zh-CN" dirty="0"/>
          </a:p>
          <a:p>
            <a:r>
              <a:rPr lang="en-US" altLang="zh-CN" dirty="0"/>
              <a:t>……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2129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126" y="1792941"/>
            <a:ext cx="4495499" cy="178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符号检验的结果：</a:t>
            </a:r>
            <a:endParaRPr lang="en-US" altLang="zh-CN" dirty="0"/>
          </a:p>
          <a:p>
            <a:pPr lvl="1"/>
            <a:r>
              <a:rPr lang="en-US" altLang="zh-CN" dirty="0"/>
              <a:t>p</a:t>
            </a:r>
            <a:r>
              <a:rPr lang="zh-CN" altLang="en-US" dirty="0"/>
              <a:t>值</a:t>
            </a:r>
            <a:r>
              <a:rPr lang="en-US" altLang="zh-CN" dirty="0"/>
              <a:t>=0.1445</a:t>
            </a:r>
          </a:p>
          <a:p>
            <a:r>
              <a:rPr lang="zh-CN" altLang="en-US" dirty="0"/>
              <a:t>符号秩检验的结果：</a:t>
            </a:r>
            <a:endParaRPr lang="en-US" altLang="zh-CN" dirty="0"/>
          </a:p>
          <a:p>
            <a:pPr lvl="1"/>
            <a:r>
              <a:rPr lang="en-US" altLang="zh-CN" dirty="0"/>
              <a:t>p</a:t>
            </a:r>
            <a:r>
              <a:rPr lang="zh-CN" altLang="en-US" dirty="0"/>
              <a:t>值</a:t>
            </a:r>
            <a:r>
              <a:rPr lang="en-US" altLang="zh-CN" dirty="0"/>
              <a:t>=0.0273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71504"/>
            <a:ext cx="8229600" cy="857250"/>
          </a:xfrm>
        </p:spPr>
        <p:txBody>
          <a:bodyPr/>
          <a:lstStyle/>
          <a:p>
            <a:r>
              <a:rPr lang="zh-CN" altLang="en-US" dirty="0"/>
              <a:t>其他检验问题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参数检验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两样本问题：</a:t>
            </a:r>
            <a:r>
              <a:rPr lang="en-US" altLang="zh-CN" dirty="0"/>
              <a:t>t</a:t>
            </a:r>
            <a:r>
              <a:rPr lang="zh-CN" altLang="en-US" dirty="0"/>
              <a:t>检验</a:t>
            </a:r>
            <a:endParaRPr lang="en-US" altLang="zh-CN" dirty="0"/>
          </a:p>
          <a:p>
            <a:r>
              <a:rPr lang="zh-CN" altLang="en-US" dirty="0"/>
              <a:t>多样本问题：方差分析</a:t>
            </a:r>
            <a:r>
              <a:rPr lang="en-US" altLang="zh-CN" dirty="0"/>
              <a:t>F</a:t>
            </a:r>
            <a:r>
              <a:rPr lang="zh-CN" altLang="en-US" dirty="0"/>
              <a:t>检验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非参数检验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两样本问题</a:t>
            </a:r>
            <a:endParaRPr lang="en-US" altLang="zh-CN" dirty="0"/>
          </a:p>
          <a:p>
            <a:pPr lvl="1"/>
            <a:r>
              <a:rPr lang="zh-CN" altLang="en-US" dirty="0"/>
              <a:t>符号检验</a:t>
            </a:r>
            <a:endParaRPr lang="en-US" altLang="zh-CN" dirty="0"/>
          </a:p>
          <a:p>
            <a:pPr lvl="1"/>
            <a:r>
              <a:rPr lang="zh-CN" altLang="en-US" dirty="0"/>
              <a:t>符号秩检验</a:t>
            </a:r>
            <a:endParaRPr lang="en-US" altLang="zh-CN" dirty="0"/>
          </a:p>
          <a:p>
            <a:r>
              <a:rPr lang="zh-CN" altLang="en-US" dirty="0"/>
              <a:t>多样本问题</a:t>
            </a:r>
            <a:endParaRPr lang="en-US" altLang="zh-CN" dirty="0"/>
          </a:p>
          <a:p>
            <a:pPr lvl="1"/>
            <a:r>
              <a:rPr lang="en-US" altLang="zh-CN" dirty="0"/>
              <a:t>K-W</a:t>
            </a:r>
            <a:r>
              <a:rPr lang="zh-CN" altLang="en-US" dirty="0"/>
              <a:t>检验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正态性检验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问题的提出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某生产轴承外座圈的车间，要求生产的零件内径为</a:t>
            </a:r>
            <a:r>
              <a:rPr lang="en-US" altLang="zh-CN" dirty="0"/>
              <a:t>15±0.2mm</a:t>
            </a:r>
            <a:r>
              <a:rPr lang="zh-CN" altLang="en-US" dirty="0"/>
              <a:t>。在检验了一个车间生产的</a:t>
            </a:r>
            <a:r>
              <a:rPr lang="en-US" altLang="zh-CN" dirty="0"/>
              <a:t>20</a:t>
            </a:r>
            <a:r>
              <a:rPr lang="zh-CN" altLang="en-US" dirty="0"/>
              <a:t>个零件后，得到下面的数据（见下图）。现在希望检验这个数据是否来自均值为</a:t>
            </a:r>
            <a:r>
              <a:rPr lang="en-US" altLang="zh-CN" dirty="0"/>
              <a:t>15</a:t>
            </a:r>
            <a:r>
              <a:rPr lang="zh-CN" altLang="en-US" dirty="0"/>
              <a:t>，方差为</a:t>
            </a:r>
            <a:r>
              <a:rPr lang="en-US" altLang="zh-CN" dirty="0"/>
              <a:t>0.04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FFC000"/>
                </a:solidFill>
              </a:rPr>
              <a:t>正态分布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0338" name="Picture 2" descr="C:\work\1--教学\非参\lecture 3\fi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5631" y="1041400"/>
            <a:ext cx="4768913" cy="3822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画图检验</a:t>
            </a:r>
          </a:p>
        </p:txBody>
      </p:sp>
      <p:pic>
        <p:nvPicPr>
          <p:cNvPr id="271362" name="Picture 2" descr="C:\work\1--教学\非参\lecture 3\fig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41283" y="1041400"/>
            <a:ext cx="4537610" cy="3822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Kolmogorov</a:t>
            </a:r>
            <a:r>
              <a:rPr lang="en-US" altLang="zh-CN" dirty="0"/>
              <a:t>-Smirnov(KS)</a:t>
            </a:r>
            <a:r>
              <a:rPr lang="zh-CN" altLang="en-US" dirty="0"/>
              <a:t>检验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检验某个样本数据是否来自于特定的连续分布</a:t>
            </a:r>
            <a:endParaRPr lang="en-US" altLang="zh-CN" dirty="0"/>
          </a:p>
          <a:p>
            <a:r>
              <a:rPr lang="zh-CN" altLang="en-US" dirty="0"/>
              <a:t>例如：检验样本数据是否来自于正态分布</a:t>
            </a:r>
            <a:r>
              <a:rPr lang="en-US" altLang="zh-CN" dirty="0"/>
              <a:t>N(20,2.7)</a:t>
            </a:r>
          </a:p>
          <a:p>
            <a:r>
              <a:rPr lang="zh-CN" altLang="en-US" dirty="0"/>
              <a:t>检验的基础：经验分布函数是累积分布函数的一致估计？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真实的，累积分布函数</a:t>
            </a:r>
          </a:p>
        </p:txBody>
      </p:sp>
      <p:pic>
        <p:nvPicPr>
          <p:cNvPr id="27341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020326" y="1854488"/>
            <a:ext cx="2913935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本占位符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样本的，经验分布函数</a:t>
            </a:r>
          </a:p>
        </p:txBody>
      </p:sp>
      <p:pic>
        <p:nvPicPr>
          <p:cNvPr id="27341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54282" y="2022634"/>
            <a:ext cx="322326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2386" name="Picture 2" descr="C:\work\1--教学\非参\lecture 3\fig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0687" y="1041400"/>
            <a:ext cx="5238801" cy="3822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KS</a:t>
            </a:r>
            <a:r>
              <a:rPr lang="zh-CN" altLang="en-US" dirty="0"/>
              <a:t>检验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提出原假设和备择假设</a:t>
            </a:r>
            <a:endParaRPr lang="en-US" altLang="zh-CN" dirty="0"/>
          </a:p>
          <a:p>
            <a:pPr lvl="1"/>
            <a:r>
              <a:rPr lang="zh-CN" altLang="en-US" dirty="0"/>
              <a:t>原假设：样本数据来自正态分布</a:t>
            </a:r>
            <a:endParaRPr lang="en-US" altLang="zh-CN" dirty="0"/>
          </a:p>
          <a:p>
            <a:pPr lvl="1"/>
            <a:r>
              <a:rPr lang="zh-CN" altLang="en-US" dirty="0"/>
              <a:t>备择假设：样本数据不来自正态分布</a:t>
            </a:r>
            <a:endParaRPr lang="en-US" altLang="zh-CN" dirty="0"/>
          </a:p>
          <a:p>
            <a:r>
              <a:rPr lang="zh-CN" altLang="en-US" dirty="0"/>
              <a:t>检验统计量</a:t>
            </a:r>
            <a:endParaRPr lang="en-US" altLang="zh-CN" dirty="0"/>
          </a:p>
          <a:p>
            <a:pPr lvl="1"/>
            <a:r>
              <a:rPr lang="zh-CN" altLang="en-US" dirty="0"/>
              <a:t>累积分布函数和经验分布函数的差异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然而现实中的数据是</a:t>
            </a:r>
            <a:r>
              <a:rPr lang="en-US" altLang="zh-CN" dirty="0"/>
              <a:t>...</a:t>
            </a:r>
            <a:endParaRPr lang="zh-CN" altLang="en-US" dirty="0"/>
          </a:p>
        </p:txBody>
      </p:sp>
      <p:pic>
        <p:nvPicPr>
          <p:cNvPr id="2140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106" y="2026024"/>
            <a:ext cx="4269919" cy="111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91120" y="900113"/>
            <a:ext cx="375276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原假设成立时，能够推导检验统计量的抽样分布</a:t>
            </a:r>
            <a:endParaRPr lang="en-US" altLang="zh-CN" dirty="0"/>
          </a:p>
          <a:p>
            <a:r>
              <a:rPr lang="zh-CN" altLang="en-US" dirty="0"/>
              <a:t>例题的检验</a:t>
            </a:r>
            <a:r>
              <a:rPr lang="en-US" altLang="zh-CN" dirty="0"/>
              <a:t>p</a:t>
            </a:r>
            <a:r>
              <a:rPr lang="zh-CN" altLang="en-US" dirty="0"/>
              <a:t>值是</a:t>
            </a:r>
            <a:r>
              <a:rPr lang="en-US" altLang="zh-CN" dirty="0"/>
              <a:t>0.0147</a:t>
            </a:r>
            <a:r>
              <a:rPr lang="zh-CN" altLang="en-US" dirty="0"/>
              <a:t>，在</a:t>
            </a:r>
            <a:r>
              <a:rPr lang="en-US" altLang="zh-CN" dirty="0"/>
              <a:t>5%</a:t>
            </a:r>
            <a:r>
              <a:rPr lang="zh-CN" altLang="en-US" dirty="0"/>
              <a:t>的显著性水平下，拒绝原假设，认为样本数据不是来自正态分布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参数方法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/>
              <a:t>需要对数据来自的总体的分布特征做出一定的假设</a:t>
            </a:r>
            <a:endParaRPr lang="en-US" altLang="zh-CN" dirty="0"/>
          </a:p>
          <a:p>
            <a:r>
              <a:rPr lang="zh-CN" altLang="en-US" dirty="0"/>
              <a:t>例如，正态性假设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zh-CN" altLang="en-US" dirty="0"/>
              <a:t>检验</a:t>
            </a:r>
            <a:endParaRPr lang="en-US" altLang="zh-CN" dirty="0"/>
          </a:p>
          <a:p>
            <a:r>
              <a:rPr lang="zh-CN" altLang="en-US" dirty="0"/>
              <a:t>方差分析</a:t>
            </a:r>
            <a:endParaRPr lang="en-US" altLang="zh-CN" dirty="0"/>
          </a:p>
          <a:p>
            <a:r>
              <a:rPr lang="en-US" altLang="zh-CN" dirty="0"/>
              <a:t>……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89434"/>
            <a:ext cx="8229600" cy="857250"/>
          </a:xfrm>
        </p:spPr>
        <p:txBody>
          <a:bodyPr/>
          <a:lstStyle/>
          <a:p>
            <a:r>
              <a:rPr lang="zh-CN" altLang="en-US" dirty="0"/>
              <a:t>非参数检验</a:t>
            </a:r>
            <a:r>
              <a:rPr lang="en-US" altLang="zh-CN" dirty="0"/>
              <a:t>(nonparametric)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定义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/>
              <a:t>非参数检验也称作与总体分布无关的检验</a:t>
            </a:r>
            <a:r>
              <a:rPr lang="en-US" altLang="zh-CN" dirty="0"/>
              <a:t>(distribution-free)</a:t>
            </a:r>
          </a:p>
          <a:p>
            <a:r>
              <a:rPr lang="zh-CN" altLang="en-US" dirty="0"/>
              <a:t>在非参数检验中，不需要对总体分布的具体形式作出严格假设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特点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CN" altLang="en-US" dirty="0"/>
              <a:t>非参数检验不需要严格的假设条件，适用面广</a:t>
            </a:r>
            <a:endParaRPr lang="en-US" altLang="zh-CN" dirty="0"/>
          </a:p>
          <a:p>
            <a:r>
              <a:rPr lang="zh-CN" altLang="en-US" dirty="0"/>
              <a:t>非参数检验可以处理各种类型的数据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非参数统计的地位？</a:t>
            </a:r>
          </a:p>
        </p:txBody>
      </p:sp>
      <p:pic>
        <p:nvPicPr>
          <p:cNvPr id="5" name="Picture 2" descr="http://img.67.com/upload/images/2014/03/03/eGlvbmdoYW5saW4xMzkzODM1OTI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8794"/>
          <a:stretch>
            <a:fillRect/>
          </a:stretch>
        </p:blipFill>
        <p:spPr bwMode="auto">
          <a:xfrm>
            <a:off x="1630322" y="968184"/>
            <a:ext cx="5873123" cy="37496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本章主要内容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位置参数的检验</a:t>
            </a:r>
            <a:endParaRPr lang="en-US" altLang="zh-CN" dirty="0"/>
          </a:p>
          <a:p>
            <a:pPr lvl="1"/>
            <a:r>
              <a:rPr lang="zh-CN" altLang="en-US" dirty="0"/>
              <a:t>符号检验</a:t>
            </a:r>
            <a:endParaRPr lang="en-US" altLang="zh-CN" dirty="0"/>
          </a:p>
          <a:p>
            <a:pPr lvl="1"/>
            <a:r>
              <a:rPr lang="zh-CN" altLang="en-US" dirty="0"/>
              <a:t>符号秩检验</a:t>
            </a:r>
            <a:endParaRPr lang="en-US" altLang="zh-CN" dirty="0"/>
          </a:p>
          <a:p>
            <a:r>
              <a:rPr lang="zh-CN" altLang="en-US" dirty="0"/>
              <a:t>正态性检验</a:t>
            </a:r>
            <a:endParaRPr lang="en-US" altLang="zh-CN" dirty="0"/>
          </a:p>
          <a:p>
            <a:pPr lvl="1"/>
            <a:r>
              <a:rPr lang="en-US" altLang="zh-CN" dirty="0"/>
              <a:t>KS</a:t>
            </a:r>
            <a:r>
              <a:rPr lang="zh-CN" altLang="en-US" dirty="0"/>
              <a:t>检验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2912</TotalTime>
  <Words>1425</Words>
  <Application>Microsoft Macintosh PowerPoint</Application>
  <PresentationFormat>全屏显示(16:9)</PresentationFormat>
  <Paragraphs>173</Paragraphs>
  <Slides>50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7" baseType="lpstr">
      <vt:lpstr>华文中宋</vt:lpstr>
      <vt:lpstr>微软雅黑</vt:lpstr>
      <vt:lpstr>GB18030 Bitmap</vt:lpstr>
      <vt:lpstr>Arial</vt:lpstr>
      <vt:lpstr>Calibri</vt:lpstr>
      <vt:lpstr>1_Office 主题</vt:lpstr>
      <vt:lpstr>Equation</vt:lpstr>
      <vt:lpstr>中央财经大学  统计与数学学院</vt:lpstr>
      <vt:lpstr>PowerPoint 演示文稿</vt:lpstr>
      <vt:lpstr>核心假设</vt:lpstr>
      <vt:lpstr>部部卖座！</vt:lpstr>
      <vt:lpstr>然而现实中的数据是...</vt:lpstr>
      <vt:lpstr>参数方法</vt:lpstr>
      <vt:lpstr>非参数检验(nonparametric)</vt:lpstr>
      <vt:lpstr>非参数统计的地位？</vt:lpstr>
      <vt:lpstr>本章主要内容</vt:lpstr>
      <vt:lpstr>PowerPoint 演示文稿</vt:lpstr>
      <vt:lpstr>案例：妇女小时工资数据</vt:lpstr>
      <vt:lpstr>原始数据</vt:lpstr>
      <vt:lpstr>参数检验</vt:lpstr>
      <vt:lpstr>PowerPoint 演示文稿</vt:lpstr>
      <vt:lpstr>参数检验的条件满足么？</vt:lpstr>
      <vt:lpstr>位置参数：均值 vs. 中位数</vt:lpstr>
      <vt:lpstr>非参数方法</vt:lpstr>
      <vt:lpstr>如果原假设是真的，那么？</vt:lpstr>
      <vt:lpstr>为什么叫做符号检验？</vt:lpstr>
      <vt:lpstr>案例数据</vt:lpstr>
      <vt:lpstr>PowerPoint 演示文稿</vt:lpstr>
      <vt:lpstr>冰淇淋市场</vt:lpstr>
      <vt:lpstr>PowerPoint 演示文稿</vt:lpstr>
      <vt:lpstr>符号检验</vt:lpstr>
      <vt:lpstr>PowerPoint 演示文稿</vt:lpstr>
      <vt:lpstr>PowerPoint 演示文稿</vt:lpstr>
      <vt:lpstr>配对样本</vt:lpstr>
      <vt:lpstr>PowerPoint 演示文稿</vt:lpstr>
      <vt:lpstr>PowerPoint 演示文稿</vt:lpstr>
      <vt:lpstr>明明8对中，有6对都有显著提高！</vt:lpstr>
      <vt:lpstr>总结</vt:lpstr>
      <vt:lpstr>PowerPoint 演示文稿</vt:lpstr>
      <vt:lpstr>秩</vt:lpstr>
      <vt:lpstr>回顾</vt:lpstr>
      <vt:lpstr>例子</vt:lpstr>
      <vt:lpstr>符号检验</vt:lpstr>
      <vt:lpstr>符号秩检验</vt:lpstr>
      <vt:lpstr>符号秩检验</vt:lpstr>
      <vt:lpstr>配对样本</vt:lpstr>
      <vt:lpstr>PowerPoint 演示文稿</vt:lpstr>
      <vt:lpstr>其他检验问题</vt:lpstr>
      <vt:lpstr>PowerPoint 演示文稿</vt:lpstr>
      <vt:lpstr>问题的提出</vt:lpstr>
      <vt:lpstr>PowerPoint 演示文稿</vt:lpstr>
      <vt:lpstr>画图检验</vt:lpstr>
      <vt:lpstr>Kolmogorov-Smirnov(KS)检验</vt:lpstr>
      <vt:lpstr>PowerPoint 演示文稿</vt:lpstr>
      <vt:lpstr>PowerPoint 演示文稿</vt:lpstr>
      <vt:lpstr>KS检验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关 蓉</dc:creator>
  <cp:lastModifiedBy>关 蓉</cp:lastModifiedBy>
  <cp:revision>253</cp:revision>
  <dcterms:created xsi:type="dcterms:W3CDTF">2016-02-22T09:00:11Z</dcterms:created>
  <dcterms:modified xsi:type="dcterms:W3CDTF">2020-02-06T01:19:33Z</dcterms:modified>
</cp:coreProperties>
</file>