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307" r:id="rId11"/>
    <p:sldId id="308" r:id="rId12"/>
    <p:sldId id="270" r:id="rId13"/>
    <p:sldId id="271" r:id="rId14"/>
    <p:sldId id="272" r:id="rId15"/>
    <p:sldId id="276" r:id="rId16"/>
    <p:sldId id="277" r:id="rId17"/>
    <p:sldId id="273" r:id="rId18"/>
    <p:sldId id="304" r:id="rId19"/>
    <p:sldId id="275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311" r:id="rId34"/>
    <p:sldId id="293" r:id="rId35"/>
    <p:sldId id="296" r:id="rId36"/>
    <p:sldId id="314" r:id="rId37"/>
    <p:sldId id="291" r:id="rId38"/>
    <p:sldId id="294" r:id="rId39"/>
    <p:sldId id="315" r:id="rId40"/>
    <p:sldId id="298" r:id="rId41"/>
    <p:sldId id="292" r:id="rId42"/>
    <p:sldId id="300" r:id="rId43"/>
    <p:sldId id="295" r:id="rId44"/>
    <p:sldId id="305" r:id="rId45"/>
    <p:sldId id="312" r:id="rId46"/>
    <p:sldId id="297" r:id="rId47"/>
    <p:sldId id="299" r:id="rId48"/>
    <p:sldId id="316" r:id="rId49"/>
    <p:sldId id="317" r:id="rId50"/>
    <p:sldId id="313" r:id="rId51"/>
    <p:sldId id="318" r:id="rId52"/>
    <p:sldId id="323" r:id="rId53"/>
    <p:sldId id="319" r:id="rId54"/>
    <p:sldId id="320" r:id="rId55"/>
    <p:sldId id="321" r:id="rId56"/>
    <p:sldId id="322" r:id="rId57"/>
    <p:sldId id="324" r:id="rId58"/>
    <p:sldId id="326" r:id="rId59"/>
    <p:sldId id="325" r:id="rId60"/>
    <p:sldId id="327" r:id="rId61"/>
    <p:sldId id="329" r:id="rId62"/>
    <p:sldId id="330" r:id="rId63"/>
    <p:sldId id="331" r:id="rId64"/>
    <p:sldId id="328" r:id="rId65"/>
    <p:sldId id="332" r:id="rId66"/>
    <p:sldId id="353" r:id="rId67"/>
    <p:sldId id="333" r:id="rId68"/>
    <p:sldId id="334" r:id="rId69"/>
    <p:sldId id="335" r:id="rId70"/>
    <p:sldId id="336" r:id="rId71"/>
    <p:sldId id="337" r:id="rId72"/>
    <p:sldId id="343" r:id="rId73"/>
    <p:sldId id="338" r:id="rId74"/>
    <p:sldId id="340" r:id="rId75"/>
    <p:sldId id="339" r:id="rId76"/>
    <p:sldId id="341" r:id="rId77"/>
    <p:sldId id="342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61" r:id="rId88"/>
    <p:sldId id="358" r:id="rId89"/>
    <p:sldId id="355" r:id="rId90"/>
    <p:sldId id="357" r:id="rId91"/>
    <p:sldId id="356" r:id="rId92"/>
    <p:sldId id="360" r:id="rId93"/>
    <p:sldId id="359" r:id="rId9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FF5"/>
    <a:srgbClr val="DAEFF5"/>
    <a:srgbClr val="F5FFC1"/>
    <a:srgbClr val="D5D5D5"/>
    <a:srgbClr val="D6EBF5"/>
    <a:srgbClr val="1D4C7C"/>
    <a:srgbClr val="2390D1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85"/>
  </p:normalViewPr>
  <p:slideViewPr>
    <p:cSldViewPr snapToGrid="0" snapToObjects="1">
      <p:cViewPr varScale="1">
        <p:scale>
          <a:sx n="145" d="100"/>
          <a:sy n="145" d="100"/>
        </p:scale>
        <p:origin x="176" y="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6301-24B0-432B-AE72-60C381391D59}" type="datetimeFigureOut">
              <a:rPr lang="zh-CN" altLang="en-US" smtClean="0"/>
              <a:pPr/>
              <a:t>2024/6/16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B3B1A-0DEA-4C03-95B2-60F8E2554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4096" y="4218521"/>
            <a:ext cx="4105973" cy="571579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5827" y="2642852"/>
            <a:ext cx="7733828" cy="138155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396422" y="273985"/>
            <a:ext cx="5093207" cy="1859807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179976" y="608837"/>
            <a:ext cx="493913" cy="504000"/>
          </a:xfrm>
          <a:prstGeom prst="mathPlus">
            <a:avLst/>
          </a:prstGeom>
          <a:solidFill>
            <a:srgbClr val="1D4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618798" y="273986"/>
            <a:ext cx="1511999" cy="8951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5618798" y="1276716"/>
            <a:ext cx="1511999" cy="863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256627" y="273986"/>
            <a:ext cx="1511999" cy="895126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256627" y="1280064"/>
            <a:ext cx="1511999" cy="863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673889" y="758894"/>
            <a:ext cx="26694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zh-CN" altLang="en-US" sz="3600" i="1" spc="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统计学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 userDrawn="1"/>
        </p:nvPicPr>
        <p:blipFill>
          <a:blip r:embed="rId2" cstate="email">
            <a:biLevel thresh="50000"/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806" y="419685"/>
            <a:ext cx="796087" cy="6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本框 22"/>
          <p:cNvSpPr txBox="1"/>
          <p:nvPr userDrawn="1"/>
        </p:nvSpPr>
        <p:spPr>
          <a:xfrm>
            <a:off x="2897136" y="1212581"/>
            <a:ext cx="266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spc="300" dirty="0">
                <a:solidFill>
                  <a:srgbClr val="D6EBF5"/>
                </a:solidFill>
                <a:latin typeface="GB18030 Bitmap"/>
                <a:ea typeface="GB18030 Bitmap"/>
                <a:cs typeface="GB18030 Bitmap"/>
              </a:rPr>
              <a:t>Statistics</a:t>
            </a:r>
            <a:endParaRPr kumimoji="1" lang="zh-CN" altLang="en-US" sz="2800" i="1" spc="300" dirty="0">
              <a:solidFill>
                <a:srgbClr val="D6EBF5"/>
              </a:solidFill>
              <a:latin typeface="GB18030 Bitmap"/>
              <a:ea typeface="GB18030 Bitmap"/>
              <a:cs typeface="GB18030 Bitmap"/>
            </a:endParaRPr>
          </a:p>
        </p:txBody>
      </p:sp>
    </p:spTree>
    <p:extLst>
      <p:ext uri="{BB962C8B-B14F-4D97-AF65-F5344CB8AC3E}">
        <p14:creationId xmlns:p14="http://schemas.microsoft.com/office/powerpoint/2010/main" val="15961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1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21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35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2342" y="4384524"/>
            <a:ext cx="4105973" cy="57157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5088" y="3493372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78449" y="166380"/>
            <a:ext cx="4360803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4779916" y="166380"/>
            <a:ext cx="1979998" cy="147599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905889" y="166380"/>
            <a:ext cx="1980000" cy="1475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4779916" y="1722846"/>
            <a:ext cx="1979998" cy="1475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6905889" y="1722846"/>
            <a:ext cx="1980000" cy="1475998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474123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5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0870" y="3671262"/>
            <a:ext cx="4533480" cy="912694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58670" y="1233675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740870" y="166380"/>
            <a:ext cx="8145017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1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2236" y="166380"/>
            <a:ext cx="299875" cy="3050101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027828" y="3350978"/>
            <a:ext cx="1377789" cy="80577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513257" y="4242841"/>
            <a:ext cx="1353530" cy="805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027827" y="4242841"/>
            <a:ext cx="1377789" cy="8057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7513257" y="3350978"/>
            <a:ext cx="1353530" cy="805779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00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83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"/>
          </p:nvPr>
        </p:nvSpPr>
        <p:spPr>
          <a:xfrm>
            <a:off x="384623" y="1034582"/>
            <a:ext cx="8229599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40626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9" name="等腰三角形 8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" name="组 9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1" name="矩形 10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矩形 11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3748738"/>
          </a:xfrm>
        </p:spPr>
        <p:txBody>
          <a:bodyPr/>
          <a:lstStyle>
            <a:lvl1pPr>
              <a:defRPr sz="2800">
                <a:solidFill>
                  <a:srgbClr val="DAEFF5"/>
                </a:solidFill>
              </a:defRPr>
            </a:lvl1pPr>
            <a:lvl2pPr>
              <a:defRPr sz="2400">
                <a:solidFill>
                  <a:srgbClr val="DAEFF5"/>
                </a:solidFill>
              </a:defRPr>
            </a:lvl2pPr>
            <a:lvl3pPr>
              <a:defRPr sz="2000">
                <a:solidFill>
                  <a:srgbClr val="DAEFF5"/>
                </a:solidFill>
              </a:defRPr>
            </a:lvl3pPr>
            <a:lvl4pPr>
              <a:defRPr sz="1800">
                <a:solidFill>
                  <a:srgbClr val="DAEFF5"/>
                </a:solidFill>
              </a:defRPr>
            </a:lvl4pPr>
            <a:lvl5pPr>
              <a:defRPr sz="1800">
                <a:solidFill>
                  <a:srgbClr val="DAEFF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12193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740870" y="211203"/>
            <a:ext cx="8145017" cy="4704444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1" y="604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2236" y="211203"/>
            <a:ext cx="299875" cy="4704444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28682" y="963426"/>
            <a:ext cx="6723435" cy="341433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714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>
          <a:xfrm>
            <a:off x="395963" y="1041453"/>
            <a:ext cx="8229600" cy="382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389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10" name="组 9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11" name="等腰三角形 10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2" name="组 11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矩形 13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9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6" name="组 5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2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5" name="组 4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6" name="等腰三角形 5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" name="组 6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2024/6/16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4623" y="10414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2550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66" r:id="rId3"/>
    <p:sldLayoutId id="2147483677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9" r:id="rId13"/>
    <p:sldLayoutId id="2147483680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华文中宋"/>
          <a:ea typeface="华文中宋"/>
          <a:cs typeface="华文中宋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3200" kern="1200">
          <a:solidFill>
            <a:srgbClr val="DAEFF5"/>
          </a:solidFill>
          <a:latin typeface="微软雅黑"/>
          <a:ea typeface="微软雅黑"/>
          <a:cs typeface="微软雅黑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800" kern="1200">
          <a:solidFill>
            <a:srgbClr val="DAEFF5"/>
          </a:solidFill>
          <a:latin typeface="微软雅黑"/>
          <a:ea typeface="微软雅黑"/>
          <a:cs typeface="微软雅黑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2400" kern="1200">
          <a:solidFill>
            <a:srgbClr val="DAEFF5"/>
          </a:solidFill>
          <a:latin typeface="微软雅黑"/>
          <a:ea typeface="微软雅黑"/>
          <a:cs typeface="微软雅黑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»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24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71510" y="4218520"/>
            <a:ext cx="4272490" cy="571579"/>
          </a:xfrm>
        </p:spPr>
        <p:txBody>
          <a:bodyPr/>
          <a:lstStyle/>
          <a:p>
            <a:r>
              <a:rPr kumimoji="1" lang="zh-CN" altLang="en-US" dirty="0"/>
              <a:t>中央财经大学</a:t>
            </a:r>
            <a:r>
              <a:rPr kumimoji="1" lang="en-US" altLang="zh-CN" dirty="0"/>
              <a:t>  </a:t>
            </a:r>
            <a:r>
              <a:rPr kumimoji="1" lang="zh-CN" altLang="en-US" dirty="0"/>
              <a:t>统计与</a:t>
            </a:r>
            <a:r>
              <a:rPr kumimoji="1" lang="zh-CN" altLang="en-US"/>
              <a:t>数学学院</a:t>
            </a:r>
            <a:endParaRPr kumimoji="1"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9976" y="2771978"/>
            <a:ext cx="8615083" cy="12309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zh-CN" altLang="en-US" sz="4800" spc="300" dirty="0"/>
              <a:t>第七章</a:t>
            </a:r>
            <a:r>
              <a:rPr kumimoji="1" lang="en-US" altLang="zh-CN" sz="4800" spc="300" dirty="0"/>
              <a:t>   </a:t>
            </a:r>
            <a:r>
              <a:rPr kumimoji="1" lang="zh-CN" altLang="en-US" sz="4800" spc="300" dirty="0"/>
              <a:t>相关与回归分析</a:t>
            </a:r>
          </a:p>
        </p:txBody>
      </p:sp>
    </p:spTree>
    <p:extLst>
      <p:ext uri="{BB962C8B-B14F-4D97-AF65-F5344CB8AC3E}">
        <p14:creationId xmlns:p14="http://schemas.microsoft.com/office/powerpoint/2010/main" val="336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97119"/>
            <a:ext cx="8229600" cy="857250"/>
          </a:xfrm>
        </p:spPr>
        <p:txBody>
          <a:bodyPr/>
          <a:lstStyle/>
          <a:p>
            <a:r>
              <a:rPr lang="zh-CN" altLang="en-US" dirty="0"/>
              <a:t>更多例子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CN" altLang="en-US" dirty="0"/>
              <a:t>收入 </a:t>
            </a:r>
            <a:r>
              <a:rPr lang="en-US" altLang="zh-CN" dirty="0"/>
              <a:t>vs. </a:t>
            </a:r>
            <a:r>
              <a:rPr lang="zh-CN" altLang="en-US" dirty="0"/>
              <a:t>消费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CN" altLang="en-US" dirty="0"/>
              <a:t>价格 </a:t>
            </a:r>
            <a:r>
              <a:rPr lang="en-US" altLang="zh-CN" dirty="0"/>
              <a:t>vs. </a:t>
            </a:r>
            <a:r>
              <a:rPr lang="zh-CN" altLang="en-US" dirty="0"/>
              <a:t>销量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8" y="1630363"/>
            <a:ext cx="2969231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97" y="1630363"/>
            <a:ext cx="2969231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线性无关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36" y="1035050"/>
            <a:ext cx="3754878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游戏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猜相关</a:t>
            </a:r>
            <a:endParaRPr lang="en-US" altLang="zh-CN" dirty="0"/>
          </a:p>
          <a:p>
            <a:r>
              <a:rPr lang="zh-CN" altLang="en-US" dirty="0"/>
              <a:t>得红包</a:t>
            </a:r>
          </a:p>
        </p:txBody>
      </p:sp>
      <p:pic>
        <p:nvPicPr>
          <p:cNvPr id="289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3477" y="900113"/>
            <a:ext cx="2586046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3847"/>
            <a:ext cx="4038600" cy="356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82010" y="1159727"/>
            <a:ext cx="80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0.58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90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3594" y="970158"/>
            <a:ext cx="3884706" cy="35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38800" y="1159727"/>
            <a:ext cx="80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0.14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相关系数的检验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假设两个变量都服从正态分布</a:t>
            </a:r>
            <a:endParaRPr lang="en-US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原假设：总体相关系数等于</a:t>
            </a:r>
            <a:r>
              <a:rPr lang="en-US" altLang="zh-CN" dirty="0">
                <a:solidFill>
                  <a:srgbClr val="FFC000"/>
                </a:solidFill>
              </a:rPr>
              <a:t>0</a:t>
            </a:r>
          </a:p>
          <a:p>
            <a:r>
              <a:rPr lang="zh-CN" altLang="en-US" dirty="0"/>
              <a:t>检验统计量：</a:t>
            </a:r>
            <a:r>
              <a:rPr lang="en-US" altLang="zh-CN" dirty="0"/>
              <a:t>t</a:t>
            </a:r>
            <a:r>
              <a:rPr lang="zh-CN" altLang="en-US" dirty="0"/>
              <a:t>统计量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做决策：</a:t>
            </a:r>
            <a:endParaRPr lang="en-US" altLang="zh-CN" dirty="0"/>
          </a:p>
          <a:p>
            <a:pPr lvl="1"/>
            <a:r>
              <a:rPr lang="en-US" altLang="zh-CN" dirty="0"/>
              <a:t>p</a:t>
            </a:r>
            <a:r>
              <a:rPr lang="zh-CN" altLang="en-US" dirty="0"/>
              <a:t>值小于</a:t>
            </a:r>
            <a:r>
              <a:rPr lang="en-US" altLang="zh-CN" dirty="0"/>
              <a:t>0.05</a:t>
            </a:r>
            <a:r>
              <a:rPr lang="zh-CN" altLang="en-US" dirty="0"/>
              <a:t>，拒绝原假设，认为两个变量线性相关</a:t>
            </a: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499" y="2992589"/>
            <a:ext cx="3094359" cy="6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相关系数的应用</a:t>
            </a:r>
          </a:p>
        </p:txBody>
      </p:sp>
      <p:sp>
        <p:nvSpPr>
          <p:cNvPr id="4" name="Shape 100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pic>
        <p:nvPicPr>
          <p:cNvPr id="5" name="4cbed85ef9ebfa6015a4927c942b2277.jpg" descr="4cbed85ef9ebfa6015a4927c942b2277.jpg"/>
          <p:cNvPicPr>
            <a:picLocks noChangeAspect="1"/>
          </p:cNvPicPr>
          <p:nvPr/>
        </p:nvPicPr>
        <p:blipFill>
          <a:blip r:embed="rId2"/>
          <a:srcRect l="341" t="2777" b="2777"/>
          <a:stretch>
            <a:fillRect/>
          </a:stretch>
        </p:blipFill>
        <p:spPr>
          <a:xfrm>
            <a:off x="1342642" y="1019088"/>
            <a:ext cx="6429754" cy="41244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006"/>
          <p:cNvSpPr/>
          <p:nvPr/>
        </p:nvSpPr>
        <p:spPr>
          <a:xfrm>
            <a:off x="1409579" y="3323032"/>
            <a:ext cx="6296073" cy="1366839"/>
          </a:xfrm>
          <a:prstGeom prst="rect">
            <a:avLst/>
          </a:prstGeom>
          <a:solidFill>
            <a:srgbClr val="000000">
              <a:alpha val="59999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2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" name="Shape 1007"/>
          <p:cNvSpPr/>
          <p:nvPr/>
        </p:nvSpPr>
        <p:spPr>
          <a:xfrm>
            <a:off x="5046259" y="3466475"/>
            <a:ext cx="2491965" cy="105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just">
              <a:lnSpc>
                <a:spcPts val="3600"/>
              </a:lnSpc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在美国的多个地区，能够提前9周预测流感的爆发</a:t>
            </a:r>
          </a:p>
        </p:txBody>
      </p:sp>
      <p:sp>
        <p:nvSpPr>
          <p:cNvPr id="8" name="Shape 1008"/>
          <p:cNvSpPr/>
          <p:nvPr/>
        </p:nvSpPr>
        <p:spPr>
          <a:xfrm>
            <a:off x="1797449" y="3250306"/>
            <a:ext cx="1814494" cy="151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just">
              <a:lnSpc>
                <a:spcPts val="3600"/>
              </a:lnSpc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solidFill>
                  <a:srgbClr val="000000"/>
                </a:solidFill>
                <a:effectLst/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 err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发现了特定搜索词条的使用频次与流感传播之间的相关性</a:t>
            </a:r>
            <a:endParaRPr sz="1400" dirty="0">
              <a:solidFill>
                <a:schemeClr val="accent3">
                  <a:lumOff val="44000"/>
                </a:schemeClr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Shape 1009"/>
          <p:cNvSpPr/>
          <p:nvPr/>
        </p:nvSpPr>
        <p:spPr>
          <a:xfrm>
            <a:off x="1675677" y="3641270"/>
            <a:ext cx="99470" cy="75719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2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" name="Shape 1010"/>
          <p:cNvSpPr/>
          <p:nvPr/>
        </p:nvSpPr>
        <p:spPr>
          <a:xfrm>
            <a:off x="4947882" y="3786004"/>
            <a:ext cx="98377" cy="50525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2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1" name="b189d325dac6a5a1bbd668a2fd20e791.png" descr="b189d325dac6a5a1bbd668a2fd20e791.png"/>
          <p:cNvPicPr>
            <a:picLocks noChangeAspect="1"/>
          </p:cNvPicPr>
          <p:nvPr/>
        </p:nvPicPr>
        <p:blipFill>
          <a:blip r:embed="rId3"/>
          <a:srcRect t="18226" b="8859"/>
          <a:stretch>
            <a:fillRect/>
          </a:stretch>
        </p:blipFill>
        <p:spPr>
          <a:xfrm>
            <a:off x="2003312" y="1150313"/>
            <a:ext cx="3663461" cy="1195636"/>
          </a:xfrm>
          <a:prstGeom prst="rect">
            <a:avLst/>
          </a:prstGeom>
          <a:ln w="12700">
            <a:miter lim="400000"/>
          </a:ln>
          <a:effectLst>
            <a:outerShdw blurRad="266700" rotWithShape="0">
              <a:srgbClr val="808080">
                <a:alpha val="69999"/>
              </a:srgbClr>
            </a:outerShdw>
          </a:effectLst>
        </p:spPr>
      </p:pic>
      <p:pic>
        <p:nvPicPr>
          <p:cNvPr id="12" name="1421733549965.jpg" descr="http://upload.chinaz.com/2015/0120/1421733549965.jpg"/>
          <p:cNvPicPr>
            <a:picLocks noChangeAspect="1"/>
          </p:cNvPicPr>
          <p:nvPr/>
        </p:nvPicPr>
        <p:blipFill>
          <a:blip r:embed="rId4"/>
          <a:srcRect t="12258" b="12725"/>
          <a:stretch>
            <a:fillRect/>
          </a:stretch>
        </p:blipFill>
        <p:spPr>
          <a:xfrm>
            <a:off x="2007223" y="1089814"/>
            <a:ext cx="3659550" cy="1256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0" y="232395"/>
            <a:ext cx="3370222" cy="47683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020"/>
          <p:cNvSpPr/>
          <p:nvPr/>
        </p:nvSpPr>
        <p:spPr>
          <a:xfrm>
            <a:off x="6229077" y="4181707"/>
            <a:ext cx="1352899" cy="74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8400">
                <a:solidFill>
                  <a:srgbClr val="797979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effectLst/>
                <a:latin typeface="Verdana"/>
                <a:ea typeface="Verdana"/>
                <a:cs typeface="Verdana"/>
                <a:sym typeface="Verdana"/>
              </a:defRPr>
            </a:pPr>
            <a:r>
              <a:rPr sz="4000" dirty="0" err="1">
                <a:solidFill>
                  <a:srgbClr val="F5FFC1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流感</a:t>
            </a:r>
            <a:endParaRPr sz="4000" dirty="0">
              <a:solidFill>
                <a:srgbClr val="F5FFC1"/>
              </a:solidFill>
              <a:effectLst>
                <a:outerShdw blurRad="12700" dist="38100" dir="2700000" rotWithShape="0">
                  <a:srgbClr val="DDDDDD"/>
                </a:outerShdw>
              </a:effectLs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" name="Shape 1021"/>
          <p:cNvSpPr/>
          <p:nvPr/>
        </p:nvSpPr>
        <p:spPr>
          <a:xfrm>
            <a:off x="7737093" y="2096429"/>
            <a:ext cx="712490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50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头疼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Shape 1022"/>
          <p:cNvSpPr/>
          <p:nvPr/>
        </p:nvSpPr>
        <p:spPr>
          <a:xfrm>
            <a:off x="6549282" y="972081"/>
            <a:ext cx="1031308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抗生素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" name="Shape 1023"/>
          <p:cNvSpPr/>
          <p:nvPr/>
        </p:nvSpPr>
        <p:spPr>
          <a:xfrm>
            <a:off x="4891888" y="2963329"/>
            <a:ext cx="1337189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感冒症状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Shape 1024"/>
          <p:cNvSpPr/>
          <p:nvPr/>
        </p:nvSpPr>
        <p:spPr>
          <a:xfrm rot="5400000">
            <a:off x="6546539" y="3522143"/>
            <a:ext cx="717975" cy="293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lnTo>
                  <a:pt x="0" y="54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lnTo>
                  <a:pt x="1350" y="54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lnTo>
                  <a:pt x="3375" y="540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endParaRPr sz="1400">
              <a:solidFill>
                <a:srgbClr val="F5FFC1"/>
              </a:solidFill>
            </a:endParaRPr>
          </a:p>
        </p:txBody>
      </p:sp>
      <p:sp>
        <p:nvSpPr>
          <p:cNvPr id="12" name="Shape 1025"/>
          <p:cNvSpPr/>
          <p:nvPr/>
        </p:nvSpPr>
        <p:spPr>
          <a:xfrm>
            <a:off x="6193037" y="2012361"/>
            <a:ext cx="712490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56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发热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" name="Shape 1026"/>
          <p:cNvSpPr/>
          <p:nvPr/>
        </p:nvSpPr>
        <p:spPr>
          <a:xfrm>
            <a:off x="4659013" y="1923049"/>
            <a:ext cx="1132036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38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肌肉酸痛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" name="Shape 1027"/>
          <p:cNvSpPr/>
          <p:nvPr/>
        </p:nvSpPr>
        <p:spPr>
          <a:xfrm>
            <a:off x="6716546" y="2269809"/>
            <a:ext cx="1047942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56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咽喉痛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" name="Shape 1028"/>
          <p:cNvSpPr/>
          <p:nvPr/>
        </p:nvSpPr>
        <p:spPr>
          <a:xfrm>
            <a:off x="7336401" y="1492221"/>
            <a:ext cx="1031308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56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咳嗽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" name="Shape 1029"/>
          <p:cNvSpPr/>
          <p:nvPr/>
        </p:nvSpPr>
        <p:spPr>
          <a:xfrm>
            <a:off x="7764488" y="2861073"/>
            <a:ext cx="1031308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感冒药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" name="Shape 1030"/>
          <p:cNvSpPr/>
          <p:nvPr/>
        </p:nvSpPr>
        <p:spPr>
          <a:xfrm>
            <a:off x="6716546" y="1665601"/>
            <a:ext cx="864044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H1N1</a:t>
            </a:r>
          </a:p>
        </p:txBody>
      </p:sp>
      <p:sp>
        <p:nvSpPr>
          <p:cNvPr id="18" name="Shape 1031"/>
          <p:cNvSpPr/>
          <p:nvPr/>
        </p:nvSpPr>
        <p:spPr>
          <a:xfrm>
            <a:off x="5791049" y="1318841"/>
            <a:ext cx="1114478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流感治疗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" name="Shape 1032"/>
          <p:cNvSpPr/>
          <p:nvPr/>
        </p:nvSpPr>
        <p:spPr>
          <a:xfrm>
            <a:off x="6192575" y="2616569"/>
            <a:ext cx="1047942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>
              <a:defRPr sz="4400">
                <a:solidFill>
                  <a:srgbClr val="A6A6A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800" dirty="0" err="1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病毒</a:t>
            </a:r>
            <a:endParaRPr sz="1800" dirty="0">
              <a:solidFill>
                <a:srgbClr val="F5FFC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发现相关关系之后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进一步确定</a:t>
            </a:r>
            <a:r>
              <a:rPr lang="zh-CN" altLang="en-US" dirty="0">
                <a:solidFill>
                  <a:srgbClr val="FFC000"/>
                </a:solidFill>
              </a:rPr>
              <a:t>因果关系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zh-CN" altLang="en-US" dirty="0">
                <a:solidFill>
                  <a:srgbClr val="FFC000"/>
                </a:solidFill>
              </a:rPr>
              <a:t>因果关系：</a:t>
            </a:r>
            <a:r>
              <a:rPr lang="zh-CN" altLang="en-US" dirty="0"/>
              <a:t>只要改变</a:t>
            </a:r>
            <a:r>
              <a:rPr lang="en-US" altLang="zh-CN" dirty="0"/>
              <a:t>X</a:t>
            </a:r>
            <a:r>
              <a:rPr lang="zh-CN" altLang="en-US" dirty="0"/>
              <a:t>的值，就可以使</a:t>
            </a:r>
            <a:r>
              <a:rPr lang="en-US" altLang="zh-CN" dirty="0"/>
              <a:t>Y</a:t>
            </a:r>
            <a:r>
              <a:rPr lang="zh-CN" altLang="en-US" dirty="0"/>
              <a:t>的值改变</a:t>
            </a:r>
            <a:endParaRPr lang="en-US" altLang="zh-CN" dirty="0"/>
          </a:p>
          <a:p>
            <a:r>
              <a:rPr lang="zh-CN" altLang="en-US" dirty="0"/>
              <a:t>相关关系并不意味着因果关系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公鸡打鸣与太阳升起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语文阅读能力与鞋的大小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虚假相关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相关是事实</a:t>
            </a:r>
            <a:endParaRPr lang="en-US" altLang="zh-CN" dirty="0"/>
          </a:p>
          <a:p>
            <a:r>
              <a:rPr lang="zh-CN" altLang="en-US" dirty="0"/>
              <a:t>虚假的是：</a:t>
            </a:r>
            <a:endParaRPr lang="en-US" altLang="zh-CN" dirty="0"/>
          </a:p>
          <a:p>
            <a:pPr lvl="1"/>
            <a:r>
              <a:rPr lang="zh-CN" altLang="en-US" dirty="0"/>
              <a:t>改变其中一个变量会导致另一个变量改变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裙子的长度与</a:t>
            </a:r>
            <a:r>
              <a:rPr lang="en-US" altLang="zh-CN" dirty="0"/>
              <a:t>GDP</a:t>
            </a:r>
            <a:endParaRPr lang="zh-CN" altLang="en-US" dirty="0"/>
          </a:p>
        </p:txBody>
      </p:sp>
      <p:sp>
        <p:nvSpPr>
          <p:cNvPr id="270338" name="AutoShape 2" descr="http://image87.360doc.com/DownloadImg/2015/07/1607/56092640_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340" name="AutoShape 4" descr="http://image87.360doc.com/DownloadImg/2015/07/1607/56092640_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342" name="AutoShape 6" descr="http://image87.360doc.com/DownloadImg/2015/07/1607/56092640_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6311" y="1035050"/>
            <a:ext cx="488532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</a:rPr>
              <a:t>共同反应：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都会随着另一个变量</a:t>
            </a:r>
            <a:r>
              <a:rPr lang="en-US" altLang="zh-CN" dirty="0"/>
              <a:t>Z</a:t>
            </a:r>
            <a:r>
              <a:rPr lang="zh-CN" altLang="en-US" dirty="0"/>
              <a:t>的改变而改变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683" y="3982327"/>
            <a:ext cx="199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语文阅读能力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3107" y="3982327"/>
            <a:ext cx="199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鞋的大小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9543" y="2552287"/>
            <a:ext cx="199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年龄</a:t>
            </a:r>
          </a:p>
        </p:txBody>
      </p:sp>
      <p:cxnSp>
        <p:nvCxnSpPr>
          <p:cNvPr id="8" name="直接箭头连接符 7"/>
          <p:cNvCxnSpPr>
            <a:stCxn id="6" idx="2"/>
            <a:endCxn id="4" idx="0"/>
          </p:cNvCxnSpPr>
          <p:nvPr/>
        </p:nvCxnSpPr>
        <p:spPr>
          <a:xfrm flipH="1">
            <a:off x="2670717" y="2921619"/>
            <a:ext cx="1906860" cy="10607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2"/>
            <a:endCxn id="5" idx="0"/>
          </p:cNvCxnSpPr>
          <p:nvPr/>
        </p:nvCxnSpPr>
        <p:spPr>
          <a:xfrm>
            <a:off x="4577577" y="2921619"/>
            <a:ext cx="1713564" cy="10607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回归分析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实际问题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数据来源：</a:t>
            </a:r>
            <a:r>
              <a:rPr lang="en-US" altLang="zh-CN" dirty="0">
                <a:solidFill>
                  <a:srgbClr val="FFC000"/>
                </a:solidFill>
              </a:rPr>
              <a:t>Boston</a:t>
            </a:r>
            <a:r>
              <a:rPr lang="en-US" altLang="zh-CN" dirty="0"/>
              <a:t> Dataset</a:t>
            </a:r>
          </a:p>
          <a:p>
            <a:r>
              <a:rPr lang="zh-CN" altLang="en-US" dirty="0"/>
              <a:t>数据记录了波士顿附近的</a:t>
            </a:r>
            <a:r>
              <a:rPr lang="en-US" altLang="zh-CN" dirty="0">
                <a:solidFill>
                  <a:srgbClr val="FFC000"/>
                </a:solidFill>
              </a:rPr>
              <a:t>506</a:t>
            </a:r>
            <a:r>
              <a:rPr lang="zh-CN" altLang="en-US" dirty="0"/>
              <a:t>个地区的房价等信息，共</a:t>
            </a:r>
            <a:r>
              <a:rPr lang="en-US" altLang="zh-CN" dirty="0">
                <a:solidFill>
                  <a:srgbClr val="FFC000"/>
                </a:solidFill>
              </a:rPr>
              <a:t>14</a:t>
            </a:r>
            <a:r>
              <a:rPr lang="zh-CN" altLang="en-US" dirty="0"/>
              <a:t>个变量</a:t>
            </a:r>
            <a:endParaRPr lang="en-US" altLang="zh-CN" dirty="0"/>
          </a:p>
          <a:p>
            <a:r>
              <a:rPr lang="zh-CN" altLang="en-US" dirty="0"/>
              <a:t>关心的是每个地区的</a:t>
            </a:r>
            <a:r>
              <a:rPr lang="zh-CN" altLang="en-US" dirty="0">
                <a:solidFill>
                  <a:srgbClr val="FFC000"/>
                </a:solidFill>
              </a:rPr>
              <a:t>平均房价</a:t>
            </a:r>
            <a:r>
              <a:rPr lang="en-US" altLang="zh-CN" dirty="0"/>
              <a:t>(</a:t>
            </a:r>
            <a:r>
              <a:rPr lang="zh-CN" altLang="en-US" dirty="0"/>
              <a:t>中位数</a:t>
            </a:r>
            <a:r>
              <a:rPr lang="en-US" altLang="zh-CN" dirty="0"/>
              <a:t>)</a:t>
            </a:r>
            <a:r>
              <a:rPr lang="zh-CN" altLang="en-US" dirty="0"/>
              <a:t>：单位</a:t>
            </a:r>
            <a:r>
              <a:rPr lang="en-US" altLang="zh-CN" dirty="0"/>
              <a:t>$1000s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平均房价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791" y="1035050"/>
            <a:ext cx="5612368" cy="3748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城镇犯罪率</a:t>
            </a:r>
            <a:endParaRPr lang="en-US" altLang="zh-CN" dirty="0"/>
          </a:p>
          <a:p>
            <a:r>
              <a:rPr lang="zh-CN" altLang="en-US" dirty="0"/>
              <a:t>是否沿查尔斯河</a:t>
            </a:r>
            <a:endParaRPr lang="en-US" altLang="zh-CN" dirty="0"/>
          </a:p>
          <a:p>
            <a:r>
              <a:rPr lang="zh-CN" altLang="en-US" dirty="0"/>
              <a:t>平均房间数</a:t>
            </a:r>
            <a:endParaRPr lang="en-US" altLang="zh-CN" dirty="0"/>
          </a:p>
          <a:p>
            <a:r>
              <a:rPr lang="zh-CN" altLang="en-US" dirty="0"/>
              <a:t>人口中低收入人群占比</a:t>
            </a:r>
            <a:endParaRPr lang="en-US" altLang="zh-CN" dirty="0"/>
          </a:p>
          <a:p>
            <a:r>
              <a:rPr lang="en-US" altLang="zh-CN" dirty="0"/>
              <a:t>…… 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098" y="1006715"/>
          <a:ext cx="7143804" cy="388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变量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最小值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最大值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均值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中位数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标准差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犯罪率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0.006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88.976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C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3.613</a:t>
                      </a:r>
                      <a:endParaRPr lang="zh-CN" altLang="en-US" dirty="0">
                        <a:solidFill>
                          <a:srgbClr val="FFC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C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0.256</a:t>
                      </a:r>
                      <a:endParaRPr lang="zh-CN" altLang="en-US" dirty="0">
                        <a:solidFill>
                          <a:srgbClr val="FFC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8.602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是否沿河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0.000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1.000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0.069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0.000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0.254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平均</a:t>
                      </a:r>
                      <a:endParaRPr lang="en-US" altLang="zh-CN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房间数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3.561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8.780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6.285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6.208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0.703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低收入</a:t>
                      </a:r>
                      <a:endParaRPr lang="en-US" altLang="zh-CN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人群占比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1.730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37.970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12.650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11.360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7.141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2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……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描述统计量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犯罪率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1154" y="1041400"/>
            <a:ext cx="5157868" cy="3822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2.quanjing.com/2m/rob_pre001/rob-462-11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2253" y="878813"/>
            <a:ext cx="5664898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查尔斯河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是否沿查尔斯河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6537" y="935890"/>
            <a:ext cx="3825577" cy="3822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房间数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426" y="964026"/>
            <a:ext cx="5157868" cy="3822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裙子的长度影响了经济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zh-CN" altLang="en-US" dirty="0"/>
              <a:t>经济影响了裙子的长度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zh-CN" altLang="en-US" dirty="0"/>
              <a:t>其他</a:t>
            </a:r>
            <a:r>
              <a:rPr lang="en-US" altLang="zh-CN" dirty="0"/>
              <a:t>?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低收入人群占比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426" y="949958"/>
            <a:ext cx="5157868" cy="3822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一元线性回归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因变量</a:t>
            </a:r>
            <a:r>
              <a:rPr lang="en-US" altLang="zh-CN" dirty="0"/>
              <a:t>Y</a:t>
            </a:r>
            <a:r>
              <a:rPr lang="zh-CN" altLang="en-US" dirty="0"/>
              <a:t>：房价</a:t>
            </a:r>
            <a:endParaRPr lang="en-US" altLang="zh-CN" dirty="0"/>
          </a:p>
          <a:p>
            <a:r>
              <a:rPr lang="zh-CN" altLang="en-US" dirty="0"/>
              <a:t>自变量</a:t>
            </a:r>
            <a:r>
              <a:rPr lang="en-US" altLang="zh-CN" dirty="0"/>
              <a:t>X</a:t>
            </a:r>
            <a:r>
              <a:rPr lang="zh-CN" altLang="en-US" dirty="0"/>
              <a:t>：低收入人群占比</a:t>
            </a:r>
            <a:endParaRPr lang="en-US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一元</a:t>
            </a:r>
            <a:r>
              <a:rPr lang="zh-CN" altLang="en-US" dirty="0"/>
              <a:t>：只有一个自变量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散点的坐标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5586750" y="1895702"/>
            <a:ext cx="2297151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966264" y="1867880"/>
          <a:ext cx="1471226" cy="69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228501" progId="Equation.DSMT4">
                  <p:embed/>
                </p:oleObj>
              </mc:Choice>
              <mc:Fallback>
                <p:oleObj name="Equation" r:id="rId2" imgW="482391" imgH="228501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264" y="1867880"/>
                        <a:ext cx="1471226" cy="696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" y="900113"/>
            <a:ext cx="3754877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总体回归方程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286003" y="1103966"/>
            <a:ext cx="4605464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840067" y="1075902"/>
          <a:ext cx="34417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28600" progId="Equation.DSMT4">
                  <p:embed/>
                </p:oleObj>
              </mc:Choice>
              <mc:Fallback>
                <p:oleObj name="Equation" r:id="rId2" imgW="11303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67" y="1075902"/>
                        <a:ext cx="344170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/>
          <p:nvPr/>
        </p:nvCxnSpPr>
        <p:spPr>
          <a:xfrm flipH="1">
            <a:off x="2241393" y="1650153"/>
            <a:ext cx="710184" cy="11376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7360" y="2854714"/>
            <a:ext cx="159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因变量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151863" y="1761663"/>
            <a:ext cx="144743" cy="7057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9120" y="2545449"/>
            <a:ext cx="159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自变量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4259766" y="1802553"/>
            <a:ext cx="397724" cy="137554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830770" y="1779618"/>
            <a:ext cx="317478" cy="13984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1984" y="3316379"/>
            <a:ext cx="302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回归系数：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 未知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 需要利用样本数据   </a:t>
            </a:r>
            <a:r>
              <a:rPr lang="en-US" altLang="zh-CN" sz="2400" dirty="0"/>
              <a:t> </a:t>
            </a:r>
            <a:r>
              <a:rPr lang="zh-CN" altLang="en-US" sz="2400" dirty="0"/>
              <a:t>进行估计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989976" y="1802553"/>
            <a:ext cx="583581" cy="8737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9976" y="2716433"/>
            <a:ext cx="2429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随机误差</a:t>
            </a:r>
            <a:r>
              <a:rPr lang="zh-CN" altLang="en-US" sz="2400" dirty="0"/>
              <a:t>，除了</a:t>
            </a:r>
            <a:r>
              <a:rPr lang="en-US" altLang="zh-CN" sz="2400" dirty="0"/>
              <a:t>X</a:t>
            </a:r>
            <a:r>
              <a:rPr lang="zh-CN" altLang="en-US" sz="2400" dirty="0"/>
              <a:t>之外，影响</a:t>
            </a:r>
            <a:r>
              <a:rPr lang="en-US" altLang="zh-CN" sz="2400" dirty="0"/>
              <a:t>Y</a:t>
            </a:r>
            <a:r>
              <a:rPr lang="zh-CN" altLang="en-US" sz="2400" dirty="0"/>
              <a:t>的因素，</a:t>
            </a:r>
            <a:r>
              <a:rPr lang="zh-CN" altLang="en-US" sz="2400" dirty="0">
                <a:solidFill>
                  <a:srgbClr val="FFC000"/>
                </a:solidFill>
              </a:rPr>
              <a:t>观测不到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为什么要假设线性关系？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Every model is wrong, but some are useful !</a:t>
            </a:r>
          </a:p>
          <a:p>
            <a:pPr lvl="1" algn="r"/>
            <a:r>
              <a:rPr lang="en-US" altLang="zh-CN" dirty="0"/>
              <a:t>Box</a:t>
            </a:r>
          </a:p>
          <a:p>
            <a:r>
              <a:rPr lang="zh-CN" altLang="en-US" dirty="0"/>
              <a:t>反正都不对，不如最简单！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总体回归方程是</a:t>
            </a:r>
            <a:r>
              <a:rPr lang="zh-CN" altLang="en-US" dirty="0">
                <a:solidFill>
                  <a:srgbClr val="FFC000"/>
                </a:solidFill>
              </a:rPr>
              <a:t>未知</a:t>
            </a:r>
            <a:r>
              <a:rPr lang="zh-CN" altLang="en-US" dirty="0"/>
              <a:t>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需要利用样本的信息对其进行估计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根据样本数据，拟合一条直线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" y="900113"/>
            <a:ext cx="3754877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61" y="900113"/>
            <a:ext cx="3754877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样本回归方程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方程中不再有未知的量</a:t>
            </a:r>
            <a:endParaRPr lang="en-US" altLang="zh-CN" dirty="0"/>
          </a:p>
          <a:p>
            <a:r>
              <a:rPr lang="zh-CN" altLang="en-US" dirty="0"/>
              <a:t>最小二乘估计（</a:t>
            </a:r>
            <a:r>
              <a:rPr lang="en-US" altLang="zh-CN" dirty="0"/>
              <a:t>OLS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方程左边，不再是观测值，而是</a:t>
            </a:r>
            <a:r>
              <a:rPr lang="zh-CN" altLang="en-US" dirty="0">
                <a:solidFill>
                  <a:srgbClr val="FFC000"/>
                </a:solidFill>
              </a:rPr>
              <a:t>预测值</a:t>
            </a:r>
            <a:endParaRPr lang="en-US" altLang="zh-CN" dirty="0">
              <a:solidFill>
                <a:srgbClr val="FFC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86003" y="995106"/>
            <a:ext cx="4605464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3225800" y="929365"/>
          <a:ext cx="26685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53890" progId="Equation.DSMT4">
                  <p:embed/>
                </p:oleObj>
              </mc:Choice>
              <mc:Fallback>
                <p:oleObj name="Equation" r:id="rId2" imgW="875920" imgH="25389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929365"/>
                        <a:ext cx="2668588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99" y="2988683"/>
            <a:ext cx="4524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系数估计的随机性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1" y="1035050"/>
            <a:ext cx="797826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相关分析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如何得到回归直线方程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最小二乘法（</a:t>
            </a:r>
            <a:r>
              <a:rPr lang="en-US" altLang="zh-CN" dirty="0"/>
              <a:t>OLS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真实值和预测值之差，称为</a:t>
            </a:r>
            <a:r>
              <a:rPr lang="zh-CN" altLang="en-US" dirty="0">
                <a:solidFill>
                  <a:srgbClr val="FFC000"/>
                </a:solidFill>
              </a:rPr>
              <a:t>残差</a:t>
            </a:r>
            <a:endParaRPr lang="en-US" altLang="zh-CN" dirty="0">
              <a:solidFill>
                <a:srgbClr val="FFC000"/>
              </a:solidFill>
            </a:endParaRP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最小化残差平方和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圆角矩形 3"/>
          <p:cNvSpPr/>
          <p:nvPr/>
        </p:nvSpPr>
        <p:spPr>
          <a:xfrm>
            <a:off x="2923776" y="3551107"/>
            <a:ext cx="3315938" cy="866453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81679"/>
              </p:ext>
            </p:extLst>
          </p:nvPr>
        </p:nvGraphicFramePr>
        <p:xfrm>
          <a:off x="3295789" y="3523755"/>
          <a:ext cx="2542478" cy="93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431613" progId="Equation.DSMT4">
                  <p:embed/>
                </p:oleObj>
              </mc:Choice>
              <mc:Fallback>
                <p:oleObj name="Equation" r:id="rId2" imgW="1180588" imgH="431613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789" y="3523755"/>
                        <a:ext cx="2542478" cy="930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3313509" y="2318732"/>
            <a:ext cx="2481501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58015"/>
              </p:ext>
            </p:extLst>
          </p:nvPr>
        </p:nvGraphicFramePr>
        <p:xfrm>
          <a:off x="3683421" y="2273011"/>
          <a:ext cx="1769038" cy="70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53890" progId="Equation.DSMT4">
                  <p:embed/>
                </p:oleObj>
              </mc:Choice>
              <mc:Fallback>
                <p:oleObj name="Equation" r:id="rId4" imgW="634725" imgH="25389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421" y="2273011"/>
                        <a:ext cx="1769038" cy="70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586750" y="1529942"/>
            <a:ext cx="2297151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散点的坐标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直线上的点坐标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残差：</a:t>
            </a:r>
            <a:r>
              <a:rPr lang="en-US" altLang="zh-CN" dirty="0"/>
              <a:t>Y</a:t>
            </a:r>
            <a:r>
              <a:rPr lang="zh-CN" altLang="en-US" dirty="0"/>
              <a:t>轴上的差异</a:t>
            </a:r>
            <a:endParaRPr lang="en-US" altLang="zh-CN" dirty="0"/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11" name="Picture 2" descr="H:\2—课程\统计学\lecture note\lecture 5 相关与回归\O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6374"/>
          <a:stretch>
            <a:fillRect/>
          </a:stretch>
        </p:blipFill>
        <p:spPr bwMode="auto">
          <a:xfrm>
            <a:off x="1187800" y="900113"/>
            <a:ext cx="2577399" cy="3748087"/>
          </a:xfrm>
          <a:prstGeom prst="rect">
            <a:avLst/>
          </a:prstGeom>
          <a:noFill/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5541"/>
              </p:ext>
            </p:extLst>
          </p:nvPr>
        </p:nvGraphicFramePr>
        <p:xfrm>
          <a:off x="5966264" y="1502120"/>
          <a:ext cx="1471226" cy="69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391" imgH="228501" progId="Equation.DSMT4">
                  <p:embed/>
                </p:oleObj>
              </mc:Choice>
              <mc:Fallback>
                <p:oleObj name="Equation" r:id="rId3" imgW="482391" imgH="22850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264" y="1502120"/>
                        <a:ext cx="1471226" cy="696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/>
          <p:cNvSpPr/>
          <p:nvPr/>
        </p:nvSpPr>
        <p:spPr>
          <a:xfrm>
            <a:off x="5583036" y="2963024"/>
            <a:ext cx="2297151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17353"/>
              </p:ext>
            </p:extLst>
          </p:nvPr>
        </p:nvGraphicFramePr>
        <p:xfrm>
          <a:off x="5962650" y="2897823"/>
          <a:ext cx="14716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2897823"/>
                        <a:ext cx="147161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估计结果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回归系数的估计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回归方程的写法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663" y="900113"/>
            <a:ext cx="3753673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 11"/>
          <p:cNvSpPr/>
          <p:nvPr/>
        </p:nvSpPr>
        <p:spPr>
          <a:xfrm>
            <a:off x="5076573" y="1648785"/>
            <a:ext cx="3315938" cy="1163372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003925" y="1689985"/>
          <a:ext cx="14763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508000" progId="Equation.DSMT4">
                  <p:embed/>
                </p:oleObj>
              </mc:Choice>
              <mc:Fallback>
                <p:oleObj name="Equation" r:id="rId3" imgW="685800" imgH="508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689985"/>
                        <a:ext cx="14763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4892814" y="3755726"/>
            <a:ext cx="3665667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68347" y="3768916"/>
          <a:ext cx="2931918" cy="62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254000" progId="Equation.DSMT4">
                  <p:embed/>
                </p:oleObj>
              </mc:Choice>
              <mc:Fallback>
                <p:oleObj name="Equation" r:id="rId5" imgW="11938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347" y="3768916"/>
                        <a:ext cx="2931918" cy="624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5620"/>
            <a:ext cx="8229600" cy="857250"/>
          </a:xfrm>
        </p:spPr>
        <p:txBody>
          <a:bodyPr/>
          <a:lstStyle/>
          <a:p>
            <a:r>
              <a:rPr lang="zh-CN" altLang="en-US" dirty="0"/>
              <a:t>回归能干啥？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解释</a:t>
            </a:r>
            <a:r>
              <a:rPr lang="zh-CN" altLang="en-US" dirty="0"/>
              <a:t>：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Y</a:t>
            </a:r>
            <a:r>
              <a:rPr lang="zh-CN" altLang="en-US" dirty="0"/>
              <a:t>之间的关系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预测</a:t>
            </a:r>
            <a:r>
              <a:rPr lang="zh-CN" altLang="en-US" dirty="0"/>
              <a:t>：只有</a:t>
            </a:r>
            <a:r>
              <a:rPr lang="en-US" altLang="zh-CN" dirty="0"/>
              <a:t>X</a:t>
            </a:r>
            <a:r>
              <a:rPr lang="zh-CN" altLang="en-US" dirty="0"/>
              <a:t>没有</a:t>
            </a:r>
            <a:r>
              <a:rPr lang="en-US" altLang="zh-CN" dirty="0"/>
              <a:t>Y</a:t>
            </a:r>
            <a:endParaRPr lang="zh-CN" alt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031" y="2202656"/>
            <a:ext cx="2676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pic36.nipic.com/20131224/2457331_074020056397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5984" t="17010" r="3718" b="9716"/>
          <a:stretch>
            <a:fillRect/>
          </a:stretch>
        </p:blipFill>
        <p:spPr bwMode="auto">
          <a:xfrm>
            <a:off x="5041924" y="1630363"/>
            <a:ext cx="3247976" cy="2963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7503"/>
            <a:ext cx="8229600" cy="8572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解释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回归系数的含义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以斜率系数为例：</a:t>
            </a:r>
            <a:r>
              <a:rPr lang="en-US" altLang="zh-CN" dirty="0"/>
              <a:t>X</a:t>
            </a:r>
            <a:r>
              <a:rPr lang="zh-CN" altLang="en-US" dirty="0"/>
              <a:t>增加一个单位，</a:t>
            </a:r>
            <a:r>
              <a:rPr lang="en-US" altLang="zh-CN" dirty="0"/>
              <a:t>Y</a:t>
            </a:r>
            <a:r>
              <a:rPr lang="zh-CN" altLang="en-US" dirty="0"/>
              <a:t>平均减少</a:t>
            </a:r>
            <a:r>
              <a:rPr lang="en-US" altLang="zh-CN" dirty="0"/>
              <a:t>0.95</a:t>
            </a:r>
            <a:r>
              <a:rPr lang="zh-CN" altLang="en-US" dirty="0"/>
              <a:t>个单位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预测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如果有一个地区的低收入人群占比</a:t>
            </a:r>
            <a:r>
              <a:rPr lang="en-US" altLang="zh-CN" dirty="0"/>
              <a:t>12.6%</a:t>
            </a:r>
            <a:r>
              <a:rPr lang="zh-CN" altLang="en-US" dirty="0"/>
              <a:t>，这个地区的平均房价是？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36690" y="2097513"/>
            <a:ext cx="3315938" cy="1163372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664042" y="2138713"/>
          <a:ext cx="14763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508000" progId="Equation.DSMT4">
                  <p:embed/>
                </p:oleObj>
              </mc:Choice>
              <mc:Fallback>
                <p:oleObj name="Equation" r:id="rId2" imgW="685800" imgH="508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042" y="2138713"/>
                        <a:ext cx="1476375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你还需要知道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回归方程的假设</a:t>
            </a:r>
            <a:endParaRPr lang="en-US" altLang="zh-CN" dirty="0"/>
          </a:p>
          <a:p>
            <a:r>
              <a:rPr lang="en-US" altLang="zh-CN" dirty="0"/>
              <a:t>OLS</a:t>
            </a:r>
            <a:r>
              <a:rPr lang="zh-CN" altLang="en-US" dirty="0"/>
              <a:t>的性质</a:t>
            </a:r>
            <a:endParaRPr lang="en-US" altLang="zh-CN" dirty="0"/>
          </a:p>
          <a:p>
            <a:r>
              <a:rPr lang="zh-CN" altLang="en-US" dirty="0"/>
              <a:t>拟合优度的评价</a:t>
            </a:r>
            <a:endParaRPr lang="en-US" altLang="zh-CN" dirty="0"/>
          </a:p>
          <a:p>
            <a:pPr lvl="1"/>
            <a:r>
              <a:rPr lang="zh-CN" altLang="en-US" dirty="0"/>
              <a:t>回归方程的</a:t>
            </a:r>
            <a:r>
              <a:rPr lang="en-US" altLang="zh-CN" dirty="0"/>
              <a:t>R</a:t>
            </a:r>
            <a:r>
              <a:rPr lang="en-US" altLang="zh-CN" baseline="30000" dirty="0"/>
              <a:t>2</a:t>
            </a:r>
          </a:p>
          <a:p>
            <a:pPr lvl="1"/>
            <a:r>
              <a:rPr lang="zh-CN" altLang="en-US" dirty="0"/>
              <a:t>回归方程的标准误差</a:t>
            </a:r>
            <a:endParaRPr lang="en-US" altLang="zh-CN" dirty="0"/>
          </a:p>
          <a:p>
            <a:r>
              <a:rPr lang="zh-CN" altLang="en-US" dirty="0"/>
              <a:t>回归系数的显著性检验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回归模型的假设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5029" y="1035050"/>
            <a:ext cx="722789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642517" y="4070195"/>
            <a:ext cx="2297151" cy="4906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5620"/>
            <a:ext cx="8229600" cy="857250"/>
          </a:xfrm>
        </p:spPr>
        <p:txBody>
          <a:bodyPr/>
          <a:lstStyle/>
          <a:p>
            <a:r>
              <a:rPr lang="en-US" altLang="zh-CN" dirty="0"/>
              <a:t>OLS</a:t>
            </a:r>
            <a:r>
              <a:rPr lang="zh-CN" altLang="en-US" dirty="0"/>
              <a:t>的性质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高斯</a:t>
            </a:r>
            <a:r>
              <a:rPr lang="en-US" altLang="zh-CN" dirty="0"/>
              <a:t>—</a:t>
            </a:r>
            <a:r>
              <a:rPr lang="zh-CN" altLang="en-US" dirty="0"/>
              <a:t>马尔可夫定理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What ?!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</a:rPr>
              <a:t>好</a:t>
            </a:r>
            <a:endParaRPr lang="en-US" altLang="zh-CN" dirty="0">
              <a:solidFill>
                <a:srgbClr val="FFC000"/>
              </a:solidFill>
            </a:endParaRPr>
          </a:p>
          <a:p>
            <a:pPr lvl="1"/>
            <a:r>
              <a:rPr lang="zh-CN" altLang="en-US" dirty="0"/>
              <a:t>身材好：线性</a:t>
            </a:r>
            <a:endParaRPr lang="en-US" altLang="zh-CN" dirty="0"/>
          </a:p>
          <a:p>
            <a:pPr lvl="1"/>
            <a:r>
              <a:rPr lang="zh-CN" altLang="en-US" dirty="0"/>
              <a:t>长相端正：无偏</a:t>
            </a:r>
            <a:endParaRPr lang="en-US" altLang="zh-CN" dirty="0"/>
          </a:p>
          <a:p>
            <a:pPr lvl="1"/>
            <a:r>
              <a:rPr lang="zh-CN" altLang="en-US" dirty="0"/>
              <a:t>性格随和：有效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3464"/>
            <a:ext cx="4040188" cy="237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拟合优度的评价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平方和分解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39359" r="50986" b="27136"/>
          <a:stretch/>
        </p:blipFill>
        <p:spPr bwMode="auto">
          <a:xfrm>
            <a:off x="1296073" y="1863090"/>
            <a:ext cx="6531994" cy="283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决定系数（</a:t>
            </a:r>
            <a:r>
              <a:rPr lang="en-US" altLang="zh-CN" dirty="0"/>
              <a:t>coefficient of determination</a:t>
            </a:r>
            <a:r>
              <a:rPr lang="zh-CN" altLang="en-US" dirty="0"/>
              <a:t>）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33772" r="30164" b="21930"/>
          <a:stretch/>
        </p:blipFill>
        <p:spPr bwMode="auto">
          <a:xfrm>
            <a:off x="985834" y="1288850"/>
            <a:ext cx="7026281" cy="32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94469"/>
            <a:ext cx="8229600" cy="857250"/>
          </a:xfrm>
        </p:spPr>
        <p:txBody>
          <a:bodyPr/>
          <a:lstStyle/>
          <a:p>
            <a:r>
              <a:rPr lang="en-US" altLang="zh-CN" dirty="0">
                <a:solidFill>
                  <a:srgbClr val="FFC000"/>
                </a:solidFill>
              </a:rPr>
              <a:t>2</a:t>
            </a:r>
            <a:r>
              <a:rPr lang="zh-CN" altLang="en-US" dirty="0">
                <a:solidFill>
                  <a:srgbClr val="FFC000"/>
                </a:solidFill>
              </a:rPr>
              <a:t>个变量：</a:t>
            </a:r>
            <a:r>
              <a:rPr lang="en-US" altLang="zh-CN" dirty="0">
                <a:solidFill>
                  <a:srgbClr val="ECEFF5"/>
                </a:solidFill>
              </a:rPr>
              <a:t>X</a:t>
            </a:r>
            <a:r>
              <a:rPr lang="zh-CN" altLang="en-US" dirty="0">
                <a:solidFill>
                  <a:srgbClr val="ECEFF5"/>
                </a:solidFill>
              </a:rPr>
              <a:t>和</a:t>
            </a:r>
            <a:r>
              <a:rPr lang="en-US" altLang="zh-CN" dirty="0">
                <a:solidFill>
                  <a:srgbClr val="ECEFF5"/>
                </a:solidFill>
              </a:rPr>
              <a:t>Y</a:t>
            </a:r>
            <a:endParaRPr lang="zh-CN" altLang="en-US" dirty="0">
              <a:solidFill>
                <a:srgbClr val="ECEFF5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函数关系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确定性</a:t>
            </a:r>
            <a:endParaRPr lang="en-US" altLang="zh-CN" dirty="0"/>
          </a:p>
          <a:p>
            <a:r>
              <a:rPr lang="en-US" altLang="zh-CN" dirty="0"/>
              <a:t>Y=2</a:t>
            </a:r>
            <a:r>
              <a:rPr lang="zh-CN" altLang="en-US" dirty="0"/>
              <a:t>*</a:t>
            </a:r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相关关系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规律 </a:t>
            </a:r>
            <a:r>
              <a:rPr lang="en-US" altLang="zh-CN" dirty="0"/>
              <a:t>&amp;</a:t>
            </a:r>
            <a:r>
              <a:rPr lang="zh-CN" altLang="en-US" dirty="0"/>
              <a:t> 不确定性</a:t>
            </a:r>
            <a:endParaRPr lang="en-US" altLang="zh-CN" dirty="0"/>
          </a:p>
          <a:p>
            <a:r>
              <a:rPr lang="en-US" altLang="zh-CN" dirty="0"/>
              <a:t>X</a:t>
            </a:r>
            <a:r>
              <a:rPr lang="zh-CN" altLang="en-US" dirty="0"/>
              <a:t>：平均每周投入在统计学上的时间</a:t>
            </a:r>
            <a:endParaRPr lang="en-US" altLang="zh-CN" dirty="0"/>
          </a:p>
          <a:p>
            <a:r>
              <a:rPr lang="en-US" altLang="zh-CN" dirty="0"/>
              <a:t>Y</a:t>
            </a:r>
            <a:r>
              <a:rPr lang="zh-CN" altLang="en-US" dirty="0"/>
              <a:t>：统计学期末考试成绩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回归系数的显著性检验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原假设和备择假设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检验统计量：</a:t>
            </a:r>
            <a:r>
              <a:rPr lang="en-US" altLang="zh-CN" dirty="0"/>
              <a:t>t</a:t>
            </a:r>
            <a:r>
              <a:rPr lang="zh-CN" altLang="en-US" dirty="0"/>
              <a:t>统计量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判断准则：</a:t>
            </a:r>
            <a:r>
              <a:rPr lang="en-US" altLang="zh-CN" dirty="0"/>
              <a:t>p</a:t>
            </a:r>
            <a:r>
              <a:rPr lang="zh-CN" altLang="en-US" dirty="0"/>
              <a:t>值法，</a:t>
            </a:r>
            <a:r>
              <a:rPr lang="en-US" altLang="zh-CN" dirty="0"/>
              <a:t>p</a:t>
            </a:r>
            <a:r>
              <a:rPr lang="zh-CN" altLang="en-US" dirty="0"/>
              <a:t>值小于</a:t>
            </a:r>
            <a:r>
              <a:rPr lang="en-US" altLang="zh-CN" dirty="0"/>
              <a:t>0.05</a:t>
            </a:r>
            <a:r>
              <a:rPr lang="zh-CN" altLang="en-US" dirty="0"/>
              <a:t>，拒绝原假设，认为回归系数是显著的，自变量对因变量有显著的影响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2740467" y="1663156"/>
            <a:ext cx="3665667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vs.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69520"/>
              </p:ext>
            </p:extLst>
          </p:nvPr>
        </p:nvGraphicFramePr>
        <p:xfrm>
          <a:off x="2979623" y="1769011"/>
          <a:ext cx="1290947" cy="42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28600" progId="Equation.DSMT4">
                  <p:embed/>
                </p:oleObj>
              </mc:Choice>
              <mc:Fallback>
                <p:oleObj name="Equation" r:id="rId2" imgW="6858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623" y="1769011"/>
                        <a:ext cx="1290947" cy="429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015871"/>
              </p:ext>
            </p:extLst>
          </p:nvPr>
        </p:nvGraphicFramePr>
        <p:xfrm>
          <a:off x="4894263" y="1767205"/>
          <a:ext cx="12668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28501" progId="Equation.DSMT4">
                  <p:embed/>
                </p:oleObj>
              </mc:Choice>
              <mc:Fallback>
                <p:oleObj name="Equation" r:id="rId4" imgW="672808" imgH="228501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1767205"/>
                        <a:ext cx="12668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圆角矩形 11"/>
          <p:cNvSpPr/>
          <p:nvPr/>
        </p:nvSpPr>
        <p:spPr>
          <a:xfrm>
            <a:off x="3087851" y="2977461"/>
            <a:ext cx="2964241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13391"/>
              </p:ext>
            </p:extLst>
          </p:nvPr>
        </p:nvGraphicFramePr>
        <p:xfrm>
          <a:off x="3154363" y="3056890"/>
          <a:ext cx="28432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254000" progId="Equation.DSMT4">
                  <p:embed/>
                </p:oleObj>
              </mc:Choice>
              <mc:Fallback>
                <p:oleObj name="Equation" r:id="rId6" imgW="1511300" imgH="254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3056890"/>
                        <a:ext cx="284321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Boston</a:t>
            </a:r>
            <a:r>
              <a:rPr lang="zh-CN" altLang="en-US" dirty="0"/>
              <a:t>数据估计结果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112036"/>
              </p:ext>
            </p:extLst>
          </p:nvPr>
        </p:nvGraphicFramePr>
        <p:xfrm>
          <a:off x="452755" y="119507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系数估计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61.41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低收入人群占比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-24.53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452755" y="3230923"/>
            <a:ext cx="3665667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63078"/>
              </p:ext>
            </p:extLst>
          </p:nvPr>
        </p:nvGraphicFramePr>
        <p:xfrm>
          <a:off x="828288" y="3244113"/>
          <a:ext cx="2931918" cy="62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54000" progId="Equation.DSMT4">
                  <p:embed/>
                </p:oleObj>
              </mc:Choice>
              <mc:Fallback>
                <p:oleObj name="Equation" r:id="rId2" imgW="1193800" imgH="254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88" y="3244113"/>
                        <a:ext cx="2931918" cy="624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i0.cnfolimg.com/uploads/wine/images/201603/29/14592372013249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446" y="1017815"/>
            <a:ext cx="4800600" cy="3095625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一个新的案例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钻石数据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钻石的</a:t>
            </a:r>
            <a:r>
              <a:rPr lang="en-US" altLang="zh-CN" dirty="0"/>
              <a:t>4C</a:t>
            </a:r>
            <a:r>
              <a:rPr lang="zh-CN" altLang="en-US" dirty="0"/>
              <a:t>标准</a:t>
            </a:r>
            <a:endParaRPr lang="en-US" altLang="zh-CN" dirty="0"/>
          </a:p>
          <a:p>
            <a:pPr lvl="1"/>
            <a:r>
              <a:rPr lang="zh-CN" altLang="en-US" dirty="0"/>
              <a:t>重量</a:t>
            </a:r>
            <a:r>
              <a:rPr lang="en-US" altLang="zh-CN" dirty="0"/>
              <a:t>(carat)</a:t>
            </a:r>
          </a:p>
          <a:p>
            <a:pPr lvl="1"/>
            <a:r>
              <a:rPr lang="zh-CN" altLang="en-US" dirty="0"/>
              <a:t>颜色</a:t>
            </a:r>
            <a:r>
              <a:rPr lang="en-US" altLang="zh-CN" dirty="0"/>
              <a:t>(color)</a:t>
            </a:r>
          </a:p>
          <a:p>
            <a:pPr lvl="1"/>
            <a:r>
              <a:rPr lang="zh-CN" altLang="en-US" dirty="0"/>
              <a:t>净度</a:t>
            </a:r>
            <a:r>
              <a:rPr lang="en-US" altLang="zh-CN" dirty="0"/>
              <a:t>(clarity)</a:t>
            </a:r>
          </a:p>
          <a:p>
            <a:pPr lvl="1"/>
            <a:r>
              <a:rPr lang="zh-CN" altLang="en-US" dirty="0"/>
              <a:t>切工</a:t>
            </a:r>
            <a:r>
              <a:rPr lang="en-US" altLang="zh-CN" dirty="0"/>
              <a:t>(cut)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价格：</a:t>
            </a:r>
            <a:r>
              <a:rPr lang="en-US" altLang="zh-CN" dirty="0"/>
              <a:t>1000$</a:t>
            </a:r>
            <a:r>
              <a:rPr lang="zh-CN" altLang="en-US" dirty="0"/>
              <a:t>（新加坡元）</a:t>
            </a:r>
            <a:endParaRPr lang="en-US" altLang="zh-CN" dirty="0"/>
          </a:p>
          <a:p>
            <a:r>
              <a:rPr lang="zh-CN" altLang="en-US" dirty="0"/>
              <a:t>重量：克拉。</a:t>
            </a:r>
            <a:r>
              <a:rPr lang="en-US" altLang="zh-CN" dirty="0"/>
              <a:t>1</a:t>
            </a:r>
            <a:r>
              <a:rPr lang="zh-CN" altLang="en-US" dirty="0"/>
              <a:t>克拉等于</a:t>
            </a:r>
            <a:r>
              <a:rPr lang="en-US" altLang="zh-CN" dirty="0"/>
              <a:t>0.2</a:t>
            </a:r>
            <a:r>
              <a:rPr lang="zh-CN" altLang="en-US" dirty="0"/>
              <a:t>克。</a:t>
            </a:r>
            <a:r>
              <a:rPr lang="en-US" altLang="zh-CN" dirty="0"/>
              <a:t>1</a:t>
            </a:r>
            <a:r>
              <a:rPr lang="zh-CN" altLang="en-US" dirty="0"/>
              <a:t>克拉为</a:t>
            </a:r>
            <a:r>
              <a:rPr lang="en-US" altLang="zh-CN" dirty="0"/>
              <a:t>100</a:t>
            </a:r>
            <a:r>
              <a:rPr lang="zh-CN" altLang="en-US" dirty="0"/>
              <a:t>份，每</a:t>
            </a:r>
            <a:r>
              <a:rPr lang="en-US" altLang="zh-CN" dirty="0"/>
              <a:t>1</a:t>
            </a:r>
            <a:r>
              <a:rPr lang="zh-CN" altLang="en-US" dirty="0"/>
              <a:t>份为</a:t>
            </a:r>
            <a:r>
              <a:rPr lang="en-US" altLang="zh-CN" dirty="0"/>
              <a:t>1</a:t>
            </a:r>
            <a:r>
              <a:rPr lang="zh-CN" altLang="en-US" dirty="0"/>
              <a:t>分，因此</a:t>
            </a:r>
            <a:r>
              <a:rPr lang="en-US" altLang="zh-CN" dirty="0"/>
              <a:t>0.75</a:t>
            </a:r>
            <a:r>
              <a:rPr lang="zh-CN" altLang="en-US" dirty="0"/>
              <a:t>克拉又称作</a:t>
            </a:r>
            <a:r>
              <a:rPr lang="en-US" altLang="zh-CN" dirty="0"/>
              <a:t>75</a:t>
            </a:r>
            <a:r>
              <a:rPr lang="zh-CN" altLang="en-US" dirty="0"/>
              <a:t>分。</a:t>
            </a:r>
            <a:endParaRPr lang="en-US" altLang="zh-CN" dirty="0"/>
          </a:p>
          <a:p>
            <a:r>
              <a:rPr lang="zh-CN" altLang="en-US" dirty="0"/>
              <a:t>颜色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87" y="3526975"/>
            <a:ext cx="6194464" cy="11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净度</a:t>
            </a:r>
            <a:endParaRPr lang="en-US" altLang="zh-CN" dirty="0"/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：</a:t>
            </a:r>
            <a:r>
              <a:rPr lang="zh-CN" altLang="zh-CN" dirty="0"/>
              <a:t>内部完美无暇，表面稍有瑕疵</a:t>
            </a:r>
          </a:p>
          <a:p>
            <a:pPr lvl="1"/>
            <a:r>
              <a:rPr lang="en-US" altLang="zh-CN" dirty="0"/>
              <a:t>VVS1-VVS2</a:t>
            </a:r>
            <a:r>
              <a:rPr lang="zh-CN" altLang="en-US" dirty="0"/>
              <a:t>：</a:t>
            </a:r>
            <a:r>
              <a:rPr lang="zh-CN" altLang="zh-CN" dirty="0"/>
              <a:t>含极微小的内含物（肉眼无法看见的微细瑕疵）</a:t>
            </a:r>
            <a:r>
              <a:rPr lang="en-US" altLang="zh-CN" dirty="0"/>
              <a:t> </a:t>
            </a:r>
            <a:endParaRPr lang="zh-CN" altLang="zh-CN" dirty="0"/>
          </a:p>
          <a:p>
            <a:pPr lvl="1"/>
            <a:r>
              <a:rPr lang="en-US" altLang="zh-CN" dirty="0"/>
              <a:t>VS1-VS2</a:t>
            </a:r>
            <a:r>
              <a:rPr lang="zh-CN" altLang="en-US" dirty="0"/>
              <a:t>：</a:t>
            </a:r>
            <a:r>
              <a:rPr lang="zh-CN" altLang="zh-CN" dirty="0"/>
              <a:t>含微小的内含物（肉眼无法看见的微细瑕疵）</a:t>
            </a:r>
            <a:r>
              <a:rPr lang="en-US" altLang="zh-CN" dirty="0"/>
              <a:t> 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认证机构</a:t>
            </a:r>
            <a:endParaRPr lang="en-US" altLang="zh-CN" dirty="0"/>
          </a:p>
          <a:p>
            <a:pPr lvl="1"/>
            <a:r>
              <a:rPr lang="zh-CN" altLang="zh-CN" dirty="0"/>
              <a:t>美国宝石学院（</a:t>
            </a:r>
            <a:r>
              <a:rPr lang="en-US" altLang="zh-CN" dirty="0"/>
              <a:t>GIA</a:t>
            </a:r>
            <a:r>
              <a:rPr lang="zh-CN" altLang="zh-CN" dirty="0"/>
              <a:t>）</a:t>
            </a:r>
            <a:endParaRPr lang="en-US" altLang="zh-CN" dirty="0"/>
          </a:p>
          <a:p>
            <a:pPr lvl="1"/>
            <a:r>
              <a:rPr lang="zh-CN" altLang="zh-CN" dirty="0"/>
              <a:t>比利时钻石高阶层议会（</a:t>
            </a:r>
            <a:r>
              <a:rPr lang="en-US" altLang="zh-CN" dirty="0"/>
              <a:t>HRD</a:t>
            </a:r>
            <a:r>
              <a:rPr lang="zh-CN" altLang="zh-CN" dirty="0"/>
              <a:t>）</a:t>
            </a:r>
            <a:endParaRPr lang="en-US" altLang="zh-CN" dirty="0"/>
          </a:p>
          <a:p>
            <a:pPr lvl="1"/>
            <a:r>
              <a:rPr lang="zh-CN" altLang="zh-CN" dirty="0"/>
              <a:t>国际宝石学院（</a:t>
            </a:r>
            <a:r>
              <a:rPr lang="en-US" altLang="zh-CN" dirty="0"/>
              <a:t>IGI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描述分析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770" y="1035050"/>
            <a:ext cx="437841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一元线性回归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因变量：钻石的价格</a:t>
            </a:r>
            <a:endParaRPr lang="en-US" altLang="zh-CN" dirty="0"/>
          </a:p>
          <a:p>
            <a:r>
              <a:rPr lang="zh-CN" altLang="en-US"/>
              <a:t>自变量：钻石的重量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Boston</a:t>
            </a:r>
            <a:r>
              <a:rPr lang="zh-CN" altLang="en-US" dirty="0"/>
              <a:t>数据估计结果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112036"/>
              </p:ext>
            </p:extLst>
          </p:nvPr>
        </p:nvGraphicFramePr>
        <p:xfrm>
          <a:off x="452755" y="119507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系数估计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-2.29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-14.50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重量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11.59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452755" y="3230923"/>
            <a:ext cx="3665667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63078"/>
              </p:ext>
            </p:extLst>
          </p:nvPr>
        </p:nvGraphicFramePr>
        <p:xfrm>
          <a:off x="731838" y="3238500"/>
          <a:ext cx="31083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253800" progId="Equation.DSMT4">
                  <p:embed/>
                </p:oleObj>
              </mc:Choice>
              <mc:Fallback>
                <p:oleObj name="Equation" r:id="rId2" imgW="12697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238500"/>
                        <a:ext cx="31083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相关关系的类型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按相关方向划分：</a:t>
            </a:r>
            <a:r>
              <a:rPr lang="en-US" altLang="zh-CN" dirty="0"/>
              <a:t>	</a:t>
            </a:r>
          </a:p>
          <a:p>
            <a:pPr lvl="1"/>
            <a:r>
              <a:rPr lang="zh-CN" altLang="en-US" dirty="0"/>
              <a:t>正相关：一荣俱荣，一损俱损</a:t>
            </a:r>
            <a:endParaRPr lang="en-US" altLang="zh-CN" dirty="0"/>
          </a:p>
          <a:p>
            <a:pPr lvl="1"/>
            <a:r>
              <a:rPr lang="zh-CN" altLang="en-US" dirty="0"/>
              <a:t>负相关：唱反调</a:t>
            </a:r>
            <a:endParaRPr lang="en-US" altLang="zh-CN" dirty="0"/>
          </a:p>
          <a:p>
            <a:r>
              <a:rPr lang="zh-CN" altLang="en-US" dirty="0"/>
              <a:t>按相关形式划分：</a:t>
            </a:r>
            <a:endParaRPr lang="en-US" altLang="zh-CN" dirty="0"/>
          </a:p>
          <a:p>
            <a:pPr lvl="1"/>
            <a:r>
              <a:rPr lang="zh-CN" altLang="en-US" dirty="0"/>
              <a:t>线形相关</a:t>
            </a:r>
            <a:endParaRPr lang="en-US" altLang="zh-CN" dirty="0"/>
          </a:p>
          <a:p>
            <a:pPr lvl="1"/>
            <a:r>
              <a:rPr lang="zh-CN" altLang="en-US" dirty="0"/>
              <a:t>非线性相关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回归直线</a:t>
            </a:r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760" y="1035050"/>
            <a:ext cx="375443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5542317" y="1434102"/>
            <a:ext cx="322342" cy="74336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71510" y="4218520"/>
            <a:ext cx="4272490" cy="571579"/>
          </a:xfrm>
        </p:spPr>
        <p:txBody>
          <a:bodyPr/>
          <a:lstStyle/>
          <a:p>
            <a:r>
              <a:rPr kumimoji="1" lang="zh-CN" altLang="en-US" dirty="0"/>
              <a:t>中央财经大学</a:t>
            </a:r>
            <a:r>
              <a:rPr kumimoji="1" lang="en-US" altLang="zh-CN" dirty="0"/>
              <a:t>  </a:t>
            </a:r>
            <a:r>
              <a:rPr kumimoji="1" lang="zh-CN" altLang="en-US" dirty="0"/>
              <a:t>统计与数学学院</a:t>
            </a:r>
            <a:br>
              <a:rPr kumimoji="1" lang="en-US" altLang="zh-CN" dirty="0"/>
            </a:br>
            <a:r>
              <a:rPr kumimoji="1" lang="zh-CN" altLang="en-US" dirty="0"/>
              <a:t>潘蕊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9976" y="2771978"/>
            <a:ext cx="8615083" cy="12309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zh-CN" altLang="en-US" sz="4800" spc="300" dirty="0"/>
              <a:t>第</a:t>
            </a:r>
            <a:r>
              <a:rPr kumimoji="1" lang="en-US" altLang="zh-CN" sz="4800" spc="300" dirty="0"/>
              <a:t>7</a:t>
            </a:r>
            <a:r>
              <a:rPr kumimoji="1" lang="zh-CN" altLang="en-US" sz="4800" spc="300" dirty="0"/>
              <a:t>章</a:t>
            </a:r>
            <a:r>
              <a:rPr kumimoji="1" lang="en-US" altLang="zh-CN" sz="4800" spc="300" dirty="0"/>
              <a:t>   </a:t>
            </a:r>
            <a:r>
              <a:rPr kumimoji="1" lang="zh-CN" altLang="en-US" sz="4800" spc="300" dirty="0"/>
              <a:t>相关与回归分析</a:t>
            </a:r>
          </a:p>
        </p:txBody>
      </p:sp>
    </p:spTree>
    <p:extLst>
      <p:ext uri="{BB962C8B-B14F-4D97-AF65-F5344CB8AC3E}">
        <p14:creationId xmlns:p14="http://schemas.microsoft.com/office/powerpoint/2010/main" val="336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多元线性回归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总体回归方程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59166" y="1103966"/>
            <a:ext cx="8035323" cy="624468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56819" y="1133560"/>
          <a:ext cx="7621405" cy="58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241200" progId="Equation.DSMT4">
                  <p:embed/>
                </p:oleObj>
              </mc:Choice>
              <mc:Fallback>
                <p:oleObj name="Equation" r:id="rId2" imgW="309852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19" y="1133560"/>
                        <a:ext cx="7621405" cy="584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927557" y="1802553"/>
            <a:ext cx="0" cy="67216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5969" y="2571489"/>
            <a:ext cx="124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因变量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598215" y="1629758"/>
            <a:ext cx="144743" cy="7057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7227" y="2337104"/>
            <a:ext cx="194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自变量：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 第</a:t>
            </a:r>
            <a:r>
              <a:rPr lang="en-US" altLang="zh-CN" sz="2400" dirty="0" err="1"/>
              <a:t>i</a:t>
            </a:r>
            <a:r>
              <a:rPr lang="zh-CN" altLang="en-US" sz="2400" dirty="0"/>
              <a:t>个个体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第</a:t>
            </a:r>
            <a:r>
              <a:rPr lang="en-US" altLang="zh-CN" sz="2400" dirty="0"/>
              <a:t>j</a:t>
            </a:r>
            <a:r>
              <a:rPr lang="zh-CN" altLang="en-US" sz="2400" dirty="0"/>
              <a:t>个自变量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657600" y="1629758"/>
            <a:ext cx="1541026" cy="114633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95751" y="2894504"/>
            <a:ext cx="302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偏回归系数：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 未知</a:t>
            </a:r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zh-CN" altLang="en-US" sz="2400" dirty="0"/>
              <a:t> 第</a:t>
            </a:r>
            <a:r>
              <a:rPr lang="en-US" altLang="zh-CN" sz="2400" dirty="0"/>
              <a:t>j</a:t>
            </a:r>
            <a:r>
              <a:rPr lang="zh-CN" altLang="en-US" sz="2400" dirty="0"/>
              <a:t>个自变量对因变量的影响</a:t>
            </a:r>
          </a:p>
        </p:txBody>
      </p:sp>
      <p:cxnSp>
        <p:nvCxnSpPr>
          <p:cNvPr id="22" name="直接箭头连接符 21"/>
          <p:cNvCxnSpPr>
            <a:endCxn id="24" idx="0"/>
          </p:cNvCxnSpPr>
          <p:nvPr/>
        </p:nvCxnSpPr>
        <p:spPr>
          <a:xfrm flipH="1">
            <a:off x="7870201" y="1802553"/>
            <a:ext cx="234409" cy="768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55603" y="2571489"/>
            <a:ext cx="2429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随机误差</a:t>
            </a:r>
            <a:r>
              <a:rPr lang="zh-CN" altLang="en-US" sz="2400" dirty="0"/>
              <a:t>，除了</a:t>
            </a:r>
            <a:r>
              <a:rPr lang="en-US" altLang="zh-CN" sz="2400" dirty="0"/>
              <a:t>X</a:t>
            </a:r>
            <a:r>
              <a:rPr lang="zh-CN" altLang="en-US" sz="2400" dirty="0"/>
              <a:t>之外，影响</a:t>
            </a:r>
            <a:r>
              <a:rPr lang="en-US" altLang="zh-CN" sz="2400" dirty="0"/>
              <a:t>Y</a:t>
            </a:r>
            <a:r>
              <a:rPr lang="zh-CN" altLang="en-US" sz="2400" dirty="0"/>
              <a:t>的因素，</a:t>
            </a:r>
            <a:r>
              <a:rPr lang="zh-CN" altLang="en-US" sz="2400" dirty="0">
                <a:solidFill>
                  <a:srgbClr val="FFC000"/>
                </a:solidFill>
              </a:rPr>
              <a:t>观测不到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模型基本假设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除一元线性回归的基本假设外，还需要假定</a:t>
            </a:r>
            <a:endParaRPr lang="en-US" altLang="zh-CN" dirty="0"/>
          </a:p>
          <a:p>
            <a:pPr lvl="1"/>
            <a:r>
              <a:rPr lang="zh-CN" altLang="en-US" dirty="0"/>
              <a:t>样本量大于待估参数个数，</a:t>
            </a:r>
            <a:r>
              <a:rPr lang="en-US" altLang="zh-CN" dirty="0"/>
              <a:t>n&gt;p</a:t>
            </a:r>
          </a:p>
          <a:p>
            <a:pPr lvl="1"/>
            <a:r>
              <a:rPr lang="zh-CN" altLang="en-US" dirty="0"/>
              <a:t>自变量之间不存在严格的线性关系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参数估计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最小二乘估计 （</a:t>
            </a:r>
            <a:r>
              <a:rPr lang="en-US" altLang="zh-CN" dirty="0"/>
              <a:t>OLS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最小化残差平方和</a:t>
            </a:r>
            <a:endParaRPr lang="en-US" altLang="zh-CN" dirty="0"/>
          </a:p>
          <a:p>
            <a:r>
              <a:rPr lang="zh-CN" altLang="en-US" dirty="0"/>
              <a:t>估计方程的写法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849086" y="3291992"/>
            <a:ext cx="7467600" cy="855465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1311275" y="3333070"/>
          <a:ext cx="64976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66400" progId="Equation.DSMT4">
                  <p:embed/>
                </p:oleObj>
              </mc:Choice>
              <mc:Fallback>
                <p:oleObj name="Equation" r:id="rId2" imgW="213336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333070"/>
                        <a:ext cx="6497638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以二元为例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383" t="25293" r="47747" b="13275"/>
          <a:stretch>
            <a:fillRect/>
          </a:stretch>
        </p:blipFill>
        <p:spPr bwMode="auto">
          <a:xfrm>
            <a:off x="2499409" y="1035050"/>
            <a:ext cx="399913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Boston Data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因变量：房价</a:t>
            </a:r>
            <a:endParaRPr lang="en-US" altLang="zh-CN" dirty="0"/>
          </a:p>
          <a:p>
            <a:r>
              <a:rPr lang="zh-CN" altLang="en-US" dirty="0"/>
              <a:t>自变量</a:t>
            </a:r>
            <a:endParaRPr lang="en-US" altLang="zh-CN" dirty="0"/>
          </a:p>
          <a:p>
            <a:pPr lvl="1"/>
            <a:r>
              <a:rPr lang="zh-CN" altLang="en-US" dirty="0"/>
              <a:t>犯罪率</a:t>
            </a:r>
            <a:endParaRPr lang="en-US" altLang="zh-CN" dirty="0"/>
          </a:p>
          <a:p>
            <a:pPr lvl="1"/>
            <a:r>
              <a:rPr lang="zh-CN" altLang="en-US" dirty="0"/>
              <a:t>低收入人群占比</a:t>
            </a:r>
            <a:endParaRPr lang="en-US" altLang="zh-CN" dirty="0"/>
          </a:p>
          <a:p>
            <a:pPr lvl="1"/>
            <a:r>
              <a:rPr lang="zh-CN" altLang="en-US" dirty="0"/>
              <a:t>房间数</a:t>
            </a:r>
            <a:endParaRPr lang="en-US" altLang="zh-CN" dirty="0"/>
          </a:p>
          <a:p>
            <a:pPr lvl="1"/>
            <a:r>
              <a:rPr lang="zh-CN" altLang="en-US" dirty="0"/>
              <a:t>是否沿河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90285" y="900113"/>
            <a:ext cx="3754429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估计结果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估计方程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回归系数的解读</a:t>
            </a:r>
            <a:endParaRPr lang="en-US" altLang="zh-CN" dirty="0"/>
          </a:p>
          <a:p>
            <a:pPr lvl="1"/>
            <a:r>
              <a:rPr lang="zh-CN" altLang="en-US" dirty="0"/>
              <a:t>以房间数为例</a:t>
            </a:r>
            <a:endParaRPr lang="en-US" altLang="zh-CN" dirty="0"/>
          </a:p>
          <a:p>
            <a:pPr lvl="1"/>
            <a:r>
              <a:rPr lang="zh-CN" altLang="en-US" dirty="0"/>
              <a:t>控制其他因素不变，房间数增加一个，房价平均增加</a:t>
            </a:r>
            <a:r>
              <a:rPr lang="en-US" altLang="zh-CN" dirty="0"/>
              <a:t>5.076</a:t>
            </a:r>
            <a:r>
              <a:rPr lang="zh-CN" altLang="en-US" dirty="0"/>
              <a:t>个单位，即</a:t>
            </a:r>
            <a:r>
              <a:rPr lang="en-US" altLang="zh-CN" dirty="0"/>
              <a:t>5067</a:t>
            </a:r>
            <a:r>
              <a:rPr lang="zh-CN" altLang="en-US" dirty="0"/>
              <a:t>美元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77496" y="1848972"/>
            <a:ext cx="5769272" cy="536922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06297"/>
              </p:ext>
            </p:extLst>
          </p:nvPr>
        </p:nvGraphicFramePr>
        <p:xfrm flipV="1">
          <a:off x="2066333" y="1904741"/>
          <a:ext cx="4754411" cy="42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253800" progId="Equation.DSMT4">
                  <p:embed/>
                </p:oleObj>
              </mc:Choice>
              <mc:Fallback>
                <p:oleObj name="Equation" r:id="rId2" imgW="34542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066333" y="1904741"/>
                        <a:ext cx="4754411" cy="425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回归方程的拟合优度</a:t>
            </a: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0007" y="1035050"/>
            <a:ext cx="5337936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散点图</a:t>
            </a:r>
          </a:p>
        </p:txBody>
      </p:sp>
      <p:pic>
        <p:nvPicPr>
          <p:cNvPr id="286722" name="Picture 2" descr="F:\2—课程\统计学\lecture note\lecture 5 相关与回归\c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9324" y="1035050"/>
            <a:ext cx="3979301" cy="374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回归方程的标准误差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回归的标准误就是对误差方差的估计</a:t>
            </a:r>
            <a:endParaRPr lang="en-US" altLang="zh-CN" dirty="0"/>
          </a:p>
          <a:p>
            <a:r>
              <a:rPr lang="zh-CN" altLang="en-US" dirty="0"/>
              <a:t>根据残差平方和计算得到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600760" y="2600105"/>
            <a:ext cx="3952437" cy="1122805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2720506" y="2625724"/>
          <a:ext cx="3638893" cy="109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69800" progId="Equation.DSMT4">
                  <p:embed/>
                </p:oleObj>
              </mc:Choice>
              <mc:Fallback>
                <p:oleObj name="Equation" r:id="rId2" imgW="15620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506" y="2625724"/>
                        <a:ext cx="3638893" cy="1097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回归方程的显著性检验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171" t="29310" r="15937" b="15167"/>
          <a:stretch>
            <a:fillRect/>
          </a:stretch>
        </p:blipFill>
        <p:spPr bwMode="auto">
          <a:xfrm>
            <a:off x="1205204" y="1035050"/>
            <a:ext cx="658754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576552" y="1208690"/>
            <a:ext cx="2343807" cy="4414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zh-CN" altLang="en-US" dirty="0"/>
              <a:t>分布</a:t>
            </a:r>
          </a:p>
        </p:txBody>
      </p:sp>
      <p:pic>
        <p:nvPicPr>
          <p:cNvPr id="153602" name="Picture 2" descr="H:\2—课程\统计学\lecture note\lecture 5 相关与回归\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196" y="1035050"/>
            <a:ext cx="4243558" cy="374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单个回归系数的显著性检验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909" t="26786" r="18146" b="13765"/>
          <a:stretch>
            <a:fillRect/>
          </a:stretch>
        </p:blipFill>
        <p:spPr bwMode="auto">
          <a:xfrm>
            <a:off x="1475796" y="1035050"/>
            <a:ext cx="604635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总结：多元回归分析步骤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Step 0. </a:t>
            </a:r>
            <a:r>
              <a:rPr lang="zh-CN" altLang="en-US" dirty="0"/>
              <a:t>明确数据中变量含义，做简单的描述分析，确定自变量和因变量</a:t>
            </a:r>
            <a:endParaRPr lang="en-US" altLang="zh-CN" dirty="0"/>
          </a:p>
          <a:p>
            <a:r>
              <a:rPr lang="en-US" altLang="zh-CN" dirty="0"/>
              <a:t>Step 1. </a:t>
            </a:r>
            <a:r>
              <a:rPr lang="zh-CN" altLang="en-US" dirty="0"/>
              <a:t>建立回归模型，得到系数估计，写出回归方程</a:t>
            </a:r>
            <a:endParaRPr lang="en-US" altLang="zh-CN" dirty="0"/>
          </a:p>
          <a:p>
            <a:r>
              <a:rPr lang="en-US" altLang="zh-CN" dirty="0"/>
              <a:t>Step 2. </a:t>
            </a:r>
            <a:r>
              <a:rPr lang="zh-CN" altLang="en-US" dirty="0"/>
              <a:t>对回归方程的整体显著性做判断，解读调整的</a:t>
            </a:r>
            <a:r>
              <a:rPr lang="en-US" altLang="zh-CN" dirty="0"/>
              <a:t>R</a:t>
            </a:r>
            <a:r>
              <a:rPr lang="zh-CN" altLang="en-US" dirty="0"/>
              <a:t>方</a:t>
            </a:r>
            <a:endParaRPr lang="en-US" altLang="zh-CN" dirty="0"/>
          </a:p>
          <a:p>
            <a:r>
              <a:rPr lang="en-US" altLang="zh-CN" dirty="0"/>
              <a:t>Step 3. </a:t>
            </a:r>
            <a:r>
              <a:rPr lang="zh-CN" altLang="en-US" dirty="0"/>
              <a:t>对单个回归系数的显著性做判断，并且解读含义</a:t>
            </a:r>
            <a:endParaRPr lang="en-US" altLang="zh-CN" dirty="0"/>
          </a:p>
          <a:p>
            <a:r>
              <a:rPr lang="en-US" altLang="zh-CN" dirty="0"/>
              <a:t>Step 4. </a:t>
            </a:r>
            <a:r>
              <a:rPr lang="zh-CN" altLang="en-US" dirty="0"/>
              <a:t>对回归方程进行模型诊断，判断基本的假设条件是否满足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Boston</a:t>
            </a:r>
            <a:r>
              <a:rPr lang="zh-CN" altLang="en-US" dirty="0"/>
              <a:t>数据估计结果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12036"/>
              </p:ext>
            </p:extLst>
          </p:nvPr>
        </p:nvGraphicFramePr>
        <p:xfrm>
          <a:off x="1472874" y="969416"/>
          <a:ext cx="6172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系数估计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-1.921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犯罪率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-0.097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房间数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5.076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低收入人群占比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-0.582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是否沿河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3.997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统计量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240.9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方：</a:t>
                      </a:r>
                      <a:r>
                        <a:rPr lang="en-US" altLang="zh-CN" dirty="0"/>
                        <a:t>0.658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调整的</a:t>
                      </a:r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方：</a:t>
                      </a:r>
                      <a:r>
                        <a:rPr lang="en-US" altLang="zh-CN" dirty="0"/>
                        <a:t>0.655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1677496" y="4187769"/>
            <a:ext cx="5769272" cy="536922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 flipV="1">
          <a:off x="1787066" y="4255629"/>
          <a:ext cx="5554476" cy="40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253800" progId="Equation.DSMT4">
                  <p:embed/>
                </p:oleObj>
              </mc:Choice>
              <mc:Fallback>
                <p:oleObj name="Equation" r:id="rId2" imgW="34542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1787066" y="4255629"/>
                        <a:ext cx="5554476" cy="409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整体显著性的判断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zh-CN" altLang="en-US" dirty="0"/>
              <a:t>检验的</a:t>
            </a:r>
            <a:r>
              <a:rPr lang="en-US" altLang="zh-CN" dirty="0"/>
              <a:t>p</a:t>
            </a:r>
            <a:r>
              <a:rPr lang="zh-CN" altLang="en-US" dirty="0"/>
              <a:t>值小于</a:t>
            </a:r>
            <a:r>
              <a:rPr lang="en-US" altLang="zh-CN" dirty="0"/>
              <a:t>0.05</a:t>
            </a:r>
            <a:r>
              <a:rPr lang="zh-CN" altLang="en-US" dirty="0"/>
              <a:t>，说明回归方程整体显著，至少有一个自变量对因变量有显著影响</a:t>
            </a:r>
            <a:endParaRPr lang="en-US" altLang="zh-CN" dirty="0"/>
          </a:p>
          <a:p>
            <a:r>
              <a:rPr lang="en-US" altLang="zh-CN" dirty="0"/>
              <a:t>R</a:t>
            </a:r>
            <a:r>
              <a:rPr lang="zh-CN" altLang="en-US" dirty="0"/>
              <a:t>方为</a:t>
            </a:r>
            <a:r>
              <a:rPr lang="en-US" altLang="zh-CN" dirty="0"/>
              <a:t>0.658</a:t>
            </a:r>
            <a:r>
              <a:rPr lang="zh-CN" altLang="en-US" dirty="0"/>
              <a:t>，说明回归方程能够解释因变量变异的</a:t>
            </a:r>
            <a:r>
              <a:rPr lang="en-US" altLang="zh-CN" dirty="0"/>
              <a:t>65.8%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回归系数的解读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12036"/>
              </p:ext>
            </p:extLst>
          </p:nvPr>
        </p:nvGraphicFramePr>
        <p:xfrm>
          <a:off x="1472874" y="1619419"/>
          <a:ext cx="6172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系数估计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-1.921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犯罪率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-0.097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房间数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5.076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低收入人群占比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-0.582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C00000"/>
                          </a:solidFill>
                        </a:rPr>
                        <a:t>是否沿河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</a:rPr>
                        <a:t>3.997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</a:rPr>
                        <a:t>&lt;0.001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回归分析中的其他问题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非线性关系</a:t>
            </a:r>
          </a:p>
        </p:txBody>
      </p:sp>
      <p:pic>
        <p:nvPicPr>
          <p:cNvPr id="154626" name="Picture 2" descr="H:\2—课程\统计学\lecture note\lecture 5 相关与回归\nonline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0724" y="1035050"/>
            <a:ext cx="4516501" cy="374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相关系数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7" y="1737519"/>
            <a:ext cx="8220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V="1">
            <a:off x="1984917" y="1248937"/>
            <a:ext cx="591015" cy="70252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4273" y="830095"/>
            <a:ext cx="210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未知参数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1198765" y="3776546"/>
            <a:ext cx="786152" cy="71739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8439" y="4309275"/>
            <a:ext cx="210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统计量</a:t>
            </a:r>
            <a:endParaRPr lang="en-US" altLang="zh-CN" dirty="0"/>
          </a:p>
          <a:p>
            <a:pPr algn="ctr"/>
            <a:r>
              <a:rPr lang="zh-CN" altLang="en-US" dirty="0"/>
              <a:t>根据样本计算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经过适当的变换，转化为线性回归函数</a:t>
            </a:r>
            <a:endParaRPr lang="en-US" altLang="zh-CN" dirty="0"/>
          </a:p>
          <a:p>
            <a:pPr lvl="1"/>
            <a:r>
              <a:rPr lang="zh-CN" altLang="en-US" dirty="0"/>
              <a:t>倒数变换</a:t>
            </a:r>
            <a:endParaRPr lang="en-US" altLang="zh-CN" dirty="0"/>
          </a:p>
          <a:p>
            <a:pPr lvl="1"/>
            <a:r>
              <a:rPr lang="zh-CN" altLang="en-US" dirty="0"/>
              <a:t>半对数变换</a:t>
            </a:r>
            <a:endParaRPr lang="en-US" altLang="zh-CN" dirty="0"/>
          </a:p>
          <a:p>
            <a:pPr lvl="1"/>
            <a:r>
              <a:rPr lang="zh-CN" altLang="en-US" dirty="0"/>
              <a:t>双对数变换</a:t>
            </a:r>
            <a:endParaRPr lang="en-US" altLang="zh-CN" dirty="0"/>
          </a:p>
          <a:p>
            <a:pPr lvl="1"/>
            <a:r>
              <a:rPr lang="zh-CN" altLang="en-US" dirty="0"/>
              <a:t>多种方法的综合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双对数变换：弹性的概念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幂函数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取双对数，变成线性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斜率系数就是“弹性”</a:t>
            </a:r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4950"/>
            <a:ext cx="4038600" cy="311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748435" y="1664338"/>
            <a:ext cx="1311024" cy="437584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1872188" y="1705047"/>
          <a:ext cx="1081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241200" progId="Equation.DSMT4">
                  <p:embed/>
                </p:oleObj>
              </mc:Choice>
              <mc:Fallback>
                <p:oleObj name="Equation" r:id="rId3" imgW="66024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188" y="1705047"/>
                        <a:ext cx="10810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1271910" y="3040488"/>
            <a:ext cx="2303188" cy="437584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1368425" y="3088085"/>
          <a:ext cx="21209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28600" progId="Equation.DSMT4">
                  <p:embed/>
                </p:oleObj>
              </mc:Choice>
              <mc:Fallback>
                <p:oleObj name="Equation" r:id="rId5" imgW="12952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088085"/>
                        <a:ext cx="21209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其他问题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变量选择：变量个数较多</a:t>
            </a:r>
            <a:endParaRPr lang="en-US" altLang="zh-CN" dirty="0"/>
          </a:p>
          <a:p>
            <a:r>
              <a:rPr lang="zh-CN" altLang="en-US" dirty="0"/>
              <a:t>异方差现象</a:t>
            </a:r>
            <a:endParaRPr lang="en-US" altLang="zh-CN" dirty="0"/>
          </a:p>
          <a:p>
            <a:r>
              <a:rPr lang="zh-CN" altLang="en-US" dirty="0"/>
              <a:t>序列相关</a:t>
            </a:r>
            <a:endParaRPr lang="en-US" altLang="zh-CN" dirty="0"/>
          </a:p>
          <a:p>
            <a:r>
              <a:rPr lang="zh-CN" altLang="en-US" dirty="0"/>
              <a:t>多重共线性</a:t>
            </a:r>
            <a:endParaRPr lang="en-US" altLang="zh-CN" dirty="0"/>
          </a:p>
          <a:p>
            <a:pPr lvl="1"/>
            <a:r>
              <a:rPr lang="zh-CN" altLang="en-US" dirty="0"/>
              <a:t>模型中两个或多个自变量高度线性相关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4294967295"/>
          </p:nvPr>
        </p:nvSpPr>
        <p:spPr>
          <a:xfrm>
            <a:off x="5105400" y="900113"/>
            <a:ext cx="4038600" cy="3748087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040655" y="1796542"/>
            <a:ext cx="1630496" cy="437584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3211823" y="1836738"/>
          <a:ext cx="1289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41200" progId="Equation.DSMT4">
                  <p:embed/>
                </p:oleObj>
              </mc:Choice>
              <mc:Fallback>
                <p:oleObj name="Equation" r:id="rId2" imgW="78732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823" y="1836738"/>
                        <a:ext cx="12890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8"/>
          <p:cNvSpPr/>
          <p:nvPr/>
        </p:nvSpPr>
        <p:spPr>
          <a:xfrm>
            <a:off x="2928647" y="2565894"/>
            <a:ext cx="1819624" cy="437584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>
          <a:off x="3065427" y="2617788"/>
          <a:ext cx="15795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27" y="2617788"/>
                        <a:ext cx="15795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一个完整的案例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广告数据</a:t>
            </a:r>
            <a:endParaRPr lang="en-US" altLang="zh-CN" dirty="0"/>
          </a:p>
          <a:p>
            <a:r>
              <a:rPr lang="zh-CN" altLang="en-US" dirty="0"/>
              <a:t>因变量：某种产品的销售额（单位：千元）</a:t>
            </a:r>
            <a:endParaRPr lang="en-US" altLang="zh-CN" dirty="0"/>
          </a:p>
          <a:p>
            <a:r>
              <a:rPr lang="zh-CN" altLang="en-US" dirty="0"/>
              <a:t>自变量：</a:t>
            </a:r>
            <a:endParaRPr lang="en-US" altLang="zh-CN" dirty="0"/>
          </a:p>
          <a:p>
            <a:pPr lvl="1"/>
            <a:r>
              <a:rPr lang="zh-CN" altLang="en-US" dirty="0"/>
              <a:t>产品在电视渠道的广告投入（单位：千元）</a:t>
            </a:r>
            <a:endParaRPr lang="en-US" altLang="zh-CN" dirty="0"/>
          </a:p>
          <a:p>
            <a:pPr lvl="1"/>
            <a:r>
              <a:rPr lang="zh-CN" altLang="en-US" dirty="0"/>
              <a:t>产品在广播渠道的广告投入（单位：千元）</a:t>
            </a:r>
            <a:endParaRPr lang="en-US" altLang="zh-CN" dirty="0"/>
          </a:p>
          <a:p>
            <a:pPr lvl="1"/>
            <a:r>
              <a:rPr lang="zh-CN" altLang="en-US" dirty="0"/>
              <a:t>产品在报纸渠道的广告投入（单位：千元）</a:t>
            </a:r>
            <a:endParaRPr lang="en-US" altLang="zh-CN" dirty="0"/>
          </a:p>
          <a:p>
            <a:r>
              <a:rPr lang="zh-CN" altLang="en-US" dirty="0"/>
              <a:t>共调查了</a:t>
            </a:r>
            <a:r>
              <a:rPr lang="en-US" altLang="zh-CN" dirty="0"/>
              <a:t>200</a:t>
            </a:r>
            <a:r>
              <a:rPr lang="zh-CN" altLang="en-US" dirty="0"/>
              <a:t>个市场的三种广告投入和产品销售额</a:t>
            </a:r>
            <a:endParaRPr lang="en-US" altLang="zh-CN" dirty="0"/>
          </a:p>
          <a:p>
            <a:pPr lvl="1"/>
            <a:r>
              <a:rPr lang="zh-CN" altLang="en-US" dirty="0"/>
              <a:t>样本量是</a:t>
            </a:r>
            <a:r>
              <a:rPr lang="en-US" altLang="zh-CN" dirty="0"/>
              <a:t>n=200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研究问题？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广告的投入是否对销售额有影响？</a:t>
            </a:r>
            <a:endParaRPr lang="en-US" altLang="zh-CN" dirty="0"/>
          </a:p>
          <a:p>
            <a:r>
              <a:rPr lang="zh-CN" altLang="en-US" dirty="0"/>
              <a:t>如果有影响，这种影响的强度有多大？</a:t>
            </a:r>
            <a:endParaRPr lang="en-US" altLang="zh-CN" dirty="0"/>
          </a:p>
          <a:p>
            <a:r>
              <a:rPr lang="zh-CN" altLang="en-US" dirty="0"/>
              <a:t>那种渠道的广告投入对销售额影响最大？</a:t>
            </a:r>
            <a:endParaRPr lang="en-US" altLang="zh-CN" dirty="0"/>
          </a:p>
          <a:p>
            <a:r>
              <a:rPr lang="zh-CN" altLang="en-US" dirty="0"/>
              <a:t>能否预测产品的销售额？</a:t>
            </a:r>
            <a:endParaRPr lang="en-US" altLang="zh-CN" dirty="0"/>
          </a:p>
          <a:p>
            <a:r>
              <a:rPr lang="zh-CN" altLang="en-US" dirty="0"/>
              <a:t>如果能，这种预测有多准确？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4063" t="42456" r="23109" b="14071"/>
          <a:stretch>
            <a:fillRect/>
          </a:stretch>
        </p:blipFill>
        <p:spPr bwMode="auto">
          <a:xfrm>
            <a:off x="450404" y="1035050"/>
            <a:ext cx="809714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63" t="30583" r="36173" b="7985"/>
          <a:stretch>
            <a:fillRect/>
          </a:stretch>
        </p:blipFill>
        <p:spPr bwMode="auto">
          <a:xfrm>
            <a:off x="1333728" y="1035050"/>
            <a:ext cx="6330494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一元回归的结果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7975" t="35302" r="19807" b="45438"/>
          <a:stretch>
            <a:fillRect/>
          </a:stretch>
        </p:blipFill>
        <p:spPr bwMode="auto">
          <a:xfrm>
            <a:off x="384175" y="2192602"/>
            <a:ext cx="8229600" cy="143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一元回归的结果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800" t="23929" r="19291" b="21775"/>
          <a:stretch>
            <a:fillRect/>
          </a:stretch>
        </p:blipFill>
        <p:spPr bwMode="auto">
          <a:xfrm>
            <a:off x="700203" y="1035050"/>
            <a:ext cx="759754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回归结果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12036"/>
              </p:ext>
            </p:extLst>
          </p:nvPr>
        </p:nvGraphicFramePr>
        <p:xfrm>
          <a:off x="1472874" y="969416"/>
          <a:ext cx="617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系数估计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2.939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TV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0.046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Radio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0.189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&lt;0.0001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Newspaper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-0.001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0.8599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统计量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方：</a:t>
                      </a:r>
                      <a:r>
                        <a:rPr lang="en-US" altLang="zh-CN" dirty="0"/>
                        <a:t>0.897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调整的</a:t>
                      </a:r>
                      <a:r>
                        <a:rPr lang="en-US" altLang="zh-CN" dirty="0"/>
                        <a:t>R</a:t>
                      </a:r>
                      <a:r>
                        <a:rPr lang="zh-CN" altLang="en-US" dirty="0"/>
                        <a:t>方：</a:t>
                      </a:r>
                      <a:r>
                        <a:rPr lang="en-US" altLang="zh-CN" dirty="0"/>
                        <a:t>0.895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2351312" y="4187769"/>
            <a:ext cx="4423575" cy="536922"/>
          </a:xfrm>
          <a:prstGeom prst="roundRect">
            <a:avLst/>
          </a:prstGeom>
          <a:solidFill>
            <a:srgbClr val="DAEF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71011"/>
              </p:ext>
            </p:extLst>
          </p:nvPr>
        </p:nvGraphicFramePr>
        <p:xfrm flipV="1">
          <a:off x="2409825" y="4256088"/>
          <a:ext cx="4310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253800" progId="Equation.DSMT4">
                  <p:embed/>
                </p:oleObj>
              </mc:Choice>
              <mc:Fallback>
                <p:oleObj name="Equation" r:id="rId2" imgW="26794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409825" y="4256088"/>
                        <a:ext cx="43100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/>
        </p:nvGrpSpPr>
        <p:grpSpPr>
          <a:xfrm>
            <a:off x="239684" y="1215494"/>
            <a:ext cx="8580942" cy="1700963"/>
            <a:chOff x="-152401" y="3403600"/>
            <a:chExt cx="13300571" cy="2765472"/>
          </a:xfrm>
        </p:grpSpPr>
        <p:pic>
          <p:nvPicPr>
            <p:cNvPr id="82" name="图片1.png" descr="C:\Documents and Settings\ThinkPad\桌面\图片1.png"/>
            <p:cNvPicPr>
              <a:picLocks noChangeAspect="1"/>
            </p:cNvPicPr>
            <p:nvPr/>
          </p:nvPicPr>
          <p:blipFill>
            <a:blip r:embed="rId2"/>
            <a:srcRect l="49467"/>
            <a:stretch>
              <a:fillRect/>
            </a:stretch>
          </p:blipFill>
          <p:spPr>
            <a:xfrm>
              <a:off x="6499013" y="4419600"/>
              <a:ext cx="5529298" cy="6615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3" name="图片1.png" descr="C:\Documents and Settings\ThinkPad\桌面\图片1.png"/>
            <p:cNvPicPr>
              <a:picLocks noChangeAspect="1"/>
            </p:cNvPicPr>
            <p:nvPr/>
          </p:nvPicPr>
          <p:blipFill>
            <a:blip r:embed="rId2"/>
            <a:srcRect r="50532"/>
            <a:stretch>
              <a:fillRect/>
            </a:stretch>
          </p:blipFill>
          <p:spPr>
            <a:xfrm>
              <a:off x="1066799" y="4419600"/>
              <a:ext cx="5432215" cy="66152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4" name="Shape 817"/>
            <p:cNvSpPr/>
            <p:nvPr/>
          </p:nvSpPr>
          <p:spPr>
            <a:xfrm>
              <a:off x="655884" y="4753750"/>
              <a:ext cx="12112979" cy="1"/>
            </a:xfrm>
            <a:prstGeom prst="line">
              <a:avLst/>
            </a:prstGeom>
            <a:ln w="152400">
              <a:solidFill>
                <a:srgbClr val="A6A6A6"/>
              </a:solidFill>
              <a:tailEnd type="stealth"/>
            </a:ln>
          </p:spPr>
          <p:txBody>
            <a:bodyPr lIns="65023" tIns="65023" rIns="65023" bIns="65023"/>
            <a:lstStyle/>
            <a:p>
              <a:pPr defTabSz="457200">
                <a:defRPr sz="2200">
                  <a:latin typeface="+mn-lt"/>
                  <a:ea typeface="+mn-ea"/>
                  <a:cs typeface="+mn-cs"/>
                  <a:sym typeface="Helvetica"/>
                </a:defRPr>
              </a:pPr>
              <a:endParaRPr sz="1600"/>
            </a:p>
          </p:txBody>
        </p:sp>
        <p:sp>
          <p:nvSpPr>
            <p:cNvPr id="85" name="Shape 818"/>
            <p:cNvSpPr/>
            <p:nvPr/>
          </p:nvSpPr>
          <p:spPr>
            <a:xfrm>
              <a:off x="6090355" y="5033715"/>
              <a:ext cx="934721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0.0</a:t>
              </a:r>
            </a:p>
          </p:txBody>
        </p:sp>
        <p:sp>
          <p:nvSpPr>
            <p:cNvPr id="86" name="Shape 819"/>
            <p:cNvSpPr/>
            <p:nvPr/>
          </p:nvSpPr>
          <p:spPr>
            <a:xfrm>
              <a:off x="7815298" y="5033715"/>
              <a:ext cx="936978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0.3</a:t>
              </a:r>
            </a:p>
          </p:txBody>
        </p:sp>
        <p:sp>
          <p:nvSpPr>
            <p:cNvPr id="87" name="Shape 820"/>
            <p:cNvSpPr/>
            <p:nvPr/>
          </p:nvSpPr>
          <p:spPr>
            <a:xfrm>
              <a:off x="9059334" y="5033715"/>
              <a:ext cx="934721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0.5</a:t>
              </a:r>
            </a:p>
          </p:txBody>
        </p:sp>
        <p:sp>
          <p:nvSpPr>
            <p:cNvPr id="88" name="Shape 821"/>
            <p:cNvSpPr/>
            <p:nvPr/>
          </p:nvSpPr>
          <p:spPr>
            <a:xfrm>
              <a:off x="11707707" y="5033715"/>
              <a:ext cx="936978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1.0</a:t>
              </a:r>
            </a:p>
          </p:txBody>
        </p:sp>
        <p:sp>
          <p:nvSpPr>
            <p:cNvPr id="89" name="Shape 822"/>
            <p:cNvSpPr/>
            <p:nvPr/>
          </p:nvSpPr>
          <p:spPr>
            <a:xfrm>
              <a:off x="4552807" y="5033715"/>
              <a:ext cx="936980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-0.3</a:t>
              </a:r>
            </a:p>
          </p:txBody>
        </p:sp>
        <p:sp>
          <p:nvSpPr>
            <p:cNvPr id="90" name="Shape 823"/>
            <p:cNvSpPr/>
            <p:nvPr/>
          </p:nvSpPr>
          <p:spPr>
            <a:xfrm>
              <a:off x="3311030" y="5033715"/>
              <a:ext cx="934721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-0.5</a:t>
              </a:r>
            </a:p>
          </p:txBody>
        </p:sp>
        <p:sp>
          <p:nvSpPr>
            <p:cNvPr id="91" name="Shape 824"/>
            <p:cNvSpPr/>
            <p:nvPr/>
          </p:nvSpPr>
          <p:spPr>
            <a:xfrm>
              <a:off x="764256" y="5033715"/>
              <a:ext cx="934721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-1.0</a:t>
              </a:r>
            </a:p>
          </p:txBody>
        </p:sp>
        <p:sp>
          <p:nvSpPr>
            <p:cNvPr id="92" name="Shape 825"/>
            <p:cNvSpPr/>
            <p:nvPr/>
          </p:nvSpPr>
          <p:spPr>
            <a:xfrm>
              <a:off x="1890888" y="5033715"/>
              <a:ext cx="934721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-0.8</a:t>
              </a:r>
            </a:p>
          </p:txBody>
        </p:sp>
        <p:sp>
          <p:nvSpPr>
            <p:cNvPr id="93" name="Shape 826"/>
            <p:cNvSpPr/>
            <p:nvPr/>
          </p:nvSpPr>
          <p:spPr>
            <a:xfrm>
              <a:off x="10375617" y="5033715"/>
              <a:ext cx="936980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1173A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CEFF5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rPr>
                <a:t>0.8</a:t>
              </a:r>
            </a:p>
          </p:txBody>
        </p:sp>
        <p:sp>
          <p:nvSpPr>
            <p:cNvPr id="94" name="Shape 827"/>
            <p:cNvSpPr/>
            <p:nvPr/>
          </p:nvSpPr>
          <p:spPr>
            <a:xfrm>
              <a:off x="8650676" y="5555262"/>
              <a:ext cx="2251006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正相关</a:t>
              </a:r>
            </a:p>
          </p:txBody>
        </p:sp>
        <p:sp>
          <p:nvSpPr>
            <p:cNvPr id="95" name="Shape 828"/>
            <p:cNvSpPr/>
            <p:nvPr/>
          </p:nvSpPr>
          <p:spPr>
            <a:xfrm>
              <a:off x="3119118" y="5546231"/>
              <a:ext cx="2253265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负相关</a:t>
              </a:r>
              <a:endParaRPr sz="16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" name="Shape 829"/>
            <p:cNvSpPr/>
            <p:nvPr/>
          </p:nvSpPr>
          <p:spPr>
            <a:xfrm>
              <a:off x="5385928" y="3403600"/>
              <a:ext cx="2429369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595959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FFF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无线性相关关系</a:t>
              </a:r>
              <a:endParaRPr sz="1600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7" name="Shape 830"/>
            <p:cNvSpPr/>
            <p:nvPr/>
          </p:nvSpPr>
          <p:spPr>
            <a:xfrm rot="16200000">
              <a:off x="6302586" y="2588542"/>
              <a:ext cx="392855" cy="327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97"/>
                    <a:pt x="10800" y="216"/>
                  </a:cubicBezTo>
                  <a:lnTo>
                    <a:pt x="10800" y="10584"/>
                  </a:lnTo>
                  <a:cubicBezTo>
                    <a:pt x="10800" y="10703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0897"/>
                    <a:pt x="10800" y="11016"/>
                  </a:cubicBezTo>
                  <a:lnTo>
                    <a:pt x="10800" y="21384"/>
                  </a:lnTo>
                  <a:cubicBezTo>
                    <a:pt x="10800" y="21503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7F7F7F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98" name="Shape 831"/>
            <p:cNvSpPr/>
            <p:nvPr/>
          </p:nvSpPr>
          <p:spPr>
            <a:xfrm rot="16200000">
              <a:off x="4082062" y="3682435"/>
              <a:ext cx="428978" cy="112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307"/>
                    <a:pt x="10800" y="685"/>
                  </a:cubicBezTo>
                  <a:lnTo>
                    <a:pt x="10800" y="10115"/>
                  </a:lnTo>
                  <a:cubicBezTo>
                    <a:pt x="10800" y="10493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107"/>
                    <a:pt x="10800" y="11485"/>
                  </a:cubicBezTo>
                  <a:lnTo>
                    <a:pt x="10800" y="20915"/>
                  </a:lnTo>
                  <a:cubicBezTo>
                    <a:pt x="10800" y="21293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99" name="Shape 832"/>
            <p:cNvSpPr/>
            <p:nvPr/>
          </p:nvSpPr>
          <p:spPr>
            <a:xfrm rot="16200000">
              <a:off x="2751102" y="3478106"/>
              <a:ext cx="428978" cy="15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225"/>
                    <a:pt x="10800" y="503"/>
                  </a:cubicBezTo>
                  <a:lnTo>
                    <a:pt x="10800" y="10297"/>
                  </a:lnTo>
                  <a:cubicBezTo>
                    <a:pt x="10800" y="10575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025"/>
                    <a:pt x="10800" y="11303"/>
                  </a:cubicBezTo>
                  <a:lnTo>
                    <a:pt x="10800" y="21097"/>
                  </a:lnTo>
                  <a:cubicBezTo>
                    <a:pt x="10800" y="21375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100" name="Shape 833"/>
            <p:cNvSpPr/>
            <p:nvPr/>
          </p:nvSpPr>
          <p:spPr>
            <a:xfrm rot="16200000">
              <a:off x="1420142" y="3682435"/>
              <a:ext cx="428978" cy="112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307"/>
                    <a:pt x="10800" y="685"/>
                  </a:cubicBezTo>
                  <a:lnTo>
                    <a:pt x="10800" y="10115"/>
                  </a:lnTo>
                  <a:cubicBezTo>
                    <a:pt x="10800" y="10493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107"/>
                    <a:pt x="10800" y="11485"/>
                  </a:cubicBezTo>
                  <a:lnTo>
                    <a:pt x="10800" y="20915"/>
                  </a:lnTo>
                  <a:cubicBezTo>
                    <a:pt x="10800" y="21293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101" name="Shape 834"/>
            <p:cNvSpPr/>
            <p:nvPr/>
          </p:nvSpPr>
          <p:spPr>
            <a:xfrm rot="5400000" flipH="1">
              <a:off x="11195191" y="3636150"/>
              <a:ext cx="428978" cy="12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283"/>
                    <a:pt x="10800" y="633"/>
                  </a:cubicBezTo>
                  <a:lnTo>
                    <a:pt x="10800" y="10167"/>
                  </a:lnTo>
                  <a:cubicBezTo>
                    <a:pt x="10800" y="10517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083"/>
                    <a:pt x="10800" y="11433"/>
                  </a:cubicBezTo>
                  <a:lnTo>
                    <a:pt x="10800" y="20967"/>
                  </a:lnTo>
                  <a:cubicBezTo>
                    <a:pt x="10800" y="21317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1F5BD3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102" name="Shape 835"/>
            <p:cNvSpPr/>
            <p:nvPr/>
          </p:nvSpPr>
          <p:spPr>
            <a:xfrm rot="5400000" flipH="1">
              <a:off x="9886808" y="3510844"/>
              <a:ext cx="392855" cy="14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221"/>
                    <a:pt x="10800" y="493"/>
                  </a:cubicBezTo>
                  <a:lnTo>
                    <a:pt x="10800" y="10307"/>
                  </a:lnTo>
                  <a:cubicBezTo>
                    <a:pt x="10800" y="10579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021"/>
                    <a:pt x="10800" y="11293"/>
                  </a:cubicBezTo>
                  <a:lnTo>
                    <a:pt x="10800" y="21107"/>
                  </a:lnTo>
                  <a:cubicBezTo>
                    <a:pt x="10800" y="21379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1F5BD3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103" name="Shape 836"/>
            <p:cNvSpPr/>
            <p:nvPr/>
          </p:nvSpPr>
          <p:spPr>
            <a:xfrm rot="5400000" flipH="1">
              <a:off x="8555849" y="3613573"/>
              <a:ext cx="392854" cy="122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258"/>
                    <a:pt x="10800" y="576"/>
                  </a:cubicBezTo>
                  <a:lnTo>
                    <a:pt x="10800" y="10224"/>
                  </a:lnTo>
                  <a:cubicBezTo>
                    <a:pt x="10800" y="10542"/>
                    <a:pt x="15635" y="10800"/>
                    <a:pt x="21600" y="10800"/>
                  </a:cubicBezTo>
                  <a:lnTo>
                    <a:pt x="21600" y="10800"/>
                  </a:lnTo>
                  <a:cubicBezTo>
                    <a:pt x="15635" y="10800"/>
                    <a:pt x="10800" y="11058"/>
                    <a:pt x="10800" y="11376"/>
                  </a:cubicBezTo>
                  <a:lnTo>
                    <a:pt x="10800" y="21024"/>
                  </a:lnTo>
                  <a:cubicBezTo>
                    <a:pt x="10800" y="21342"/>
                    <a:pt x="5965" y="21600"/>
                    <a:pt x="0" y="21600"/>
                  </a:cubicBezTo>
                </a:path>
              </a:pathLst>
            </a:custGeom>
            <a:ln w="12700">
              <a:solidFill>
                <a:srgbClr val="1F5BD3"/>
              </a:solidFill>
            </a:ln>
          </p:spPr>
          <p:txBody>
            <a:bodyPr lIns="65023" tIns="65023" rIns="65023" bIns="65023" anchor="ctr"/>
            <a:lstStyle/>
            <a:p>
              <a:pPr algn="ctr">
                <a:defRPr sz="2400" b="1">
                  <a:latin typeface="Verdana"/>
                  <a:ea typeface="Verdana"/>
                  <a:cs typeface="Verdana"/>
                  <a:sym typeface="Verdana"/>
                </a:defRPr>
              </a:pPr>
              <a:endParaRPr sz="1600"/>
            </a:p>
          </p:txBody>
        </p:sp>
        <p:sp>
          <p:nvSpPr>
            <p:cNvPr id="104" name="Shape 837"/>
            <p:cNvSpPr/>
            <p:nvPr/>
          </p:nvSpPr>
          <p:spPr>
            <a:xfrm>
              <a:off x="3837094" y="3417146"/>
              <a:ext cx="1636890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弱相关</a:t>
              </a:r>
              <a:endParaRPr sz="16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5" name="Shape 838"/>
            <p:cNvSpPr/>
            <p:nvPr/>
          </p:nvSpPr>
          <p:spPr>
            <a:xfrm>
              <a:off x="2299546" y="3417146"/>
              <a:ext cx="1639148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中度相关</a:t>
              </a:r>
              <a:endParaRPr sz="16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6" name="Shape 839"/>
            <p:cNvSpPr/>
            <p:nvPr/>
          </p:nvSpPr>
          <p:spPr>
            <a:xfrm>
              <a:off x="1071316" y="3417146"/>
              <a:ext cx="1639148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强相关</a:t>
              </a:r>
              <a:endParaRPr sz="16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7" name="Shape 840"/>
            <p:cNvSpPr/>
            <p:nvPr/>
          </p:nvSpPr>
          <p:spPr>
            <a:xfrm>
              <a:off x="8138159" y="3417146"/>
              <a:ext cx="1636890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弱相关</a:t>
              </a:r>
            </a:p>
          </p:txBody>
        </p:sp>
        <p:sp>
          <p:nvSpPr>
            <p:cNvPr id="108" name="Shape 841"/>
            <p:cNvSpPr/>
            <p:nvPr/>
          </p:nvSpPr>
          <p:spPr>
            <a:xfrm>
              <a:off x="9366391" y="3417146"/>
              <a:ext cx="1639146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中度相关</a:t>
              </a:r>
            </a:p>
          </p:txBody>
        </p:sp>
        <p:sp>
          <p:nvSpPr>
            <p:cNvPr id="109" name="Shape 842"/>
            <p:cNvSpPr/>
            <p:nvPr/>
          </p:nvSpPr>
          <p:spPr>
            <a:xfrm>
              <a:off x="10800080" y="3417146"/>
              <a:ext cx="1639146" cy="6138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>
              <a:lvl1pPr>
                <a:defRPr sz="24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强相关</a:t>
              </a:r>
              <a:endParaRPr sz="1600" dirty="0">
                <a:solidFill>
                  <a:srgbClr val="E46C0A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0" name="Shape 843"/>
            <p:cNvSpPr/>
            <p:nvPr/>
          </p:nvSpPr>
          <p:spPr>
            <a:xfrm>
              <a:off x="11829627" y="3586084"/>
              <a:ext cx="1318543" cy="10141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/>
            <a:p>
              <a: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完全</a:t>
              </a:r>
              <a:endParaRPr sz="1600">
                <a:solidFill>
                  <a:srgbClr val="E46C0A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endParaRPr>
            </a:p>
            <a:p>
              <a: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>
                  <a:solidFill>
                    <a:srgbClr val="E46C0A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正相关</a:t>
              </a:r>
            </a:p>
          </p:txBody>
        </p:sp>
        <p:sp>
          <p:nvSpPr>
            <p:cNvPr id="111" name="Shape 844"/>
            <p:cNvSpPr/>
            <p:nvPr/>
          </p:nvSpPr>
          <p:spPr>
            <a:xfrm>
              <a:off x="-152401" y="3688079"/>
              <a:ext cx="1320802" cy="10141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5023" tIns="65023" rIns="65023" bIns="65023">
              <a:spAutoFit/>
            </a:bodyPr>
            <a:lstStyle/>
            <a:p>
              <a: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完全</a:t>
              </a:r>
              <a:endParaRPr sz="1600" dirty="0">
                <a:solidFill>
                  <a:srgbClr val="F5FFC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endParaRPr>
            </a:p>
            <a:p>
              <a: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dirty="0" err="1">
                  <a:solidFill>
                    <a:srgbClr val="F5FFC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负相关</a:t>
              </a:r>
              <a:endParaRPr sz="1600" dirty="0">
                <a:solidFill>
                  <a:srgbClr val="F5FFC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12" name="Shape 845"/>
            <p:cNvSpPr/>
            <p:nvPr/>
          </p:nvSpPr>
          <p:spPr>
            <a:xfrm>
              <a:off x="4753750" y="4622800"/>
              <a:ext cx="214490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3" name="Shape 846"/>
            <p:cNvSpPr/>
            <p:nvPr/>
          </p:nvSpPr>
          <p:spPr>
            <a:xfrm>
              <a:off x="6381608" y="4622800"/>
              <a:ext cx="214490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4" name="Shape 847"/>
            <p:cNvSpPr/>
            <p:nvPr/>
          </p:nvSpPr>
          <p:spPr>
            <a:xfrm>
              <a:off x="3627120" y="4622800"/>
              <a:ext cx="214489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5" name="Shape 848"/>
            <p:cNvSpPr/>
            <p:nvPr/>
          </p:nvSpPr>
          <p:spPr>
            <a:xfrm>
              <a:off x="2089573" y="4622800"/>
              <a:ext cx="214490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6" name="Shape 849"/>
            <p:cNvSpPr/>
            <p:nvPr/>
          </p:nvSpPr>
          <p:spPr>
            <a:xfrm>
              <a:off x="962942" y="4622800"/>
              <a:ext cx="216747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7" name="Shape 850"/>
            <p:cNvSpPr/>
            <p:nvPr/>
          </p:nvSpPr>
          <p:spPr>
            <a:xfrm>
              <a:off x="8020755" y="4622800"/>
              <a:ext cx="214490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8" name="Shape 851"/>
            <p:cNvSpPr/>
            <p:nvPr/>
          </p:nvSpPr>
          <p:spPr>
            <a:xfrm>
              <a:off x="9258017" y="4622800"/>
              <a:ext cx="216748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19" name="Shape 852"/>
            <p:cNvSpPr/>
            <p:nvPr/>
          </p:nvSpPr>
          <p:spPr>
            <a:xfrm>
              <a:off x="10691707" y="4622800"/>
              <a:ext cx="216747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120" name="Shape 853"/>
            <p:cNvSpPr/>
            <p:nvPr/>
          </p:nvSpPr>
          <p:spPr>
            <a:xfrm>
              <a:off x="11910907" y="4622800"/>
              <a:ext cx="214489" cy="205458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50800">
              <a:solidFill>
                <a:srgbClr val="A6A6A6"/>
              </a:solidFill>
            </a:ln>
            <a:effectLst>
              <a:outerShdw blurRad="50800" dist="25400" dir="5400000" rotWithShape="0">
                <a:srgbClr val="808080">
                  <a:alpha val="34999"/>
                </a:srgbClr>
              </a:outerShdw>
            </a:effectLst>
          </p:spPr>
          <p:txBody>
            <a:bodyPr lIns="65023" tIns="65023" rIns="65023" bIns="65023" anchor="ctr"/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</p:grpSp>
      <p:pic>
        <p:nvPicPr>
          <p:cNvPr id="122" name="506px-Correlation_examples2.png" descr="C:\Documents and Settings\ThinkPad\桌面\506px-Correlation_examples2.svg.png"/>
          <p:cNvPicPr>
            <a:picLocks noChangeAspect="1"/>
          </p:cNvPicPr>
          <p:nvPr/>
        </p:nvPicPr>
        <p:blipFill>
          <a:blip r:embed="rId3"/>
          <a:srcRect b="73333"/>
          <a:stretch>
            <a:fillRect/>
          </a:stretch>
        </p:blipFill>
        <p:spPr>
          <a:xfrm>
            <a:off x="57838" y="3628298"/>
            <a:ext cx="9019261" cy="82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存在什么问题么？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Newspaper</a:t>
            </a:r>
            <a:r>
              <a:rPr lang="zh-CN" altLang="en-US" dirty="0"/>
              <a:t>的回归系数变成了负的</a:t>
            </a:r>
            <a:endParaRPr lang="en-US" altLang="zh-CN" dirty="0"/>
          </a:p>
          <a:p>
            <a:r>
              <a:rPr lang="zh-CN" altLang="en-US" dirty="0"/>
              <a:t>并且不再显著</a:t>
            </a:r>
            <a:endParaRPr lang="en-US" altLang="zh-CN" dirty="0"/>
          </a:p>
          <a:p>
            <a:r>
              <a:rPr lang="zh-CN" altLang="en-US" dirty="0"/>
              <a:t>为什么？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相关系数矩阵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237" t="44290" r="23934" b="26728"/>
          <a:stretch>
            <a:fillRect/>
          </a:stretch>
        </p:blipFill>
        <p:spPr bwMode="auto">
          <a:xfrm>
            <a:off x="384175" y="1639318"/>
            <a:ext cx="8229600" cy="2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5383272" y="2811952"/>
            <a:ext cx="1258160" cy="4812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其他例子</a:t>
            </a:r>
          </a:p>
        </p:txBody>
      </p:sp>
      <p:pic>
        <p:nvPicPr>
          <p:cNvPr id="7" name="Picture 2" descr="http://www.mxpcp.com/uploadfile/2014/1121/201411211020511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95553"/>
            <a:ext cx="4038600" cy="2757206"/>
          </a:xfrm>
          <a:prstGeom prst="rect">
            <a:avLst/>
          </a:prstGeom>
          <a:noFill/>
        </p:spPr>
      </p:pic>
      <p:pic>
        <p:nvPicPr>
          <p:cNvPr id="12" name="Picture 6" descr="http://image.sonhoo.com/server13/photos/photo/wangli10/8216b535e9e215af3c7f238736162e6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6924" y="1213580"/>
            <a:ext cx="3121152" cy="3121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措施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可以删除</a:t>
            </a:r>
            <a:r>
              <a:rPr lang="en-US" altLang="zh-CN" dirty="0"/>
              <a:t>newspaper</a:t>
            </a:r>
            <a:r>
              <a:rPr lang="zh-CN" altLang="en-US" dirty="0"/>
              <a:t>这个变量，重新做回归</a:t>
            </a:r>
            <a:endParaRPr lang="en-US" altLang="zh-CN" dirty="0"/>
          </a:p>
          <a:p>
            <a:r>
              <a:rPr lang="en-US" altLang="zh-CN" dirty="0"/>
              <a:t>R</a:t>
            </a:r>
            <a:r>
              <a:rPr lang="zh-CN" altLang="en-US" dirty="0"/>
              <a:t>方的比较</a:t>
            </a:r>
            <a:endParaRPr lang="en-US" altLang="zh-CN" dirty="0"/>
          </a:p>
          <a:p>
            <a:pPr lvl="1"/>
            <a:r>
              <a:rPr lang="zh-CN" altLang="en-US" dirty="0"/>
              <a:t>自变量：</a:t>
            </a:r>
            <a:r>
              <a:rPr lang="en-US" altLang="zh-CN" dirty="0"/>
              <a:t>TV</a:t>
            </a:r>
            <a:r>
              <a:rPr lang="zh-CN" altLang="en-US" dirty="0"/>
              <a:t>，</a:t>
            </a:r>
            <a:r>
              <a:rPr lang="en-US" altLang="zh-CN" dirty="0"/>
              <a:t>R</a:t>
            </a:r>
            <a:r>
              <a:rPr lang="zh-CN" altLang="en-US" dirty="0"/>
              <a:t>方是</a:t>
            </a:r>
            <a:r>
              <a:rPr lang="en-US" altLang="zh-CN" dirty="0">
                <a:solidFill>
                  <a:srgbClr val="FFC000"/>
                </a:solidFill>
              </a:rPr>
              <a:t>0.612</a:t>
            </a:r>
          </a:p>
          <a:p>
            <a:pPr lvl="1"/>
            <a:r>
              <a:rPr lang="zh-CN" altLang="en-US" dirty="0"/>
              <a:t>自变量：</a:t>
            </a:r>
            <a:r>
              <a:rPr lang="en-US" altLang="zh-CN" dirty="0" err="1"/>
              <a:t>TV+Radio</a:t>
            </a:r>
            <a:r>
              <a:rPr lang="zh-CN" altLang="en-US" dirty="0"/>
              <a:t>，</a:t>
            </a:r>
            <a:r>
              <a:rPr lang="en-US" altLang="zh-CN" dirty="0"/>
              <a:t>R</a:t>
            </a:r>
            <a:r>
              <a:rPr lang="zh-CN" altLang="en-US" dirty="0"/>
              <a:t>方是</a:t>
            </a:r>
            <a:r>
              <a:rPr lang="en-US" altLang="zh-CN" dirty="0">
                <a:solidFill>
                  <a:srgbClr val="FFC000"/>
                </a:solidFill>
              </a:rPr>
              <a:t>0.89719</a:t>
            </a:r>
          </a:p>
          <a:p>
            <a:pPr lvl="1"/>
            <a:r>
              <a:rPr lang="zh-CN" altLang="en-US" dirty="0"/>
              <a:t>自变量：</a:t>
            </a:r>
            <a:r>
              <a:rPr lang="en-US" altLang="zh-CN" dirty="0" err="1"/>
              <a:t>TV+Radio+Newspaper</a:t>
            </a:r>
            <a:r>
              <a:rPr lang="zh-CN" altLang="en-US" dirty="0"/>
              <a:t>，</a:t>
            </a:r>
            <a:r>
              <a:rPr lang="en-US" altLang="zh-CN" dirty="0"/>
              <a:t>R</a:t>
            </a:r>
            <a:r>
              <a:rPr lang="zh-CN" altLang="en-US" dirty="0"/>
              <a:t>方是</a:t>
            </a:r>
            <a:r>
              <a:rPr lang="en-US" altLang="zh-CN" dirty="0">
                <a:solidFill>
                  <a:srgbClr val="FFC000"/>
                </a:solidFill>
              </a:rPr>
              <a:t>0.8972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</TotalTime>
  <Words>1827</Words>
  <Application>Microsoft Macintosh PowerPoint</Application>
  <PresentationFormat>On-screen Show (16:9)</PresentationFormat>
  <Paragraphs>450</Paragraphs>
  <Slides>93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GB18030 Bitmap</vt:lpstr>
      <vt:lpstr>Microsoft YaHei</vt:lpstr>
      <vt:lpstr>Microsoft YaHei</vt:lpstr>
      <vt:lpstr>华文中宋</vt:lpstr>
      <vt:lpstr>Arial</vt:lpstr>
      <vt:lpstr>Calibri</vt:lpstr>
      <vt:lpstr>Franklin Gothic Medium</vt:lpstr>
      <vt:lpstr>1_Office 主题</vt:lpstr>
      <vt:lpstr>Equation</vt:lpstr>
      <vt:lpstr>中央财经大学  统计与数学学院</vt:lpstr>
      <vt:lpstr>裙子的长度与GDP</vt:lpstr>
      <vt:lpstr>PowerPoint Presentation</vt:lpstr>
      <vt:lpstr>PowerPoint Presentation</vt:lpstr>
      <vt:lpstr>2个变量：X和Y</vt:lpstr>
      <vt:lpstr>相关关系的类型</vt:lpstr>
      <vt:lpstr>散点图</vt:lpstr>
      <vt:lpstr>相关系数</vt:lpstr>
      <vt:lpstr>PowerPoint Presentation</vt:lpstr>
      <vt:lpstr>更多例子</vt:lpstr>
      <vt:lpstr>线性无关</vt:lpstr>
      <vt:lpstr>游戏</vt:lpstr>
      <vt:lpstr>PowerPoint Presentation</vt:lpstr>
      <vt:lpstr>相关系数的检验</vt:lpstr>
      <vt:lpstr>相关系数的应用</vt:lpstr>
      <vt:lpstr>PowerPoint Presentation</vt:lpstr>
      <vt:lpstr>发现相关关系之后…</vt:lpstr>
      <vt:lpstr>PowerPoint Presentation</vt:lpstr>
      <vt:lpstr>虚假相关</vt:lpstr>
      <vt:lpstr>PowerPoint Presentation</vt:lpstr>
      <vt:lpstr>PowerPoint Presentation</vt:lpstr>
      <vt:lpstr>实际问题</vt:lpstr>
      <vt:lpstr>平均房价</vt:lpstr>
      <vt:lpstr>其他变量</vt:lpstr>
      <vt:lpstr>描述统计量</vt:lpstr>
      <vt:lpstr>犯罪率</vt:lpstr>
      <vt:lpstr>查尔斯河</vt:lpstr>
      <vt:lpstr>是否沿查尔斯河</vt:lpstr>
      <vt:lpstr>房间数 </vt:lpstr>
      <vt:lpstr>低收入人群占比</vt:lpstr>
      <vt:lpstr>PowerPoint Presentation</vt:lpstr>
      <vt:lpstr>一元</vt:lpstr>
      <vt:lpstr>PowerPoint Presentation</vt:lpstr>
      <vt:lpstr>总体回归方程</vt:lpstr>
      <vt:lpstr>为什么要假设线性关系？</vt:lpstr>
      <vt:lpstr>PowerPoint Presentation</vt:lpstr>
      <vt:lpstr>回归</vt:lpstr>
      <vt:lpstr>样本回归方程</vt:lpstr>
      <vt:lpstr>系数估计的随机性</vt:lpstr>
      <vt:lpstr>如何得到回归直线方程</vt:lpstr>
      <vt:lpstr>PowerPoint Presentation</vt:lpstr>
      <vt:lpstr>估计结果</vt:lpstr>
      <vt:lpstr>回归能干啥？</vt:lpstr>
      <vt:lpstr>PowerPoint Presentation</vt:lpstr>
      <vt:lpstr>你还需要知道</vt:lpstr>
      <vt:lpstr>回归模型的假设</vt:lpstr>
      <vt:lpstr>OLS的性质</vt:lpstr>
      <vt:lpstr>拟合优度的评价</vt:lpstr>
      <vt:lpstr>决定系数（coefficient of determination）</vt:lpstr>
      <vt:lpstr>回归系数的显著性检验</vt:lpstr>
      <vt:lpstr>Boston数据估计结果</vt:lpstr>
      <vt:lpstr>一个新的案例</vt:lpstr>
      <vt:lpstr>钻石数据</vt:lpstr>
      <vt:lpstr>变量说明</vt:lpstr>
      <vt:lpstr>变量说明</vt:lpstr>
      <vt:lpstr>变量说明</vt:lpstr>
      <vt:lpstr>描述分析</vt:lpstr>
      <vt:lpstr>一元线性回归</vt:lpstr>
      <vt:lpstr>Boston数据估计结果</vt:lpstr>
      <vt:lpstr>回归直线</vt:lpstr>
      <vt:lpstr>中央财经大学  统计与数学学院 潘蕊</vt:lpstr>
      <vt:lpstr>PowerPoint Presentation</vt:lpstr>
      <vt:lpstr>总体回归方程</vt:lpstr>
      <vt:lpstr>模型基本假设</vt:lpstr>
      <vt:lpstr>参数估计</vt:lpstr>
      <vt:lpstr>以二元为例</vt:lpstr>
      <vt:lpstr>Boston Data</vt:lpstr>
      <vt:lpstr>估计结果</vt:lpstr>
      <vt:lpstr>回归方程的拟合优度</vt:lpstr>
      <vt:lpstr>回归方程的标准误差</vt:lpstr>
      <vt:lpstr>回归方程的显著性检验</vt:lpstr>
      <vt:lpstr>F分布</vt:lpstr>
      <vt:lpstr>单个回归系数的显著性检验</vt:lpstr>
      <vt:lpstr>总结：多元回归分析步骤</vt:lpstr>
      <vt:lpstr>Boston数据估计结果</vt:lpstr>
      <vt:lpstr>整体显著性的判断</vt:lpstr>
      <vt:lpstr>回归系数的解读</vt:lpstr>
      <vt:lpstr>PowerPoint Presentation</vt:lpstr>
      <vt:lpstr>非线性关系</vt:lpstr>
      <vt:lpstr>解决方案</vt:lpstr>
      <vt:lpstr>双对数变换：弹性的概念</vt:lpstr>
      <vt:lpstr>其他问题</vt:lpstr>
      <vt:lpstr>一个完整的案例</vt:lpstr>
      <vt:lpstr>研究问题？</vt:lpstr>
      <vt:lpstr>PowerPoint Presentation</vt:lpstr>
      <vt:lpstr>PowerPoint Presentation</vt:lpstr>
      <vt:lpstr>一元回归的结果</vt:lpstr>
      <vt:lpstr>一元回归的结果</vt:lpstr>
      <vt:lpstr>回归结果</vt:lpstr>
      <vt:lpstr>存在什么问题么？</vt:lpstr>
      <vt:lpstr>相关系数矩阵</vt:lpstr>
      <vt:lpstr>其他例子</vt:lpstr>
      <vt:lpstr>措施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关 蓉</dc:creator>
  <cp:lastModifiedBy>mark.lu589698@outlook.com</cp:lastModifiedBy>
  <cp:revision>384</cp:revision>
  <dcterms:created xsi:type="dcterms:W3CDTF">2016-02-22T09:00:11Z</dcterms:created>
  <dcterms:modified xsi:type="dcterms:W3CDTF">2024-06-16T09:00:07Z</dcterms:modified>
</cp:coreProperties>
</file>