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12"/>
  </p:notesMasterIdLst>
  <p:sldIdLst>
    <p:sldId id="395" r:id="rId2"/>
    <p:sldId id="690" r:id="rId3"/>
    <p:sldId id="396" r:id="rId4"/>
    <p:sldId id="541" r:id="rId5"/>
    <p:sldId id="540" r:id="rId6"/>
    <p:sldId id="397" r:id="rId7"/>
    <p:sldId id="548" r:id="rId8"/>
    <p:sldId id="692" r:id="rId9"/>
    <p:sldId id="550" r:id="rId10"/>
    <p:sldId id="547" r:id="rId11"/>
    <p:sldId id="556" r:id="rId12"/>
    <p:sldId id="686" r:id="rId13"/>
    <p:sldId id="687" r:id="rId14"/>
    <p:sldId id="558" r:id="rId15"/>
    <p:sldId id="559" r:id="rId16"/>
    <p:sldId id="688" r:id="rId17"/>
    <p:sldId id="626" r:id="rId18"/>
    <p:sldId id="399" r:id="rId19"/>
    <p:sldId id="400" r:id="rId20"/>
    <p:sldId id="701" r:id="rId21"/>
    <p:sldId id="702" r:id="rId22"/>
    <p:sldId id="703" r:id="rId23"/>
    <p:sldId id="704" r:id="rId24"/>
    <p:sldId id="706" r:id="rId25"/>
    <p:sldId id="707" r:id="rId26"/>
    <p:sldId id="708" r:id="rId27"/>
    <p:sldId id="770" r:id="rId28"/>
    <p:sldId id="710" r:id="rId29"/>
    <p:sldId id="755" r:id="rId30"/>
    <p:sldId id="767" r:id="rId31"/>
    <p:sldId id="778" r:id="rId32"/>
    <p:sldId id="779" r:id="rId33"/>
    <p:sldId id="775" r:id="rId34"/>
    <p:sldId id="743" r:id="rId35"/>
    <p:sldId id="730" r:id="rId36"/>
    <p:sldId id="757" r:id="rId37"/>
    <p:sldId id="732" r:id="rId38"/>
    <p:sldId id="771" r:id="rId39"/>
    <p:sldId id="711" r:id="rId40"/>
    <p:sldId id="718" r:id="rId41"/>
    <p:sldId id="719" r:id="rId42"/>
    <p:sldId id="780" r:id="rId43"/>
    <p:sldId id="749" r:id="rId44"/>
    <p:sldId id="761" r:id="rId45"/>
    <p:sldId id="782" r:id="rId46"/>
    <p:sldId id="816" r:id="rId47"/>
    <p:sldId id="783" r:id="rId48"/>
    <p:sldId id="784" r:id="rId49"/>
    <p:sldId id="787" r:id="rId50"/>
    <p:sldId id="818" r:id="rId51"/>
    <p:sldId id="820" r:id="rId52"/>
    <p:sldId id="819" r:id="rId53"/>
    <p:sldId id="880" r:id="rId54"/>
    <p:sldId id="883" r:id="rId55"/>
    <p:sldId id="823" r:id="rId56"/>
    <p:sldId id="792" r:id="rId57"/>
    <p:sldId id="822" r:id="rId58"/>
    <p:sldId id="811" r:id="rId59"/>
    <p:sldId id="825" r:id="rId60"/>
    <p:sldId id="809" r:id="rId61"/>
    <p:sldId id="826" r:id="rId62"/>
    <p:sldId id="886" r:id="rId63"/>
    <p:sldId id="882" r:id="rId64"/>
    <p:sldId id="829" r:id="rId65"/>
    <p:sldId id="802" r:id="rId66"/>
    <p:sldId id="803" r:id="rId67"/>
    <p:sldId id="830" r:id="rId68"/>
    <p:sldId id="897" r:id="rId69"/>
    <p:sldId id="887" r:id="rId70"/>
    <p:sldId id="831" r:id="rId71"/>
    <p:sldId id="895" r:id="rId72"/>
    <p:sldId id="888" r:id="rId73"/>
    <p:sldId id="896" r:id="rId74"/>
    <p:sldId id="835" r:id="rId75"/>
    <p:sldId id="901" r:id="rId76"/>
    <p:sldId id="836" r:id="rId77"/>
    <p:sldId id="904" r:id="rId78"/>
    <p:sldId id="903" r:id="rId79"/>
    <p:sldId id="938" r:id="rId80"/>
    <p:sldId id="914" r:id="rId81"/>
    <p:sldId id="954" r:id="rId82"/>
    <p:sldId id="971" r:id="rId83"/>
    <p:sldId id="958" r:id="rId84"/>
    <p:sldId id="960" r:id="rId85"/>
    <p:sldId id="962" r:id="rId86"/>
    <p:sldId id="973" r:id="rId87"/>
    <p:sldId id="972" r:id="rId88"/>
    <p:sldId id="918" r:id="rId89"/>
    <p:sldId id="953" r:id="rId90"/>
    <p:sldId id="924" r:id="rId91"/>
    <p:sldId id="928" r:id="rId92"/>
    <p:sldId id="854" r:id="rId93"/>
    <p:sldId id="932" r:id="rId94"/>
    <p:sldId id="944" r:id="rId95"/>
    <p:sldId id="935" r:id="rId96"/>
    <p:sldId id="906" r:id="rId97"/>
    <p:sldId id="963" r:id="rId98"/>
    <p:sldId id="965" r:id="rId99"/>
    <p:sldId id="868" r:id="rId100"/>
    <p:sldId id="908" r:id="rId101"/>
    <p:sldId id="870" r:id="rId102"/>
    <p:sldId id="966" r:id="rId103"/>
    <p:sldId id="967" r:id="rId104"/>
    <p:sldId id="872" r:id="rId105"/>
    <p:sldId id="968" r:id="rId106"/>
    <p:sldId id="969" r:id="rId107"/>
    <p:sldId id="946" r:id="rId108"/>
    <p:sldId id="970" r:id="rId109"/>
    <p:sldId id="911" r:id="rId110"/>
    <p:sldId id="909" r:id="rId1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FBC"/>
    <a:srgbClr val="66FF99"/>
    <a:srgbClr val="00FFFF"/>
    <a:srgbClr val="FFCC00"/>
    <a:srgbClr val="0071C0"/>
    <a:srgbClr val="FF75FA"/>
    <a:srgbClr val="F2AE27"/>
    <a:srgbClr val="FFFFFF"/>
    <a:srgbClr val="2390D1"/>
    <a:srgbClr val="FDD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BCCF6"/>
          </a:solidFill>
        </a:fill>
      </a:tcStyle>
    </a:wholeTbl>
    <a:band2H>
      <a:tcTxStyle/>
      <a:tcStyle>
        <a:tcBdr/>
        <a:fill>
          <a:solidFill>
            <a:srgbClr val="E7E7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D1DAF6"/>
          </a:solidFill>
        </a:fill>
      </a:tcStyle>
    </a:wholeTbl>
    <a:band2H>
      <a:tcTxStyle/>
      <a:tcStyle>
        <a:tcBdr/>
        <a:fill>
          <a:solidFill>
            <a:srgbClr val="E9ED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71" autoAdjust="0"/>
    <p:restoredTop sz="71924" autoAdjust="0"/>
  </p:normalViewPr>
  <p:slideViewPr>
    <p:cSldViewPr snapToGrid="0" snapToObjects="1">
      <p:cViewPr varScale="1">
        <p:scale>
          <a:sx n="61" d="100"/>
          <a:sy n="61" d="100"/>
        </p:scale>
        <p:origin x="1011" y="24"/>
      </p:cViewPr>
      <p:guideLst>
        <p:guide orient="horz" pos="1620"/>
        <p:guide pos="2889"/>
      </p:guideLst>
    </p:cSldViewPr>
  </p:slideViewPr>
  <p:outlineViewPr>
    <p:cViewPr>
      <p:scale>
        <a:sx n="33" d="100"/>
        <a:sy n="33" d="100"/>
      </p:scale>
      <p:origin x="0" y="16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882E3-E23C-CD4A-A5B7-324E4296C5D3}" type="doc">
      <dgm:prSet loTypeId="urn:microsoft.com/office/officeart/2005/8/layout/radial5" loCatId="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E19A6D44-C255-2F49-A572-C3D182DBE573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1" lang="zh-CN" altLang="en-US" sz="1400" b="1" dirty="0">
              <a:latin typeface="微软雅黑"/>
              <a:ea typeface="微软雅黑"/>
              <a:cs typeface="微软雅黑"/>
            </a:rPr>
            <a:t>时间</a:t>
          </a:r>
          <a:endParaRPr kumimoji="1" lang="en-US" altLang="zh-CN" sz="1400" b="1" dirty="0">
            <a:latin typeface="微软雅黑"/>
            <a:ea typeface="微软雅黑"/>
            <a:cs typeface="微软雅黑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kumimoji="1" lang="zh-CN" altLang="en-US" sz="1400" b="1" dirty="0">
              <a:latin typeface="微软雅黑"/>
              <a:ea typeface="微软雅黑"/>
              <a:cs typeface="微软雅黑"/>
            </a:rPr>
            <a:t>序列</a:t>
          </a:r>
          <a:r>
            <a:rPr kumimoji="1" lang="en-US" altLang="zh-CN" sz="1400" b="1" dirty="0">
              <a:latin typeface="微软雅黑"/>
              <a:ea typeface="微软雅黑"/>
              <a:cs typeface="微软雅黑"/>
            </a:rPr>
            <a:t>Y</a:t>
          </a:r>
        </a:p>
      </dgm:t>
    </dgm:pt>
    <dgm:pt modelId="{48B6D939-895B-4A4A-AA58-BC3D3AAEFCEC}" type="parTrans" cxnId="{BC2BFD2D-F949-E547-B838-488B70D93621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/>
            <a:ea typeface="微软雅黑"/>
            <a:cs typeface="微软雅黑"/>
          </a:endParaRPr>
        </a:p>
      </dgm:t>
    </dgm:pt>
    <dgm:pt modelId="{8567091C-64F8-9448-B982-FD2DC071A88B}" type="sibTrans" cxnId="{BC2BFD2D-F949-E547-B838-488B70D93621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/>
            <a:ea typeface="微软雅黑"/>
            <a:cs typeface="微软雅黑"/>
          </a:endParaRPr>
        </a:p>
      </dgm:t>
    </dgm:pt>
    <dgm:pt modelId="{5963D489-D6BA-0940-B9D6-59A1CC42403D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1" lang="zh-CN" altLang="en-US" sz="1400" b="1" dirty="0">
              <a:latin typeface="微软雅黑"/>
              <a:ea typeface="微软雅黑"/>
              <a:cs typeface="微软雅黑"/>
            </a:rPr>
            <a:t>长期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kumimoji="1" lang="zh-CN" altLang="en-US" sz="1400" b="1" dirty="0">
              <a:latin typeface="微软雅黑"/>
              <a:ea typeface="微软雅黑"/>
              <a:cs typeface="微软雅黑"/>
            </a:rPr>
            <a:t>趋势</a:t>
          </a:r>
          <a:r>
            <a:rPr kumimoji="1" lang="en-US" altLang="zh-CN" sz="1400" b="1" dirty="0">
              <a:latin typeface="微软雅黑"/>
              <a:ea typeface="微软雅黑"/>
              <a:cs typeface="微软雅黑"/>
            </a:rPr>
            <a:t>T</a:t>
          </a:r>
          <a:endParaRPr lang="zh-CN" altLang="en-US" sz="1400" b="1" dirty="0">
            <a:latin typeface="微软雅黑"/>
            <a:ea typeface="微软雅黑"/>
            <a:cs typeface="微软雅黑"/>
          </a:endParaRPr>
        </a:p>
      </dgm:t>
    </dgm:pt>
    <dgm:pt modelId="{28E5B4BA-8843-AD45-8A4A-C378F1632442}" type="parTrans" cxnId="{0B10FB9C-7C9C-BB40-856D-87B8DDC3530B}">
      <dgm:prSet custT="1"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/>
        </a:p>
      </dgm:t>
    </dgm:pt>
    <dgm:pt modelId="{EADE5299-5B03-DA4C-8A19-AB8413DBCEEE}" type="sibTrans" cxnId="{0B10FB9C-7C9C-BB40-856D-87B8DDC3530B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/>
            <a:ea typeface="微软雅黑"/>
            <a:cs typeface="微软雅黑"/>
          </a:endParaRPr>
        </a:p>
      </dgm:t>
    </dgm:pt>
    <dgm:pt modelId="{26D12B24-571D-9B41-9486-4FFD84C0379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1" lang="zh-CN" altLang="en-US" sz="1400" b="1" dirty="0">
              <a:latin typeface="微软雅黑"/>
              <a:ea typeface="微软雅黑"/>
              <a:cs typeface="微软雅黑"/>
            </a:rPr>
            <a:t>季节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kumimoji="1" lang="zh-CN" altLang="en-US" sz="1400" b="1" dirty="0">
              <a:latin typeface="微软雅黑"/>
              <a:ea typeface="微软雅黑"/>
              <a:cs typeface="微软雅黑"/>
            </a:rPr>
            <a:t>变动</a:t>
          </a:r>
          <a:r>
            <a:rPr kumimoji="1" lang="en-US" altLang="zh-CN" sz="1400" b="1" dirty="0">
              <a:latin typeface="微软雅黑"/>
              <a:ea typeface="微软雅黑"/>
              <a:cs typeface="微软雅黑"/>
            </a:rPr>
            <a:t>S</a:t>
          </a:r>
        </a:p>
      </dgm:t>
    </dgm:pt>
    <dgm:pt modelId="{BB84657A-612F-6647-A341-B11031239E2E}" type="parTrans" cxnId="{0F3C655B-820F-3B49-9820-E6E7BDFFBB53}">
      <dgm:prSet custT="1"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/>
            <a:ea typeface="微软雅黑"/>
            <a:cs typeface="微软雅黑"/>
          </a:endParaRPr>
        </a:p>
      </dgm:t>
    </dgm:pt>
    <dgm:pt modelId="{41AE82E5-D927-534D-BACA-ABD718C130C4}" type="sibTrans" cxnId="{0F3C655B-820F-3B49-9820-E6E7BDFFBB53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/>
            <a:ea typeface="微软雅黑"/>
            <a:cs typeface="微软雅黑"/>
          </a:endParaRPr>
        </a:p>
      </dgm:t>
    </dgm:pt>
    <dgm:pt modelId="{C3DCC7E5-1BCC-4821-8FA0-6ABCA768835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1" lang="zh-CN" altLang="en-US" sz="1400" b="1" dirty="0">
              <a:latin typeface="微软雅黑"/>
              <a:ea typeface="微软雅黑"/>
              <a:cs typeface="微软雅黑"/>
            </a:rPr>
            <a:t>循环</a:t>
          </a:r>
          <a:endParaRPr kumimoji="1" lang="en-US" altLang="zh-CN" sz="1400" b="1" dirty="0">
            <a:latin typeface="微软雅黑"/>
            <a:ea typeface="微软雅黑"/>
            <a:cs typeface="微软雅黑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kumimoji="1" lang="zh-CN" altLang="en-US" sz="1400" b="1" dirty="0">
              <a:latin typeface="微软雅黑"/>
              <a:ea typeface="微软雅黑"/>
              <a:cs typeface="微软雅黑"/>
            </a:rPr>
            <a:t>变动</a:t>
          </a:r>
          <a:r>
            <a:rPr kumimoji="1" lang="en-US" altLang="zh-CN" sz="1400" b="1" dirty="0">
              <a:latin typeface="微软雅黑"/>
              <a:ea typeface="微软雅黑"/>
              <a:cs typeface="微软雅黑"/>
            </a:rPr>
            <a:t>C</a:t>
          </a:r>
        </a:p>
      </dgm:t>
    </dgm:pt>
    <dgm:pt modelId="{3402A58C-A595-41F6-A88E-96EBD6F277F2}" type="parTrans" cxnId="{21AC257C-832B-4169-A179-8E7414CEE72C}">
      <dgm:prSet custT="1"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/>
        </a:p>
      </dgm:t>
    </dgm:pt>
    <dgm:pt modelId="{274D9C46-CAB2-41F5-B32A-2F46E5910C64}" type="sibTrans" cxnId="{21AC257C-832B-4169-A179-8E7414CEE72C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/>
        </a:p>
      </dgm:t>
    </dgm:pt>
    <dgm:pt modelId="{6411A07E-68DC-4D35-91CA-08BAF2B74DA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1" lang="zh-CN" altLang="en-US" sz="1400" b="1" dirty="0">
              <a:latin typeface="微软雅黑"/>
              <a:ea typeface="微软雅黑"/>
              <a:cs typeface="微软雅黑"/>
            </a:rPr>
            <a:t>不规则</a:t>
          </a:r>
          <a:endParaRPr kumimoji="1" lang="en-US" altLang="zh-CN" sz="1400" b="1" dirty="0">
            <a:latin typeface="微软雅黑"/>
            <a:ea typeface="微软雅黑"/>
            <a:cs typeface="微软雅黑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kumimoji="1" lang="zh-CN" altLang="en-US" sz="1400" b="1" dirty="0">
              <a:latin typeface="微软雅黑"/>
              <a:ea typeface="微软雅黑"/>
              <a:cs typeface="微软雅黑"/>
            </a:rPr>
            <a:t>变动</a:t>
          </a:r>
          <a:r>
            <a:rPr kumimoji="1" lang="en-US" altLang="zh-CN" sz="1400" b="1" dirty="0">
              <a:latin typeface="微软雅黑"/>
              <a:ea typeface="微软雅黑"/>
              <a:cs typeface="微软雅黑"/>
            </a:rPr>
            <a:t>I</a:t>
          </a:r>
        </a:p>
      </dgm:t>
    </dgm:pt>
    <dgm:pt modelId="{51C76594-BB18-4194-B1BF-F7C408E36073}" type="parTrans" cxnId="{9906705C-C1ED-4D40-A277-36639583902A}">
      <dgm:prSet custT="1"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/>
        </a:p>
      </dgm:t>
    </dgm:pt>
    <dgm:pt modelId="{4F5A889F-7DAA-4940-95B4-9264AA4C4632}" type="sibTrans" cxnId="{9906705C-C1ED-4D40-A277-36639583902A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/>
        </a:p>
      </dgm:t>
    </dgm:pt>
    <dgm:pt modelId="{A78F867D-1392-0D47-B108-2B02646117B4}" type="pres">
      <dgm:prSet presAssocID="{E8F882E3-E23C-CD4A-A5B7-324E4296C5D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2247A42-DCA0-9544-874D-50DF1B6093D1}" type="pres">
      <dgm:prSet presAssocID="{E19A6D44-C255-2F49-A572-C3D182DBE573}" presName="centerShape" presStyleLbl="node0" presStyleIdx="0" presStyleCnt="1"/>
      <dgm:spPr/>
    </dgm:pt>
    <dgm:pt modelId="{CB156E3C-A133-4B4B-AB8F-211C056176E3}" type="pres">
      <dgm:prSet presAssocID="{28E5B4BA-8843-AD45-8A4A-C378F1632442}" presName="parTrans" presStyleLbl="sibTrans2D1" presStyleIdx="0" presStyleCnt="4"/>
      <dgm:spPr/>
    </dgm:pt>
    <dgm:pt modelId="{F78EB761-5149-EE49-885A-1274E90795A0}" type="pres">
      <dgm:prSet presAssocID="{28E5B4BA-8843-AD45-8A4A-C378F1632442}" presName="connectorText" presStyleLbl="sibTrans2D1" presStyleIdx="0" presStyleCnt="4"/>
      <dgm:spPr/>
    </dgm:pt>
    <dgm:pt modelId="{C507A62F-8B6D-DF41-9ADB-6A328BB81B47}" type="pres">
      <dgm:prSet presAssocID="{5963D489-D6BA-0940-B9D6-59A1CC42403D}" presName="node" presStyleLbl="node1" presStyleIdx="0" presStyleCnt="4">
        <dgm:presLayoutVars>
          <dgm:bulletEnabled val="1"/>
        </dgm:presLayoutVars>
      </dgm:prSet>
      <dgm:spPr/>
    </dgm:pt>
    <dgm:pt modelId="{C25C377F-ABBD-F045-A014-F9B000E6E123}" type="pres">
      <dgm:prSet presAssocID="{BB84657A-612F-6647-A341-B11031239E2E}" presName="parTrans" presStyleLbl="sibTrans2D1" presStyleIdx="1" presStyleCnt="4"/>
      <dgm:spPr/>
    </dgm:pt>
    <dgm:pt modelId="{604A69D0-4ECB-A249-B797-0E0D6533D29C}" type="pres">
      <dgm:prSet presAssocID="{BB84657A-612F-6647-A341-B11031239E2E}" presName="connectorText" presStyleLbl="sibTrans2D1" presStyleIdx="1" presStyleCnt="4"/>
      <dgm:spPr/>
    </dgm:pt>
    <dgm:pt modelId="{AA9C863A-CA22-A142-994D-30E3AED153FB}" type="pres">
      <dgm:prSet presAssocID="{26D12B24-571D-9B41-9486-4FFD84C0379B}" presName="node" presStyleLbl="node1" presStyleIdx="1" presStyleCnt="4">
        <dgm:presLayoutVars>
          <dgm:bulletEnabled val="1"/>
        </dgm:presLayoutVars>
      </dgm:prSet>
      <dgm:spPr/>
    </dgm:pt>
    <dgm:pt modelId="{5521DE57-3DEE-43B9-9858-64C952283C69}" type="pres">
      <dgm:prSet presAssocID="{3402A58C-A595-41F6-A88E-96EBD6F277F2}" presName="parTrans" presStyleLbl="sibTrans2D1" presStyleIdx="2" presStyleCnt="4"/>
      <dgm:spPr/>
    </dgm:pt>
    <dgm:pt modelId="{C2711E40-C74B-4E71-9A34-8E4D64A77CFA}" type="pres">
      <dgm:prSet presAssocID="{3402A58C-A595-41F6-A88E-96EBD6F277F2}" presName="connectorText" presStyleLbl="sibTrans2D1" presStyleIdx="2" presStyleCnt="4"/>
      <dgm:spPr/>
    </dgm:pt>
    <dgm:pt modelId="{8710FFD6-212E-4271-93D7-B3CE448E7C9E}" type="pres">
      <dgm:prSet presAssocID="{C3DCC7E5-1BCC-4821-8FA0-6ABCA768835F}" presName="node" presStyleLbl="node1" presStyleIdx="2" presStyleCnt="4">
        <dgm:presLayoutVars>
          <dgm:bulletEnabled val="1"/>
        </dgm:presLayoutVars>
      </dgm:prSet>
      <dgm:spPr/>
    </dgm:pt>
    <dgm:pt modelId="{D6041667-38E6-4CE7-852F-89530AD91051}" type="pres">
      <dgm:prSet presAssocID="{51C76594-BB18-4194-B1BF-F7C408E36073}" presName="parTrans" presStyleLbl="sibTrans2D1" presStyleIdx="3" presStyleCnt="4"/>
      <dgm:spPr/>
    </dgm:pt>
    <dgm:pt modelId="{62F7BAAF-F368-43BA-A952-606C6DFED188}" type="pres">
      <dgm:prSet presAssocID="{51C76594-BB18-4194-B1BF-F7C408E36073}" presName="connectorText" presStyleLbl="sibTrans2D1" presStyleIdx="3" presStyleCnt="4"/>
      <dgm:spPr/>
    </dgm:pt>
    <dgm:pt modelId="{14E2F4AC-293F-4383-80C8-C69CB7FBFC80}" type="pres">
      <dgm:prSet presAssocID="{6411A07E-68DC-4D35-91CA-08BAF2B74DA5}" presName="node" presStyleLbl="node1" presStyleIdx="3" presStyleCnt="4">
        <dgm:presLayoutVars>
          <dgm:bulletEnabled val="1"/>
        </dgm:presLayoutVars>
      </dgm:prSet>
      <dgm:spPr/>
    </dgm:pt>
  </dgm:ptLst>
  <dgm:cxnLst>
    <dgm:cxn modelId="{4A0DED0B-414D-4D2C-B174-019A560FE2A6}" type="presOf" srcId="{28E5B4BA-8843-AD45-8A4A-C378F1632442}" destId="{CB156E3C-A133-4B4B-AB8F-211C056176E3}" srcOrd="0" destOrd="0" presId="urn:microsoft.com/office/officeart/2005/8/layout/radial5"/>
    <dgm:cxn modelId="{F73A4F26-25DE-44C4-83E2-61F63CF48363}" type="presOf" srcId="{26D12B24-571D-9B41-9486-4FFD84C0379B}" destId="{AA9C863A-CA22-A142-994D-30E3AED153FB}" srcOrd="0" destOrd="0" presId="urn:microsoft.com/office/officeart/2005/8/layout/radial5"/>
    <dgm:cxn modelId="{061E3728-F21D-434C-9363-BB7AA693D935}" type="presOf" srcId="{C3DCC7E5-1BCC-4821-8FA0-6ABCA768835F}" destId="{8710FFD6-212E-4271-93D7-B3CE448E7C9E}" srcOrd="0" destOrd="0" presId="urn:microsoft.com/office/officeart/2005/8/layout/radial5"/>
    <dgm:cxn modelId="{BC2BFD2D-F949-E547-B838-488B70D93621}" srcId="{E8F882E3-E23C-CD4A-A5B7-324E4296C5D3}" destId="{E19A6D44-C255-2F49-A572-C3D182DBE573}" srcOrd="0" destOrd="0" parTransId="{48B6D939-895B-4A4A-AA58-BC3D3AAEFCEC}" sibTransId="{8567091C-64F8-9448-B982-FD2DC071A88B}"/>
    <dgm:cxn modelId="{0F3C655B-820F-3B49-9820-E6E7BDFFBB53}" srcId="{E19A6D44-C255-2F49-A572-C3D182DBE573}" destId="{26D12B24-571D-9B41-9486-4FFD84C0379B}" srcOrd="1" destOrd="0" parTransId="{BB84657A-612F-6647-A341-B11031239E2E}" sibTransId="{41AE82E5-D927-534D-BACA-ABD718C130C4}"/>
    <dgm:cxn modelId="{9906705C-C1ED-4D40-A277-36639583902A}" srcId="{E19A6D44-C255-2F49-A572-C3D182DBE573}" destId="{6411A07E-68DC-4D35-91CA-08BAF2B74DA5}" srcOrd="3" destOrd="0" parTransId="{51C76594-BB18-4194-B1BF-F7C408E36073}" sibTransId="{4F5A889F-7DAA-4940-95B4-9264AA4C4632}"/>
    <dgm:cxn modelId="{476EB16C-41D4-4ABB-BDD2-98B5BAAE709A}" type="presOf" srcId="{E8F882E3-E23C-CD4A-A5B7-324E4296C5D3}" destId="{A78F867D-1392-0D47-B108-2B02646117B4}" srcOrd="0" destOrd="0" presId="urn:microsoft.com/office/officeart/2005/8/layout/radial5"/>
    <dgm:cxn modelId="{F301F953-A1EE-4C73-873C-46F9C9EF2F83}" type="presOf" srcId="{6411A07E-68DC-4D35-91CA-08BAF2B74DA5}" destId="{14E2F4AC-293F-4383-80C8-C69CB7FBFC80}" srcOrd="0" destOrd="0" presId="urn:microsoft.com/office/officeart/2005/8/layout/radial5"/>
    <dgm:cxn modelId="{21AC257C-832B-4169-A179-8E7414CEE72C}" srcId="{E19A6D44-C255-2F49-A572-C3D182DBE573}" destId="{C3DCC7E5-1BCC-4821-8FA0-6ABCA768835F}" srcOrd="2" destOrd="0" parTransId="{3402A58C-A595-41F6-A88E-96EBD6F277F2}" sibTransId="{274D9C46-CAB2-41F5-B32A-2F46E5910C64}"/>
    <dgm:cxn modelId="{EE119A81-6499-4078-9ACC-47EB27EF4B1B}" type="presOf" srcId="{BB84657A-612F-6647-A341-B11031239E2E}" destId="{C25C377F-ABBD-F045-A014-F9B000E6E123}" srcOrd="0" destOrd="0" presId="urn:microsoft.com/office/officeart/2005/8/layout/radial5"/>
    <dgm:cxn modelId="{52353D8B-F759-4FCB-8C9B-0BACA529C3E6}" type="presOf" srcId="{3402A58C-A595-41F6-A88E-96EBD6F277F2}" destId="{5521DE57-3DEE-43B9-9858-64C952283C69}" srcOrd="0" destOrd="0" presId="urn:microsoft.com/office/officeart/2005/8/layout/radial5"/>
    <dgm:cxn modelId="{0B10FB9C-7C9C-BB40-856D-87B8DDC3530B}" srcId="{E19A6D44-C255-2F49-A572-C3D182DBE573}" destId="{5963D489-D6BA-0940-B9D6-59A1CC42403D}" srcOrd="0" destOrd="0" parTransId="{28E5B4BA-8843-AD45-8A4A-C378F1632442}" sibTransId="{EADE5299-5B03-DA4C-8A19-AB8413DBCEEE}"/>
    <dgm:cxn modelId="{D62797A2-4DC0-46E4-8404-363059CD9FE2}" type="presOf" srcId="{5963D489-D6BA-0940-B9D6-59A1CC42403D}" destId="{C507A62F-8B6D-DF41-9ADB-6A328BB81B47}" srcOrd="0" destOrd="0" presId="urn:microsoft.com/office/officeart/2005/8/layout/radial5"/>
    <dgm:cxn modelId="{2471E2A2-D704-4DB9-9432-0767DD1E3BD9}" type="presOf" srcId="{51C76594-BB18-4194-B1BF-F7C408E36073}" destId="{62F7BAAF-F368-43BA-A952-606C6DFED188}" srcOrd="1" destOrd="0" presId="urn:microsoft.com/office/officeart/2005/8/layout/radial5"/>
    <dgm:cxn modelId="{8B00D4A4-8CA2-432B-9C40-1A32D63C3093}" type="presOf" srcId="{3402A58C-A595-41F6-A88E-96EBD6F277F2}" destId="{C2711E40-C74B-4E71-9A34-8E4D64A77CFA}" srcOrd="1" destOrd="0" presId="urn:microsoft.com/office/officeart/2005/8/layout/radial5"/>
    <dgm:cxn modelId="{27F4B8A7-8EB1-4A8C-953E-06E171121D26}" type="presOf" srcId="{BB84657A-612F-6647-A341-B11031239E2E}" destId="{604A69D0-4ECB-A249-B797-0E0D6533D29C}" srcOrd="1" destOrd="0" presId="urn:microsoft.com/office/officeart/2005/8/layout/radial5"/>
    <dgm:cxn modelId="{9F30A8AF-8736-4381-82B6-E7CFC205D5E5}" type="presOf" srcId="{51C76594-BB18-4194-B1BF-F7C408E36073}" destId="{D6041667-38E6-4CE7-852F-89530AD91051}" srcOrd="0" destOrd="0" presId="urn:microsoft.com/office/officeart/2005/8/layout/radial5"/>
    <dgm:cxn modelId="{6B459EB6-F240-41C5-BA6D-9A0F7CE96635}" type="presOf" srcId="{28E5B4BA-8843-AD45-8A4A-C378F1632442}" destId="{F78EB761-5149-EE49-885A-1274E90795A0}" srcOrd="1" destOrd="0" presId="urn:microsoft.com/office/officeart/2005/8/layout/radial5"/>
    <dgm:cxn modelId="{BA5450C7-60DD-4532-8088-1F6EAA7FAFBE}" type="presOf" srcId="{E19A6D44-C255-2F49-A572-C3D182DBE573}" destId="{82247A42-DCA0-9544-874D-50DF1B6093D1}" srcOrd="0" destOrd="0" presId="urn:microsoft.com/office/officeart/2005/8/layout/radial5"/>
    <dgm:cxn modelId="{5C791868-6FD8-4B56-AE77-93FFAD414C56}" type="presParOf" srcId="{A78F867D-1392-0D47-B108-2B02646117B4}" destId="{82247A42-DCA0-9544-874D-50DF1B6093D1}" srcOrd="0" destOrd="0" presId="urn:microsoft.com/office/officeart/2005/8/layout/radial5"/>
    <dgm:cxn modelId="{35C28036-F0C7-4469-8F41-12EC0E0A882C}" type="presParOf" srcId="{A78F867D-1392-0D47-B108-2B02646117B4}" destId="{CB156E3C-A133-4B4B-AB8F-211C056176E3}" srcOrd="1" destOrd="0" presId="urn:microsoft.com/office/officeart/2005/8/layout/radial5"/>
    <dgm:cxn modelId="{B098E8F6-F08D-4CFB-B005-EE39EC5FB829}" type="presParOf" srcId="{CB156E3C-A133-4B4B-AB8F-211C056176E3}" destId="{F78EB761-5149-EE49-885A-1274E90795A0}" srcOrd="0" destOrd="0" presId="urn:microsoft.com/office/officeart/2005/8/layout/radial5"/>
    <dgm:cxn modelId="{1516E1D2-1C74-4F43-A3A9-C65A806C5FB2}" type="presParOf" srcId="{A78F867D-1392-0D47-B108-2B02646117B4}" destId="{C507A62F-8B6D-DF41-9ADB-6A328BB81B47}" srcOrd="2" destOrd="0" presId="urn:microsoft.com/office/officeart/2005/8/layout/radial5"/>
    <dgm:cxn modelId="{91CB6B44-E7B0-4547-A9EA-D7D4761140EE}" type="presParOf" srcId="{A78F867D-1392-0D47-B108-2B02646117B4}" destId="{C25C377F-ABBD-F045-A014-F9B000E6E123}" srcOrd="3" destOrd="0" presId="urn:microsoft.com/office/officeart/2005/8/layout/radial5"/>
    <dgm:cxn modelId="{08C9266F-7C7E-4699-A1C3-E2010031A3C3}" type="presParOf" srcId="{C25C377F-ABBD-F045-A014-F9B000E6E123}" destId="{604A69D0-4ECB-A249-B797-0E0D6533D29C}" srcOrd="0" destOrd="0" presId="urn:microsoft.com/office/officeart/2005/8/layout/radial5"/>
    <dgm:cxn modelId="{FEDB6C1B-128D-49E0-BD06-567E39D3CA13}" type="presParOf" srcId="{A78F867D-1392-0D47-B108-2B02646117B4}" destId="{AA9C863A-CA22-A142-994D-30E3AED153FB}" srcOrd="4" destOrd="0" presId="urn:microsoft.com/office/officeart/2005/8/layout/radial5"/>
    <dgm:cxn modelId="{E1568BE3-B7F9-493F-82E4-98E4EDC35CA9}" type="presParOf" srcId="{A78F867D-1392-0D47-B108-2B02646117B4}" destId="{5521DE57-3DEE-43B9-9858-64C952283C69}" srcOrd="5" destOrd="0" presId="urn:microsoft.com/office/officeart/2005/8/layout/radial5"/>
    <dgm:cxn modelId="{F83CA0D7-6DD4-42EB-95C8-A5D696D71E72}" type="presParOf" srcId="{5521DE57-3DEE-43B9-9858-64C952283C69}" destId="{C2711E40-C74B-4E71-9A34-8E4D64A77CFA}" srcOrd="0" destOrd="0" presId="urn:microsoft.com/office/officeart/2005/8/layout/radial5"/>
    <dgm:cxn modelId="{D5C36409-7E60-4EC4-9BF6-6A9F63243D84}" type="presParOf" srcId="{A78F867D-1392-0D47-B108-2B02646117B4}" destId="{8710FFD6-212E-4271-93D7-B3CE448E7C9E}" srcOrd="6" destOrd="0" presId="urn:microsoft.com/office/officeart/2005/8/layout/radial5"/>
    <dgm:cxn modelId="{AC94475E-2CF8-4551-B64A-B9261F590B1F}" type="presParOf" srcId="{A78F867D-1392-0D47-B108-2B02646117B4}" destId="{D6041667-38E6-4CE7-852F-89530AD91051}" srcOrd="7" destOrd="0" presId="urn:microsoft.com/office/officeart/2005/8/layout/radial5"/>
    <dgm:cxn modelId="{13955973-A975-43D5-A1DC-E1D83DC2FB2A}" type="presParOf" srcId="{D6041667-38E6-4CE7-852F-89530AD91051}" destId="{62F7BAAF-F368-43BA-A952-606C6DFED188}" srcOrd="0" destOrd="0" presId="urn:microsoft.com/office/officeart/2005/8/layout/radial5"/>
    <dgm:cxn modelId="{B7E0D914-26AE-42D8-9A77-2B5F6A56D8F1}" type="presParOf" srcId="{A78F867D-1392-0D47-B108-2B02646117B4}" destId="{14E2F4AC-293F-4383-80C8-C69CB7FBFC8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47A42-DCA0-9544-874D-50DF1B6093D1}">
      <dsp:nvSpPr>
        <dsp:cNvPr id="0" name=""/>
        <dsp:cNvSpPr/>
      </dsp:nvSpPr>
      <dsp:spPr>
        <a:xfrm>
          <a:off x="1537368" y="1256738"/>
          <a:ext cx="896919" cy="8969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CN" altLang="en-US" sz="1400" b="1" kern="1200" dirty="0">
              <a:latin typeface="微软雅黑"/>
              <a:ea typeface="微软雅黑"/>
              <a:cs typeface="微软雅黑"/>
            </a:rPr>
            <a:t>时间</a:t>
          </a:r>
          <a:endParaRPr kumimoji="1" lang="en-US" altLang="zh-CN" sz="1400" b="1" kern="1200" dirty="0">
            <a:latin typeface="微软雅黑"/>
            <a:ea typeface="微软雅黑"/>
            <a:cs typeface="微软雅黑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CN" altLang="en-US" sz="1400" b="1" kern="1200" dirty="0">
              <a:latin typeface="微软雅黑"/>
              <a:ea typeface="微软雅黑"/>
              <a:cs typeface="微软雅黑"/>
            </a:rPr>
            <a:t>序列</a:t>
          </a:r>
          <a:r>
            <a:rPr kumimoji="1" lang="en-US" altLang="zh-CN" sz="1400" b="1" kern="1200" dirty="0">
              <a:latin typeface="微软雅黑"/>
              <a:ea typeface="微软雅黑"/>
              <a:cs typeface="微软雅黑"/>
            </a:rPr>
            <a:t>Y</a:t>
          </a:r>
        </a:p>
      </dsp:txBody>
      <dsp:txXfrm>
        <a:off x="1668719" y="1388089"/>
        <a:ext cx="634217" cy="634217"/>
      </dsp:txXfrm>
    </dsp:sp>
    <dsp:sp modelId="{CB156E3C-A133-4B4B-AB8F-211C056176E3}">
      <dsp:nvSpPr>
        <dsp:cNvPr id="0" name=""/>
        <dsp:cNvSpPr/>
      </dsp:nvSpPr>
      <dsp:spPr>
        <a:xfrm rot="16200000">
          <a:off x="1891051" y="930802"/>
          <a:ext cx="189553" cy="304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b="1" kern="1200"/>
        </a:p>
      </dsp:txBody>
      <dsp:txXfrm>
        <a:off x="1919484" y="1020225"/>
        <a:ext cx="132687" cy="182972"/>
      </dsp:txXfrm>
    </dsp:sp>
    <dsp:sp modelId="{C507A62F-8B6D-DF41-9ADB-6A328BB81B47}">
      <dsp:nvSpPr>
        <dsp:cNvPr id="0" name=""/>
        <dsp:cNvSpPr/>
      </dsp:nvSpPr>
      <dsp:spPr>
        <a:xfrm>
          <a:off x="1537368" y="2169"/>
          <a:ext cx="896919" cy="8969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CN" altLang="en-US" sz="1400" b="1" kern="1200" dirty="0">
              <a:latin typeface="微软雅黑"/>
              <a:ea typeface="微软雅黑"/>
              <a:cs typeface="微软雅黑"/>
            </a:rPr>
            <a:t>长期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CN" altLang="en-US" sz="1400" b="1" kern="1200" dirty="0">
              <a:latin typeface="微软雅黑"/>
              <a:ea typeface="微软雅黑"/>
              <a:cs typeface="微软雅黑"/>
            </a:rPr>
            <a:t>趋势</a:t>
          </a:r>
          <a:r>
            <a:rPr kumimoji="1" lang="en-US" altLang="zh-CN" sz="1400" b="1" kern="1200" dirty="0">
              <a:latin typeface="微软雅黑"/>
              <a:ea typeface="微软雅黑"/>
              <a:cs typeface="微软雅黑"/>
            </a:rPr>
            <a:t>T</a:t>
          </a:r>
          <a:endParaRPr lang="zh-CN" altLang="en-US" sz="1400" b="1" kern="1200" dirty="0">
            <a:latin typeface="微软雅黑"/>
            <a:ea typeface="微软雅黑"/>
            <a:cs typeface="微软雅黑"/>
          </a:endParaRPr>
        </a:p>
      </dsp:txBody>
      <dsp:txXfrm>
        <a:off x="1668719" y="133520"/>
        <a:ext cx="634217" cy="634217"/>
      </dsp:txXfrm>
    </dsp:sp>
    <dsp:sp modelId="{C25C377F-ABBD-F045-A014-F9B000E6E123}">
      <dsp:nvSpPr>
        <dsp:cNvPr id="0" name=""/>
        <dsp:cNvSpPr/>
      </dsp:nvSpPr>
      <dsp:spPr>
        <a:xfrm>
          <a:off x="2512971" y="1552721"/>
          <a:ext cx="189553" cy="304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b="1" kern="1200">
            <a:latin typeface="微软雅黑"/>
            <a:ea typeface="微软雅黑"/>
            <a:cs typeface="微软雅黑"/>
          </a:endParaRPr>
        </a:p>
      </dsp:txBody>
      <dsp:txXfrm>
        <a:off x="2512971" y="1613711"/>
        <a:ext cx="132687" cy="182972"/>
      </dsp:txXfrm>
    </dsp:sp>
    <dsp:sp modelId="{AA9C863A-CA22-A142-994D-30E3AED153FB}">
      <dsp:nvSpPr>
        <dsp:cNvPr id="0" name=""/>
        <dsp:cNvSpPr/>
      </dsp:nvSpPr>
      <dsp:spPr>
        <a:xfrm>
          <a:off x="2791937" y="1256738"/>
          <a:ext cx="896919" cy="8969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CN" altLang="en-US" sz="1400" b="1" kern="1200" dirty="0">
              <a:latin typeface="微软雅黑"/>
              <a:ea typeface="微软雅黑"/>
              <a:cs typeface="微软雅黑"/>
            </a:rPr>
            <a:t>季节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CN" altLang="en-US" sz="1400" b="1" kern="1200" dirty="0">
              <a:latin typeface="微软雅黑"/>
              <a:ea typeface="微软雅黑"/>
              <a:cs typeface="微软雅黑"/>
            </a:rPr>
            <a:t>变动</a:t>
          </a:r>
          <a:r>
            <a:rPr kumimoji="1" lang="en-US" altLang="zh-CN" sz="1400" b="1" kern="1200" dirty="0">
              <a:latin typeface="微软雅黑"/>
              <a:ea typeface="微软雅黑"/>
              <a:cs typeface="微软雅黑"/>
            </a:rPr>
            <a:t>S</a:t>
          </a:r>
        </a:p>
      </dsp:txBody>
      <dsp:txXfrm>
        <a:off x="2923288" y="1388089"/>
        <a:ext cx="634217" cy="634217"/>
      </dsp:txXfrm>
    </dsp:sp>
    <dsp:sp modelId="{5521DE57-3DEE-43B9-9858-64C952283C69}">
      <dsp:nvSpPr>
        <dsp:cNvPr id="0" name=""/>
        <dsp:cNvSpPr/>
      </dsp:nvSpPr>
      <dsp:spPr>
        <a:xfrm rot="5400000">
          <a:off x="1891051" y="2174641"/>
          <a:ext cx="189553" cy="304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b="1" kern="1200"/>
        </a:p>
      </dsp:txBody>
      <dsp:txXfrm>
        <a:off x="1919484" y="2207198"/>
        <a:ext cx="132687" cy="182972"/>
      </dsp:txXfrm>
    </dsp:sp>
    <dsp:sp modelId="{8710FFD6-212E-4271-93D7-B3CE448E7C9E}">
      <dsp:nvSpPr>
        <dsp:cNvPr id="0" name=""/>
        <dsp:cNvSpPr/>
      </dsp:nvSpPr>
      <dsp:spPr>
        <a:xfrm>
          <a:off x="1537368" y="2511306"/>
          <a:ext cx="896919" cy="8969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CN" altLang="en-US" sz="1400" b="1" kern="1200" dirty="0">
              <a:latin typeface="微软雅黑"/>
              <a:ea typeface="微软雅黑"/>
              <a:cs typeface="微软雅黑"/>
            </a:rPr>
            <a:t>循环</a:t>
          </a:r>
          <a:endParaRPr kumimoji="1" lang="en-US" altLang="zh-CN" sz="1400" b="1" kern="1200" dirty="0">
            <a:latin typeface="微软雅黑"/>
            <a:ea typeface="微软雅黑"/>
            <a:cs typeface="微软雅黑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CN" altLang="en-US" sz="1400" b="1" kern="1200" dirty="0">
              <a:latin typeface="微软雅黑"/>
              <a:ea typeface="微软雅黑"/>
              <a:cs typeface="微软雅黑"/>
            </a:rPr>
            <a:t>变动</a:t>
          </a:r>
          <a:r>
            <a:rPr kumimoji="1" lang="en-US" altLang="zh-CN" sz="1400" b="1" kern="1200" dirty="0">
              <a:latin typeface="微软雅黑"/>
              <a:ea typeface="微软雅黑"/>
              <a:cs typeface="微软雅黑"/>
            </a:rPr>
            <a:t>C</a:t>
          </a:r>
        </a:p>
      </dsp:txBody>
      <dsp:txXfrm>
        <a:off x="1668719" y="2642657"/>
        <a:ext cx="634217" cy="634217"/>
      </dsp:txXfrm>
    </dsp:sp>
    <dsp:sp modelId="{D6041667-38E6-4CE7-852F-89530AD91051}">
      <dsp:nvSpPr>
        <dsp:cNvPr id="0" name=""/>
        <dsp:cNvSpPr/>
      </dsp:nvSpPr>
      <dsp:spPr>
        <a:xfrm rot="10800000">
          <a:off x="1269132" y="1552721"/>
          <a:ext cx="189553" cy="304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b="1" kern="1200"/>
        </a:p>
      </dsp:txBody>
      <dsp:txXfrm rot="10800000">
        <a:off x="1325998" y="1613711"/>
        <a:ext cx="132687" cy="182972"/>
      </dsp:txXfrm>
    </dsp:sp>
    <dsp:sp modelId="{14E2F4AC-293F-4383-80C8-C69CB7FBFC80}">
      <dsp:nvSpPr>
        <dsp:cNvPr id="0" name=""/>
        <dsp:cNvSpPr/>
      </dsp:nvSpPr>
      <dsp:spPr>
        <a:xfrm>
          <a:off x="282800" y="1256738"/>
          <a:ext cx="896919" cy="8969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CN" altLang="en-US" sz="1400" b="1" kern="1200" dirty="0">
              <a:latin typeface="微软雅黑"/>
              <a:ea typeface="微软雅黑"/>
              <a:cs typeface="微软雅黑"/>
            </a:rPr>
            <a:t>不规则</a:t>
          </a:r>
          <a:endParaRPr kumimoji="1" lang="en-US" altLang="zh-CN" sz="1400" b="1" kern="1200" dirty="0">
            <a:latin typeface="微软雅黑"/>
            <a:ea typeface="微软雅黑"/>
            <a:cs typeface="微软雅黑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CN" altLang="en-US" sz="1400" b="1" kern="1200" dirty="0">
              <a:latin typeface="微软雅黑"/>
              <a:ea typeface="微软雅黑"/>
              <a:cs typeface="微软雅黑"/>
            </a:rPr>
            <a:t>变动</a:t>
          </a:r>
          <a:r>
            <a:rPr kumimoji="1" lang="en-US" altLang="zh-CN" sz="1400" b="1" kern="1200" dirty="0">
              <a:latin typeface="微软雅黑"/>
              <a:ea typeface="微软雅黑"/>
              <a:cs typeface="微软雅黑"/>
            </a:rPr>
            <a:t>I</a:t>
          </a:r>
        </a:p>
      </dsp:txBody>
      <dsp:txXfrm>
        <a:off x="414151" y="1388089"/>
        <a:ext cx="634217" cy="634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image" Target="../media/image122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image" Target="../media/image12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9948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北京商务中心区（</a:t>
            </a:r>
            <a:r>
              <a:rPr lang="en-US" altLang="zh-CN" dirty="0"/>
              <a:t>Beijing Central Business District</a:t>
            </a:r>
            <a:r>
              <a:rPr lang="zh-CN" altLang="en-US" dirty="0"/>
              <a:t>），又称“北京中央商务区”“北京</a:t>
            </a:r>
            <a:r>
              <a:rPr lang="en-US" altLang="zh-CN" dirty="0"/>
              <a:t>CBD</a:t>
            </a:r>
            <a:r>
              <a:rPr lang="zh-CN" altLang="en-US" dirty="0"/>
              <a:t>中心区”，地处北京市朝阳区中部，西起东大桥路、东至东四环，南起通惠河、北至朝阳北路。东西最大距离约</a:t>
            </a:r>
            <a:r>
              <a:rPr lang="en-US" altLang="zh-CN" dirty="0"/>
              <a:t>3.42</a:t>
            </a:r>
            <a:r>
              <a:rPr lang="zh-CN" altLang="en-US" dirty="0"/>
              <a:t>千米，南北最大距离约</a:t>
            </a:r>
            <a:r>
              <a:rPr lang="en-US" altLang="zh-CN" dirty="0"/>
              <a:t>2.2</a:t>
            </a:r>
            <a:r>
              <a:rPr lang="zh-CN" altLang="en-US" dirty="0"/>
              <a:t>千米，总面积约</a:t>
            </a:r>
            <a:r>
              <a:rPr lang="en-US" altLang="zh-CN" dirty="0"/>
              <a:t>7.04</a:t>
            </a:r>
            <a:r>
              <a:rPr lang="zh-CN" altLang="en-US" dirty="0"/>
              <a:t>平方千米 </a:t>
            </a:r>
            <a:r>
              <a:rPr lang="en-US" altLang="zh-CN" dirty="0"/>
              <a:t>[25]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62484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去掉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去掉</a:t>
            </a:r>
            <a:r>
              <a:rPr lang="en-US" altLang="zh-CN" dirty="0" err="1"/>
              <a:t>iao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换个例子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给出数据标题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2016</a:t>
            </a:r>
            <a:r>
              <a:rPr lang="zh-CN" altLang="en-US" dirty="0"/>
              <a:t>年</a:t>
            </a:r>
            <a:r>
              <a:rPr lang="en-US" altLang="zh-CN" dirty="0"/>
              <a:t>4</a:t>
            </a:r>
            <a:r>
              <a:rPr lang="zh-CN" altLang="en-US" dirty="0"/>
              <a:t>月</a:t>
            </a:r>
            <a:r>
              <a:rPr lang="en-US" altLang="zh-CN" dirty="0"/>
              <a:t>14</a:t>
            </a:r>
            <a:r>
              <a:rPr lang="zh-CN" altLang="en-US" dirty="0"/>
              <a:t>日科比退役之战</a:t>
            </a:r>
          </a:p>
        </p:txBody>
      </p:sp>
    </p:spTree>
    <p:extLst>
      <p:ext uri="{BB962C8B-B14F-4D97-AF65-F5344CB8AC3E}">
        <p14:creationId xmlns:p14="http://schemas.microsoft.com/office/powerpoint/2010/main" val="108116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需要修改下脚标</a:t>
            </a:r>
          </a:p>
        </p:txBody>
      </p:sp>
    </p:spTree>
    <p:extLst>
      <p:ext uri="{BB962C8B-B14F-4D97-AF65-F5344CB8AC3E}">
        <p14:creationId xmlns:p14="http://schemas.microsoft.com/office/powerpoint/2010/main" val="206225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dirty="0"/>
              <a:t>在原时间序列内依次求连续若干期的平均数，作为其某一期的趋势值，如此逐项递移，求得一系列的移动平均数，形成一个平均数时间序列。</a:t>
            </a:r>
            <a:endParaRPr kumimoji="1" lang="en-US" altLang="zh-CN" sz="20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9239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590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需要修改下脚标</a:t>
            </a:r>
          </a:p>
        </p:txBody>
      </p:sp>
    </p:spTree>
    <p:extLst>
      <p:ext uri="{BB962C8B-B14F-4D97-AF65-F5344CB8AC3E}">
        <p14:creationId xmlns:p14="http://schemas.microsoft.com/office/powerpoint/2010/main" val="206225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651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截尾的图要改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24098" y="4218522"/>
            <a:ext cx="4105973" cy="571579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5827" y="2642853"/>
            <a:ext cx="7733828" cy="1381559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396424" y="273986"/>
            <a:ext cx="5093207" cy="1859807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9" name="正偏差 18"/>
          <p:cNvSpPr>
            <a:spLocks noChangeAspect="1"/>
          </p:cNvSpPr>
          <p:nvPr userDrawn="1"/>
        </p:nvSpPr>
        <p:spPr>
          <a:xfrm>
            <a:off x="1179978" y="608837"/>
            <a:ext cx="493913" cy="504000"/>
          </a:xfrm>
          <a:prstGeom prst="mathPlus">
            <a:avLst/>
          </a:prstGeom>
          <a:solidFill>
            <a:srgbClr val="1D4C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618800" y="273987"/>
            <a:ext cx="1511999" cy="89512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618800" y="1276717"/>
            <a:ext cx="1511999" cy="863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256629" y="273987"/>
            <a:ext cx="1511999" cy="895126"/>
          </a:xfrm>
          <a:prstGeom prst="rect">
            <a:avLst/>
          </a:prstGeom>
          <a:solidFill>
            <a:srgbClr val="0071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7256629" y="1280065"/>
            <a:ext cx="1511999" cy="863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1673891" y="758895"/>
            <a:ext cx="26694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457200" hangingPunct="1"/>
            <a:r>
              <a:rPr kumimoji="1" lang="zh-CN" altLang="en-US" sz="3600" i="1" kern="1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统计学</a:t>
            </a:r>
          </a:p>
        </p:txBody>
      </p:sp>
      <p:pic>
        <p:nvPicPr>
          <p:cNvPr id="17" name="Picture 12"/>
          <p:cNvPicPr>
            <a:picLocks noChangeAspect="1" noChangeArrowheads="1"/>
          </p:cNvPicPr>
          <p:nvPr userDrawn="1"/>
        </p:nvPicPr>
        <p:blipFill>
          <a:blip r:embed="rId2" cstate="email">
            <a:biLevel thresh="50000"/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808" y="419685"/>
            <a:ext cx="796087" cy="64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文本框 22"/>
          <p:cNvSpPr txBox="1"/>
          <p:nvPr userDrawn="1"/>
        </p:nvSpPr>
        <p:spPr>
          <a:xfrm>
            <a:off x="2897138" y="1212581"/>
            <a:ext cx="266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kumimoji="1" lang="en-US" altLang="zh-CN" sz="2800" i="1" kern="1200" spc="300" dirty="0">
                <a:solidFill>
                  <a:srgbClr val="D6EBF5"/>
                </a:solidFill>
                <a:latin typeface="GB18030 Bitmap"/>
                <a:ea typeface="GB18030 Bitmap"/>
                <a:cs typeface="GB18030 Bitmap"/>
              </a:rPr>
              <a:t>Statistics</a:t>
            </a:r>
            <a:endParaRPr kumimoji="1" lang="zh-CN" altLang="en-US" sz="2800" i="1" kern="1200" spc="300" dirty="0">
              <a:solidFill>
                <a:srgbClr val="D6EBF5"/>
              </a:solidFill>
              <a:latin typeface="GB18030 Bitmap"/>
              <a:ea typeface="GB18030 Bitmap"/>
              <a:cs typeface="GB18030 Bitmap"/>
            </a:endParaRPr>
          </a:p>
        </p:txBody>
      </p:sp>
    </p:spTree>
    <p:extLst>
      <p:ext uri="{BB962C8B-B14F-4D97-AF65-F5344CB8AC3E}">
        <p14:creationId xmlns:p14="http://schemas.microsoft.com/office/powerpoint/2010/main" val="25865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9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52DC21A6-61FE-3243-854E-3E488D6B370C}" type="datetimeFigureOut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2024/5/6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D4B14749-7342-ED40-AA35-D0F04EA38571}" type="slidenum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‹#›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7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52DC21A6-61FE-3243-854E-3E488D6B370C}" type="datetimeFigureOut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2024/5/6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D4B14749-7342-ED40-AA35-D0F04EA38571}" type="slidenum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‹#›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4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52DC21A6-61FE-3243-854E-3E488D6B370C}" type="datetimeFigureOut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2024/5/6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D4B14749-7342-ED40-AA35-D0F04EA38571}" type="slidenum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‹#›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1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52DC21A6-61FE-3243-854E-3E488D6B370C}" type="datetimeFigureOut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2024/5/6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D4B14749-7342-ED40-AA35-D0F04EA38571}" type="slidenum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‹#›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2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82344" y="4384525"/>
            <a:ext cx="4105973" cy="571579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85088" y="3493372"/>
            <a:ext cx="6400800" cy="79251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78451" y="166381"/>
            <a:ext cx="4360803" cy="3050101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779916" y="166380"/>
            <a:ext cx="1979998" cy="147599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905889" y="166380"/>
            <a:ext cx="1980000" cy="1475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779916" y="1722846"/>
            <a:ext cx="1979998" cy="1475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905889" y="1722846"/>
            <a:ext cx="1980000" cy="1475998"/>
          </a:xfrm>
          <a:prstGeom prst="rect">
            <a:avLst/>
          </a:prstGeom>
          <a:solidFill>
            <a:srgbClr val="0071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9" name="正偏差 18"/>
          <p:cNvSpPr>
            <a:spLocks noChangeAspect="1"/>
          </p:cNvSpPr>
          <p:nvPr userDrawn="1"/>
        </p:nvSpPr>
        <p:spPr>
          <a:xfrm>
            <a:off x="474125" y="352749"/>
            <a:ext cx="493913" cy="504000"/>
          </a:xfrm>
          <a:prstGeom prst="mathPlus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441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0870" y="3671262"/>
            <a:ext cx="4533480" cy="912694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58670" y="1233676"/>
            <a:ext cx="6400800" cy="79251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740872" y="166381"/>
            <a:ext cx="8145017" cy="3050101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9" name="正偏差 18"/>
          <p:cNvSpPr>
            <a:spLocks noChangeAspect="1"/>
          </p:cNvSpPr>
          <p:nvPr userDrawn="1"/>
        </p:nvSpPr>
        <p:spPr>
          <a:xfrm>
            <a:off x="1232633" y="352749"/>
            <a:ext cx="493913" cy="504000"/>
          </a:xfrm>
          <a:prstGeom prst="mathPlus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82238" y="166381"/>
            <a:ext cx="299875" cy="3050101"/>
          </a:xfrm>
          <a:prstGeom prst="rect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6027830" y="3350978"/>
            <a:ext cx="1377789" cy="80577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513257" y="4242842"/>
            <a:ext cx="1353530" cy="8057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6027829" y="4242842"/>
            <a:ext cx="1377789" cy="8057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7513257" y="3350978"/>
            <a:ext cx="1353530" cy="805779"/>
          </a:xfrm>
          <a:prstGeom prst="rect">
            <a:avLst/>
          </a:prstGeom>
          <a:solidFill>
            <a:srgbClr val="0071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497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52DC21A6-61FE-3243-854E-3E488D6B370C}" type="datetimeFigureOut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2024/5/6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D4B14749-7342-ED40-AA35-D0F04EA38571}" type="slidenum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‹#›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2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7" name="等腰三角形 6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hangingPunct="1"/>
              <a:endParaRPr kumimoji="1" lang="zh-CN" altLang="en-US" sz="1800" kern="12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grpSp>
          <p:nvGrpSpPr>
            <p:cNvPr id="8" name="组 7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9" name="矩形 8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hangingPunct="1"/>
                <a:endParaRPr kumimoji="1" lang="zh-CN" altLang="en-US" sz="1800" kern="1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" name="矩形 9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hangingPunct="1"/>
                <a:endParaRPr kumimoji="1" lang="zh-CN" altLang="en-US" sz="1800" kern="1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</p:grp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4" name="内容占位符 2"/>
          <p:cNvSpPr>
            <a:spLocks noGrp="1"/>
          </p:cNvSpPr>
          <p:nvPr>
            <p:ph sz="half" idx="1"/>
          </p:nvPr>
        </p:nvSpPr>
        <p:spPr>
          <a:xfrm>
            <a:off x="384625" y="1034583"/>
            <a:ext cx="8229599" cy="3748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5319059" y="4766237"/>
            <a:ext cx="378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kumimoji="1" lang="zh-CN" altLang="en-US" sz="1800" kern="1200" dirty="0">
                <a:solidFill>
                  <a:srgbClr val="DAEFF5"/>
                </a:solidFill>
                <a:latin typeface="华文中宋"/>
                <a:ea typeface="华文中宋"/>
                <a:cs typeface="华文中宋"/>
              </a:rPr>
              <a:t>中央财经大学统计与数学学院</a:t>
            </a:r>
          </a:p>
        </p:txBody>
      </p:sp>
    </p:spTree>
    <p:extLst>
      <p:ext uri="{BB962C8B-B14F-4D97-AF65-F5344CB8AC3E}">
        <p14:creationId xmlns:p14="http://schemas.microsoft.com/office/powerpoint/2010/main" val="10554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9" name="等腰三角形 8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hangingPunct="1"/>
              <a:endParaRPr kumimoji="1" lang="zh-CN" altLang="en-US" sz="1800" kern="12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grpSp>
          <p:nvGrpSpPr>
            <p:cNvPr id="10" name="组 9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11" name="矩形 10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hangingPunct="1"/>
                <a:endParaRPr kumimoji="1" lang="zh-CN" altLang="en-US" sz="1800" kern="1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" name="矩形 11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hangingPunct="1"/>
                <a:endParaRPr kumimoji="1" lang="zh-CN" altLang="en-US" sz="1800" kern="1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3748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3748738"/>
          </a:xfrm>
        </p:spPr>
        <p:txBody>
          <a:bodyPr/>
          <a:lstStyle>
            <a:lvl1pPr>
              <a:defRPr sz="2800">
                <a:solidFill>
                  <a:srgbClr val="DAEFF5"/>
                </a:solidFill>
              </a:defRPr>
            </a:lvl1pPr>
            <a:lvl2pPr>
              <a:defRPr sz="2400">
                <a:solidFill>
                  <a:srgbClr val="DAEFF5"/>
                </a:solidFill>
              </a:defRPr>
            </a:lvl2pPr>
            <a:lvl3pPr>
              <a:defRPr sz="2000">
                <a:solidFill>
                  <a:srgbClr val="DAEFF5"/>
                </a:solidFill>
              </a:defRPr>
            </a:lvl3pPr>
            <a:lvl4pPr>
              <a:defRPr sz="1800">
                <a:solidFill>
                  <a:srgbClr val="DAEFF5"/>
                </a:solidFill>
              </a:defRPr>
            </a:lvl4pPr>
            <a:lvl5pPr>
              <a:defRPr sz="1800">
                <a:solidFill>
                  <a:srgbClr val="DAEFF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319059" y="4766237"/>
            <a:ext cx="378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kumimoji="1" lang="zh-CN" altLang="en-US" sz="1800" kern="1200" dirty="0">
                <a:solidFill>
                  <a:srgbClr val="DAEFF5"/>
                </a:solidFill>
                <a:latin typeface="华文中宋"/>
                <a:ea typeface="华文中宋"/>
                <a:cs typeface="华文中宋"/>
              </a:rPr>
              <a:t>中央财经大学统计与数学学院</a:t>
            </a:r>
          </a:p>
        </p:txBody>
      </p:sp>
    </p:spTree>
    <p:extLst>
      <p:ext uri="{BB962C8B-B14F-4D97-AF65-F5344CB8AC3E}">
        <p14:creationId xmlns:p14="http://schemas.microsoft.com/office/powerpoint/2010/main" val="5011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319059" y="4766237"/>
            <a:ext cx="378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kumimoji="1" lang="zh-CN" altLang="en-US" sz="1800" kern="1200" dirty="0">
                <a:solidFill>
                  <a:srgbClr val="DAEFF5"/>
                </a:solidFill>
                <a:latin typeface="华文中宋"/>
                <a:ea typeface="华文中宋"/>
                <a:cs typeface="华文中宋"/>
              </a:rPr>
              <a:t>中央财经大学统计与数学学院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8262472" y="373530"/>
            <a:ext cx="881529" cy="508000"/>
          </a:xfrm>
          <a:prstGeom prst="rect">
            <a:avLst/>
          </a:prstGeom>
          <a:solidFill>
            <a:srgbClr val="239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7941235" y="373530"/>
            <a:ext cx="231589" cy="508000"/>
          </a:xfrm>
          <a:prstGeom prst="rect">
            <a:avLst/>
          </a:prstGeom>
          <a:solidFill>
            <a:srgbClr val="D5D5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5478925" y="1240120"/>
            <a:ext cx="3381188" cy="33468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403599" y="373530"/>
            <a:ext cx="4766048" cy="4213411"/>
          </a:xfr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57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740872" y="211203"/>
            <a:ext cx="8145017" cy="4704444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9" name="正偏差 18"/>
          <p:cNvSpPr>
            <a:spLocks noChangeAspect="1"/>
          </p:cNvSpPr>
          <p:nvPr userDrawn="1"/>
        </p:nvSpPr>
        <p:spPr>
          <a:xfrm>
            <a:off x="1232633" y="604749"/>
            <a:ext cx="493913" cy="504000"/>
          </a:xfrm>
          <a:prstGeom prst="mathPlus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82238" y="211203"/>
            <a:ext cx="299875" cy="4704444"/>
          </a:xfrm>
          <a:prstGeom prst="rect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628684" y="963426"/>
            <a:ext cx="6723435" cy="3414338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3459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7" name="等腰三角形 6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hangingPunct="1"/>
              <a:endParaRPr kumimoji="1" lang="zh-CN" altLang="en-US" sz="1800" kern="12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grpSp>
          <p:nvGrpSpPr>
            <p:cNvPr id="8" name="组 7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9" name="矩形 8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hangingPunct="1"/>
                <a:endParaRPr kumimoji="1" lang="zh-CN" altLang="en-US" sz="1800" kern="1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" name="矩形 9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hangingPunct="1"/>
                <a:endParaRPr kumimoji="1" lang="zh-CN" altLang="en-US" sz="1800" kern="1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</p:grp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2" name="文本占位符 2"/>
          <p:cNvSpPr>
            <a:spLocks noGrp="1"/>
          </p:cNvSpPr>
          <p:nvPr>
            <p:ph idx="1"/>
          </p:nvPr>
        </p:nvSpPr>
        <p:spPr>
          <a:xfrm>
            <a:off x="395963" y="1041453"/>
            <a:ext cx="8229600" cy="3822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5319059" y="4766237"/>
            <a:ext cx="378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kumimoji="1" lang="zh-CN" altLang="en-US" sz="1800" kern="1200" dirty="0">
                <a:solidFill>
                  <a:srgbClr val="DAEFF5"/>
                </a:solidFill>
                <a:latin typeface="华文中宋"/>
                <a:ea typeface="华文中宋"/>
                <a:cs typeface="华文中宋"/>
              </a:rPr>
              <a:t>中央财经大学统计与数学学院</a:t>
            </a:r>
          </a:p>
        </p:txBody>
      </p:sp>
    </p:spTree>
    <p:extLst>
      <p:ext uri="{BB962C8B-B14F-4D97-AF65-F5344CB8AC3E}">
        <p14:creationId xmlns:p14="http://schemas.microsoft.com/office/powerpoint/2010/main" val="13578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52DC21A6-61FE-3243-854E-3E488D6B370C}" type="datetimeFigureOut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2024/5/6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D4B14749-7342-ED40-AA35-D0F04EA38571}" type="slidenum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‹#›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grpSp>
        <p:nvGrpSpPr>
          <p:cNvPr id="10" name="组 9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11" name="等腰三角形 10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hangingPunct="1"/>
              <a:endParaRPr kumimoji="1" lang="zh-CN" altLang="en-US" sz="1800" kern="12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grpSp>
          <p:nvGrpSpPr>
            <p:cNvPr id="12" name="组 11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13" name="矩形 12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hangingPunct="1"/>
                <a:endParaRPr kumimoji="1" lang="zh-CN" altLang="en-US" sz="1800" kern="1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" name="矩形 13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hangingPunct="1"/>
                <a:endParaRPr kumimoji="1" lang="zh-CN" altLang="en-US" sz="1800" kern="1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69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52DC21A6-61FE-3243-854E-3E488D6B370C}" type="datetimeFigureOut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2024/5/6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D4B14749-7342-ED40-AA35-D0F04EA38571}" type="slidenum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‹#›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7" name="等腰三角形 6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hangingPunct="1"/>
              <a:endParaRPr kumimoji="1" lang="zh-CN" altLang="en-US" sz="1800" kern="12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grpSp>
          <p:nvGrpSpPr>
            <p:cNvPr id="8" name="组 7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9" name="矩形 8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hangingPunct="1"/>
                <a:endParaRPr kumimoji="1" lang="zh-CN" altLang="en-US" sz="1800" kern="1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" name="矩形 9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hangingPunct="1"/>
                <a:endParaRPr kumimoji="1" lang="zh-CN" altLang="en-US" sz="1800" kern="1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251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52DC21A6-61FE-3243-854E-3E488D6B370C}" type="datetimeFigureOut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2024/5/6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hangingPunct="1"/>
            <a:fld id="{D4B14749-7342-ED40-AA35-D0F04EA38571}" type="slidenum">
              <a:rPr kumimoji="1" lang="zh-CN" altLang="en-US" sz="1800" kern="1200" smtClean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pPr defTabSz="457200" hangingPunct="1"/>
              <a:t>‹#›</a:t>
            </a:fld>
            <a:endParaRPr kumimoji="1" lang="zh-CN" altLang="en-US" sz="1800" kern="120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  <p:grpSp>
        <p:nvGrpSpPr>
          <p:cNvPr id="5" name="组 4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6" name="等腰三角形 5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hangingPunct="1"/>
              <a:endParaRPr kumimoji="1" lang="zh-CN" altLang="en-US" sz="1800" kern="12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grpSp>
          <p:nvGrpSpPr>
            <p:cNvPr id="7" name="组 6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hangingPunct="1"/>
                <a:endParaRPr kumimoji="1" lang="zh-CN" altLang="en-US" sz="1800" kern="1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hangingPunct="1"/>
                <a:endParaRPr kumimoji="1" lang="zh-CN" altLang="en-US" sz="1800" kern="1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23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4623" y="10414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756703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84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200" b="0" kern="1200">
          <a:solidFill>
            <a:schemeClr val="tx1"/>
          </a:solidFill>
          <a:latin typeface="华文中宋"/>
          <a:ea typeface="华文中宋"/>
          <a:cs typeface="华文中宋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1368"/>
        </a:spcBef>
        <a:buFont typeface="Arial"/>
        <a:buChar char="•"/>
        <a:defRPr sz="3200" kern="1200">
          <a:solidFill>
            <a:srgbClr val="DAEFF5"/>
          </a:solidFill>
          <a:latin typeface="微软雅黑"/>
          <a:ea typeface="微软雅黑"/>
          <a:cs typeface="微软雅黑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1368"/>
        </a:spcBef>
        <a:buFont typeface="Arial"/>
        <a:buChar char="–"/>
        <a:defRPr sz="2800" kern="1200">
          <a:solidFill>
            <a:srgbClr val="DAEFF5"/>
          </a:solidFill>
          <a:latin typeface="微软雅黑"/>
          <a:ea typeface="微软雅黑"/>
          <a:cs typeface="微软雅黑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1368"/>
        </a:spcBef>
        <a:buFont typeface="Arial"/>
        <a:buChar char="•"/>
        <a:defRPr sz="2400" kern="1200">
          <a:solidFill>
            <a:srgbClr val="DAEFF5"/>
          </a:solidFill>
          <a:latin typeface="微软雅黑"/>
          <a:ea typeface="微软雅黑"/>
          <a:cs typeface="微软雅黑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1368"/>
        </a:spcBef>
        <a:buFont typeface="Arial"/>
        <a:buChar char="–"/>
        <a:defRPr sz="2000" kern="1200">
          <a:solidFill>
            <a:srgbClr val="DAEFF5"/>
          </a:solidFill>
          <a:latin typeface="微软雅黑"/>
          <a:ea typeface="微软雅黑"/>
          <a:cs typeface="微软雅黑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1368"/>
        </a:spcBef>
        <a:buFont typeface="Arial"/>
        <a:buChar char="»"/>
        <a:defRPr sz="2000" kern="1200">
          <a:solidFill>
            <a:srgbClr val="DAEFF5"/>
          </a:solidFill>
          <a:latin typeface="微软雅黑"/>
          <a:ea typeface="微软雅黑"/>
          <a:cs typeface="微软雅黑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3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22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5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124.e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118.emf"/><Relationship Id="rId4" Type="http://schemas.openxmlformats.org/officeDocument/2006/relationships/oleObject" Target="../embeddings/oleObject73.bin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1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3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3.png"/><Relationship Id="rId4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png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8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1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3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30.bin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4.png"/><Relationship Id="rId4" Type="http://schemas.openxmlformats.org/officeDocument/2006/relationships/image" Target="../media/image51.emf"/><Relationship Id="rId9" Type="http://schemas.openxmlformats.org/officeDocument/2006/relationships/image" Target="../media/image5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8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0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66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3.e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4.emf"/><Relationship Id="rId1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6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9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2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3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7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7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1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86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88.png"/><Relationship Id="rId4" Type="http://schemas.openxmlformats.org/officeDocument/2006/relationships/image" Target="../media/image87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89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91.png"/><Relationship Id="rId4" Type="http://schemas.openxmlformats.org/officeDocument/2006/relationships/image" Target="../media/image90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96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3.e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95.emf"/><Relationship Id="rId4" Type="http://schemas.openxmlformats.org/officeDocument/2006/relationships/image" Target="../media/image92.emf"/><Relationship Id="rId9" Type="http://schemas.openxmlformats.org/officeDocument/2006/relationships/oleObject" Target="../embeddings/oleObject60.bin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9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118.emf"/><Relationship Id="rId4" Type="http://schemas.openxmlformats.org/officeDocument/2006/relationships/oleObject" Target="../embeddings/oleObject64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18.emf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4871510" y="4218522"/>
            <a:ext cx="4272490" cy="57157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zh-CN" altLang="en-US" b="1" dirty="0"/>
              <a:t>中央财经大学</a:t>
            </a:r>
            <a:r>
              <a:rPr kumimoji="1" lang="en-US" altLang="zh-CN" b="1" dirty="0"/>
              <a:t>  </a:t>
            </a:r>
            <a:r>
              <a:rPr kumimoji="1" lang="zh-CN" altLang="en-US" b="1" dirty="0"/>
              <a:t>统计与</a:t>
            </a:r>
            <a:r>
              <a:rPr kumimoji="1" lang="zh-CN" altLang="en-US" b="1"/>
              <a:t>数学学院</a:t>
            </a:r>
            <a:endParaRPr kumimoji="1" lang="zh-CN" altLang="en-US" b="1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855827" y="2771980"/>
            <a:ext cx="7733828" cy="12309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kumimoji="1" lang="zh-CN" altLang="en-US" sz="4800" spc="300" dirty="0"/>
              <a:t>第八章</a:t>
            </a:r>
            <a:r>
              <a:rPr kumimoji="1" lang="en-US" altLang="zh-CN" sz="4800" spc="300" dirty="0"/>
              <a:t>   </a:t>
            </a:r>
            <a:r>
              <a:rPr kumimoji="1" lang="zh-CN" altLang="en-US" sz="4800" spc="300" dirty="0"/>
              <a:t>时间序列分析</a:t>
            </a:r>
          </a:p>
        </p:txBody>
      </p:sp>
    </p:spTree>
    <p:extLst>
      <p:ext uri="{BB962C8B-B14F-4D97-AF65-F5344CB8AC3E}">
        <p14:creationId xmlns:p14="http://schemas.microsoft.com/office/powerpoint/2010/main" val="20100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84543" y="1212850"/>
            <a:ext cx="8302625" cy="3394075"/>
          </a:xfrm>
        </p:spPr>
        <p:txBody>
          <a:bodyPr>
            <a:noAutofit/>
          </a:bodyPr>
          <a:lstStyle/>
          <a:p>
            <a:pPr algn="just">
              <a:lnSpc>
                <a:spcPct val="140000"/>
              </a:lnSpc>
            </a:pPr>
            <a:r>
              <a:rPr kumimoji="1" lang="zh-CN" altLang="en-US" sz="2400" dirty="0"/>
              <a:t>时间序列分析的第一步：画图</a:t>
            </a:r>
            <a:endParaRPr kumimoji="1" lang="en-US" altLang="zh-CN" sz="2400" dirty="0"/>
          </a:p>
          <a:p>
            <a:pPr algn="just">
              <a:lnSpc>
                <a:spcPct val="140000"/>
              </a:lnSpc>
            </a:pPr>
            <a:r>
              <a:rPr kumimoji="1" lang="zh-CN" altLang="en-US" sz="2400" dirty="0"/>
              <a:t>直接观察：</a:t>
            </a:r>
            <a:r>
              <a:rPr kumimoji="1" lang="zh-CN" altLang="en-US" sz="2400" b="1" dirty="0">
                <a:solidFill>
                  <a:srgbClr val="FAFC99"/>
                </a:solidFill>
              </a:rPr>
              <a:t>总体趋势、周期变化、突发事件、转折点</a:t>
            </a:r>
            <a:r>
              <a:rPr kumimoji="1" lang="en-US" altLang="zh-CN" sz="2400" b="1" dirty="0">
                <a:solidFill>
                  <a:srgbClr val="FAFC99"/>
                </a:solidFill>
              </a:rPr>
              <a:t>……</a:t>
            </a:r>
          </a:p>
          <a:p>
            <a:pPr algn="just">
              <a:lnSpc>
                <a:spcPct val="140000"/>
              </a:lnSpc>
            </a:pPr>
            <a:r>
              <a:rPr kumimoji="1" lang="zh-CN" altLang="en-US" sz="2400" dirty="0"/>
              <a:t>根据趋势进行主观推测、估算</a:t>
            </a:r>
            <a:endParaRPr kumimoji="1" lang="en-US" altLang="zh-CN" sz="2400" dirty="0"/>
          </a:p>
          <a:p>
            <a:pPr algn="just">
              <a:lnSpc>
                <a:spcPct val="140000"/>
              </a:lnSpc>
            </a:pPr>
            <a:r>
              <a:rPr kumimoji="1" lang="zh-CN" altLang="en-US" sz="2400" dirty="0"/>
              <a:t>缺点：信息量少，预测依赖主观性</a:t>
            </a:r>
            <a:endParaRPr kumimoji="1" lang="en-US" altLang="zh-CN" sz="2400" dirty="0"/>
          </a:p>
        </p:txBody>
      </p:sp>
      <p:sp>
        <p:nvSpPr>
          <p:cNvPr id="6" name="标题 8"/>
          <p:cNvSpPr txBox="1">
            <a:spLocks/>
          </p:cNvSpPr>
          <p:nvPr/>
        </p:nvSpPr>
        <p:spPr>
          <a:xfrm>
            <a:off x="384623" y="333799"/>
            <a:ext cx="8229600" cy="34429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/>
                <a:ea typeface="华文中宋"/>
                <a:cs typeface="华文中宋"/>
              </a:rPr>
              <a:t>一、图示法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/>
              <a:ea typeface="华文中宋"/>
              <a:cs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428764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400" b="1" dirty="0"/>
              <a:t>差分运算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4625" y="1145712"/>
            <a:ext cx="8229599" cy="37487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b="1" dirty="0"/>
              <a:t>一阶差分：</a:t>
            </a:r>
          </a:p>
          <a:p>
            <a:pPr>
              <a:lnSpc>
                <a:spcPct val="200000"/>
              </a:lnSpc>
            </a:pPr>
            <a:r>
              <a:rPr kumimoji="1" lang="zh-CN" altLang="en-US" sz="2400" b="1" dirty="0"/>
              <a:t>二阶差分：</a:t>
            </a:r>
            <a:endParaRPr kumimoji="1" lang="en-US" altLang="zh-CN" sz="2400" b="1" dirty="0"/>
          </a:p>
          <a:p>
            <a:pPr>
              <a:lnSpc>
                <a:spcPct val="200000"/>
              </a:lnSpc>
            </a:pPr>
            <a:r>
              <a:rPr kumimoji="1" lang="en-US" altLang="zh-CN" sz="2400" b="1" dirty="0">
                <a:solidFill>
                  <a:schemeClr val="tx1"/>
                </a:solidFill>
              </a:rPr>
              <a:t>d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阶差分：</a:t>
            </a:r>
            <a:endParaRPr kumimoji="1" lang="en-US" altLang="zh-CN" sz="24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kumimoji="1" lang="zh-CN" altLang="en-US" sz="2400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578660" y="1272243"/>
          <a:ext cx="2572419" cy="590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91" name="Equation" r:id="rId3" imgW="939188" imgH="215931" progId="Equation.DSMT4">
                  <p:embed/>
                </p:oleObj>
              </mc:Choice>
              <mc:Fallback>
                <p:oleObj name="Equation" r:id="rId3" imgW="939188" imgH="215931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660" y="1272243"/>
                        <a:ext cx="2572419" cy="59096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4274" name="Object 2"/>
          <p:cNvGraphicFramePr>
            <a:graphicFrameLocks noChangeAspect="1"/>
          </p:cNvGraphicFramePr>
          <p:nvPr/>
        </p:nvGraphicFramePr>
        <p:xfrm>
          <a:off x="2578660" y="2339724"/>
          <a:ext cx="62245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92" name="Equation" r:id="rId5" imgW="2273047" imgH="216061" progId="Equation.DSMT4">
                  <p:embed/>
                </p:oleObj>
              </mc:Choice>
              <mc:Fallback>
                <p:oleObj name="Equation" r:id="rId5" imgW="2273047" imgH="216061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660" y="2339724"/>
                        <a:ext cx="6224588" cy="590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4276" name="Object 4"/>
          <p:cNvGraphicFramePr>
            <a:graphicFrameLocks noChangeAspect="1"/>
          </p:cNvGraphicFramePr>
          <p:nvPr/>
        </p:nvGraphicFramePr>
        <p:xfrm>
          <a:off x="2578660" y="3195139"/>
          <a:ext cx="904812" cy="59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93" name="Equation" r:id="rId7" imgW="329955" imgH="215931" progId="Equation.DSMT4">
                  <p:embed/>
                </p:oleObj>
              </mc:Choice>
              <mc:Fallback>
                <p:oleObj name="Equation" r:id="rId7" imgW="329955" imgH="215931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660" y="3195139"/>
                        <a:ext cx="904812" cy="59187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6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b="1" dirty="0"/>
              <a:t>ARIMA</a:t>
            </a:r>
            <a:r>
              <a:rPr kumimoji="1" lang="zh-CN" altLang="en-US" sz="2400" b="1" dirty="0"/>
              <a:t>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4623" y="1034583"/>
            <a:ext cx="8759377" cy="3748738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1" lang="zh-CN" altLang="en-US" sz="2200" dirty="0"/>
              <a:t>若</a:t>
            </a:r>
            <a:r>
              <a:rPr kumimoji="1" lang="en-US" altLang="zh-CN" sz="2200" dirty="0"/>
              <a:t>d</a:t>
            </a:r>
            <a:r>
              <a:rPr kumimoji="1" lang="zh-CN" altLang="en-US" sz="2200" dirty="0"/>
              <a:t>阶差分序列           是平稳的，并且适合</a:t>
            </a:r>
            <a:r>
              <a:rPr kumimoji="1" lang="en-US" altLang="zh-CN" sz="2200" dirty="0"/>
              <a:t>ARMA</a:t>
            </a:r>
            <a:r>
              <a:rPr kumimoji="1" lang="zh-CN" altLang="en-US" sz="2200" dirty="0"/>
              <a:t>（</a:t>
            </a:r>
            <a:r>
              <a:rPr kumimoji="1" lang="en-US" altLang="zh-CN" sz="2200" dirty="0" err="1"/>
              <a:t>p,q</a:t>
            </a:r>
            <a:r>
              <a:rPr kumimoji="1" lang="zh-CN" altLang="en-US" sz="2200" dirty="0"/>
              <a:t>）模型</a:t>
            </a:r>
          </a:p>
          <a:p>
            <a:pPr>
              <a:buNone/>
            </a:pPr>
            <a:endParaRPr kumimoji="1" lang="zh-CN" altLang="en-US" sz="2200" dirty="0"/>
          </a:p>
          <a:p>
            <a:pPr>
              <a:buNone/>
            </a:pPr>
            <a:endParaRPr kumimoji="1" lang="zh-CN" altLang="en-US" sz="2200" dirty="0"/>
          </a:p>
          <a:p>
            <a:pPr>
              <a:buNone/>
            </a:pPr>
            <a:endParaRPr kumimoji="1" lang="zh-CN" altLang="en-US" sz="2200" dirty="0"/>
          </a:p>
          <a:p>
            <a:pPr>
              <a:buNone/>
            </a:pPr>
            <a:r>
              <a:rPr kumimoji="1" lang="zh-CN" altLang="en-US" sz="2200" dirty="0"/>
              <a:t>称该模型为求和自回归滑动平均模型，记为</a:t>
            </a:r>
            <a:r>
              <a:rPr kumimoji="1" lang="en-US" altLang="zh-CN" sz="2200" b="1" dirty="0">
                <a:solidFill>
                  <a:srgbClr val="FFFF00"/>
                </a:solidFill>
              </a:rPr>
              <a:t>ARIMA</a:t>
            </a:r>
            <a:r>
              <a:rPr kumimoji="1" lang="zh-CN" altLang="en-US" sz="2200" b="1" dirty="0">
                <a:solidFill>
                  <a:srgbClr val="FFFF00"/>
                </a:solidFill>
              </a:rPr>
              <a:t>（</a:t>
            </a:r>
            <a:r>
              <a:rPr kumimoji="1" lang="en-US" altLang="zh-CN" sz="2200" b="1" dirty="0" err="1">
                <a:solidFill>
                  <a:srgbClr val="FFFF00"/>
                </a:solidFill>
              </a:rPr>
              <a:t>p,d,q</a:t>
            </a:r>
            <a:r>
              <a:rPr kumimoji="1" lang="zh-CN" altLang="en-US" sz="2200" b="1" dirty="0">
                <a:solidFill>
                  <a:srgbClr val="FFFF00"/>
                </a:solidFill>
              </a:rPr>
              <a:t>）</a:t>
            </a:r>
            <a:endParaRPr kumimoji="1" lang="en-US" altLang="zh-CN" sz="2200" b="1" dirty="0">
              <a:solidFill>
                <a:srgbClr val="FFFF00"/>
              </a:solidFill>
            </a:endParaRPr>
          </a:p>
          <a:p>
            <a:pPr>
              <a:buNone/>
            </a:pPr>
            <a:endParaRPr kumimoji="1" lang="zh-CN" altLang="en-US" sz="2200" dirty="0"/>
          </a:p>
        </p:txBody>
      </p:sp>
      <p:graphicFrame>
        <p:nvGraphicFramePr>
          <p:cNvPr id="693249" name="Object 1"/>
          <p:cNvGraphicFramePr>
            <a:graphicFrameLocks noChangeAspect="1"/>
          </p:cNvGraphicFramePr>
          <p:nvPr/>
        </p:nvGraphicFramePr>
        <p:xfrm>
          <a:off x="2495633" y="1093958"/>
          <a:ext cx="633558" cy="414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29" name="Equation" r:id="rId3" imgW="329955" imgH="215931" progId="Equation.DSMT4">
                  <p:embed/>
                </p:oleObj>
              </mc:Choice>
              <mc:Fallback>
                <p:oleObj name="Equation" r:id="rId3" imgW="329955" imgH="215931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33" y="1093958"/>
                        <a:ext cx="633558" cy="41420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223954" y="1904237"/>
          <a:ext cx="5310843" cy="1135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30" name="Equation" r:id="rId5" imgW="2197759" imgH="469885" progId="Equation.DSMT4">
                  <p:embed/>
                </p:oleObj>
              </mc:Choice>
              <mc:Fallback>
                <p:oleObj name="Equation" r:id="rId5" imgW="2197759" imgH="469885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54" y="1904237"/>
                        <a:ext cx="5310843" cy="113584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88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400" b="1" dirty="0"/>
              <a:t>建模步骤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4625" y="987285"/>
            <a:ext cx="8444065" cy="37487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zh-CN" altLang="en-US" dirty="0"/>
              <a:t>第一步：对原始序列画图，判断平稳性；若非平稳，对其进行</a:t>
            </a:r>
            <a:r>
              <a:rPr lang="en-US" altLang="zh-CN" dirty="0"/>
              <a:t>d</a:t>
            </a:r>
            <a:r>
              <a:rPr lang="zh-CN" altLang="en-US" dirty="0"/>
              <a:t>阶差分，使之变平稳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第二步：绘制平稳序列的</a:t>
            </a:r>
            <a:r>
              <a:rPr lang="en-US" altLang="zh-CN" dirty="0"/>
              <a:t>ACF</a:t>
            </a:r>
            <a:r>
              <a:rPr lang="zh-CN" altLang="en-US" dirty="0"/>
              <a:t>图、</a:t>
            </a:r>
            <a:r>
              <a:rPr lang="en-US" altLang="zh-CN" dirty="0"/>
              <a:t>PACF</a:t>
            </a:r>
            <a:r>
              <a:rPr lang="zh-CN" altLang="en-US" dirty="0"/>
              <a:t>图，初步判断</a:t>
            </a:r>
            <a:r>
              <a:rPr lang="en-US" altLang="zh-CN" dirty="0"/>
              <a:t>d</a:t>
            </a:r>
            <a:r>
              <a:rPr lang="zh-CN" altLang="en-US" dirty="0"/>
              <a:t>阶差分序列适合</a:t>
            </a:r>
            <a:r>
              <a:rPr lang="en-US" altLang="zh-CN" dirty="0"/>
              <a:t>AR(p)</a:t>
            </a:r>
            <a:r>
              <a:rPr lang="zh-CN" altLang="en-US" dirty="0"/>
              <a:t>模型或</a:t>
            </a:r>
            <a:r>
              <a:rPr lang="en-US" altLang="zh-CN" dirty="0"/>
              <a:t>MA(q)</a:t>
            </a:r>
            <a:r>
              <a:rPr lang="zh-CN" altLang="en-US" dirty="0"/>
              <a:t>模型，可使用</a:t>
            </a:r>
            <a:r>
              <a:rPr lang="en-US" altLang="zh-CN" dirty="0"/>
              <a:t>BIC</a:t>
            </a:r>
            <a:r>
              <a:rPr lang="zh-CN" altLang="en-US" dirty="0"/>
              <a:t>来辅助判断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第三步：参数估计，检验参数是否显著为零（</a:t>
            </a:r>
            <a:r>
              <a:rPr lang="en-US" altLang="zh-CN" dirty="0"/>
              <a:t>t</a:t>
            </a:r>
            <a:r>
              <a:rPr lang="zh-CN" altLang="en-US" dirty="0"/>
              <a:t>检验）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第四步：残差序列的适应性检验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第五步：评估拟合效果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/>
              <a:t>例</a:t>
            </a:r>
            <a:r>
              <a:rPr lang="en-US" altLang="zh-CN" sz="2400" b="1" dirty="0"/>
              <a:t>8.4</a:t>
            </a:r>
            <a:r>
              <a:rPr lang="zh-CN" altLang="en-US" sz="2400" b="1" dirty="0"/>
              <a:t>：某中部省会城市房地产价格数据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half" idx="1"/>
          </p:nvPr>
        </p:nvSpPr>
        <p:spPr>
          <a:xfrm>
            <a:off x="384625" y="939987"/>
            <a:ext cx="8229599" cy="3748738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/>
              <a:t>画图，判断原始序列的平稳性</a:t>
            </a:r>
            <a:r>
              <a:rPr lang="zh-CN" altLang="zh-CN" sz="2400" dirty="0"/>
              <a:t>——</a:t>
            </a:r>
            <a:r>
              <a:rPr lang="zh-CN" altLang="en-US" sz="2400" dirty="0"/>
              <a:t>原始序列：非平稳</a:t>
            </a:r>
            <a:endParaRPr lang="en-US" altLang="zh-CN" sz="2400" dirty="0"/>
          </a:p>
          <a:p>
            <a:pPr>
              <a:lnSpc>
                <a:spcPct val="100000"/>
              </a:lnSpc>
            </a:pPr>
            <a:r>
              <a:rPr lang="zh-CN" altLang="en-US" sz="2400" dirty="0"/>
              <a:t>一阶差分序列：平稳</a:t>
            </a:r>
          </a:p>
          <a:p>
            <a:endParaRPr lang="zh-CN" altLang="en-US" sz="2400" dirty="0"/>
          </a:p>
        </p:txBody>
      </p:sp>
      <p:pic>
        <p:nvPicPr>
          <p:cNvPr id="4" name="图7.png" descr="图7"/>
          <p:cNvPicPr>
            <a:picLocks noChangeAspect="1"/>
          </p:cNvPicPr>
          <p:nvPr/>
        </p:nvPicPr>
        <p:blipFill>
          <a:blip r:embed="rId2"/>
          <a:srcRect r="49826"/>
          <a:stretch>
            <a:fillRect/>
          </a:stretch>
        </p:blipFill>
        <p:spPr>
          <a:xfrm>
            <a:off x="525534" y="2008376"/>
            <a:ext cx="3962822" cy="267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图7.png" descr="图7"/>
          <p:cNvPicPr>
            <a:picLocks noChangeAspect="1"/>
          </p:cNvPicPr>
          <p:nvPr/>
        </p:nvPicPr>
        <p:blipFill>
          <a:blip r:embed="rId2"/>
          <a:srcRect l="49838"/>
          <a:stretch>
            <a:fillRect/>
          </a:stretch>
        </p:blipFill>
        <p:spPr>
          <a:xfrm>
            <a:off x="4727211" y="2018895"/>
            <a:ext cx="3887012" cy="2663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384625" y="908455"/>
            <a:ext cx="9366885" cy="37487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CN" altLang="en-US" sz="2300" dirty="0"/>
              <a:t>一阶差分序列</a:t>
            </a:r>
            <a:endParaRPr lang="en-US" altLang="zh-CN" sz="2300" dirty="0"/>
          </a:p>
          <a:p>
            <a:pPr>
              <a:spcBef>
                <a:spcPts val="600"/>
              </a:spcBef>
            </a:pPr>
            <a:r>
              <a:rPr lang="en-US" altLang="zh-CN" sz="2300" dirty="0"/>
              <a:t>ACF-- 1</a:t>
            </a:r>
            <a:r>
              <a:rPr lang="zh-CN" altLang="en-US" sz="2300" dirty="0"/>
              <a:t>阶截尾，</a:t>
            </a:r>
            <a:r>
              <a:rPr lang="en-US" altLang="zh-CN" sz="2300" dirty="0"/>
              <a:t>PACF --1</a:t>
            </a:r>
            <a:r>
              <a:rPr lang="zh-CN" altLang="en-US" sz="2300" dirty="0"/>
              <a:t>阶截尾</a:t>
            </a:r>
          </a:p>
          <a:p>
            <a:pPr>
              <a:spcBef>
                <a:spcPts val="600"/>
              </a:spcBef>
            </a:pPr>
            <a:r>
              <a:rPr lang="zh-CN" altLang="en-US" sz="2300" dirty="0"/>
              <a:t>初步判定：原序列适合</a:t>
            </a:r>
            <a:r>
              <a:rPr lang="en-US" altLang="zh-CN" sz="2300" dirty="0"/>
              <a:t>ARIMA(0,1,1)</a:t>
            </a:r>
            <a:r>
              <a:rPr lang="zh-CN" altLang="en-US" sz="2300" dirty="0"/>
              <a:t>模型 或 </a:t>
            </a:r>
            <a:r>
              <a:rPr lang="en-US" altLang="zh-CN" sz="2300" dirty="0"/>
              <a:t>ARIMA(1,1,0)</a:t>
            </a:r>
            <a:r>
              <a:rPr lang="zh-CN" altLang="en-US" sz="2300" dirty="0"/>
              <a:t>模型</a:t>
            </a:r>
          </a:p>
          <a:p>
            <a:pPr>
              <a:spcBef>
                <a:spcPts val="600"/>
              </a:spcBef>
            </a:pPr>
            <a:endParaRPr lang="zh-CN" altLang="en-US" sz="2300" dirty="0"/>
          </a:p>
        </p:txBody>
      </p:sp>
      <p:sp>
        <p:nvSpPr>
          <p:cNvPr id="5" name="Shape 1390"/>
          <p:cNvSpPr/>
          <p:nvPr/>
        </p:nvSpPr>
        <p:spPr>
          <a:xfrm>
            <a:off x="548312" y="3727598"/>
            <a:ext cx="8874126" cy="519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180473" indent="-180473">
              <a:lnSpc>
                <a:spcPct val="150000"/>
              </a:lnSpc>
              <a:buSzPct val="100000"/>
              <a:buChar char="•"/>
              <a:defRPr sz="2100">
                <a:solidFill>
                  <a:srgbClr val="1328B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 dirty="0">
              <a:solidFill>
                <a:srgbClr val="DAEFF5"/>
              </a:solidFill>
            </a:endParaRPr>
          </a:p>
        </p:txBody>
      </p:sp>
      <p:pic>
        <p:nvPicPr>
          <p:cNvPr id="6" name="图7.png" descr="图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57" y="2436002"/>
            <a:ext cx="6771262" cy="239399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solidFill>
                  <a:prstClr val="white"/>
                </a:solidFill>
              </a:rPr>
              <a:t>例</a:t>
            </a:r>
            <a:r>
              <a:rPr lang="en-US" altLang="zh-CN" sz="2400" b="1" dirty="0">
                <a:solidFill>
                  <a:prstClr val="white"/>
                </a:solidFill>
              </a:rPr>
              <a:t>8.4</a:t>
            </a:r>
            <a:r>
              <a:rPr lang="zh-CN" altLang="en-US" sz="2400" b="1" dirty="0">
                <a:solidFill>
                  <a:prstClr val="white"/>
                </a:solidFill>
              </a:rPr>
              <a:t>：某中部省会城市房地产价格数据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08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solidFill>
                  <a:prstClr val="white"/>
                </a:solidFill>
              </a:rPr>
              <a:t>例</a:t>
            </a:r>
            <a:r>
              <a:rPr lang="en-US" altLang="zh-CN" sz="2400" b="1" dirty="0">
                <a:solidFill>
                  <a:prstClr val="white"/>
                </a:solidFill>
              </a:rPr>
              <a:t>8.4</a:t>
            </a:r>
            <a:r>
              <a:rPr lang="zh-CN" altLang="en-US" sz="2400" b="1" dirty="0">
                <a:solidFill>
                  <a:prstClr val="white"/>
                </a:solidFill>
              </a:rPr>
              <a:t>：某中部省会城市房地产价格数据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4625" y="908455"/>
            <a:ext cx="8229599" cy="374873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使用</a:t>
            </a:r>
            <a:r>
              <a:rPr lang="en-US" altLang="zh-CN" sz="2400" dirty="0"/>
              <a:t>BIC</a:t>
            </a:r>
            <a:r>
              <a:rPr lang="zh-CN" altLang="en-US" sz="2400" dirty="0"/>
              <a:t>辅助模型识别和定阶</a:t>
            </a:r>
            <a:endParaRPr lang="en-US" altLang="zh-CN" sz="2400" dirty="0"/>
          </a:p>
          <a:p>
            <a:r>
              <a:rPr lang="zh-CN" altLang="en-US" sz="2400" dirty="0"/>
              <a:t>结论：</a:t>
            </a:r>
            <a:r>
              <a:rPr lang="en-US" altLang="zh-CN" sz="2400" dirty="0"/>
              <a:t> ARIMA(0,1,1)</a:t>
            </a:r>
            <a:r>
              <a:rPr lang="zh-CN" altLang="en-US" sz="2400" dirty="0"/>
              <a:t>模型较好</a:t>
            </a:r>
          </a:p>
        </p:txBody>
      </p:sp>
      <p:pic>
        <p:nvPicPr>
          <p:cNvPr id="4" name="屏幕快照 2015-05-15 下午4.25.46.png"/>
          <p:cNvPicPr>
            <a:picLocks noChangeAspect="1"/>
          </p:cNvPicPr>
          <p:nvPr/>
        </p:nvPicPr>
        <p:blipFill>
          <a:blip r:embed="rId2"/>
          <a:srcRect t="15626"/>
          <a:stretch>
            <a:fillRect/>
          </a:stretch>
        </p:blipFill>
        <p:spPr>
          <a:xfrm>
            <a:off x="4082075" y="2651147"/>
            <a:ext cx="2419775" cy="2075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屏幕快照 2015-05-15 下午4.19.43.png"/>
          <p:cNvPicPr>
            <a:picLocks noChangeAspect="1"/>
          </p:cNvPicPr>
          <p:nvPr/>
        </p:nvPicPr>
        <p:blipFill>
          <a:blip r:embed="rId3"/>
          <a:srcRect t="14500"/>
          <a:stretch>
            <a:fillRect/>
          </a:stretch>
        </p:blipFill>
        <p:spPr>
          <a:xfrm>
            <a:off x="662146" y="2643028"/>
            <a:ext cx="2391634" cy="20299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31"/>
          <p:cNvSpPr/>
          <p:nvPr/>
        </p:nvSpPr>
        <p:spPr>
          <a:xfrm>
            <a:off x="662146" y="2195998"/>
            <a:ext cx="2804915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buClr>
                <a:srgbClr val="99CCFF"/>
              </a:buClr>
              <a:buFont typeface="Wingdings"/>
              <a:defRPr sz="2100">
                <a:solidFill>
                  <a:srgbClr val="1328B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dirty="0">
                <a:solidFill>
                  <a:srgbClr val="66FF99"/>
                </a:solidFill>
              </a:rPr>
              <a:t>ARIMA(0,1,1)模型</a:t>
            </a:r>
          </a:p>
        </p:txBody>
      </p:sp>
      <p:sp>
        <p:nvSpPr>
          <p:cNvPr id="7" name="Shape 1432"/>
          <p:cNvSpPr/>
          <p:nvPr/>
        </p:nvSpPr>
        <p:spPr>
          <a:xfrm>
            <a:off x="4082075" y="2235649"/>
            <a:ext cx="3607925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buClr>
                <a:srgbClr val="99CCFF"/>
              </a:buClr>
              <a:buFont typeface="Wingdings"/>
              <a:defRPr sz="2100">
                <a:solidFill>
                  <a:srgbClr val="A51D3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dirty="0">
                <a:solidFill>
                  <a:srgbClr val="FFFF00"/>
                </a:solidFill>
              </a:rPr>
              <a:t>ARIMA(1,1,0)模型</a:t>
            </a:r>
          </a:p>
        </p:txBody>
      </p:sp>
      <p:sp>
        <p:nvSpPr>
          <p:cNvPr id="8" name="Shape 1433"/>
          <p:cNvSpPr/>
          <p:nvPr/>
        </p:nvSpPr>
        <p:spPr>
          <a:xfrm>
            <a:off x="725203" y="4380449"/>
            <a:ext cx="5729349" cy="346558"/>
          </a:xfrm>
          <a:prstGeom prst="rect">
            <a:avLst/>
          </a:prstGeom>
          <a:ln w="57150" cmpd="sng">
            <a:solidFill>
              <a:srgbClr val="FF0000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solidFill>
                  <a:prstClr val="white"/>
                </a:solidFill>
              </a:rPr>
              <a:t>例</a:t>
            </a:r>
            <a:r>
              <a:rPr lang="en-US" altLang="zh-CN" sz="2400" b="1" dirty="0">
                <a:solidFill>
                  <a:prstClr val="white"/>
                </a:solidFill>
              </a:rPr>
              <a:t>8.4</a:t>
            </a:r>
            <a:r>
              <a:rPr lang="zh-CN" altLang="en-US" sz="2400" b="1" dirty="0">
                <a:solidFill>
                  <a:prstClr val="white"/>
                </a:solidFill>
              </a:rPr>
              <a:t>：某中部省会城市房地产价格数据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ARIMA(0,1,1)</a:t>
            </a:r>
            <a:r>
              <a:rPr lang="zh-CN" altLang="en-US" dirty="0"/>
              <a:t>模型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</a:t>
            </a:r>
            <a:r>
              <a:rPr lang="zh-CN" altLang="en-US" dirty="0"/>
              <a:t>检验：</a:t>
            </a:r>
            <a:r>
              <a:rPr lang="en-US" altLang="zh-CN" dirty="0"/>
              <a:t>p</a:t>
            </a:r>
            <a:r>
              <a:rPr lang="zh-CN" altLang="en-US" dirty="0"/>
              <a:t>值</a:t>
            </a:r>
            <a:r>
              <a:rPr lang="en-US" altLang="zh-CN" dirty="0"/>
              <a:t>&lt;0.05</a:t>
            </a:r>
            <a:r>
              <a:rPr lang="zh-CN" altLang="en-US" dirty="0"/>
              <a:t>，滑动平均参数是显著非零的</a:t>
            </a:r>
          </a:p>
          <a:p>
            <a:endParaRPr lang="zh-CN" altLang="en-US" dirty="0"/>
          </a:p>
        </p:txBody>
      </p:sp>
      <p:pic>
        <p:nvPicPr>
          <p:cNvPr id="4" name="屏幕快照 2015-05-15 下午4.18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52" y="1656106"/>
            <a:ext cx="7873299" cy="1419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/>
              <a:t>例</a:t>
            </a:r>
            <a:r>
              <a:rPr lang="en-US" altLang="zh-CN" sz="2400" b="1" dirty="0"/>
              <a:t>8.4</a:t>
            </a:r>
            <a:r>
              <a:rPr lang="zh-CN" altLang="en-US" sz="2400" b="1" dirty="0"/>
              <a:t>：某中部省会城市房地产价格数据</a:t>
            </a:r>
          </a:p>
        </p:txBody>
      </p:sp>
      <p:sp>
        <p:nvSpPr>
          <p:cNvPr id="2" name="内容占位符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SimHei"/>
                <a:sym typeface="SimHei"/>
              </a:rPr>
              <a:t>适应性检验</a:t>
            </a:r>
            <a:endParaRPr lang="en-US" altLang="zh-CN" sz="2400" dirty="0">
              <a:latin typeface="微软雅黑" pitchFamily="34" charset="-122"/>
              <a:ea typeface="微软雅黑" pitchFamily="34" charset="-122"/>
              <a:cs typeface="SimHei"/>
              <a:sym typeface="SimHei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SimHei"/>
                <a:sym typeface="SimHei"/>
              </a:rPr>
              <a:t>绘制残差序列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  <a:cs typeface="SimHei"/>
                <a:sym typeface="SimHei"/>
              </a:rPr>
              <a:t>        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SimHei"/>
                <a:sym typeface="SimHei"/>
              </a:rPr>
              <a:t>的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  <a:cs typeface="SimHei"/>
                <a:sym typeface="SimHei"/>
              </a:rPr>
              <a:t>ACF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SimHei"/>
                <a:sym typeface="SimHei"/>
              </a:rPr>
              <a:t>图</a:t>
            </a:r>
            <a:endParaRPr lang="en-US" altLang="zh-CN" sz="2400" dirty="0">
              <a:latin typeface="微软雅黑" pitchFamily="34" charset="-122"/>
              <a:ea typeface="微软雅黑" pitchFamily="34" charset="-122"/>
              <a:cs typeface="SimHei"/>
              <a:sym typeface="SimHei"/>
            </a:endParaRPr>
          </a:p>
          <a:p>
            <a:r>
              <a:rPr kumimoji="1" lang="zh-CN" altLang="en-US" sz="2400" dirty="0"/>
              <a:t>结论：残差序列         是独立的</a:t>
            </a:r>
            <a:endParaRPr lang="zh-CN" altLang="en-US" sz="2400" dirty="0"/>
          </a:p>
        </p:txBody>
      </p:sp>
      <p:pic>
        <p:nvPicPr>
          <p:cNvPr id="4" name="图7.png" descr="图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30916" y="1136357"/>
            <a:ext cx="3836710" cy="340325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3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36097"/>
              </p:ext>
            </p:extLst>
          </p:nvPr>
        </p:nvGraphicFramePr>
        <p:xfrm>
          <a:off x="3059111" y="2302997"/>
          <a:ext cx="6604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80" name="Equation" r:id="rId4" imgW="266287" imgH="215671" progId="Equation.DSMT4">
                  <p:embed/>
                </p:oleObj>
              </mc:Choice>
              <mc:Fallback>
                <p:oleObj name="Equation" r:id="rId4" imgW="266287" imgH="215671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1" y="2302997"/>
                        <a:ext cx="660400" cy="534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977838"/>
              </p:ext>
            </p:extLst>
          </p:nvPr>
        </p:nvGraphicFramePr>
        <p:xfrm>
          <a:off x="2713233" y="1639963"/>
          <a:ext cx="6604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81" name="Equation" r:id="rId6" imgW="266287" imgH="215671" progId="Equation.DSMT4">
                  <p:embed/>
                </p:oleObj>
              </mc:Choice>
              <mc:Fallback>
                <p:oleObj name="Equation" r:id="rId6" imgW="266287" imgH="215671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233" y="1639963"/>
                        <a:ext cx="660400" cy="534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solidFill>
                  <a:prstClr val="white"/>
                </a:solidFill>
              </a:rPr>
              <a:t>例</a:t>
            </a:r>
            <a:r>
              <a:rPr lang="en-US" altLang="zh-CN" sz="2400" b="1" dirty="0">
                <a:solidFill>
                  <a:prstClr val="white"/>
                </a:solidFill>
              </a:rPr>
              <a:t>8.4</a:t>
            </a:r>
            <a:r>
              <a:rPr lang="zh-CN" altLang="en-US" sz="2400" b="1" dirty="0">
                <a:solidFill>
                  <a:prstClr val="white"/>
                </a:solidFill>
              </a:rPr>
              <a:t>：某中部省会城市房地产价格数据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4625" y="848012"/>
            <a:ext cx="8229599" cy="3748738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</a:rPr>
              <a:t>拟合值的</a:t>
            </a:r>
            <a:r>
              <a:rPr lang="en-US" altLang="zh-CN" sz="2400" b="1" dirty="0">
                <a:solidFill>
                  <a:schemeClr val="tx1"/>
                </a:solidFill>
              </a:rPr>
              <a:t>MAPE=7.014%</a:t>
            </a:r>
            <a:r>
              <a:rPr lang="zh-CN" altLang="en-US" sz="2400" b="1" dirty="0">
                <a:solidFill>
                  <a:schemeClr val="tx1"/>
                </a:solidFill>
              </a:rPr>
              <a:t>，拟合效果不错！</a:t>
            </a:r>
            <a:endParaRPr lang="zh-CN" altLang="en-US" sz="2400" b="1" dirty="0"/>
          </a:p>
        </p:txBody>
      </p:sp>
      <p:pic>
        <p:nvPicPr>
          <p:cNvPr id="5" name="图片 4" descr="屏幕快照 2016-05-23 下午12.17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8" y="1508998"/>
            <a:ext cx="5859542" cy="3211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/>
              <a:t>本章总结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时间序列分析</a:t>
            </a:r>
            <a:r>
              <a:rPr lang="zh-CN" altLang="zh-CN" sz="2400" dirty="0"/>
              <a:t>：</a:t>
            </a:r>
            <a:r>
              <a:rPr lang="zh-CN" altLang="en-US" sz="2400" dirty="0"/>
              <a:t>揭示发展规律、预测未来取值</a:t>
            </a:r>
            <a:endParaRPr lang="en-US" altLang="zh-CN" sz="2400" dirty="0"/>
          </a:p>
          <a:p>
            <a:r>
              <a:rPr lang="zh-CN" altLang="en-US" sz="2400" dirty="0"/>
              <a:t>三大类方法：图示法、指标法、模型法</a:t>
            </a:r>
            <a:endParaRPr lang="en-US" altLang="zh-CN" sz="2400" dirty="0"/>
          </a:p>
          <a:p>
            <a:r>
              <a:rPr lang="zh-CN" altLang="en-US" sz="2400" dirty="0"/>
              <a:t>分解模型：长期趋势、季节变动、循环变动、不规律变动</a:t>
            </a:r>
            <a:endParaRPr lang="en-US" altLang="zh-CN" sz="2400" dirty="0"/>
          </a:p>
          <a:p>
            <a:r>
              <a:rPr lang="zh-CN" altLang="en-US" sz="2400" dirty="0"/>
              <a:t>指数平滑模型：单参数模型、双参数模型、三参数模型</a:t>
            </a:r>
            <a:endParaRPr lang="en-US" altLang="zh-CN" sz="2400" dirty="0"/>
          </a:p>
          <a:p>
            <a:r>
              <a:rPr lang="en-US" altLang="zh-CN" sz="2400" dirty="0"/>
              <a:t>ARIMA</a:t>
            </a:r>
            <a:r>
              <a:rPr lang="zh-CN" altLang="en-US" sz="2400" dirty="0"/>
              <a:t>模型：判断平稳、模型识别、适应性检验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dirty="0"/>
              <a:t>发展水平：</a:t>
            </a:r>
            <a:endParaRPr kumimoji="1" lang="en-US" altLang="zh-CN" sz="2400" b="1" dirty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>
              <a:lnSpc>
                <a:spcPct val="150000"/>
              </a:lnSpc>
            </a:pPr>
            <a:r>
              <a:rPr kumimoji="1" lang="zh-CN" altLang="en-US" sz="2400" b="1" dirty="0"/>
              <a:t>平均发展水平（时期数）：</a:t>
            </a:r>
            <a:endParaRPr kumimoji="1" lang="en-US" altLang="zh-CN" sz="2400" b="1" dirty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 lvl="1">
              <a:lnSpc>
                <a:spcPct val="150000"/>
              </a:lnSpc>
            </a:pPr>
            <a:r>
              <a:rPr kumimoji="1" lang="zh-CN" altLang="en-US" sz="2000" dirty="0"/>
              <a:t>金融业：</a:t>
            </a:r>
            <a:r>
              <a:rPr kumimoji="1" lang="en-US" altLang="zh-CN" sz="2000" dirty="0"/>
              <a:t>2992.8</a:t>
            </a:r>
            <a:r>
              <a:rPr kumimoji="1" lang="zh-CN" altLang="en-US" sz="2000" dirty="0"/>
              <a:t>（亿元）</a:t>
            </a:r>
            <a:endParaRPr kumimoji="1" lang="en-US" altLang="zh-CN" sz="2000" dirty="0"/>
          </a:p>
          <a:p>
            <a:pPr lvl="1">
              <a:lnSpc>
                <a:spcPct val="150000"/>
              </a:lnSpc>
            </a:pPr>
            <a:r>
              <a:rPr kumimoji="1" lang="zh-CN" altLang="en-US" sz="2000" dirty="0"/>
              <a:t>教育业：</a:t>
            </a:r>
            <a:r>
              <a:rPr kumimoji="1" lang="en-US" altLang="zh-CN" sz="2000" dirty="0"/>
              <a:t>5577.0</a:t>
            </a:r>
            <a:r>
              <a:rPr kumimoji="1" lang="zh-CN" altLang="en-US" sz="2000" dirty="0"/>
              <a:t> （亿元）</a:t>
            </a:r>
            <a:endParaRPr kumimoji="1" lang="en-US" altLang="zh-CN" sz="20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</p:spPr>
        <p:txBody>
          <a:bodyPr/>
          <a:lstStyle/>
          <a:p>
            <a:r>
              <a:rPr lang="zh-CN" altLang="en-US" b="1" dirty="0"/>
              <a:t>二、指标法</a:t>
            </a:r>
            <a:endParaRPr kumimoji="1" lang="zh-CN" altLang="en-US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23270" y="1190697"/>
          <a:ext cx="3158583" cy="354553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52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时间</a:t>
                      </a:r>
                      <a:endParaRPr lang="zh-CN" altLang="en-US" sz="12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金融业</a:t>
                      </a:r>
                      <a:endParaRPr lang="en-US" altLang="zh-CN" sz="12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教育业</a:t>
                      </a:r>
                      <a:endParaRPr lang="en-US" altLang="zh-CN" sz="12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2004</a:t>
                      </a:r>
                      <a:r>
                        <a:rPr lang="zh-CN" altLang="en-US" sz="12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866.7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2346.2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2005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1047.7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2690.8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2006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1292.9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3127.8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2007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1670.3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3917.2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2008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2202.9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4556.1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2009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2658.8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5338.6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2010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3219.0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6136.5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2011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4007.0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6938.8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2012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4669.0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7851.0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2013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5269.0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8721.1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2014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6017.4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9722.5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11760" y="858644"/>
            <a:ext cx="3688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</a:rPr>
              <a:t>城镇单位就业人员工资总额（亿元）</a:t>
            </a: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901390" y="2879162"/>
          <a:ext cx="2522034" cy="68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49" name="Equation" r:id="rId3" imgW="1307939" imgH="355508" progId="Equation.DSMT4">
                  <p:embed/>
                </p:oleObj>
              </mc:Choice>
              <mc:Fallback>
                <p:oleObj name="Equation" r:id="rId3" imgW="1307939" imgH="355508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390" y="2879162"/>
                        <a:ext cx="2522034" cy="685601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485834"/>
              </p:ext>
            </p:extLst>
          </p:nvPr>
        </p:nvGraphicFramePr>
        <p:xfrm>
          <a:off x="901700" y="1639888"/>
          <a:ext cx="32464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0" name="Equation" r:id="rId5" imgW="1490040" imgH="219240" progId="Equation.DSMT4">
                  <p:embed/>
                </p:oleObj>
              </mc:Choice>
              <mc:Fallback>
                <p:oleObj name="Equation" r:id="rId5" imgW="1490040" imgH="21924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639888"/>
                        <a:ext cx="3246438" cy="495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9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400" b="1" dirty="0">
                <a:solidFill>
                  <a:prstClr val="white"/>
                </a:solidFill>
              </a:rPr>
              <a:t>关于时间序列预测的几点说明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基本前提：惯性</a:t>
            </a:r>
            <a:endParaRPr lang="en-US" altLang="zh-CN" sz="2400" dirty="0"/>
          </a:p>
          <a:p>
            <a:r>
              <a:rPr lang="zh-CN" altLang="en-US" sz="2400" dirty="0"/>
              <a:t>如果外部环境发生了重大变化，预测结果很可能不可靠</a:t>
            </a:r>
          </a:p>
          <a:p>
            <a:r>
              <a:rPr lang="zh-CN" altLang="en-US" sz="2400" dirty="0"/>
              <a:t>复杂的模型不一定比简单的模型预测效果好</a:t>
            </a:r>
          </a:p>
          <a:p>
            <a:r>
              <a:rPr lang="zh-CN" altLang="en-US" sz="2400" dirty="0"/>
              <a:t>实际应用中，定性和定量相结合，不能机械地根据模型评价指标来选择模型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384625" y="1034583"/>
            <a:ext cx="5046019" cy="3748738"/>
          </a:xfrm>
        </p:spPr>
        <p:txBody>
          <a:bodyPr>
            <a:noAutofit/>
          </a:bodyPr>
          <a:lstStyle/>
          <a:p>
            <a:r>
              <a:rPr kumimoji="1" lang="zh-CN" altLang="en-US" sz="2000" dirty="0"/>
              <a:t>时点数的计算公式略有不同！</a:t>
            </a:r>
            <a:endParaRPr kumimoji="1" lang="en-US" altLang="zh-CN" sz="2000" dirty="0"/>
          </a:p>
          <a:p>
            <a:r>
              <a:rPr kumimoji="1" lang="zh-CN" altLang="en-US" sz="2000" b="1" dirty="0"/>
              <a:t>平均发展水平（时点数）：</a:t>
            </a:r>
            <a:endParaRPr kumimoji="1" lang="en-US" altLang="zh-CN" sz="2000" b="1" dirty="0"/>
          </a:p>
          <a:p>
            <a:endParaRPr kumimoji="1" lang="en-US" altLang="zh-CN" sz="2000" dirty="0"/>
          </a:p>
          <a:p>
            <a:pPr lvl="1">
              <a:lnSpc>
                <a:spcPct val="100000"/>
              </a:lnSpc>
              <a:spcBef>
                <a:spcPts val="4200"/>
              </a:spcBef>
            </a:pPr>
            <a:r>
              <a:rPr kumimoji="1" lang="en-US" altLang="zh-CN" sz="1800" dirty="0"/>
              <a:t>2003</a:t>
            </a:r>
            <a:r>
              <a:rPr kumimoji="1" lang="zh-CN" altLang="en-US" sz="1800" dirty="0"/>
              <a:t>年末就业人口数：</a:t>
            </a:r>
            <a:endParaRPr kumimoji="1" lang="en-US" altLang="zh-CN" sz="1800" dirty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kumimoji="1" lang="en-US" altLang="zh-CN" sz="1800" dirty="0"/>
              <a:t>    </a:t>
            </a:r>
            <a:r>
              <a:rPr kumimoji="1" lang="zh-CN" altLang="en-US" sz="1800" dirty="0"/>
              <a:t>金融业（</a:t>
            </a:r>
            <a:r>
              <a:rPr kumimoji="1" lang="en-US" altLang="zh-CN" sz="1800" dirty="0"/>
              <a:t> 353.3 </a:t>
            </a:r>
            <a:r>
              <a:rPr kumimoji="1" lang="zh-CN" altLang="en-US" sz="1800" dirty="0"/>
              <a:t>）、教育业（</a:t>
            </a:r>
            <a:r>
              <a:rPr kumimoji="1" lang="en-US" altLang="zh-CN" sz="1800" dirty="0"/>
              <a:t>1442.8</a:t>
            </a:r>
            <a:r>
              <a:rPr kumimoji="1" lang="zh-CN" altLang="en-US" sz="1800" dirty="0"/>
              <a:t>）</a:t>
            </a:r>
            <a:endParaRPr kumimoji="1" lang="en-US" altLang="zh-CN" sz="1800" dirty="0"/>
          </a:p>
          <a:p>
            <a:pPr lvl="1">
              <a:lnSpc>
                <a:spcPct val="100000"/>
              </a:lnSpc>
            </a:pPr>
            <a:r>
              <a:rPr kumimoji="1" lang="zh-CN" altLang="en-US" sz="1800" dirty="0"/>
              <a:t>金融业：</a:t>
            </a:r>
            <a:r>
              <a:rPr kumimoji="1" lang="en-US" altLang="zh-CN" sz="1800" dirty="0"/>
              <a:t>440.0</a:t>
            </a:r>
            <a:r>
              <a:rPr kumimoji="1" lang="zh-CN" altLang="en-US" sz="1800" dirty="0"/>
              <a:t>（万人）</a:t>
            </a:r>
            <a:endParaRPr kumimoji="1" lang="en-US" altLang="zh-CN" sz="1800" dirty="0"/>
          </a:p>
          <a:p>
            <a:pPr lvl="1">
              <a:lnSpc>
                <a:spcPct val="100000"/>
              </a:lnSpc>
            </a:pPr>
            <a:r>
              <a:rPr kumimoji="1" lang="zh-CN" altLang="en-US" sz="1800" dirty="0"/>
              <a:t>教育业：</a:t>
            </a:r>
            <a:r>
              <a:rPr kumimoji="1" lang="en-US" altLang="zh-CN" sz="1800" dirty="0"/>
              <a:t>1562.3</a:t>
            </a:r>
            <a:r>
              <a:rPr kumimoji="1" lang="zh-CN" altLang="en-US" sz="1800" dirty="0"/>
              <a:t>（万人）</a:t>
            </a:r>
            <a:endParaRPr kumimoji="1" lang="en-US" altLang="zh-CN" sz="18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</p:spPr>
        <p:txBody>
          <a:bodyPr/>
          <a:lstStyle/>
          <a:p>
            <a:r>
              <a:rPr lang="zh-CN" altLang="en-US" b="1" dirty="0"/>
              <a:t>二、指标法</a:t>
            </a:r>
            <a:endParaRPr kumimoji="1" lang="zh-CN" altLang="en-US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57913"/>
              </p:ext>
            </p:extLst>
          </p:nvPr>
        </p:nvGraphicFramePr>
        <p:xfrm>
          <a:off x="5723270" y="1179546"/>
          <a:ext cx="3158583" cy="355363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52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56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时间</a:t>
                      </a:r>
                      <a:endParaRPr lang="zh-CN" altLang="en-US" sz="1200" b="1" i="0" u="none" strike="noStrike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金融业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教育业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2004</a:t>
                      </a:r>
                      <a:r>
                        <a:rPr lang="zh-CN" altLang="en-US" sz="1200" b="1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356.0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1466.8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2005</a:t>
                      </a:r>
                      <a:r>
                        <a:rPr lang="zh-CN" altLang="en-US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359.3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1483.2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2006</a:t>
                      </a:r>
                      <a:r>
                        <a:rPr lang="zh-CN" altLang="en-US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367.4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1504.4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2007</a:t>
                      </a:r>
                      <a:r>
                        <a:rPr lang="zh-CN" altLang="en-US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389.7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1520.9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2008</a:t>
                      </a:r>
                      <a:r>
                        <a:rPr lang="zh-CN" altLang="en-US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417.6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1534.0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2009</a:t>
                      </a:r>
                      <a:r>
                        <a:rPr lang="zh-CN" altLang="en-US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449.0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1550.4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2010</a:t>
                      </a:r>
                      <a:r>
                        <a:rPr lang="zh-CN" altLang="en-US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470.1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1581.8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2011</a:t>
                      </a:r>
                      <a:r>
                        <a:rPr lang="zh-CN" altLang="en-US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505.3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1617.8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2012</a:t>
                      </a:r>
                      <a:r>
                        <a:rPr lang="zh-CN" altLang="en-US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527.8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1653.4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2013</a:t>
                      </a:r>
                      <a:r>
                        <a:rPr lang="zh-CN" altLang="en-US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537.9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1687.2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2014</a:t>
                      </a:r>
                      <a:r>
                        <a:rPr lang="zh-CN" altLang="en-US" sz="1200" b="1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566.3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1727.3</a:t>
                      </a:r>
                    </a:p>
                  </a:txBody>
                  <a:tcPr marL="0" marR="0" marT="0" marB="0" anchor="ctr">
                    <a:solidFill>
                      <a:srgbClr val="FAF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90894" y="858644"/>
            <a:ext cx="3688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城镇单位就业人员数（万人）</a:t>
            </a:r>
          </a:p>
        </p:txBody>
      </p:sp>
      <p:graphicFrame>
        <p:nvGraphicFramePr>
          <p:cNvPr id="384003" name="Object 3"/>
          <p:cNvGraphicFramePr>
            <a:graphicFrameLocks noChangeAspect="1"/>
          </p:cNvGraphicFramePr>
          <p:nvPr/>
        </p:nvGraphicFramePr>
        <p:xfrm>
          <a:off x="909638" y="2157413"/>
          <a:ext cx="33528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83" name="Equation" r:id="rId3" imgW="1739510" imgH="393539" progId="Equation.DSMT4">
                  <p:embed/>
                </p:oleObj>
              </mc:Choice>
              <mc:Fallback>
                <p:oleObj name="Equation" r:id="rId3" imgW="1739510" imgH="393539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2157413"/>
                        <a:ext cx="3352800" cy="758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椭圆 1"/>
          <p:cNvSpPr/>
          <p:nvPr/>
        </p:nvSpPr>
        <p:spPr>
          <a:xfrm>
            <a:off x="1637482" y="2039015"/>
            <a:ext cx="401016" cy="5181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89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2500" b="1" dirty="0"/>
              <a:t>平均发展水平（相对数）：</a:t>
            </a:r>
            <a:endParaRPr kumimoji="1" lang="en-US" altLang="zh-CN" sz="2500" b="1" dirty="0"/>
          </a:p>
          <a:p>
            <a:pPr>
              <a:buNone/>
            </a:pPr>
            <a:r>
              <a:rPr kumimoji="1" lang="zh-CN" altLang="en-US" sz="25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kumimoji="1" lang="zh-CN" altLang="en-US" sz="2500" b="1" dirty="0">
                <a:solidFill>
                  <a:srgbClr val="FF33CC"/>
                </a:solidFill>
              </a:rPr>
              <a:t>   </a:t>
            </a:r>
            <a:r>
              <a:rPr kumimoji="1" lang="zh-CN" altLang="en-US" sz="2500" b="1" dirty="0">
                <a:solidFill>
                  <a:srgbClr val="FF75FA"/>
                </a:solidFill>
              </a:rPr>
              <a:t>正确做法：先平均、再相对</a:t>
            </a:r>
            <a:endParaRPr kumimoji="1" lang="en-US" altLang="zh-CN" sz="2500" b="1" dirty="0">
              <a:solidFill>
                <a:srgbClr val="FF75FA"/>
              </a:solidFill>
            </a:endParaRPr>
          </a:p>
          <a:p>
            <a:pPr lvl="1">
              <a:lnSpc>
                <a:spcPct val="250000"/>
              </a:lnSpc>
            </a:pPr>
            <a:r>
              <a:rPr kumimoji="1" lang="zh-CN" altLang="en-US" sz="2000" dirty="0"/>
              <a:t>金融业：</a:t>
            </a:r>
            <a:r>
              <a:rPr kumimoji="1" lang="en-US" altLang="zh-CN" sz="2000" dirty="0"/>
              <a:t>6.8</a:t>
            </a:r>
            <a:r>
              <a:rPr kumimoji="1" lang="zh-CN" altLang="en-US" sz="2000" dirty="0"/>
              <a:t>（万元）</a:t>
            </a:r>
            <a:endParaRPr kumimoji="1" lang="en-US" altLang="zh-CN" sz="2000" dirty="0"/>
          </a:p>
          <a:p>
            <a:pPr lvl="1"/>
            <a:r>
              <a:rPr kumimoji="1" lang="zh-CN" altLang="en-US" sz="2000" dirty="0"/>
              <a:t>教育业：</a:t>
            </a:r>
            <a:r>
              <a:rPr kumimoji="1" lang="en-US" altLang="zh-CN" sz="2000" dirty="0"/>
              <a:t>3.6</a:t>
            </a:r>
            <a:r>
              <a:rPr kumimoji="1" lang="zh-CN" altLang="en-US" sz="2000" dirty="0"/>
              <a:t>（万元）</a:t>
            </a:r>
            <a:endParaRPr kumimoji="1" lang="en-US" altLang="zh-CN" sz="20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</p:spPr>
        <p:txBody>
          <a:bodyPr/>
          <a:lstStyle/>
          <a:p>
            <a:r>
              <a:rPr lang="zh-CN" altLang="en-US" b="1" dirty="0"/>
              <a:t>二、指标法</a:t>
            </a:r>
            <a:endParaRPr kumimoji="1" lang="zh-CN" altLang="en-US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79422"/>
              </p:ext>
            </p:extLst>
          </p:nvPr>
        </p:nvGraphicFramePr>
        <p:xfrm>
          <a:off x="5723270" y="1179546"/>
          <a:ext cx="3158583" cy="355363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52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56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时间</a:t>
                      </a:r>
                      <a:endParaRPr lang="zh-CN" altLang="en-US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金融业</a:t>
                      </a:r>
                      <a:endParaRPr lang="en-US" altLang="zh-CN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教育业</a:t>
                      </a:r>
                      <a:endParaRPr lang="en-US" altLang="zh-CN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D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2004</a:t>
                      </a:r>
                      <a:r>
                        <a:rPr lang="zh-CN" altLang="en-US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2.4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1.6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2005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2.9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1.8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2006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3.6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2.1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2007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4.4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2.6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2008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5.5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3.0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2009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6.1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3.5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2010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7.0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3.9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2011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8.2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4.3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2012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9.0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4.8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2013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9.9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5.2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2014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10.9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5.7 </a:t>
                      </a:r>
                    </a:p>
                  </a:txBody>
                  <a:tcPr marL="12700" marR="12700" marT="12700" marB="0" anchor="ctr">
                    <a:solidFill>
                      <a:srgbClr val="FD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90894" y="858644"/>
            <a:ext cx="3688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75FA"/>
                </a:solidFill>
                <a:latin typeface="微软雅黑" pitchFamily="34" charset="-122"/>
                <a:ea typeface="微软雅黑" pitchFamily="34" charset="-122"/>
              </a:rPr>
              <a:t>城镇单位人均工资（万元）</a:t>
            </a:r>
          </a:p>
        </p:txBody>
      </p:sp>
      <p:sp>
        <p:nvSpPr>
          <p:cNvPr id="2" name="矩形 1"/>
          <p:cNvSpPr/>
          <p:nvPr/>
        </p:nvSpPr>
        <p:spPr>
          <a:xfrm>
            <a:off x="5109882" y="0"/>
            <a:ext cx="4034118" cy="5143500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874765"/>
              </p:ext>
            </p:extLst>
          </p:nvPr>
        </p:nvGraphicFramePr>
        <p:xfrm>
          <a:off x="6291034" y="1401391"/>
          <a:ext cx="1448495" cy="1501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06" name="Equation" r:id="rId3" imgW="368185" imgH="380862" progId="Equation.DSMT4">
                  <p:embed/>
                </p:oleObj>
              </mc:Choice>
              <mc:Fallback>
                <p:oleObj name="Equation" r:id="rId3" imgW="368185" imgH="380862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034" y="1401391"/>
                        <a:ext cx="1448495" cy="150152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9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复习一下！</a:t>
            </a:r>
            <a:endParaRPr kumimoji="1" lang="en-US" altLang="zh-CN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kumimoji="1" lang="en-US" altLang="zh-CN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GDP</a:t>
            </a:r>
            <a:r>
              <a:rPr kumimoji="1" lang="zh-CN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：</a:t>
            </a:r>
            <a:endParaRPr kumimoji="1" lang="en-US" altLang="zh-CN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kumimoji="1" lang="zh-CN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年末人口数：</a:t>
            </a:r>
            <a:endParaRPr kumimoji="1" lang="en-US" altLang="zh-CN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kumimoji="1" lang="zh-CN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年人均</a:t>
            </a:r>
            <a:r>
              <a:rPr kumimoji="1" lang="en-US" altLang="zh-CN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GDP</a:t>
            </a:r>
            <a:r>
              <a:rPr kumimoji="1" lang="zh-CN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：</a:t>
            </a:r>
            <a:endParaRPr kumimoji="1" lang="en-US" altLang="zh-CN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kumimoji="1" lang="zh-CN" altLang="en-US" dirty="0">
                <a:solidFill>
                  <a:srgbClr val="FAFC99"/>
                </a:solidFill>
              </a:rPr>
              <a:t>课本</a:t>
            </a:r>
            <a:r>
              <a:rPr kumimoji="1" lang="en-US" altLang="zh-CN" dirty="0">
                <a:solidFill>
                  <a:srgbClr val="FAFC99"/>
                </a:solidFill>
              </a:rPr>
              <a:t>p46</a:t>
            </a:r>
            <a:r>
              <a:rPr kumimoji="1" lang="zh-CN" altLang="en-US" dirty="0">
                <a:solidFill>
                  <a:srgbClr val="FAFC99"/>
                </a:solidFill>
              </a:rPr>
              <a:t>，例</a:t>
            </a:r>
            <a:r>
              <a:rPr kumimoji="1" lang="en-US" altLang="zh-CN" dirty="0">
                <a:solidFill>
                  <a:srgbClr val="FAFC99"/>
                </a:solidFill>
              </a:rPr>
              <a:t>3.9</a:t>
            </a:r>
          </a:p>
          <a:p>
            <a:endParaRPr kumimoji="1" lang="zh-CN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</p:spPr>
        <p:txBody>
          <a:bodyPr/>
          <a:lstStyle/>
          <a:p>
            <a:r>
              <a:rPr lang="zh-CN" altLang="en-US" b="1" dirty="0"/>
              <a:t>二、指标法</a:t>
            </a:r>
            <a:endParaRPr kumimoji="1"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37637" y="1758324"/>
            <a:ext cx="3155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FF00"/>
                </a:solidFill>
                <a:latin typeface="微软雅黑" pitchFamily="34" charset="-122"/>
                <a:ea typeface="微软雅黑" pitchFamily="34" charset="-122"/>
              </a:rPr>
              <a:t>绝对数时期序列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8416" y="2465761"/>
            <a:ext cx="328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FF00"/>
                </a:solidFill>
                <a:latin typeface="微软雅黑" pitchFamily="34" charset="-122"/>
                <a:ea typeface="微软雅黑" pitchFamily="34" charset="-122"/>
              </a:rPr>
              <a:t>绝对数时点序列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4379" y="3136834"/>
            <a:ext cx="440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FF00"/>
                </a:solidFill>
                <a:latin typeface="微软雅黑" pitchFamily="34" charset="-122"/>
                <a:ea typeface="微软雅黑" pitchFamily="34" charset="-122"/>
              </a:rPr>
              <a:t>相对数序列</a:t>
            </a:r>
          </a:p>
        </p:txBody>
      </p:sp>
    </p:spTree>
    <p:extLst>
      <p:ext uri="{BB962C8B-B14F-4D97-AF65-F5344CB8AC3E}">
        <p14:creationId xmlns:p14="http://schemas.microsoft.com/office/powerpoint/2010/main" val="13517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/>
              <a:t>发展速度</a:t>
            </a:r>
            <a:endParaRPr kumimoji="1" lang="en-US" altLang="zh-CN" b="1" dirty="0"/>
          </a:p>
          <a:p>
            <a:pPr lvl="1"/>
            <a:r>
              <a:rPr kumimoji="1" lang="zh-CN" altLang="en-US" dirty="0"/>
              <a:t>定基发展速度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环比发展速度</a:t>
            </a:r>
            <a:endParaRPr kumimoji="1" lang="en-US" altLang="zh-CN" dirty="0"/>
          </a:p>
          <a:p>
            <a:r>
              <a:rPr kumimoji="1" lang="zh-CN" altLang="en-US" b="1" dirty="0"/>
              <a:t>增长速度</a:t>
            </a:r>
            <a:r>
              <a:rPr kumimoji="1" lang="en-US" altLang="zh-CN" dirty="0"/>
              <a:t>=</a:t>
            </a:r>
            <a:r>
              <a:rPr kumimoji="1" lang="zh-CN" altLang="en-US" dirty="0"/>
              <a:t>发展速度</a:t>
            </a:r>
            <a:r>
              <a:rPr kumimoji="1" lang="en-US" altLang="zh-CN" dirty="0"/>
              <a:t>-100%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</p:spPr>
        <p:txBody>
          <a:bodyPr/>
          <a:lstStyle/>
          <a:p>
            <a:r>
              <a:rPr lang="zh-CN" altLang="en-US" b="1" dirty="0"/>
              <a:t>二、指标法</a:t>
            </a:r>
            <a:endParaRPr kumimoji="1" lang="zh-CN" altLang="en-US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60342"/>
              </p:ext>
            </p:extLst>
          </p:nvPr>
        </p:nvGraphicFramePr>
        <p:xfrm>
          <a:off x="5455640" y="809804"/>
          <a:ext cx="3416838" cy="379871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70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56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时间</a:t>
                      </a:r>
                      <a:endParaRPr lang="zh-CN" altLang="en-US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金融业工资</a:t>
                      </a:r>
                      <a:endParaRPr lang="en-US" altLang="zh-CN" sz="1200" b="1" i="0" u="none" strike="noStrike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总额</a:t>
                      </a:r>
                      <a:r>
                        <a:rPr lang="zh-CN" altLang="en-US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（亿元）</a:t>
                      </a:r>
                      <a:endParaRPr lang="en-US" altLang="zh-CN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定基</a:t>
                      </a:r>
                      <a:endParaRPr lang="en-US" altLang="zh-CN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发展速度（</a:t>
                      </a:r>
                      <a:r>
                        <a:rPr lang="en-US" altLang="zh-CN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%</a:t>
                      </a:r>
                      <a:r>
                        <a:rPr lang="zh-CN" altLang="en-US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  <a:endParaRPr lang="en-US" altLang="zh-CN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环比</a:t>
                      </a:r>
                      <a:endParaRPr lang="en-US" altLang="zh-CN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发展速度</a:t>
                      </a:r>
                      <a:endParaRPr lang="en-US" altLang="zh-CN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altLang="zh-CN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%</a:t>
                      </a:r>
                      <a:r>
                        <a:rPr lang="zh-CN" altLang="en-US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  <a:endParaRPr lang="en-US" altLang="zh-CN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2004</a:t>
                      </a:r>
                      <a:r>
                        <a:rPr lang="zh-CN" altLang="en-US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866.7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--</a:t>
                      </a:r>
                      <a:endParaRPr lang="zh-CN" altLang="en-US" sz="11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2005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1047.7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120.88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120.88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2006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1292.9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149.18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123.40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2007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1670.3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192.72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129.19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2008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2202.9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254.17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131.89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2009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2658.8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306.77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120.70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2010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3219.0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371.41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121.07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2011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4007.0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462.33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124.48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2012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4669.0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538.71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116.52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2013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5269.0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607.94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112.85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2014</a:t>
                      </a:r>
                      <a:r>
                        <a:rPr lang="zh-CN" altLang="en-US" sz="12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6017.4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694.29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40315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114.20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12993" name="Object 1"/>
          <p:cNvGraphicFramePr>
            <a:graphicFrameLocks noChangeAspect="1"/>
          </p:cNvGraphicFramePr>
          <p:nvPr/>
        </p:nvGraphicFramePr>
        <p:xfrm>
          <a:off x="3265951" y="1719494"/>
          <a:ext cx="18161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41" name="Equation" r:id="rId3" imgW="837787" imgH="216061" progId="Equation.DSMT4">
                  <p:embed/>
                </p:oleObj>
              </mc:Choice>
              <mc:Fallback>
                <p:oleObj name="Equation" r:id="rId3" imgW="837787" imgH="216061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951" y="1719494"/>
                        <a:ext cx="1816100" cy="466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4" name="Object 2"/>
          <p:cNvGraphicFramePr>
            <a:graphicFrameLocks noChangeAspect="1"/>
          </p:cNvGraphicFramePr>
          <p:nvPr/>
        </p:nvGraphicFramePr>
        <p:xfrm>
          <a:off x="3265951" y="2401888"/>
          <a:ext cx="19542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42" name="Equation" r:id="rId5" imgW="901180" imgH="215931" progId="Equation.DSMT4">
                  <p:embed/>
                </p:oleObj>
              </mc:Choice>
              <mc:Fallback>
                <p:oleObj name="Equation" r:id="rId5" imgW="901180" imgH="215931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951" y="2401888"/>
                        <a:ext cx="1954213" cy="466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3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5"/>
          <p:cNvSpPr txBox="1">
            <a:spLocks/>
          </p:cNvSpPr>
          <p:nvPr/>
        </p:nvSpPr>
        <p:spPr>
          <a:xfrm>
            <a:off x="267662" y="1034583"/>
            <a:ext cx="8229599" cy="37487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DAEFF5"/>
                </a:solidFill>
                <a:effectLst/>
                <a:uLnTx/>
                <a:uFillTx/>
                <a:latin typeface="微软雅黑"/>
                <a:ea typeface="微软雅黑"/>
                <a:cs typeface="微软雅黑"/>
              </a:rPr>
              <a:t>平均发展速度</a:t>
            </a:r>
            <a:endParaRPr kumimoji="1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DAEFF5"/>
              </a:solidFill>
              <a:effectLst/>
              <a:uLnTx/>
              <a:uFillTx/>
              <a:latin typeface="微软雅黑"/>
              <a:ea typeface="微软雅黑"/>
              <a:cs typeface="微软雅黑"/>
            </a:endParaRPr>
          </a:p>
          <a:p>
            <a:pPr marL="457200" defTabSz="457200" hangingPunct="1">
              <a:lnSpc>
                <a:spcPct val="300000"/>
              </a:lnSpc>
              <a:spcBef>
                <a:spcPts val="3600"/>
              </a:spcBef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AEFF5"/>
                </a:solidFill>
                <a:effectLst/>
                <a:uLnTx/>
                <a:uFillTx/>
                <a:latin typeface="微软雅黑"/>
                <a:ea typeface="微软雅黑"/>
                <a:cs typeface="微软雅黑"/>
              </a:rPr>
              <a:t>以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DAEFF5"/>
                </a:solidFill>
                <a:effectLst/>
                <a:uLnTx/>
                <a:uFillTx/>
                <a:latin typeface="微软雅黑"/>
                <a:ea typeface="微软雅黑"/>
                <a:cs typeface="微软雅黑"/>
              </a:rPr>
              <a:t>2004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AEFF5"/>
                </a:solidFill>
                <a:effectLst/>
                <a:uLnTx/>
                <a:uFillTx/>
                <a:latin typeface="微软雅黑"/>
                <a:ea typeface="微软雅黑"/>
                <a:cs typeface="微软雅黑"/>
              </a:rPr>
              <a:t>年为基期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AEFF5"/>
              </a:solidFill>
              <a:effectLst/>
              <a:uLnTx/>
              <a:uFillTx/>
              <a:latin typeface="微软雅黑"/>
              <a:ea typeface="微软雅黑"/>
              <a:cs typeface="微软雅黑"/>
            </a:endParaRPr>
          </a:p>
          <a:p>
            <a:pPr marL="742950" indent="-285750" defTabSz="457200" hangingPunct="1">
              <a:lnSpc>
                <a:spcPct val="110000"/>
              </a:lnSpc>
              <a:spcBef>
                <a:spcPts val="600"/>
              </a:spcBef>
              <a:buFont typeface="Arial"/>
              <a:buChar char="–"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AEFF5"/>
                </a:solidFill>
                <a:effectLst/>
                <a:uLnTx/>
                <a:uFillTx/>
                <a:latin typeface="微软雅黑"/>
                <a:ea typeface="微软雅黑"/>
                <a:cs typeface="微软雅黑"/>
              </a:rPr>
              <a:t>金融业：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DAEFF5"/>
                </a:solidFill>
                <a:effectLst/>
                <a:uLnTx/>
                <a:uFillTx/>
                <a:latin typeface="微软雅黑"/>
                <a:ea typeface="微软雅黑"/>
                <a:cs typeface="微软雅黑"/>
              </a:rPr>
              <a:t>121.38%</a:t>
            </a:r>
          </a:p>
          <a:p>
            <a:pPr marL="742950" marR="0" lvl="1" indent="-285750" algn="l" defTabSz="457200" rtl="0" eaLnBrk="1" fontAlgn="auto" latinLnBrk="0" hangingPunct="1"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AEFF5"/>
                </a:solidFill>
                <a:effectLst/>
                <a:uLnTx/>
                <a:uFillTx/>
                <a:latin typeface="微软雅黑"/>
                <a:ea typeface="微软雅黑"/>
                <a:cs typeface="微软雅黑"/>
              </a:rPr>
              <a:t>教育业：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DAEFF5"/>
                </a:solidFill>
                <a:effectLst/>
                <a:uLnTx/>
                <a:uFillTx/>
                <a:latin typeface="微软雅黑"/>
                <a:ea typeface="微软雅黑"/>
                <a:cs typeface="微软雅黑"/>
              </a:rPr>
              <a:t>115.28%</a:t>
            </a:r>
          </a:p>
          <a:p>
            <a:pPr marL="357188" indent="-357188" defTabSz="457200" hangingPunct="1">
              <a:spcBef>
                <a:spcPts val="2568"/>
              </a:spcBef>
              <a:buFont typeface="Arial" pitchFamily="34" charset="0"/>
              <a:buChar char="•"/>
            </a:pPr>
            <a:r>
              <a:rPr kumimoji="1" lang="zh-CN" altLang="en-US" sz="2600" b="1" kern="1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平均增长速度</a:t>
            </a:r>
            <a:r>
              <a:rPr kumimoji="1" lang="en-US" altLang="zh-CN" sz="2600" kern="1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=</a:t>
            </a:r>
            <a:r>
              <a:rPr kumimoji="1" lang="zh-CN" altLang="en-US" sz="2600" kern="1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平均发展速度</a:t>
            </a:r>
            <a:r>
              <a:rPr kumimoji="1" lang="en-US" altLang="zh-CN" sz="2600" kern="1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-100%</a:t>
            </a:r>
            <a:endParaRPr kumimoji="1" lang="en-US" altLang="zh-CN" sz="1800" kern="1200" dirty="0">
              <a:solidFill>
                <a:srgbClr val="DAEFF5"/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hangingPunct="1">
              <a:spcBef>
                <a:spcPts val="1368"/>
              </a:spcBef>
              <a:buFont typeface="Arial"/>
              <a:buChar char="–"/>
            </a:pPr>
            <a:r>
              <a:rPr kumimoji="1" lang="zh-CN" altLang="en-US" sz="1800" kern="1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金融业：</a:t>
            </a:r>
            <a:r>
              <a:rPr kumimoji="1" lang="en-US" altLang="zh-CN" sz="1800" kern="1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21.38%</a:t>
            </a:r>
          </a:p>
          <a:p>
            <a:pPr marL="742950" lvl="1" indent="-285750" defTabSz="457200" hangingPunct="1">
              <a:spcBef>
                <a:spcPts val="1368"/>
              </a:spcBef>
              <a:buFont typeface="Arial"/>
              <a:buChar char="–"/>
            </a:pPr>
            <a:r>
              <a:rPr kumimoji="1" lang="zh-CN" altLang="en-US" sz="1800" kern="1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教育业：</a:t>
            </a:r>
            <a:r>
              <a:rPr kumimoji="1" lang="en-US" altLang="zh-CN" sz="1800" kern="1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15.28%</a:t>
            </a:r>
          </a:p>
          <a:p>
            <a:pPr marL="742950" marR="0" lvl="1" indent="-285750" algn="l" defTabSz="457200" rtl="0" eaLnBrk="1" fontAlgn="auto" latinLnBrk="0" hangingPunct="1"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AEFF5"/>
              </a:solidFill>
              <a:effectLst/>
              <a:uLnTx/>
              <a:uFillTx/>
              <a:latin typeface="微软雅黑"/>
              <a:ea typeface="微软雅黑"/>
              <a:cs typeface="微软雅黑"/>
            </a:endParaRPr>
          </a:p>
        </p:txBody>
      </p:sp>
      <p:graphicFrame>
        <p:nvGraphicFramePr>
          <p:cNvPr id="386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72221"/>
              </p:ext>
            </p:extLst>
          </p:nvPr>
        </p:nvGraphicFramePr>
        <p:xfrm>
          <a:off x="665636" y="1587304"/>
          <a:ext cx="233838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31" name="Equation" r:id="rId3" imgW="1079201" imgH="241415" progId="Equation.DSMT4">
                  <p:embed/>
                </p:oleObj>
              </mc:Choice>
              <mc:Fallback>
                <p:oleObj name="Equation" r:id="rId3" imgW="1079201" imgH="241415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6" y="1587304"/>
                        <a:ext cx="2338387" cy="522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</p:spPr>
        <p:txBody>
          <a:bodyPr/>
          <a:lstStyle/>
          <a:p>
            <a:r>
              <a:rPr lang="zh-CN" altLang="en-US" b="1" dirty="0"/>
              <a:t>二、指标法</a:t>
            </a:r>
            <a:endParaRPr kumimoji="1" lang="zh-CN" altLang="en-US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723270" y="1190697"/>
          <a:ext cx="3158583" cy="354553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52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时间</a:t>
                      </a:r>
                      <a:endParaRPr lang="zh-CN" altLang="en-US" sz="12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金融业</a:t>
                      </a:r>
                      <a:endParaRPr lang="en-US" altLang="zh-CN" sz="12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教育业</a:t>
                      </a:r>
                      <a:endParaRPr lang="en-US" altLang="zh-CN" sz="12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2004</a:t>
                      </a:r>
                      <a:r>
                        <a:rPr lang="zh-CN" altLang="en-US" sz="12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866.7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2346.2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2005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1047.7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2690.8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2006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1292.9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3127.8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2007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1670.3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3917.2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2008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2202.9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4556.1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2009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2658.8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5338.6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2010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3219.0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6136.5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2011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4007.0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6938.8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2012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4669.0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7851.0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2013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5269.0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8721.1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2014</a:t>
                      </a:r>
                      <a:r>
                        <a:rPr lang="zh-CN" altLang="en-US" sz="12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2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6017.4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9722.5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5611760" y="858644"/>
            <a:ext cx="3688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</a:rPr>
              <a:t>城镇单位就业人员工资总额（亿元）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4627" y="1034583"/>
            <a:ext cx="7702529" cy="37487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200" dirty="0"/>
              <a:t>相对准确地描述时序数据的发展趋势</a:t>
            </a:r>
            <a:endParaRPr kumimoji="1" lang="en-US" altLang="zh-CN" sz="2200" dirty="0"/>
          </a:p>
          <a:p>
            <a:pPr>
              <a:lnSpc>
                <a:spcPct val="150000"/>
              </a:lnSpc>
            </a:pPr>
            <a:r>
              <a:rPr kumimoji="1" lang="zh-CN" altLang="en-US" sz="2200" dirty="0"/>
              <a:t>可用于简单预测：已知数据较少时，直接用平均增长速度外推</a:t>
            </a:r>
            <a:r>
              <a:rPr kumimoji="1" lang="en-US" altLang="zh-CN" sz="2200" dirty="0">
                <a:solidFill>
                  <a:srgbClr val="FF0000"/>
                </a:solidFill>
              </a:rPr>
              <a:t>1</a:t>
            </a:r>
            <a:r>
              <a:rPr kumimoji="1" lang="zh-CN" altLang="en-US" sz="2200" dirty="0">
                <a:solidFill>
                  <a:srgbClr val="FF0000"/>
                </a:solidFill>
              </a:rPr>
              <a:t>～</a:t>
            </a:r>
            <a:r>
              <a:rPr kumimoji="1" lang="en-US" altLang="zh-CN" sz="2200" dirty="0">
                <a:solidFill>
                  <a:srgbClr val="FF0000"/>
                </a:solidFill>
              </a:rPr>
              <a:t>2</a:t>
            </a:r>
            <a:r>
              <a:rPr kumimoji="1" lang="zh-CN" altLang="en-US" sz="2200" dirty="0"/>
              <a:t>期</a:t>
            </a:r>
            <a:endParaRPr kumimoji="1" lang="en-US" altLang="zh-CN" sz="2200" dirty="0"/>
          </a:p>
          <a:p>
            <a:pPr lvl="1">
              <a:lnSpc>
                <a:spcPct val="150000"/>
              </a:lnSpc>
              <a:buNone/>
            </a:pPr>
            <a:r>
              <a:rPr kumimoji="1" lang="zh-CN" altLang="en-US" sz="1600" dirty="0"/>
              <a:t>如：</a:t>
            </a:r>
            <a:r>
              <a:rPr kumimoji="1" lang="en-US" altLang="zh-CN" sz="1600" dirty="0"/>
              <a:t>2015</a:t>
            </a:r>
            <a:r>
              <a:rPr kumimoji="1" lang="zh-CN" altLang="en-US" sz="1600" dirty="0"/>
              <a:t>年金融业工资总额预测值</a:t>
            </a:r>
            <a:r>
              <a:rPr kumimoji="1" lang="en-US" altLang="zh-CN" sz="1600" dirty="0"/>
              <a:t>=</a:t>
            </a:r>
            <a:r>
              <a:rPr kumimoji="1" lang="zh-CN" altLang="zh-CN" sz="1600" dirty="0"/>
              <a:t>6</a:t>
            </a:r>
            <a:r>
              <a:rPr kumimoji="1" lang="en-US" altLang="zh-CN" sz="1600" dirty="0"/>
              <a:t>017.4*121.38%=</a:t>
            </a:r>
            <a:r>
              <a:rPr kumimoji="1" lang="zh-CN" altLang="zh-CN" sz="1600" dirty="0"/>
              <a:t>7</a:t>
            </a:r>
            <a:r>
              <a:rPr kumimoji="1" lang="en-US" altLang="zh-CN" sz="1600" dirty="0"/>
              <a:t>304.04</a:t>
            </a:r>
            <a:r>
              <a:rPr kumimoji="1" lang="zh-CN" altLang="en-US" sz="1600" dirty="0"/>
              <a:t>（亿元）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zh-CN" altLang="en-US" sz="2200" dirty="0"/>
              <a:t>缺点：信息量较少，难以预测带周期波动的时序数据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</p:spPr>
        <p:txBody>
          <a:bodyPr/>
          <a:lstStyle/>
          <a:p>
            <a:r>
              <a:rPr lang="zh-CN" altLang="en-US" b="1" dirty="0"/>
              <a:t>二、指标法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22116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96726" y="963661"/>
            <a:ext cx="8328212" cy="3748738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kumimoji="1" lang="zh-CN" altLang="en-US" sz="2600" dirty="0"/>
              <a:t>建立统计模型，更准确地描述变化规律、预测未来发展</a:t>
            </a:r>
            <a:endParaRPr kumimoji="1" lang="en-US" altLang="zh-CN" sz="2600" dirty="0"/>
          </a:p>
          <a:p>
            <a:pPr lvl="1">
              <a:lnSpc>
                <a:spcPct val="140000"/>
              </a:lnSpc>
            </a:pPr>
            <a:r>
              <a:rPr kumimoji="1" lang="zh-CN" altLang="en-US" sz="2600" dirty="0"/>
              <a:t>时间序列分解</a:t>
            </a:r>
          </a:p>
          <a:p>
            <a:pPr lvl="1">
              <a:lnSpc>
                <a:spcPct val="140000"/>
              </a:lnSpc>
            </a:pPr>
            <a:r>
              <a:rPr kumimoji="1" lang="zh-CN" altLang="en-US" sz="2600" dirty="0"/>
              <a:t>指数平滑</a:t>
            </a:r>
          </a:p>
          <a:p>
            <a:pPr lvl="1">
              <a:lnSpc>
                <a:spcPct val="140000"/>
              </a:lnSpc>
            </a:pPr>
            <a:r>
              <a:rPr kumimoji="1" lang="en-US" altLang="zh-CN" sz="2600" dirty="0"/>
              <a:t>ARIMA</a:t>
            </a:r>
            <a:r>
              <a:rPr kumimoji="1" lang="zh-CN" altLang="en-US" sz="2600" dirty="0"/>
              <a:t>模型</a:t>
            </a:r>
          </a:p>
          <a:p>
            <a:pPr>
              <a:lnSpc>
                <a:spcPct val="140000"/>
              </a:lnSpc>
            </a:pPr>
            <a:endParaRPr kumimoji="1" lang="zh-CN" altLang="en-US" sz="2600" dirty="0"/>
          </a:p>
          <a:p>
            <a:pPr>
              <a:lnSpc>
                <a:spcPct val="140000"/>
              </a:lnSpc>
            </a:pPr>
            <a:endParaRPr kumimoji="1" lang="zh-CN" altLang="en-US" sz="2600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</p:spPr>
        <p:txBody>
          <a:bodyPr/>
          <a:lstStyle/>
          <a:p>
            <a:r>
              <a:rPr lang="zh-CN" altLang="en-US" b="1" dirty="0"/>
              <a:t>三、模型法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7433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4294967295"/>
          </p:nvPr>
        </p:nvSpPr>
        <p:spPr>
          <a:xfrm>
            <a:off x="1619611" y="964733"/>
            <a:ext cx="6400800" cy="3562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dirty="0"/>
              <a:t>第一节  分解法</a:t>
            </a:r>
          </a:p>
          <a:p>
            <a:r>
              <a:rPr kumimoji="1" lang="zh-CN" altLang="en-US" sz="2400" dirty="0"/>
              <a:t>时间序列的构成成分 </a:t>
            </a:r>
          </a:p>
          <a:p>
            <a:r>
              <a:rPr kumimoji="1" lang="zh-CN" altLang="en-US" sz="2400" dirty="0"/>
              <a:t>时间序列分解模型</a:t>
            </a:r>
          </a:p>
          <a:p>
            <a:r>
              <a:rPr kumimoji="1" lang="zh-CN" altLang="en-US" sz="2400" dirty="0"/>
              <a:t>时间序列分解预测法 </a:t>
            </a:r>
          </a:p>
        </p:txBody>
      </p:sp>
      <p:sp>
        <p:nvSpPr>
          <p:cNvPr id="270" name="Shape 270"/>
          <p:cNvSpPr/>
          <p:nvPr/>
        </p:nvSpPr>
        <p:spPr>
          <a:xfrm>
            <a:off x="1628775" y="1236467"/>
            <a:ext cx="66294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pPr defTabSz="457200" hangingPunct="1"/>
            <a:endParaRPr kern="1200" dirty="0">
              <a:solidFill>
                <a:srgbClr val="9BBB59">
                  <a:lumOff val="44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807" y="1"/>
            <a:ext cx="8300689" cy="517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5" name="Picture 5" descr="C:\Users\liuyu\Desktop\nb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376" y="930543"/>
            <a:ext cx="2363847" cy="3550498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4551218" y="876374"/>
            <a:ext cx="4196357" cy="3216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 hangingPunct="1">
              <a:lnSpc>
                <a:spcPct val="150000"/>
              </a:lnSpc>
              <a:spcBef>
                <a:spcPts val="1968"/>
              </a:spcBef>
              <a:buFont typeface="Arial"/>
              <a:buChar char="•"/>
            </a:pPr>
            <a:r>
              <a:rPr kumimoji="1" lang="zh-CN" altLang="en-US" sz="2600" kern="1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现实总是复杂的！</a:t>
            </a:r>
            <a:endParaRPr kumimoji="1" lang="en-US" altLang="zh-CN" sz="2600" kern="1200" dirty="0">
              <a:solidFill>
                <a:srgbClr val="FAFC99"/>
              </a:solidFill>
              <a:latin typeface="微软雅黑"/>
              <a:ea typeface="微软雅黑"/>
              <a:cs typeface="微软雅黑"/>
            </a:endParaRPr>
          </a:p>
          <a:p>
            <a:pPr marL="342900" lvl="0" indent="-342900" algn="just" defTabSz="457200" hangingPunct="1">
              <a:lnSpc>
                <a:spcPct val="150000"/>
              </a:lnSpc>
              <a:spcBef>
                <a:spcPts val="1968"/>
              </a:spcBef>
              <a:buFont typeface="Arial"/>
              <a:buChar char="•"/>
            </a:pPr>
            <a:r>
              <a:rPr kumimoji="1" lang="zh-CN" altLang="en-US" sz="2600" kern="1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增长趋势＋周期性＋</a:t>
            </a:r>
            <a:r>
              <a:rPr kumimoji="1" lang="en-US" altLang="zh-CN" sz="2600" kern="1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……</a:t>
            </a:r>
          </a:p>
          <a:p>
            <a:pPr marL="342900" lvl="0" indent="-342900" algn="just" defTabSz="457200" hangingPunct="1">
              <a:lnSpc>
                <a:spcPct val="150000"/>
              </a:lnSpc>
              <a:spcBef>
                <a:spcPts val="1968"/>
              </a:spcBef>
              <a:buFont typeface="Arial"/>
              <a:buChar char="•"/>
            </a:pPr>
            <a:r>
              <a:rPr kumimoji="1" lang="zh-CN" altLang="en-US" sz="2600" kern="1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主观推测？增长率外推？</a:t>
            </a:r>
            <a:endParaRPr kumimoji="1" lang="en-US" altLang="zh-CN" sz="2600" kern="1200" dirty="0">
              <a:solidFill>
                <a:srgbClr val="FAFC99"/>
              </a:solidFill>
              <a:latin typeface="微软雅黑"/>
              <a:ea typeface="微软雅黑"/>
              <a:cs typeface="微软雅黑"/>
            </a:endParaRPr>
          </a:p>
          <a:p>
            <a:pPr marL="342900" lvl="0" indent="-342900" algn="just" defTabSz="457200" hangingPunct="1">
              <a:lnSpc>
                <a:spcPct val="150000"/>
              </a:lnSpc>
              <a:spcBef>
                <a:spcPts val="1968"/>
              </a:spcBef>
              <a:buFont typeface="Arial"/>
              <a:buChar char="•"/>
            </a:pPr>
            <a:r>
              <a:rPr kumimoji="1" lang="en-US" altLang="zh-CN" sz="2600" kern="1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NO</a:t>
            </a:r>
            <a:r>
              <a:rPr kumimoji="1" lang="zh-CN" altLang="en-US" sz="2600" kern="1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！误差很大！</a:t>
            </a:r>
            <a:endParaRPr kumimoji="1" lang="en-US" altLang="zh-CN" sz="2600" kern="1200" dirty="0">
              <a:solidFill>
                <a:srgbClr val="FAFC99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99362" name="AutoShape 2" descr="http://creativemisha.com/wp-content/uploads/2014/07/nb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9364" name="AutoShape 4" descr="http://creativemisha.com/wp-content/uploads/2014/07/nb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5575" y="285077"/>
            <a:ext cx="457200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 hangingPunct="1">
              <a:lnSpc>
                <a:spcPct val="120000"/>
              </a:lnSpc>
              <a:spcBef>
                <a:spcPts val="168"/>
              </a:spcBef>
            </a:pPr>
            <a:r>
              <a:rPr lang="zh-CN" altLang="en-US" sz="2000" kern="1200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纽约市每月的新生儿数量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pic>
        <p:nvPicPr>
          <p:cNvPr id="3" name="图片 2" descr="屏幕快照 2016-05-12 下午2.53.5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36483"/>
            <a:ext cx="4250489" cy="39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6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1739591" y="298823"/>
            <a:ext cx="5154706" cy="4650441"/>
            <a:chOff x="1739591" y="298823"/>
            <a:chExt cx="5154706" cy="4650441"/>
          </a:xfrm>
        </p:grpSpPr>
        <p:pic>
          <p:nvPicPr>
            <p:cNvPr id="2" name="图片 1" descr="屏幕快照 2016-05-12 下午2.29.1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86"/>
            <a:stretch/>
          </p:blipFill>
          <p:spPr>
            <a:xfrm>
              <a:off x="1739591" y="298823"/>
              <a:ext cx="5154706" cy="465044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486651" y="436597"/>
              <a:ext cx="1852705" cy="36933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微软雅黑"/>
                </a:rPr>
                <a:t>原始序列（</a:t>
              </a:r>
              <a:r>
                <a:rPr kumimoji="1" lang="en-US" altLang="zh-CN" sz="18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微软雅黑"/>
                </a:rPr>
                <a:t>Y</a:t>
              </a:r>
              <a:r>
                <a:rPr kumimoji="1" lang="zh-CN" altLang="en-US" sz="18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微软雅黑"/>
                </a:rPr>
                <a:t>）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486651" y="1461855"/>
              <a:ext cx="1852705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rgbClr val="800000"/>
                  </a:solidFill>
                  <a:latin typeface="微软雅黑"/>
                  <a:ea typeface="微软雅黑"/>
                  <a:cs typeface="微软雅黑"/>
                </a:rPr>
                <a:t>长期趋势（</a:t>
              </a:r>
              <a:r>
                <a:rPr kumimoji="1" lang="en-US" altLang="zh-CN" sz="1800" b="1" dirty="0">
                  <a:solidFill>
                    <a:srgbClr val="800000"/>
                  </a:solidFill>
                  <a:latin typeface="微软雅黑"/>
                  <a:ea typeface="微软雅黑"/>
                  <a:cs typeface="微软雅黑"/>
                </a:rPr>
                <a:t>T</a:t>
              </a:r>
              <a:r>
                <a:rPr kumimoji="1" lang="zh-CN" altLang="en-US" sz="1800" b="1" dirty="0">
                  <a:solidFill>
                    <a:srgbClr val="800000"/>
                  </a:solidFill>
                  <a:latin typeface="微软雅黑"/>
                  <a:ea typeface="微软雅黑"/>
                  <a:cs typeface="微软雅黑"/>
                </a:rPr>
                <a:t>）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486652" y="2421079"/>
              <a:ext cx="1852704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rgbClr val="0000FF"/>
                  </a:solidFill>
                  <a:latin typeface="微软雅黑"/>
                  <a:ea typeface="微软雅黑"/>
                  <a:cs typeface="微软雅黑"/>
                </a:rPr>
                <a:t>季节变动（</a:t>
              </a:r>
              <a:r>
                <a:rPr kumimoji="1" lang="en-US" altLang="zh-CN" sz="1800" b="1" dirty="0">
                  <a:solidFill>
                    <a:srgbClr val="0000FF"/>
                  </a:solidFill>
                  <a:latin typeface="微软雅黑"/>
                  <a:ea typeface="微软雅黑"/>
                  <a:cs typeface="微软雅黑"/>
                </a:rPr>
                <a:t>S</a:t>
              </a:r>
              <a:r>
                <a:rPr kumimoji="1" lang="zh-CN" altLang="en-US" sz="1800" b="1" dirty="0">
                  <a:solidFill>
                    <a:srgbClr val="0000FF"/>
                  </a:solidFill>
                  <a:latin typeface="微软雅黑"/>
                  <a:ea typeface="微软雅黑"/>
                  <a:cs typeface="微软雅黑"/>
                </a:rPr>
                <a:t>）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501591" y="3499831"/>
              <a:ext cx="204694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rgbClr val="008000"/>
                  </a:solidFill>
                  <a:latin typeface="微软雅黑"/>
                  <a:ea typeface="微软雅黑"/>
                  <a:cs typeface="微软雅黑"/>
                </a:rPr>
                <a:t>不规则变动（</a:t>
              </a:r>
              <a:r>
                <a:rPr kumimoji="1" lang="en-US" altLang="zh-CN" sz="1800" b="1" dirty="0">
                  <a:solidFill>
                    <a:srgbClr val="008000"/>
                  </a:solidFill>
                  <a:latin typeface="微软雅黑"/>
                  <a:ea typeface="微软雅黑"/>
                  <a:cs typeface="微软雅黑"/>
                </a:rPr>
                <a:t>I</a:t>
              </a:r>
              <a:r>
                <a:rPr kumimoji="1" lang="zh-CN" altLang="en-US" sz="1800" b="1" dirty="0">
                  <a:solidFill>
                    <a:srgbClr val="008000"/>
                  </a:solidFill>
                  <a:latin typeface="微软雅黑"/>
                  <a:ea typeface="微软雅黑"/>
                  <a:cs typeface="微软雅黑"/>
                </a:rPr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34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533013" y="946823"/>
            <a:ext cx="8460352" cy="3748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  <a:sym typeface="Microsoft YaHei"/>
              </a:rPr>
              <a:t>循环波动（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  <a:sym typeface="Microsoft YaHei"/>
              </a:rPr>
              <a:t>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  <a:sym typeface="Microsoft YaHei"/>
              </a:rPr>
              <a:t>）：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  <a:sym typeface="Microsoft YaHei"/>
              </a:rPr>
              <a:t>以若干年为周期、不具严格规则的周期性连续变动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DAEFF5"/>
              </a:solidFill>
              <a:effectLst/>
              <a:uLnTx/>
              <a:uFillTx/>
              <a:latin typeface="微软雅黑"/>
              <a:ea typeface="微软雅黑"/>
              <a:cs typeface="微软雅黑"/>
            </a:endParaRPr>
          </a:p>
        </p:txBody>
      </p:sp>
      <p:pic>
        <p:nvPicPr>
          <p:cNvPr id="740354" name="Picture 2" descr="经济周期波动图册_360百科">
            <a:extLst>
              <a:ext uri="{FF2B5EF4-FFF2-40B4-BE49-F238E27FC236}">
                <a16:creationId xmlns:a16="http://schemas.microsoft.com/office/drawing/2014/main" id="{BF9CAC2F-9BF3-4F7F-B44F-3A1AD92E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44" y="1630966"/>
            <a:ext cx="6741984" cy="35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8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3" name="图表 6"/>
          <p:cNvGraphicFramePr/>
          <p:nvPr>
            <p:extLst>
              <p:ext uri="{D42A27DB-BD31-4B8C-83A1-F6EECF244321}">
                <p14:modId xmlns:p14="http://schemas.microsoft.com/office/powerpoint/2010/main" val="333251813"/>
              </p:ext>
            </p:extLst>
          </p:nvPr>
        </p:nvGraphicFramePr>
        <p:xfrm>
          <a:off x="3761036" y="987227"/>
          <a:ext cx="3971657" cy="341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4623" y="1148576"/>
            <a:ext cx="3707875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b="1" dirty="0">
                <a:solidFill>
                  <a:srgbClr val="FAFC99"/>
                </a:solidFill>
                <a:latin typeface="微软雅黑" pitchFamily="34" charset="-122"/>
                <a:ea typeface="微软雅黑" pitchFamily="34" charset="-122"/>
              </a:rPr>
              <a:t>怎么组合？</a:t>
            </a:r>
            <a:endParaRPr lang="en-US" altLang="zh-CN" sz="2800" b="1" dirty="0">
              <a:solidFill>
                <a:srgbClr val="FAFC99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268288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800" b="1" dirty="0">
              <a:solidFill>
                <a:srgbClr val="FAFC99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268288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800" b="1" dirty="0">
              <a:solidFill>
                <a:srgbClr val="FAFC99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268288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b="1" dirty="0">
                <a:solidFill>
                  <a:srgbClr val="FAFC99"/>
                </a:solidFill>
                <a:latin typeface="Times New Roman"/>
                <a:ea typeface="微软雅黑" pitchFamily="34" charset="-122"/>
                <a:cs typeface="Times New Roman"/>
              </a:rPr>
              <a:t>f </a:t>
            </a:r>
            <a:r>
              <a:rPr lang="zh-CN" altLang="en-US" sz="2800" b="1" dirty="0">
                <a:solidFill>
                  <a:srgbClr val="FAFC99"/>
                </a:solidFill>
                <a:latin typeface="微软雅黑" pitchFamily="34" charset="-122"/>
                <a:ea typeface="微软雅黑" pitchFamily="34" charset="-122"/>
              </a:rPr>
              <a:t>长啥样？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521385"/>
              </p:ext>
            </p:extLst>
          </p:nvPr>
        </p:nvGraphicFramePr>
        <p:xfrm>
          <a:off x="666563" y="2133600"/>
          <a:ext cx="24558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8" imgW="1032840" imgH="255960" progId="Equation.DSMT4">
                  <p:embed/>
                </p:oleObj>
              </mc:Choice>
              <mc:Fallback>
                <p:oleObj name="Equation" r:id="rId8" imgW="1032840" imgH="255960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63" y="2133600"/>
                        <a:ext cx="2455863" cy="666750"/>
                      </a:xfrm>
                      <a:prstGeom prst="rect">
                        <a:avLst/>
                      </a:prstGeom>
                      <a:solidFill>
                        <a:srgbClr val="FAFC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800" b="1" dirty="0"/>
              <a:t>加法模型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963" y="902554"/>
            <a:ext cx="8229600" cy="7370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CN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zh-CN" altLang="en-US" sz="2400" dirty="0"/>
          </a:p>
          <a:p>
            <a:endParaRPr kumimoji="1" lang="zh-CN" altLang="en-US" sz="2400" dirty="0"/>
          </a:p>
        </p:txBody>
      </p:sp>
      <p:pic>
        <p:nvPicPr>
          <p:cNvPr id="4" name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63" y="1341193"/>
            <a:ext cx="3234743" cy="594122"/>
          </a:xfrm>
          <a:prstGeom prst="rect">
            <a:avLst/>
          </a:prstGeom>
          <a:solidFill>
            <a:srgbClr val="DAEFF5"/>
          </a:solidFill>
          <a:ln w="12700">
            <a:miter lim="400000"/>
          </a:ln>
        </p:spPr>
      </p:pic>
      <p:sp>
        <p:nvSpPr>
          <p:cNvPr id="6" name="矩形 5"/>
          <p:cNvSpPr/>
          <p:nvPr/>
        </p:nvSpPr>
        <p:spPr>
          <a:xfrm>
            <a:off x="384623" y="2161184"/>
            <a:ext cx="4083584" cy="1567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hangingPunct="1">
              <a:lnSpc>
                <a:spcPct val="120000"/>
              </a:lnSpc>
              <a:spcBef>
                <a:spcPts val="1968"/>
              </a:spcBef>
              <a:buFont typeface="Arial"/>
              <a:buChar char="•"/>
            </a:pPr>
            <a:r>
              <a:rPr kumimoji="1" lang="zh-CN" altLang="en-US" sz="2200" b="1" kern="1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四种成分相互独立</a:t>
            </a:r>
          </a:p>
          <a:p>
            <a:pPr marL="342900" lvl="0" indent="-342900" defTabSz="457200" hangingPunct="1">
              <a:lnSpc>
                <a:spcPct val="120000"/>
              </a:lnSpc>
              <a:spcBef>
                <a:spcPts val="1968"/>
              </a:spcBef>
              <a:buFont typeface="Arial"/>
              <a:buChar char="•"/>
            </a:pPr>
            <a:r>
              <a:rPr kumimoji="1" lang="zh-CN" altLang="en-US" sz="2200" b="1" kern="1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各成分都用</a:t>
            </a:r>
            <a:r>
              <a:rPr kumimoji="1" lang="zh-CN" altLang="en-US" sz="2200" b="1" kern="1200" dirty="0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绝对量</a:t>
            </a:r>
            <a:r>
              <a:rPr kumimoji="1" lang="zh-CN" altLang="en-US" sz="2200" b="1" kern="1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表示，要求具有相同的量纲</a:t>
            </a:r>
          </a:p>
        </p:txBody>
      </p:sp>
      <p:pic>
        <p:nvPicPr>
          <p:cNvPr id="8" name="图片 7" descr="屏幕快照 2016-05-12 下午2.53.5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70" y="1186592"/>
            <a:ext cx="3913793" cy="35988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68207" y="733846"/>
            <a:ext cx="457200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 hangingPunct="1">
              <a:lnSpc>
                <a:spcPct val="120000"/>
              </a:lnSpc>
              <a:spcBef>
                <a:spcPts val="168"/>
              </a:spcBef>
            </a:pPr>
            <a:r>
              <a:rPr lang="zh-CN" altLang="en-US" sz="2000" kern="1200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纽约市每月的新生儿数量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800" b="1" dirty="0"/>
              <a:t>乘法模型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963" y="902554"/>
            <a:ext cx="8229600" cy="7370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CN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zh-CN" altLang="en-US" sz="2400" dirty="0"/>
          </a:p>
          <a:p>
            <a:endParaRPr kumimoji="1" lang="zh-CN" altLang="en-US" sz="2400" dirty="0"/>
          </a:p>
        </p:txBody>
      </p:sp>
      <p:pic>
        <p:nvPicPr>
          <p:cNvPr id="7" name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63" y="1336350"/>
            <a:ext cx="3150266" cy="6064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</p:pic>
      <p:sp>
        <p:nvSpPr>
          <p:cNvPr id="9" name="矩形 8"/>
          <p:cNvSpPr/>
          <p:nvPr/>
        </p:nvSpPr>
        <p:spPr>
          <a:xfrm>
            <a:off x="395963" y="2234313"/>
            <a:ext cx="3907027" cy="230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hangingPunct="1">
              <a:lnSpc>
                <a:spcPct val="120000"/>
              </a:lnSpc>
              <a:spcBef>
                <a:spcPts val="768"/>
              </a:spcBef>
              <a:buFont typeface="Arial"/>
              <a:buChar char="•"/>
            </a:pPr>
            <a:r>
              <a:rPr kumimoji="1" lang="zh-CN" altLang="en-US" sz="2200" kern="1200" dirty="0">
                <a:solidFill>
                  <a:srgbClr val="FCD5B5"/>
                </a:solidFill>
                <a:latin typeface="微软雅黑"/>
                <a:ea typeface="微软雅黑"/>
                <a:cs typeface="微软雅黑"/>
              </a:rPr>
              <a:t>四种成分存在关联（如：季节变动随趋势上升而变大）</a:t>
            </a:r>
          </a:p>
          <a:p>
            <a:pPr marL="342900" lvl="0" indent="-342900" defTabSz="457200" hangingPunct="1">
              <a:lnSpc>
                <a:spcPct val="120000"/>
              </a:lnSpc>
              <a:spcBef>
                <a:spcPts val="768"/>
              </a:spcBef>
              <a:buFont typeface="Arial"/>
              <a:buChar char="•"/>
            </a:pPr>
            <a:r>
              <a:rPr kumimoji="1" lang="zh-CN" altLang="en-US" sz="2200" kern="1200" dirty="0">
                <a:solidFill>
                  <a:srgbClr val="FCD5B5"/>
                </a:solidFill>
                <a:latin typeface="微软雅黑"/>
                <a:ea typeface="微软雅黑"/>
                <a:cs typeface="微软雅黑"/>
              </a:rPr>
              <a:t>长期趋势－绝对量（量纲同原序列）</a:t>
            </a:r>
            <a:endParaRPr kumimoji="1" lang="en-US" altLang="zh-CN" sz="2200" kern="1200" dirty="0">
              <a:solidFill>
                <a:srgbClr val="FCD5B5"/>
              </a:solidFill>
              <a:latin typeface="微软雅黑"/>
              <a:ea typeface="微软雅黑"/>
              <a:cs typeface="微软雅黑"/>
            </a:endParaRPr>
          </a:p>
          <a:p>
            <a:pPr marL="342900" lvl="0" indent="-342900" defTabSz="457200" hangingPunct="1">
              <a:lnSpc>
                <a:spcPct val="120000"/>
              </a:lnSpc>
              <a:spcBef>
                <a:spcPts val="768"/>
              </a:spcBef>
              <a:buFont typeface="Arial"/>
              <a:buChar char="•"/>
            </a:pPr>
            <a:r>
              <a:rPr kumimoji="1" lang="zh-CN" altLang="en-US" sz="2200" kern="1200" dirty="0">
                <a:solidFill>
                  <a:srgbClr val="FCD5B5"/>
                </a:solidFill>
                <a:latin typeface="微软雅黑"/>
                <a:ea typeface="微软雅黑"/>
                <a:cs typeface="微软雅黑"/>
              </a:rPr>
              <a:t>其他成分－相对量</a:t>
            </a:r>
          </a:p>
        </p:txBody>
      </p:sp>
      <p:pic>
        <p:nvPicPr>
          <p:cNvPr id="10" name="图片 9" descr="屏幕快照 2016-05-12 下午3.02.5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"/>
          <a:stretch>
            <a:fillRect/>
          </a:stretch>
        </p:blipFill>
        <p:spPr>
          <a:xfrm>
            <a:off x="4723727" y="1235991"/>
            <a:ext cx="4057950" cy="352357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87227" y="781785"/>
            <a:ext cx="457200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 hangingPunct="1">
              <a:lnSpc>
                <a:spcPct val="120000"/>
              </a:lnSpc>
              <a:spcBef>
                <a:spcPts val="168"/>
              </a:spcBef>
            </a:pPr>
            <a:r>
              <a:rPr lang="zh-CN" altLang="en-US" sz="2000" kern="1200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昆士兰旅游商店的月销售收入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400" b="1" dirty="0"/>
              <a:t>时间序列分解模型</a:t>
            </a:r>
          </a:p>
        </p:txBody>
      </p:sp>
      <p:pic>
        <p:nvPicPr>
          <p:cNvPr id="6" name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087" y="2988837"/>
            <a:ext cx="3234743" cy="552450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</p:spPr>
      </p:pic>
      <p:pic>
        <p:nvPicPr>
          <p:cNvPr id="7" name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087" y="3853231"/>
            <a:ext cx="3517560" cy="539354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</p:spPr>
      </p:pic>
      <p:sp>
        <p:nvSpPr>
          <p:cNvPr id="10" name="矩形 9"/>
          <p:cNvSpPr/>
          <p:nvPr/>
        </p:nvSpPr>
        <p:spPr>
          <a:xfrm>
            <a:off x="384623" y="2514031"/>
            <a:ext cx="2339102" cy="882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hangingPunct="1">
              <a:lnSpc>
                <a:spcPct val="200000"/>
              </a:lnSpc>
              <a:spcBef>
                <a:spcPts val="1368"/>
              </a:spcBef>
            </a:pPr>
            <a:r>
              <a:rPr kumimoji="1" lang="zh-CN" altLang="en-US" sz="2800" kern="1200" dirty="0">
                <a:solidFill>
                  <a:srgbClr val="00FF00"/>
                </a:solidFill>
                <a:latin typeface="微软雅黑"/>
                <a:ea typeface="微软雅黑"/>
                <a:cs typeface="微软雅黑"/>
              </a:rPr>
              <a:t>加乘混合模型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6542" y="4426047"/>
            <a:ext cx="156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……</a:t>
            </a:r>
            <a:endParaRPr lang="zh-CN" altLang="en-US" sz="28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087" y="1003544"/>
            <a:ext cx="3234743" cy="594122"/>
          </a:xfrm>
          <a:prstGeom prst="rect">
            <a:avLst/>
          </a:prstGeom>
          <a:solidFill>
            <a:srgbClr val="DAEFF5"/>
          </a:solidFill>
          <a:ln w="12700">
            <a:miter lim="400000"/>
          </a:ln>
        </p:spPr>
      </p:pic>
      <p:pic>
        <p:nvPicPr>
          <p:cNvPr id="14" name="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947" y="1974105"/>
            <a:ext cx="3150266" cy="6064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</p:pic>
      <p:sp>
        <p:nvSpPr>
          <p:cNvPr id="15" name="矩形 14"/>
          <p:cNvSpPr/>
          <p:nvPr/>
        </p:nvSpPr>
        <p:spPr>
          <a:xfrm>
            <a:off x="384623" y="747134"/>
            <a:ext cx="1620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hangingPunct="1">
              <a:lnSpc>
                <a:spcPct val="200000"/>
              </a:lnSpc>
              <a:spcBef>
                <a:spcPts val="1368"/>
              </a:spcBef>
            </a:pPr>
            <a:r>
              <a:rPr kumimoji="1" lang="zh-CN" altLang="en-US" sz="2800" kern="1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加法模型</a:t>
            </a:r>
          </a:p>
        </p:txBody>
      </p:sp>
      <p:sp>
        <p:nvSpPr>
          <p:cNvPr id="16" name="矩形 15"/>
          <p:cNvSpPr/>
          <p:nvPr/>
        </p:nvSpPr>
        <p:spPr>
          <a:xfrm>
            <a:off x="392060" y="1575108"/>
            <a:ext cx="1620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hangingPunct="1">
              <a:lnSpc>
                <a:spcPct val="200000"/>
              </a:lnSpc>
              <a:spcBef>
                <a:spcPts val="1368"/>
              </a:spcBef>
            </a:pPr>
            <a:r>
              <a:rPr kumimoji="1" lang="zh-CN" altLang="en-US" sz="2800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软雅黑"/>
                <a:ea typeface="微软雅黑"/>
                <a:cs typeface="微软雅黑"/>
              </a:rPr>
              <a:t>乘法模型</a:t>
            </a:r>
          </a:p>
        </p:txBody>
      </p:sp>
    </p:spTree>
    <p:extLst>
      <p:ext uri="{BB962C8B-B14F-4D97-AF65-F5344CB8AC3E}">
        <p14:creationId xmlns:p14="http://schemas.microsoft.com/office/powerpoint/2010/main" val="2211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400" b="1" dirty="0">
                <a:solidFill>
                  <a:prstClr val="white"/>
                </a:solidFill>
              </a:rPr>
              <a:t>时间序列分解法的两大作用</a:t>
            </a:r>
            <a:endParaRPr kumimoji="1" lang="zh-CN" altLang="en-US" b="1" dirty="0"/>
          </a:p>
        </p:txBody>
      </p:sp>
      <p:sp>
        <p:nvSpPr>
          <p:cNvPr id="9" name="Shape 351"/>
          <p:cNvSpPr/>
          <p:nvPr/>
        </p:nvSpPr>
        <p:spPr>
          <a:xfrm>
            <a:off x="2406754" y="2131674"/>
            <a:ext cx="461951" cy="2350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0"/>
                </a:lnTo>
                <a:cubicBezTo>
                  <a:pt x="15635" y="0"/>
                  <a:pt x="10800" y="158"/>
                  <a:pt x="10800" y="352"/>
                </a:cubicBezTo>
                <a:lnTo>
                  <a:pt x="10800" y="10448"/>
                </a:lnTo>
                <a:cubicBezTo>
                  <a:pt x="10800" y="10642"/>
                  <a:pt x="5965" y="10800"/>
                  <a:pt x="0" y="10800"/>
                </a:cubicBezTo>
                <a:lnTo>
                  <a:pt x="0" y="10800"/>
                </a:lnTo>
                <a:cubicBezTo>
                  <a:pt x="5965" y="10800"/>
                  <a:pt x="10800" y="10958"/>
                  <a:pt x="10800" y="11152"/>
                </a:cubicBezTo>
                <a:lnTo>
                  <a:pt x="10800" y="21248"/>
                </a:lnTo>
                <a:cubicBezTo>
                  <a:pt x="10800" y="21442"/>
                  <a:pt x="15635" y="21600"/>
                  <a:pt x="21600" y="21600"/>
                </a:cubicBezTo>
              </a:path>
            </a:pathLst>
          </a:custGeom>
          <a:ln w="38100" cmpd="sng">
            <a:solidFill>
              <a:srgbClr val="FAFC99"/>
            </a:solidFill>
          </a:ln>
        </p:spPr>
        <p:txBody>
          <a:bodyPr lIns="45719" rIns="45719"/>
          <a:lstStyle/>
          <a:p>
            <a:pPr algn="ctr">
              <a:defRPr sz="18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359"/>
          <p:cNvSpPr/>
          <p:nvPr/>
        </p:nvSpPr>
        <p:spPr>
          <a:xfrm>
            <a:off x="5387972" y="2183382"/>
            <a:ext cx="503238" cy="154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0"/>
                </a:lnTo>
                <a:cubicBezTo>
                  <a:pt x="5965" y="0"/>
                  <a:pt x="10800" y="161"/>
                  <a:pt x="10800" y="360"/>
                </a:cubicBezTo>
                <a:lnTo>
                  <a:pt x="10800" y="10440"/>
                </a:lnTo>
                <a:cubicBezTo>
                  <a:pt x="10800" y="10639"/>
                  <a:pt x="15635" y="10800"/>
                  <a:pt x="21600" y="10800"/>
                </a:cubicBezTo>
                <a:lnTo>
                  <a:pt x="21600" y="10800"/>
                </a:lnTo>
                <a:cubicBezTo>
                  <a:pt x="15635" y="10800"/>
                  <a:pt x="10800" y="10961"/>
                  <a:pt x="10800" y="11160"/>
                </a:cubicBezTo>
                <a:lnTo>
                  <a:pt x="10800" y="21240"/>
                </a:lnTo>
                <a:cubicBezTo>
                  <a:pt x="10800" y="21439"/>
                  <a:pt x="5965" y="21600"/>
                  <a:pt x="0" y="21600"/>
                </a:cubicBezTo>
              </a:path>
            </a:pathLst>
          </a:custGeom>
          <a:ln>
            <a:solidFill>
              <a:srgbClr val="DAEFF5"/>
            </a:solidFill>
          </a:ln>
        </p:spPr>
        <p:txBody>
          <a:bodyPr lIns="45719" rIns="45719"/>
          <a:lstStyle/>
          <a:p>
            <a:pPr algn="ctr">
              <a:defRPr sz="18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" name="Shape 361"/>
          <p:cNvSpPr/>
          <p:nvPr/>
        </p:nvSpPr>
        <p:spPr>
          <a:xfrm>
            <a:off x="4110702" y="2131674"/>
            <a:ext cx="215900" cy="2690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C99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18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90898"/>
              </p:ext>
            </p:extLst>
          </p:nvPr>
        </p:nvGraphicFramePr>
        <p:xfrm>
          <a:off x="417510" y="2537016"/>
          <a:ext cx="200818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47" name="Equation" r:id="rId4" imgW="987120" imgH="576000" progId="Equation.DSMT4">
                  <p:embed/>
                </p:oleObj>
              </mc:Choice>
              <mc:Fallback>
                <p:oleObj name="Equation" r:id="rId4" imgW="987120" imgH="576000" progId="Equation.DSMT4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0" y="2537016"/>
                        <a:ext cx="2008187" cy="1314450"/>
                      </a:xfrm>
                      <a:prstGeom prst="rect">
                        <a:avLst/>
                      </a:prstGeom>
                      <a:solidFill>
                        <a:srgbClr val="FAF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768512"/>
              </p:ext>
            </p:extLst>
          </p:nvPr>
        </p:nvGraphicFramePr>
        <p:xfrm>
          <a:off x="6091235" y="2092516"/>
          <a:ext cx="25765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48" name="Equation" r:id="rId6" imgW="1078560" imgH="264960" progId="Equation.DSMT4">
                  <p:embed/>
                </p:oleObj>
              </mc:Choice>
              <mc:Fallback>
                <p:oleObj name="Equation" r:id="rId6" imgW="1078560" imgH="264960" progId="Equation.DSMT4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5" y="2092516"/>
                        <a:ext cx="2576512" cy="698500"/>
                      </a:xfrm>
                      <a:prstGeom prst="rect">
                        <a:avLst/>
                      </a:prstGeom>
                      <a:solidFill>
                        <a:srgbClr val="DAEFF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089734"/>
              </p:ext>
            </p:extLst>
          </p:nvPr>
        </p:nvGraphicFramePr>
        <p:xfrm>
          <a:off x="6091235" y="2989454"/>
          <a:ext cx="25765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49" name="Equation" r:id="rId8" imgW="1078560" imgH="264960" progId="Equation.DSMT4">
                  <p:embed/>
                </p:oleObj>
              </mc:Choice>
              <mc:Fallback>
                <p:oleObj name="Equation" r:id="rId8" imgW="1078560" imgH="264960" progId="Equation.DSMT4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5" y="2989454"/>
                        <a:ext cx="2576512" cy="6985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57895"/>
              </p:ext>
            </p:extLst>
          </p:nvPr>
        </p:nvGraphicFramePr>
        <p:xfrm>
          <a:off x="2932110" y="1951229"/>
          <a:ext cx="10334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50" name="Equation" r:id="rId10" imgW="393120" imgH="255960" progId="Equation.DSMT4">
                  <p:embed/>
                </p:oleObj>
              </mc:Choice>
              <mc:Fallback>
                <p:oleObj name="Equation" r:id="rId10" imgW="393120" imgH="255960" progId="Equation.DSMT4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0" y="1951229"/>
                        <a:ext cx="1033462" cy="684212"/>
                      </a:xfrm>
                      <a:prstGeom prst="rect">
                        <a:avLst/>
                      </a:prstGeom>
                      <a:solidFill>
                        <a:srgbClr val="FAF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407548"/>
              </p:ext>
            </p:extLst>
          </p:nvPr>
        </p:nvGraphicFramePr>
        <p:xfrm>
          <a:off x="2932110" y="3021204"/>
          <a:ext cx="7508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51" name="Equation" r:id="rId12" imgW="292320" imgH="255960" progId="Equation.DSMT4">
                  <p:embed/>
                </p:oleObj>
              </mc:Choice>
              <mc:Fallback>
                <p:oleObj name="Equation" r:id="rId12" imgW="292320" imgH="255960" progId="Equation.DSMT4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0" y="3021204"/>
                        <a:ext cx="750888" cy="655637"/>
                      </a:xfrm>
                      <a:prstGeom prst="rect">
                        <a:avLst/>
                      </a:prstGeom>
                      <a:solidFill>
                        <a:srgbClr val="FAF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37741"/>
              </p:ext>
            </p:extLst>
          </p:nvPr>
        </p:nvGraphicFramePr>
        <p:xfrm>
          <a:off x="3019423" y="4064924"/>
          <a:ext cx="6635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52" name="Equation" r:id="rId14" imgW="283320" imgH="255960" progId="Equation.DSMT4">
                  <p:embed/>
                </p:oleObj>
              </mc:Choice>
              <mc:Fallback>
                <p:oleObj name="Equation" r:id="rId14" imgW="283320" imgH="255960" progId="Equation.DSMT4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3" y="4064924"/>
                        <a:ext cx="663575" cy="655637"/>
                      </a:xfrm>
                      <a:prstGeom prst="rect">
                        <a:avLst/>
                      </a:prstGeom>
                      <a:solidFill>
                        <a:srgbClr val="FAF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531205"/>
              </p:ext>
            </p:extLst>
          </p:nvPr>
        </p:nvGraphicFramePr>
        <p:xfrm>
          <a:off x="4407644" y="1951229"/>
          <a:ext cx="980328" cy="656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53" name="Equation" r:id="rId16" imgW="356400" imgH="228240" progId="Equation.DSMT4">
                  <p:embed/>
                </p:oleObj>
              </mc:Choice>
              <mc:Fallback>
                <p:oleObj name="Equation" r:id="rId16" imgW="356400" imgH="228240" progId="Equation.DSMT4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644" y="1951229"/>
                        <a:ext cx="980328" cy="656586"/>
                      </a:xfrm>
                      <a:prstGeom prst="rect">
                        <a:avLst/>
                      </a:prstGeom>
                      <a:solidFill>
                        <a:srgbClr val="DAEFF5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68941" y="1553882"/>
            <a:ext cx="3733811" cy="3166679"/>
          </a:xfrm>
          <a:prstGeom prst="rect">
            <a:avLst/>
          </a:prstGeom>
          <a:noFill/>
          <a:ln w="28575" cmpd="sng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24090" y="1553887"/>
            <a:ext cx="4391204" cy="3166679"/>
          </a:xfrm>
          <a:prstGeom prst="rect">
            <a:avLst/>
          </a:prstGeom>
          <a:noFill/>
          <a:ln w="28575" cmpd="sng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03522" y="954165"/>
            <a:ext cx="16285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解释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788862" y="954165"/>
            <a:ext cx="16285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rgbClr val="CCFFCC"/>
                </a:solidFill>
                <a:latin typeface="微软雅黑"/>
                <a:ea typeface="微软雅黑"/>
                <a:cs typeface="微软雅黑"/>
              </a:rPr>
              <a:t>预测</a:t>
            </a:r>
          </a:p>
        </p:txBody>
      </p:sp>
    </p:spTree>
    <p:extLst>
      <p:ext uri="{BB962C8B-B14F-4D97-AF65-F5344CB8AC3E}">
        <p14:creationId xmlns:p14="http://schemas.microsoft.com/office/powerpoint/2010/main" val="30829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6" grpId="0" animBg="1"/>
      <p:bldP spid="19" grpId="0" animBg="1"/>
      <p:bldP spid="7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28798" y="1100443"/>
            <a:ext cx="3381188" cy="334682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kumimoji="1" lang="zh-CN" altLang="en-US" b="1" dirty="0">
                <a:solidFill>
                  <a:schemeClr val="tx1"/>
                </a:solidFill>
              </a:rPr>
              <a:t>如何分解</a:t>
            </a:r>
            <a:endParaRPr kumimoji="1" lang="en-US" altLang="zh-CN" b="1" dirty="0">
              <a:solidFill>
                <a:schemeClr val="tx1"/>
              </a:solidFill>
            </a:endParaRPr>
          </a:p>
          <a:p>
            <a:pPr marL="0" indent="357188">
              <a:lnSpc>
                <a:spcPct val="200000"/>
              </a:lnSpc>
            </a:pPr>
            <a:r>
              <a:rPr kumimoji="1" lang="zh-CN" altLang="en-US" b="1" dirty="0">
                <a:solidFill>
                  <a:schemeClr val="tx1"/>
                </a:solidFill>
              </a:rPr>
              <a:t>长期趋势</a:t>
            </a:r>
            <a:endParaRPr kumimoji="1" lang="en-US" altLang="zh-CN" b="1" dirty="0">
              <a:solidFill>
                <a:schemeClr val="tx1"/>
              </a:solidFill>
            </a:endParaRPr>
          </a:p>
          <a:p>
            <a:pPr marL="0" indent="357188">
              <a:lnSpc>
                <a:spcPct val="200000"/>
              </a:lnSpc>
            </a:pPr>
            <a:r>
              <a:rPr kumimoji="1" lang="zh-CN" altLang="en-US" b="1" dirty="0">
                <a:solidFill>
                  <a:schemeClr val="tx1"/>
                </a:solidFill>
              </a:rPr>
              <a:t>季节变动</a:t>
            </a:r>
            <a:endParaRPr kumimoji="1" lang="en-US" altLang="zh-CN" b="1" dirty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kumimoji="1" lang="en-US" altLang="zh-CN" b="1" dirty="0">
              <a:solidFill>
                <a:schemeClr val="tx1"/>
              </a:solidFill>
            </a:endParaRPr>
          </a:p>
        </p:txBody>
      </p:sp>
      <p:pic>
        <p:nvPicPr>
          <p:cNvPr id="11" name="图片 10" descr="Electrolysis_of_Wa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8" y="1275927"/>
            <a:ext cx="4925619" cy="28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41" y="878878"/>
            <a:ext cx="4930588" cy="401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45326" y="236130"/>
            <a:ext cx="8540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hangingPunct="1">
              <a:lnSpc>
                <a:spcPct val="120000"/>
              </a:lnSpc>
              <a:spcBef>
                <a:spcPts val="1368"/>
              </a:spcBef>
            </a:pPr>
            <a:r>
              <a:rPr lang="zh-CN" altLang="en-US" sz="2400" b="1" kern="1200" dirty="0">
                <a:solidFill>
                  <a:srgbClr val="DAEFF5"/>
                </a:solidFill>
                <a:latin typeface="微软雅黑"/>
                <a:ea typeface="微软雅黑"/>
              </a:rPr>
              <a:t>（</a:t>
            </a:r>
            <a:r>
              <a:rPr lang="en-US" altLang="zh-CN" sz="2400" b="1" kern="1200" dirty="0">
                <a:solidFill>
                  <a:srgbClr val="DAEFF5"/>
                </a:solidFill>
                <a:latin typeface="微软雅黑"/>
                <a:ea typeface="微软雅黑"/>
              </a:rPr>
              <a:t>1</a:t>
            </a:r>
            <a:r>
              <a:rPr lang="zh-CN" altLang="en-US" sz="2400" b="1" kern="1200" dirty="0">
                <a:solidFill>
                  <a:srgbClr val="DAEFF5"/>
                </a:solidFill>
                <a:latin typeface="微软雅黑"/>
                <a:ea typeface="微软雅黑"/>
              </a:rPr>
              <a:t>）移动平均法</a:t>
            </a:r>
            <a:endParaRPr lang="en-US" altLang="zh-CN" sz="2000" b="1" kern="1200" dirty="0">
              <a:solidFill>
                <a:srgbClr val="FFFF00"/>
              </a:solidFill>
              <a:latin typeface="微软雅黑"/>
              <a:ea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71980" y="233239"/>
            <a:ext cx="6272020" cy="523220"/>
          </a:xfrm>
          <a:prstGeom prst="rect">
            <a:avLst/>
          </a:prstGeom>
          <a:solidFill>
            <a:srgbClr val="0071C0"/>
          </a:solidFill>
        </p:spPr>
        <p:txBody>
          <a:bodyPr wrap="square">
            <a:spAutoFit/>
          </a:bodyPr>
          <a:lstStyle/>
          <a:p>
            <a:pPr marL="342900" lvl="0" indent="-342900" defTabSz="457200" hangingPunct="1">
              <a:lnSpc>
                <a:spcPct val="120000"/>
              </a:lnSpc>
              <a:spcBef>
                <a:spcPts val="1368"/>
              </a:spcBef>
            </a:pPr>
            <a:r>
              <a:rPr lang="en-US" altLang="zh-CN" sz="2400" kern="1200" dirty="0">
                <a:solidFill>
                  <a:srgbClr val="DAEFF5"/>
                </a:solidFill>
                <a:latin typeface="微软雅黑"/>
                <a:ea typeface="微软雅黑"/>
                <a:sym typeface="Wingdings"/>
              </a:rPr>
              <a:t></a:t>
            </a:r>
            <a:r>
              <a:rPr lang="zh-CN" altLang="en-US" sz="24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呈现时序数据的基本发展趋势</a:t>
            </a:r>
            <a:endParaRPr lang="en-US" altLang="zh-CN" sz="2400" b="1" kern="1200" dirty="0">
              <a:solidFill>
                <a:srgbClr val="FFFF0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742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1052596" y="327739"/>
            <a:ext cx="92396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 hangingPunct="1">
              <a:defRPr sz="2100"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 kern="1200" dirty="0">
              <a:solidFill>
                <a:srgbClr val="DAEFF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052596" y="965327"/>
          <a:ext cx="2687320" cy="3836122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528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9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城市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AQI</a:t>
                      </a:r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指数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北京市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168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天津市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104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石家庄市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152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唐山市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139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9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秦皇岛市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142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9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邯郸市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139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9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邢台市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134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9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保定市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163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9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承德市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137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9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沧州市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97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9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廊坊市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147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9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衡水市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131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135880" y="974070"/>
          <a:ext cx="2499360" cy="3779518"/>
        </p:xfrm>
        <a:graphic>
          <a:graphicData uri="http://schemas.openxmlformats.org/drawingml/2006/table">
            <a:tbl>
              <a:tblPr/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日期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AQI</a:t>
                      </a:r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指数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Shape 246"/>
          <p:cNvSpPr/>
          <p:nvPr/>
        </p:nvSpPr>
        <p:spPr>
          <a:xfrm>
            <a:off x="5014996" y="327739"/>
            <a:ext cx="92395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 hangingPunct="1">
              <a:defRPr sz="2100"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 kern="1200" dirty="0">
              <a:solidFill>
                <a:srgbClr val="DAEFF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497" y="1066802"/>
            <a:ext cx="1540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截面</a:t>
            </a:r>
            <a:endParaRPr lang="en-US" altLang="zh-CN" sz="2800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数据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5240" y="974070"/>
            <a:ext cx="1540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</a:rPr>
              <a:t>时间</a:t>
            </a:r>
            <a:endParaRPr lang="en-US" altLang="zh-CN" sz="2800" dirty="0">
              <a:solidFill>
                <a:srgbClr val="FFFF00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800" dirty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</a:rPr>
              <a:t>序列</a:t>
            </a:r>
            <a:endParaRPr lang="en-US" altLang="zh-CN" sz="2800" dirty="0">
              <a:solidFill>
                <a:srgbClr val="FFFF00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800" dirty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</a:rPr>
              <a:t>数据</a:t>
            </a:r>
          </a:p>
        </p:txBody>
      </p:sp>
      <p:sp>
        <p:nvSpPr>
          <p:cNvPr id="8" name="矩形 7"/>
          <p:cNvSpPr/>
          <p:nvPr/>
        </p:nvSpPr>
        <p:spPr>
          <a:xfrm>
            <a:off x="174838" y="32773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29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日部分城市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空气质量指数（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AQI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14" name="矩形 13"/>
          <p:cNvSpPr/>
          <p:nvPr/>
        </p:nvSpPr>
        <p:spPr>
          <a:xfrm>
            <a:off x="4159404" y="3805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北京市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-14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日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空气质量指数（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AQI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3950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8823" y="433295"/>
            <a:ext cx="7594604" cy="776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400" dirty="0">
                <a:solidFill>
                  <a:srgbClr val="CCFFCC"/>
                </a:solidFill>
              </a:rPr>
              <a:t>实际应用：股票日收盘价格序列的</a:t>
            </a:r>
            <a:r>
              <a:rPr kumimoji="1" lang="en-US" altLang="zh-CN" sz="2400" dirty="0">
                <a:solidFill>
                  <a:srgbClr val="CCFFCC"/>
                </a:solidFill>
              </a:rPr>
              <a:t>N</a:t>
            </a:r>
            <a:r>
              <a:rPr kumimoji="1" lang="zh-CN" altLang="en-US" sz="2400" dirty="0">
                <a:solidFill>
                  <a:srgbClr val="CCFFCC"/>
                </a:solidFill>
              </a:rPr>
              <a:t>日线</a:t>
            </a:r>
          </a:p>
        </p:txBody>
      </p:sp>
      <p:pic>
        <p:nvPicPr>
          <p:cNvPr id="5" name="chartserver.png" descr="chartserver"/>
          <p:cNvPicPr>
            <a:picLocks noChangeAspect="1"/>
          </p:cNvPicPr>
          <p:nvPr/>
        </p:nvPicPr>
        <p:blipFill>
          <a:blip r:embed="rId2"/>
          <a:srcRect b="43266"/>
          <a:stretch>
            <a:fillRect/>
          </a:stretch>
        </p:blipFill>
        <p:spPr>
          <a:xfrm>
            <a:off x="298823" y="1287415"/>
            <a:ext cx="8413064" cy="29409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882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800" b="1" dirty="0"/>
              <a:t>计算方法</a:t>
            </a:r>
            <a:r>
              <a:rPr kumimoji="1" lang="zh-CN" altLang="zh-CN" sz="2800" b="1" dirty="0"/>
              <a:t>？</a:t>
            </a:r>
            <a:r>
              <a:rPr kumimoji="1" lang="zh-CN" altLang="en-US" sz="2800" b="1" dirty="0"/>
              <a:t>？举个例子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56412" y="924752"/>
            <a:ext cx="8229599" cy="12663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zh-CN" alt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第</a:t>
            </a:r>
            <a:r>
              <a:rPr kumimoji="1" lang="en-US" altLang="zh-CN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r>
              <a:rPr kumimoji="1" lang="zh-CN" alt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年</a:t>
            </a:r>
            <a:r>
              <a:rPr kumimoji="1" lang="en-US" altLang="zh-CN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</a:t>
            </a:r>
            <a:r>
              <a:rPr kumimoji="1" lang="zh-CN" alt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第</a:t>
            </a:r>
            <a:r>
              <a:rPr kumimoji="1" lang="en-US" altLang="zh-CN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kumimoji="1" lang="zh-CN" alt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年</a:t>
            </a:r>
            <a:r>
              <a:rPr kumimoji="1" lang="en-US" altLang="zh-CN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</a:t>
            </a:r>
            <a:r>
              <a:rPr kumimoji="1" lang="zh-CN" alt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第</a:t>
            </a:r>
            <a:r>
              <a:rPr kumimoji="1" lang="en-US" altLang="zh-CN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kumimoji="1" lang="zh-CN" alt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年</a:t>
            </a:r>
            <a:endParaRPr kumimoji="1" lang="en-US" altLang="zh-CN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zh-CN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4</a:t>
            </a:r>
            <a:r>
              <a:rPr kumimoji="1" lang="zh-CN" altLang="en-US" sz="3200" b="1" spc="300" dirty="0">
                <a:solidFill>
                  <a:srgbClr val="00FF00"/>
                </a:solidFill>
              </a:rPr>
              <a:t>｜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4</a:t>
            </a:r>
            <a:r>
              <a:rPr kumimoji="1" lang="zh-CN" altLang="en-US" sz="3200" b="1" spc="300" dirty="0">
                <a:solidFill>
                  <a:srgbClr val="00FF00"/>
                </a:solidFill>
              </a:rPr>
              <a:t>｜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4</a:t>
            </a:r>
            <a:r>
              <a:rPr kumimoji="1" lang="zh-CN" altLang="en-US" sz="3200" b="1" spc="300" dirty="0">
                <a:solidFill>
                  <a:srgbClr val="00FF00"/>
                </a:solidFill>
              </a:rPr>
              <a:t>｜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……</a:t>
            </a:r>
          </a:p>
          <a:p>
            <a:pPr marL="0" indent="0">
              <a:lnSpc>
                <a:spcPct val="100000"/>
              </a:lnSpc>
              <a:buNone/>
            </a:pPr>
            <a:endParaRPr kumimoji="1" lang="en-US" altLang="zh-CN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kumimoji="1" lang="en-US" altLang="zh-CN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8" name="直线连接符 17"/>
          <p:cNvCxnSpPr/>
          <p:nvPr/>
        </p:nvCxnSpPr>
        <p:spPr>
          <a:xfrm>
            <a:off x="1464843" y="2086522"/>
            <a:ext cx="193190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991970" y="2146285"/>
            <a:ext cx="67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FF00"/>
                </a:solidFill>
              </a:rPr>
              <a:t>2.5</a:t>
            </a:r>
            <a:endParaRPr kumimoji="1"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98445" y="2146284"/>
            <a:ext cx="67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FF00"/>
                </a:solidFill>
              </a:rPr>
              <a:t>2.5</a:t>
            </a:r>
            <a:endParaRPr kumimoji="1"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176715" y="2142982"/>
            <a:ext cx="67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FF00"/>
                </a:solidFill>
              </a:rPr>
              <a:t>2.5</a:t>
            </a:r>
            <a:endParaRPr kumimoji="1"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75476" y="2131344"/>
            <a:ext cx="67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FF00"/>
                </a:solidFill>
              </a:rPr>
              <a:t>2.5</a:t>
            </a:r>
            <a:endParaRPr kumimoji="1"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74713" y="2125880"/>
            <a:ext cx="67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FF00"/>
                </a:solidFill>
              </a:rPr>
              <a:t>2.5</a:t>
            </a:r>
            <a:endParaRPr kumimoji="1"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-1305969" y="2124257"/>
            <a:ext cx="338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000" b="1" dirty="0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移动平均序列</a:t>
            </a:r>
            <a:r>
              <a:rPr kumimoji="1" lang="zh-CN" altLang="en-US" sz="2000" b="1" dirty="0">
                <a:solidFill>
                  <a:srgbClr val="FFFF00"/>
                </a:solidFill>
                <a:latin typeface="微软雅黑"/>
                <a:ea typeface="微软雅黑"/>
                <a:cs typeface="微软雅黑"/>
                <a:sym typeface="Wingdings"/>
              </a:rPr>
              <a:t></a:t>
            </a:r>
            <a:endParaRPr kumimoji="1" lang="zh-CN" altLang="en-US" sz="2000" b="1" dirty="0">
              <a:solidFill>
                <a:srgbClr val="FFFF00"/>
              </a:solidFill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36" name="直线连接符 35"/>
          <p:cNvCxnSpPr/>
          <p:nvPr/>
        </p:nvCxnSpPr>
        <p:spPr>
          <a:xfrm>
            <a:off x="2002736" y="2086522"/>
            <a:ext cx="193190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/>
          <p:cNvCxnSpPr/>
          <p:nvPr/>
        </p:nvCxnSpPr>
        <p:spPr>
          <a:xfrm>
            <a:off x="2574972" y="2089512"/>
            <a:ext cx="193190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/>
          <p:nvPr/>
        </p:nvCxnSpPr>
        <p:spPr>
          <a:xfrm>
            <a:off x="3118089" y="2077561"/>
            <a:ext cx="193190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线连接符 38"/>
          <p:cNvCxnSpPr/>
          <p:nvPr/>
        </p:nvCxnSpPr>
        <p:spPr>
          <a:xfrm>
            <a:off x="3785957" y="2077561"/>
            <a:ext cx="193190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54" y="2548200"/>
            <a:ext cx="4241935" cy="25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2"/>
          <p:cNvSpPr txBox="1">
            <a:spLocks/>
          </p:cNvSpPr>
          <p:nvPr/>
        </p:nvSpPr>
        <p:spPr>
          <a:xfrm>
            <a:off x="1403178" y="36866"/>
            <a:ext cx="8229599" cy="1266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•"/>
              <a:defRPr sz="28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–"/>
              <a:defRPr sz="24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•"/>
              <a:defRPr sz="20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–"/>
              <a:defRPr sz="18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»"/>
              <a:defRPr sz="18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kumimoji="1" lang="zh-CN" alt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第</a:t>
            </a:r>
            <a:r>
              <a:rPr kumimoji="1" lang="en-US" altLang="zh-CN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r>
              <a:rPr kumimoji="1" lang="zh-CN" alt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年</a:t>
            </a:r>
            <a:r>
              <a:rPr kumimoji="1" lang="en-US" altLang="zh-CN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</a:t>
            </a:r>
            <a:r>
              <a:rPr kumimoji="1" lang="zh-CN" alt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第</a:t>
            </a:r>
            <a:r>
              <a:rPr kumimoji="1" lang="en-US" altLang="zh-CN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kumimoji="1" lang="zh-CN" alt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年</a:t>
            </a:r>
            <a:r>
              <a:rPr kumimoji="1" lang="en-US" altLang="zh-CN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</a:t>
            </a:r>
            <a:r>
              <a:rPr kumimoji="1" lang="zh-CN" alt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第</a:t>
            </a:r>
            <a:r>
              <a:rPr kumimoji="1" lang="en-US" altLang="zh-CN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kumimoji="1" lang="zh-CN" alt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年</a:t>
            </a:r>
            <a:endParaRPr kumimoji="1" lang="en-US" altLang="zh-CN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kumimoji="1" lang="zh-CN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4</a:t>
            </a:r>
            <a:r>
              <a:rPr kumimoji="1" lang="zh-CN" altLang="en-US" sz="3200" b="1" spc="300" dirty="0">
                <a:solidFill>
                  <a:srgbClr val="00FF00"/>
                </a:solidFill>
              </a:rPr>
              <a:t>｜</a:t>
            </a:r>
            <a:r>
              <a:rPr kumimoji="1" lang="zh-CN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zh-CN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4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zh-CN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6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zh-CN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8</a:t>
            </a:r>
            <a:r>
              <a:rPr kumimoji="1" lang="zh-CN" altLang="en-US" sz="3200" b="1" spc="300" dirty="0">
                <a:solidFill>
                  <a:srgbClr val="00FF00"/>
                </a:solidFill>
              </a:rPr>
              <a:t>｜</a:t>
            </a:r>
            <a:r>
              <a:rPr kumimoji="1" lang="zh-CN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zh-CN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6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zh-CN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9</a:t>
            </a:r>
            <a:r>
              <a:rPr kumimoji="1" lang="zh-CN" altLang="en-US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kumimoji="1" lang="zh-CN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kumimoji="1" lang="zh-CN" altLang="en-US" sz="3200" b="1" spc="300" dirty="0">
                <a:solidFill>
                  <a:srgbClr val="00FF00"/>
                </a:solidFill>
              </a:rPr>
              <a:t>｜</a:t>
            </a:r>
            <a:r>
              <a:rPr kumimoji="1" lang="en-US" altLang="zh-CN" sz="24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……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kumimoji="1" lang="en-US" altLang="zh-CN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kumimoji="1" lang="en-US" altLang="zh-CN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7" name="直线连接符 16"/>
          <p:cNvCxnSpPr/>
          <p:nvPr/>
        </p:nvCxnSpPr>
        <p:spPr>
          <a:xfrm>
            <a:off x="1452589" y="1218567"/>
            <a:ext cx="193190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996011" y="1302910"/>
            <a:ext cx="2287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FF00"/>
                </a:solidFill>
              </a:rPr>
              <a:t>2.5</a:t>
            </a:r>
            <a:endParaRPr kumimoji="1"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97410" y="1308211"/>
            <a:ext cx="2123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FF00"/>
                </a:solidFill>
              </a:rPr>
              <a:t>2.75</a:t>
            </a:r>
            <a:endParaRPr kumimoji="1"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43606" y="1304909"/>
            <a:ext cx="234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FF00"/>
                </a:solidFill>
              </a:rPr>
              <a:t>3.25</a:t>
            </a:r>
            <a:endParaRPr kumimoji="1"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02526" y="1308212"/>
            <a:ext cx="210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FF00"/>
                </a:solidFill>
              </a:rPr>
              <a:t>4.0</a:t>
            </a:r>
            <a:endParaRPr kumimoji="1"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51610" y="1312889"/>
            <a:ext cx="2591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FF00"/>
                </a:solidFill>
              </a:rPr>
              <a:t>5.0</a:t>
            </a:r>
            <a:endParaRPr kumimoji="1"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-942616" y="1303223"/>
            <a:ext cx="2877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000" b="1" dirty="0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移动平均序列</a:t>
            </a:r>
            <a:r>
              <a:rPr kumimoji="1" lang="zh-CN" altLang="en-US" sz="2000" b="1" dirty="0">
                <a:solidFill>
                  <a:srgbClr val="FFFF00"/>
                </a:solidFill>
                <a:latin typeface="微软雅黑"/>
                <a:ea typeface="微软雅黑"/>
                <a:cs typeface="微软雅黑"/>
                <a:sym typeface="Wingdings"/>
              </a:rPr>
              <a:t></a:t>
            </a:r>
            <a:endParaRPr kumimoji="1" lang="zh-CN" altLang="en-US" sz="2000" b="1" dirty="0">
              <a:solidFill>
                <a:srgbClr val="FFFF00"/>
              </a:solidFill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31" name="直线连接符 30"/>
          <p:cNvCxnSpPr/>
          <p:nvPr/>
        </p:nvCxnSpPr>
        <p:spPr>
          <a:xfrm>
            <a:off x="2110010" y="1218567"/>
            <a:ext cx="213359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/>
          <p:cNvCxnSpPr/>
          <p:nvPr/>
        </p:nvCxnSpPr>
        <p:spPr>
          <a:xfrm>
            <a:off x="2622482" y="1221557"/>
            <a:ext cx="193190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线连接符 32"/>
          <p:cNvCxnSpPr/>
          <p:nvPr/>
        </p:nvCxnSpPr>
        <p:spPr>
          <a:xfrm>
            <a:off x="3165599" y="1209606"/>
            <a:ext cx="193190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/>
          <p:cNvCxnSpPr/>
          <p:nvPr/>
        </p:nvCxnSpPr>
        <p:spPr>
          <a:xfrm>
            <a:off x="3788644" y="1209606"/>
            <a:ext cx="193190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651247" y="3841943"/>
            <a:ext cx="2950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F2F2F2"/>
                </a:solidFill>
                <a:latin typeface="微软雅黑"/>
                <a:ea typeface="微软雅黑"/>
                <a:cs typeface="微软雅黑"/>
              </a:rPr>
              <a:t>中心化移动平均</a:t>
            </a:r>
            <a:endParaRPr kumimoji="1" lang="en-US" altLang="zh-CN" sz="2400" dirty="0">
              <a:solidFill>
                <a:srgbClr val="F2F2F2"/>
              </a:solidFill>
              <a:latin typeface="微软雅黑"/>
              <a:ea typeface="微软雅黑"/>
              <a:cs typeface="微软雅黑"/>
            </a:endParaRPr>
          </a:p>
          <a:p>
            <a:r>
              <a:rPr kumimoji="1" lang="zh-CN" altLang="en-US" sz="2400" dirty="0">
                <a:solidFill>
                  <a:srgbClr val="F2F2F2"/>
                </a:solidFill>
                <a:latin typeface="微软雅黑"/>
                <a:ea typeface="微软雅黑"/>
                <a:cs typeface="微软雅黑"/>
              </a:rPr>
              <a:t>（见课本</a:t>
            </a:r>
            <a:r>
              <a:rPr kumimoji="1" lang="en-US" altLang="zh-CN" sz="2400" dirty="0">
                <a:solidFill>
                  <a:srgbClr val="F2F2F2"/>
                </a:solidFill>
                <a:latin typeface="微软雅黑"/>
                <a:ea typeface="微软雅黑"/>
                <a:cs typeface="微软雅黑"/>
              </a:rPr>
              <a:t>p149</a:t>
            </a:r>
            <a:r>
              <a:rPr kumimoji="1" lang="zh-CN" altLang="en-US" sz="2400" dirty="0">
                <a:solidFill>
                  <a:srgbClr val="F2F2F2"/>
                </a:solidFill>
                <a:latin typeface="微软雅黑"/>
                <a:ea typeface="微软雅黑"/>
                <a:cs typeface="微软雅黑"/>
              </a:rPr>
              <a:t>）</a:t>
            </a:r>
          </a:p>
        </p:txBody>
      </p:sp>
      <p:pic>
        <p:nvPicPr>
          <p:cNvPr id="4986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2253" y="1910495"/>
            <a:ext cx="4482733" cy="30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51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800" b="1" dirty="0"/>
              <a:t>小结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sz="3600" dirty="0">
                <a:solidFill>
                  <a:schemeClr val="tx1">
                    <a:lumMod val="95000"/>
                  </a:schemeClr>
                </a:solidFill>
              </a:rPr>
              <a:t>移动平均法：</a:t>
            </a:r>
            <a:endParaRPr kumimoji="1" lang="en-US" altLang="zh-CN" sz="36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kumimoji="1" lang="zh-CN" altLang="en-US" dirty="0">
                <a:solidFill>
                  <a:schemeClr val="tx1">
                    <a:lumMod val="95000"/>
                  </a:schemeClr>
                </a:solidFill>
              </a:rPr>
              <a:t>原始序列</a:t>
            </a:r>
            <a:r>
              <a:rPr kumimoji="1" lang="en-US" altLang="zh-CN" dirty="0">
                <a:solidFill>
                  <a:schemeClr val="tx1">
                    <a:lumMod val="95000"/>
                  </a:schemeClr>
                </a:solidFill>
              </a:rPr>
              <a:t>Y</a:t>
            </a:r>
            <a:r>
              <a:rPr kumimoji="1" lang="zh-CN" altLang="en-US" dirty="0">
                <a:solidFill>
                  <a:schemeClr val="tx1">
                    <a:lumMod val="95000"/>
                  </a:schemeClr>
                </a:solidFill>
                <a:sym typeface="Wingdings"/>
              </a:rPr>
              <a:t></a:t>
            </a:r>
            <a:r>
              <a:rPr kumimoji="1" lang="en-US" altLang="zh-CN" dirty="0">
                <a:solidFill>
                  <a:schemeClr val="tx1">
                    <a:lumMod val="95000"/>
                  </a:schemeClr>
                </a:solidFill>
                <a:sym typeface="Wingdings"/>
              </a:rPr>
              <a:t>TC</a:t>
            </a:r>
            <a:r>
              <a:rPr kumimoji="1" lang="zh-CN" altLang="en-US" dirty="0">
                <a:solidFill>
                  <a:schemeClr val="tx1">
                    <a:lumMod val="95000"/>
                  </a:schemeClr>
                </a:solidFill>
                <a:sym typeface="Wingdings"/>
              </a:rPr>
              <a:t>项</a:t>
            </a:r>
            <a:endParaRPr kumimoji="1" lang="en-US" altLang="zh-CN" dirty="0">
              <a:solidFill>
                <a:schemeClr val="tx1">
                  <a:lumMod val="95000"/>
                </a:schemeClr>
              </a:solidFill>
              <a:sym typeface="Wingdings"/>
            </a:endParaRPr>
          </a:p>
          <a:p>
            <a:r>
              <a:rPr kumimoji="1" lang="zh-CN" altLang="en-US" dirty="0">
                <a:solidFill>
                  <a:schemeClr val="tx1">
                    <a:lumMod val="95000"/>
                  </a:schemeClr>
                </a:solidFill>
              </a:rPr>
              <a:t>注意：</a:t>
            </a:r>
            <a:r>
              <a:rPr kumimoji="1" lang="en-US" altLang="zh-CN" dirty="0">
                <a:solidFill>
                  <a:schemeClr val="tx1">
                    <a:lumMod val="95000"/>
                  </a:schemeClr>
                </a:solidFill>
              </a:rPr>
              <a:t>N</a:t>
            </a:r>
            <a:r>
              <a:rPr kumimoji="1" lang="zh-CN" altLang="en-US" dirty="0">
                <a:solidFill>
                  <a:schemeClr val="tx1">
                    <a:lumMod val="95000"/>
                  </a:schemeClr>
                </a:solidFill>
              </a:rPr>
              <a:t>应取为季节变动的周期！</a:t>
            </a:r>
          </a:p>
          <a:p>
            <a:endParaRPr kumimoji="1" lang="en-US" altLang="zh-CN" dirty="0">
              <a:solidFill>
                <a:schemeClr val="tx1">
                  <a:lumMod val="95000"/>
                </a:schemeClr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9640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4294967295"/>
          </p:nvPr>
        </p:nvSpPr>
        <p:spPr>
          <a:xfrm>
            <a:off x="334536" y="333660"/>
            <a:ext cx="8229600" cy="880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800" b="1" dirty="0"/>
              <a:t>（</a:t>
            </a:r>
            <a:r>
              <a:rPr kumimoji="1" lang="en-US" altLang="zh-CN" sz="2800" b="1" dirty="0"/>
              <a:t>2</a:t>
            </a:r>
            <a:r>
              <a:rPr kumimoji="1" lang="zh-CN" altLang="en-US" sz="2800" b="1" dirty="0"/>
              <a:t>）时间回归法（趋势外推）</a:t>
            </a:r>
          </a:p>
          <a:p>
            <a:endParaRPr kumimoji="1"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334536" y="1147923"/>
            <a:ext cx="4572000" cy="28038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 hangingPunct="1">
              <a:lnSpc>
                <a:spcPct val="150000"/>
              </a:lnSpc>
              <a:spcBef>
                <a:spcPts val="1368"/>
              </a:spcBef>
              <a:buFont typeface="Arial"/>
              <a:buChar char="•"/>
            </a:pPr>
            <a:r>
              <a:rPr kumimoji="1" lang="zh-CN" altLang="en-US" sz="2400" kern="1200" dirty="0">
                <a:solidFill>
                  <a:srgbClr val="DAEFF5"/>
                </a:solidFill>
                <a:latin typeface="微软雅黑"/>
                <a:ea typeface="微软雅黑"/>
              </a:rPr>
              <a:t>已知：</a:t>
            </a:r>
            <a:r>
              <a:rPr kumimoji="1" lang="en-US" altLang="zh-CN" sz="2400" kern="1200" dirty="0">
                <a:solidFill>
                  <a:srgbClr val="DAEFF5"/>
                </a:solidFill>
                <a:latin typeface="微软雅黑"/>
                <a:ea typeface="微软雅黑"/>
              </a:rPr>
              <a:t>Y</a:t>
            </a:r>
            <a:r>
              <a:rPr kumimoji="1" lang="en-US" altLang="zh-CN" sz="2400" kern="1200" baseline="-25000" dirty="0">
                <a:solidFill>
                  <a:srgbClr val="DAEFF5"/>
                </a:solidFill>
                <a:latin typeface="微软雅黑"/>
                <a:ea typeface="微软雅黑"/>
              </a:rPr>
              <a:t>1</a:t>
            </a:r>
            <a:r>
              <a:rPr kumimoji="1" lang="en-US" altLang="zh-CN" sz="2400" kern="1200" dirty="0">
                <a:solidFill>
                  <a:srgbClr val="DAEFF5"/>
                </a:solidFill>
                <a:latin typeface="微软雅黑"/>
                <a:ea typeface="微软雅黑"/>
              </a:rPr>
              <a:t>,Y</a:t>
            </a:r>
            <a:r>
              <a:rPr kumimoji="1" lang="en-US" altLang="zh-CN" sz="2400" kern="1200" baseline="-25000" dirty="0">
                <a:solidFill>
                  <a:srgbClr val="DAEFF5"/>
                </a:solidFill>
                <a:latin typeface="微软雅黑"/>
                <a:ea typeface="微软雅黑"/>
              </a:rPr>
              <a:t>2</a:t>
            </a:r>
            <a:r>
              <a:rPr kumimoji="1" lang="en-US" altLang="zh-CN" sz="2400" kern="1200" dirty="0">
                <a:solidFill>
                  <a:srgbClr val="DAEFF5"/>
                </a:solidFill>
                <a:latin typeface="微软雅黑"/>
                <a:ea typeface="微软雅黑"/>
              </a:rPr>
              <a:t>,…,</a:t>
            </a:r>
            <a:r>
              <a:rPr kumimoji="1" lang="en-US" altLang="zh-CN" sz="2400" kern="1200" dirty="0" err="1">
                <a:solidFill>
                  <a:srgbClr val="DAEFF5"/>
                </a:solidFill>
                <a:latin typeface="微软雅黑"/>
                <a:ea typeface="微软雅黑"/>
              </a:rPr>
              <a:t>Y</a:t>
            </a:r>
            <a:r>
              <a:rPr kumimoji="1" lang="en-US" altLang="zh-CN" sz="2400" kern="1200" baseline="-25000" dirty="0" err="1">
                <a:solidFill>
                  <a:srgbClr val="DAEFF5"/>
                </a:solidFill>
                <a:latin typeface="微软雅黑"/>
                <a:ea typeface="微软雅黑"/>
              </a:rPr>
              <a:t>n</a:t>
            </a:r>
            <a:endParaRPr kumimoji="1" lang="en-US" altLang="zh-CN" sz="2400" kern="1200" baseline="-25000" dirty="0">
              <a:solidFill>
                <a:srgbClr val="DAEFF5"/>
              </a:solidFill>
              <a:latin typeface="微软雅黑"/>
              <a:ea typeface="微软雅黑"/>
            </a:endParaRPr>
          </a:p>
          <a:p>
            <a:pPr marL="342900" lvl="0" indent="-342900" defTabSz="457200" hangingPunct="1">
              <a:lnSpc>
                <a:spcPct val="150000"/>
              </a:lnSpc>
              <a:spcBef>
                <a:spcPts val="1368"/>
              </a:spcBef>
              <a:buFont typeface="Arial"/>
              <a:buChar char="•"/>
            </a:pPr>
            <a:r>
              <a:rPr kumimoji="1" lang="zh-CN" altLang="en-US" sz="2400" kern="1200" dirty="0">
                <a:solidFill>
                  <a:srgbClr val="DAEFF5"/>
                </a:solidFill>
                <a:latin typeface="微软雅黑"/>
                <a:ea typeface="微软雅黑"/>
              </a:rPr>
              <a:t>因变量：时间序列指标（</a:t>
            </a:r>
            <a:r>
              <a:rPr kumimoji="1" lang="en-US" altLang="zh-CN" sz="2400" kern="1200" dirty="0" err="1">
                <a:solidFill>
                  <a:srgbClr val="DAEFF5"/>
                </a:solidFill>
                <a:latin typeface="微软雅黑"/>
                <a:ea typeface="微软雅黑"/>
              </a:rPr>
              <a:t>Y</a:t>
            </a:r>
            <a:r>
              <a:rPr kumimoji="1" lang="en-US" altLang="zh-CN" sz="2400" kern="1200" baseline="-25000" dirty="0" err="1">
                <a:solidFill>
                  <a:srgbClr val="DAEFF5"/>
                </a:solidFill>
                <a:latin typeface="微软雅黑"/>
                <a:ea typeface="微软雅黑"/>
              </a:rPr>
              <a:t>t</a:t>
            </a:r>
            <a:r>
              <a:rPr kumimoji="1" lang="zh-CN" altLang="en-US" sz="2400" kern="1200" dirty="0">
                <a:solidFill>
                  <a:srgbClr val="DAEFF5"/>
                </a:solidFill>
                <a:latin typeface="微软雅黑"/>
                <a:ea typeface="微软雅黑"/>
              </a:rPr>
              <a:t>）</a:t>
            </a:r>
            <a:endParaRPr kumimoji="1" lang="en-US" altLang="zh-CN" sz="2400" kern="1200" dirty="0">
              <a:solidFill>
                <a:srgbClr val="DAEFF5"/>
              </a:solidFill>
              <a:latin typeface="微软雅黑"/>
              <a:ea typeface="微软雅黑"/>
            </a:endParaRPr>
          </a:p>
          <a:p>
            <a:pPr marL="342900" lvl="0" indent="-342900" defTabSz="457200" hangingPunct="1">
              <a:lnSpc>
                <a:spcPct val="150000"/>
              </a:lnSpc>
              <a:spcBef>
                <a:spcPts val="1368"/>
              </a:spcBef>
              <a:buFont typeface="Arial"/>
              <a:buChar char="•"/>
            </a:pPr>
            <a:r>
              <a:rPr kumimoji="1" lang="zh-CN" altLang="en-US" sz="2400" kern="1200" dirty="0">
                <a:solidFill>
                  <a:srgbClr val="DAEFF5"/>
                </a:solidFill>
                <a:latin typeface="微软雅黑"/>
                <a:ea typeface="微软雅黑"/>
              </a:rPr>
              <a:t>自变量：时间（</a:t>
            </a:r>
            <a:r>
              <a:rPr kumimoji="1" lang="en-US" altLang="zh-CN" sz="2400" kern="1200" dirty="0">
                <a:solidFill>
                  <a:srgbClr val="DAEFF5"/>
                </a:solidFill>
                <a:latin typeface="微软雅黑"/>
                <a:ea typeface="微软雅黑"/>
              </a:rPr>
              <a:t>t</a:t>
            </a:r>
            <a:r>
              <a:rPr kumimoji="1" lang="zh-CN" altLang="en-US" sz="2400" kern="1200" dirty="0">
                <a:solidFill>
                  <a:srgbClr val="DAEFF5"/>
                </a:solidFill>
                <a:latin typeface="微软雅黑"/>
                <a:ea typeface="微软雅黑"/>
              </a:rPr>
              <a:t>＝</a:t>
            </a:r>
            <a:r>
              <a:rPr kumimoji="1" lang="en-US" altLang="zh-CN" sz="2400" kern="1200" dirty="0">
                <a:solidFill>
                  <a:srgbClr val="DAEFF5"/>
                </a:solidFill>
                <a:latin typeface="微软雅黑"/>
                <a:ea typeface="微软雅黑"/>
              </a:rPr>
              <a:t>1,2,…,n</a:t>
            </a:r>
            <a:r>
              <a:rPr kumimoji="1" lang="zh-CN" altLang="en-US" sz="2400" kern="1200" dirty="0">
                <a:solidFill>
                  <a:srgbClr val="DAEFF5"/>
                </a:solidFill>
                <a:latin typeface="微软雅黑"/>
                <a:ea typeface="微软雅黑"/>
              </a:rPr>
              <a:t>）</a:t>
            </a:r>
            <a:endParaRPr kumimoji="1" lang="en-US" altLang="zh-CN" sz="2400" kern="1200" dirty="0">
              <a:solidFill>
                <a:srgbClr val="DAEFF5"/>
              </a:solidFill>
              <a:latin typeface="微软雅黑"/>
              <a:ea typeface="微软雅黑"/>
            </a:endParaRPr>
          </a:p>
          <a:p>
            <a:pPr marL="342900" indent="-342900" defTabSz="457200" hangingPunct="1">
              <a:lnSpc>
                <a:spcPct val="150000"/>
              </a:lnSpc>
              <a:spcBef>
                <a:spcPts val="1368"/>
              </a:spcBef>
              <a:buFont typeface="Arial"/>
              <a:buChar char="•"/>
            </a:pPr>
            <a:r>
              <a:rPr kumimoji="1" lang="zh-CN" altLang="en-US" sz="2400" kern="1200" dirty="0">
                <a:solidFill>
                  <a:srgbClr val="DAEFF5"/>
                </a:solidFill>
                <a:latin typeface="微软雅黑"/>
                <a:ea typeface="微软雅黑"/>
              </a:rPr>
              <a:t>建立回归模型</a:t>
            </a:r>
            <a:endParaRPr kumimoji="1" lang="en-US" altLang="zh-CN" sz="2400" kern="1200" dirty="0">
              <a:solidFill>
                <a:srgbClr val="DAEFF5"/>
              </a:solidFill>
              <a:latin typeface="微软雅黑"/>
              <a:ea typeface="微软雅黑"/>
            </a:endParaRPr>
          </a:p>
        </p:txBody>
      </p:sp>
      <p:pic>
        <p:nvPicPr>
          <p:cNvPr id="439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2920" y="1048215"/>
            <a:ext cx="3960143" cy="325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93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6499" y="1033345"/>
            <a:ext cx="4114268" cy="327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4294967295"/>
          </p:nvPr>
        </p:nvSpPr>
        <p:spPr>
          <a:xfrm>
            <a:off x="464560" y="1020852"/>
            <a:ext cx="4326673" cy="838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/>
              <a:t>最简单：</a:t>
            </a:r>
            <a:endParaRPr kumimoji="1" lang="en-US" altLang="zh-CN" sz="2800" dirty="0"/>
          </a:p>
          <a:p>
            <a:pPr>
              <a:lnSpc>
                <a:spcPct val="150000"/>
              </a:lnSpc>
            </a:pPr>
            <a:endParaRPr kumimoji="1" lang="en-US" altLang="zh-CN" sz="2800" dirty="0"/>
          </a:p>
          <a:p>
            <a:pPr>
              <a:lnSpc>
                <a:spcPct val="150000"/>
              </a:lnSpc>
            </a:pPr>
            <a:r>
              <a:rPr kumimoji="1" lang="zh-CN" altLang="en-US" sz="2800" dirty="0"/>
              <a:t>更复杂的情况</a:t>
            </a:r>
            <a:r>
              <a:rPr kumimoji="1" lang="en-US" altLang="zh-CN" sz="2800" dirty="0"/>
              <a:t> :</a:t>
            </a:r>
          </a:p>
          <a:p>
            <a:pPr lvl="1" indent="-342900">
              <a:lnSpc>
                <a:spcPct val="150000"/>
              </a:lnSpc>
              <a:buFont typeface="Symbol" charset="2"/>
              <a:buChar char="-"/>
            </a:pPr>
            <a:r>
              <a:rPr kumimoji="1" lang="zh-CN" altLang="en-US" sz="2400" dirty="0"/>
              <a:t>课本</a:t>
            </a:r>
            <a:r>
              <a:rPr kumimoji="1" lang="en-US" altLang="zh-CN" sz="2400" dirty="0"/>
              <a:t>p150</a:t>
            </a:r>
          </a:p>
        </p:txBody>
      </p:sp>
      <p:graphicFrame>
        <p:nvGraphicFramePr>
          <p:cNvPr id="4495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866838"/>
              </p:ext>
            </p:extLst>
          </p:nvPr>
        </p:nvGraphicFramePr>
        <p:xfrm>
          <a:off x="893844" y="1889993"/>
          <a:ext cx="23352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85" name="Equation" r:id="rId3" imgW="990462" imgH="228738" progId="Equation.DSMT4">
                  <p:embed/>
                </p:oleObj>
              </mc:Choice>
              <mc:Fallback>
                <p:oleObj name="Equation" r:id="rId3" imgW="990462" imgH="228738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844" y="1889993"/>
                        <a:ext cx="2335213" cy="560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4132737" y="572618"/>
            <a:ext cx="4775703" cy="3795248"/>
            <a:chOff x="3654619" y="824649"/>
            <a:chExt cx="4775703" cy="3795248"/>
          </a:xfrm>
        </p:grpSpPr>
        <p:pic>
          <p:nvPicPr>
            <p:cNvPr id="427009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4619" y="824649"/>
              <a:ext cx="4775703" cy="3795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44953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4203085"/>
                </p:ext>
              </p:extLst>
            </p:nvPr>
          </p:nvGraphicFramePr>
          <p:xfrm>
            <a:off x="4936845" y="1917319"/>
            <a:ext cx="1776412" cy="795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686" name="Equation" r:id="rId6" imgW="1078560" imgH="456840" progId="Equation.DSMT4">
                    <p:embed/>
                  </p:oleObj>
                </mc:Choice>
                <mc:Fallback>
                  <p:oleObj name="Equation" r:id="rId6" imgW="1078560" imgH="456840" progId="Equation.DSMT4">
                    <p:embed/>
                    <p:pic>
                      <p:nvPicPr>
                        <p:cNvPr id="0" name="Picture 1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6845" y="1917319"/>
                          <a:ext cx="1776412" cy="795337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3697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707511" y="657984"/>
            <a:ext cx="4254284" cy="3436500"/>
            <a:chOff x="3654619" y="824649"/>
            <a:chExt cx="4775703" cy="3795248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4619" y="824649"/>
              <a:ext cx="4775703" cy="3795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9107399"/>
                </p:ext>
              </p:extLst>
            </p:nvPr>
          </p:nvGraphicFramePr>
          <p:xfrm>
            <a:off x="4937066" y="1918603"/>
            <a:ext cx="1776722" cy="794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640" name="Equation" r:id="rId4" imgW="1078560" imgH="456840" progId="Equation.DSMT4">
                    <p:embed/>
                  </p:oleObj>
                </mc:Choice>
                <mc:Fallback>
                  <p:oleObj name="Equation" r:id="rId4" imgW="1078560" imgH="456840" progId="Equation.DSMT4">
                    <p:embed/>
                    <p:pic>
                      <p:nvPicPr>
                        <p:cNvPr id="0" name="Picture 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7066" y="1918603"/>
                          <a:ext cx="1776722" cy="794210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/>
          <p:cNvGrpSpPr/>
          <p:nvPr/>
        </p:nvGrpSpPr>
        <p:grpSpPr>
          <a:xfrm>
            <a:off x="91073" y="655507"/>
            <a:ext cx="4275383" cy="3404839"/>
            <a:chOff x="4624779" y="1289820"/>
            <a:chExt cx="4275383" cy="3404839"/>
          </a:xfrm>
        </p:grpSpPr>
        <p:pic>
          <p:nvPicPr>
            <p:cNvPr id="447490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24779" y="1289820"/>
              <a:ext cx="4275383" cy="3404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5933073" y="2371490"/>
            <a:ext cx="1323975" cy="700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641" name="Equation" r:id="rId7" imgW="914400" imgH="456924" progId="Equation.DSMT4">
                    <p:embed/>
                  </p:oleObj>
                </mc:Choice>
                <mc:Fallback>
                  <p:oleObj name="Equation" r:id="rId7" imgW="914400" imgH="456924" progId="Equation.DSMT4">
                    <p:embed/>
                    <p:pic>
                      <p:nvPicPr>
                        <p:cNvPr id="0" name="Picture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3073" y="2371490"/>
                          <a:ext cx="1323975" cy="70008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398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时间回归法的主要步骤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150697" y="1112931"/>
            <a:ext cx="8926467" cy="3748738"/>
          </a:xfrm>
        </p:spPr>
        <p:txBody>
          <a:bodyPr>
            <a:normAutofit/>
          </a:bodyPr>
          <a:lstStyle/>
          <a:p>
            <a:pPr>
              <a:spcBef>
                <a:spcPts val="1968"/>
              </a:spcBef>
            </a:pPr>
            <a:r>
              <a:rPr kumimoji="1" lang="zh-CN" altLang="en-US" sz="2400" dirty="0"/>
              <a:t>绘制</a:t>
            </a:r>
            <a:r>
              <a:rPr kumimoji="1" lang="en-US" altLang="zh-CN" sz="2400" dirty="0" err="1"/>
              <a:t>Y</a:t>
            </a:r>
            <a:r>
              <a:rPr kumimoji="1" lang="en-US" altLang="zh-CN" sz="2400" baseline="-25000" dirty="0" err="1"/>
              <a:t>t</a:t>
            </a:r>
            <a:r>
              <a:rPr kumimoji="1" lang="zh-CN" altLang="en-US" sz="2400" dirty="0"/>
              <a:t>与</a:t>
            </a:r>
            <a:r>
              <a:rPr kumimoji="1" lang="en-US" altLang="zh-CN" sz="2400" dirty="0"/>
              <a:t>t</a:t>
            </a:r>
            <a:r>
              <a:rPr kumimoji="1" lang="zh-CN" altLang="en-US" sz="2400" dirty="0"/>
              <a:t>的散点图，观察数据特点（线性？非线性？） ，结合经验确定回归模型的形式</a:t>
            </a:r>
            <a:endParaRPr kumimoji="1" lang="en-US" altLang="zh-CN" sz="2400" dirty="0"/>
          </a:p>
          <a:p>
            <a:pPr>
              <a:spcBef>
                <a:spcPts val="1968"/>
              </a:spcBef>
            </a:pPr>
            <a:r>
              <a:rPr kumimoji="1" lang="zh-CN" altLang="en-US" sz="2400" dirty="0"/>
              <a:t>使用最小二乘法估计回归系数</a:t>
            </a:r>
          </a:p>
          <a:p>
            <a:pPr>
              <a:spcBef>
                <a:spcPts val="1968"/>
              </a:spcBef>
            </a:pPr>
            <a:r>
              <a:rPr kumimoji="1" lang="zh-CN" altLang="en-US" sz="2400" dirty="0"/>
              <a:t>比较不同模型的拟合效果（调整的</a:t>
            </a:r>
            <a:r>
              <a:rPr kumimoji="1" lang="en-US" altLang="zh-CN" sz="2400" dirty="0"/>
              <a:t>R</a:t>
            </a:r>
            <a:r>
              <a:rPr kumimoji="1" lang="en-US" altLang="zh-CN" sz="2400" baseline="30000" dirty="0"/>
              <a:t>2</a:t>
            </a:r>
            <a:r>
              <a:rPr kumimoji="1" lang="zh-CN" altLang="en-US" sz="2400" dirty="0"/>
              <a:t>），选择相对准确的模型</a:t>
            </a:r>
            <a:endParaRPr kumimoji="1" lang="en-US" altLang="zh-CN" sz="2400" dirty="0"/>
          </a:p>
          <a:p>
            <a:pPr>
              <a:spcBef>
                <a:spcPts val="1968"/>
              </a:spcBef>
            </a:pPr>
            <a:r>
              <a:rPr kumimoji="1" lang="zh-CN" altLang="en-US" sz="2400" dirty="0"/>
              <a:t>拟合值即为</a:t>
            </a:r>
            <a:r>
              <a:rPr kumimoji="1" lang="en-US" altLang="zh-CN" sz="2400" dirty="0"/>
              <a:t>TC</a:t>
            </a:r>
            <a:r>
              <a:rPr kumimoji="1" lang="zh-CN" altLang="en-US" sz="2400" dirty="0"/>
              <a:t>项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399386"/>
              </p:ext>
            </p:extLst>
          </p:nvPr>
        </p:nvGraphicFramePr>
        <p:xfrm>
          <a:off x="3156790" y="3602036"/>
          <a:ext cx="397986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48" name="Equation" r:id="rId3" imgW="1672920" imgH="283320" progId="Equation.DSMT4">
                  <p:embed/>
                </p:oleObj>
              </mc:Choice>
              <mc:Fallback>
                <p:oleObj name="Equation" r:id="rId3" imgW="1672920" imgH="28332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790" y="3602036"/>
                        <a:ext cx="3979862" cy="7159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34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800" b="1" dirty="0"/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dirty="0">
                <a:solidFill>
                  <a:srgbClr val="F2F2F2"/>
                </a:solidFill>
              </a:rPr>
              <a:t>获得</a:t>
            </a:r>
            <a:r>
              <a:rPr kumimoji="1" lang="en-US" altLang="zh-CN" dirty="0">
                <a:solidFill>
                  <a:srgbClr val="F2F2F2"/>
                </a:solidFill>
              </a:rPr>
              <a:t>TC</a:t>
            </a:r>
            <a:r>
              <a:rPr kumimoji="1" lang="zh-CN" altLang="en-US" dirty="0">
                <a:solidFill>
                  <a:srgbClr val="F2F2F2"/>
                </a:solidFill>
              </a:rPr>
              <a:t>项的办法</a:t>
            </a:r>
            <a:endParaRPr kumimoji="1" lang="en-US" altLang="zh-CN" dirty="0">
              <a:solidFill>
                <a:srgbClr val="F2F2F2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F2F2F2"/>
                </a:solidFill>
              </a:rPr>
              <a:t>移动平均：</a:t>
            </a:r>
            <a:r>
              <a:rPr kumimoji="1" lang="en-US" altLang="zh-CN" dirty="0">
                <a:solidFill>
                  <a:srgbClr val="F2F2F2"/>
                </a:solidFill>
              </a:rPr>
              <a:t>N</a:t>
            </a:r>
            <a:r>
              <a:rPr kumimoji="1" lang="zh-CN" altLang="en-US" dirty="0">
                <a:solidFill>
                  <a:srgbClr val="F2F2F2"/>
                </a:solidFill>
              </a:rPr>
              <a:t>应取为季节变动的周期</a:t>
            </a:r>
            <a:endParaRPr kumimoji="1" lang="en-US" altLang="zh-CN" dirty="0">
              <a:solidFill>
                <a:srgbClr val="F2F2F2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F2F2F2"/>
                </a:solidFill>
              </a:rPr>
              <a:t>时间回归：</a:t>
            </a:r>
            <a:endParaRPr kumimoji="1" lang="en-US" altLang="zh-CN" dirty="0">
              <a:solidFill>
                <a:srgbClr val="F2F2F2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FF00"/>
                </a:solidFill>
              </a:rPr>
              <a:t>预测（趋势外推）：</a:t>
            </a:r>
          </a:p>
          <a:p>
            <a:endParaRPr kumimoji="1" lang="zh-CN" altLang="en-US" dirty="0">
              <a:solidFill>
                <a:srgbClr val="F2F2F2"/>
              </a:solidFill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689653"/>
              </p:ext>
            </p:extLst>
          </p:nvPr>
        </p:nvGraphicFramePr>
        <p:xfrm>
          <a:off x="2693613" y="4067358"/>
          <a:ext cx="245268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93" name="Equation" r:id="rId3" imgW="1032840" imgH="283320" progId="Equation.DSMT4">
                  <p:embed/>
                </p:oleObj>
              </mc:Choice>
              <mc:Fallback>
                <p:oleObj name="Equation" r:id="rId3" imgW="1032840" imgH="28332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613" y="4067358"/>
                        <a:ext cx="2452687" cy="715963"/>
                      </a:xfrm>
                      <a:prstGeom prst="rect">
                        <a:avLst/>
                      </a:prstGeom>
                      <a:solidFill>
                        <a:srgbClr val="FAF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922025"/>
              </p:ext>
            </p:extLst>
          </p:nvPr>
        </p:nvGraphicFramePr>
        <p:xfrm>
          <a:off x="2693613" y="2557651"/>
          <a:ext cx="397986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94" name="Equation" r:id="rId5" imgW="1672920" imgH="283320" progId="Equation.DSMT4">
                  <p:embed/>
                </p:oleObj>
              </mc:Choice>
              <mc:Fallback>
                <p:oleObj name="Equation" r:id="rId5" imgW="1672920" imgH="28332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613" y="2557651"/>
                        <a:ext cx="3979862" cy="7159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5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06388" y="0"/>
            <a:ext cx="3027827" cy="869795"/>
          </a:xfrm>
          <a:prstGeom prst="rect">
            <a:avLst/>
          </a:prstGeom>
          <a:solidFill>
            <a:srgbClr val="239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4294967295"/>
          </p:nvPr>
        </p:nvSpPr>
        <p:spPr>
          <a:xfrm>
            <a:off x="279400" y="2404782"/>
            <a:ext cx="8864600" cy="2163763"/>
          </a:xfrm>
        </p:spPr>
        <p:txBody>
          <a:bodyPr>
            <a:normAutofit/>
          </a:bodyPr>
          <a:lstStyle/>
          <a:p>
            <a:pPr marL="280736" indent="-280736">
              <a:spcBef>
                <a:spcPts val="1800"/>
              </a:spcBef>
              <a:buFontTx/>
              <a:buChar char="•"/>
              <a:defRPr sz="2600"/>
            </a:pPr>
            <a:r>
              <a:rPr lang="zh-CN" altLang="en-US" sz="2400" dirty="0">
                <a:latin typeface="Microsoft YaHei"/>
                <a:ea typeface="Microsoft YaHei"/>
                <a:cs typeface="Microsoft YaHei"/>
                <a:sym typeface="Microsoft YaHei"/>
              </a:rPr>
              <a:t>第一步：获得</a:t>
            </a:r>
            <a:r>
              <a:rPr lang="en-US" altLang="zh-CN" sz="2400" dirty="0">
                <a:latin typeface="Microsoft YaHei"/>
                <a:ea typeface="Microsoft YaHei"/>
                <a:cs typeface="Microsoft YaHei"/>
                <a:sym typeface="Microsoft YaHei"/>
              </a:rPr>
              <a:t>TC</a:t>
            </a:r>
            <a:r>
              <a:rPr lang="zh-CN" altLang="en-US" sz="2400" dirty="0">
                <a:latin typeface="Microsoft YaHei"/>
                <a:ea typeface="Microsoft YaHei"/>
                <a:cs typeface="Microsoft YaHei"/>
                <a:sym typeface="Microsoft YaHei"/>
              </a:rPr>
              <a:t>，将</a:t>
            </a:r>
            <a:r>
              <a:rPr lang="en-US" altLang="zh-CN" sz="2400" dirty="0">
                <a:latin typeface="Microsoft YaHei"/>
                <a:ea typeface="Microsoft YaHei"/>
                <a:cs typeface="Microsoft YaHei"/>
                <a:sym typeface="Microsoft YaHei"/>
              </a:rPr>
              <a:t>Y/TC</a:t>
            </a:r>
            <a:r>
              <a:rPr lang="zh-CN" altLang="en-US" sz="2400" dirty="0">
                <a:latin typeface="Microsoft YaHei"/>
                <a:ea typeface="Microsoft YaHei"/>
                <a:cs typeface="Microsoft YaHei"/>
                <a:sym typeface="Microsoft YaHei"/>
              </a:rPr>
              <a:t>，得到</a:t>
            </a:r>
            <a:r>
              <a:rPr lang="en-US" altLang="zh-CN" sz="2400" dirty="0">
                <a:latin typeface="Microsoft YaHei"/>
                <a:ea typeface="Microsoft YaHei"/>
                <a:cs typeface="Microsoft YaHei"/>
                <a:sym typeface="Microsoft YaHei"/>
              </a:rPr>
              <a:t>SI</a:t>
            </a:r>
          </a:p>
          <a:p>
            <a:pPr marL="280736" indent="-280736">
              <a:spcBef>
                <a:spcPts val="1800"/>
              </a:spcBef>
              <a:buFontTx/>
              <a:buChar char="•"/>
              <a:defRPr sz="2600"/>
            </a:pPr>
            <a:r>
              <a:rPr lang="zh-CN" altLang="en-US" sz="2400" dirty="0">
                <a:latin typeface="Microsoft YaHei"/>
                <a:ea typeface="Microsoft YaHei"/>
                <a:cs typeface="Microsoft YaHei"/>
                <a:sym typeface="Microsoft YaHei"/>
              </a:rPr>
              <a:t>第二步：</a:t>
            </a:r>
            <a:r>
              <a:rPr lang="en-US" altLang="zh-CN" sz="2400" dirty="0">
                <a:latin typeface="Microsoft YaHei"/>
                <a:ea typeface="Microsoft YaHei"/>
                <a:cs typeface="Microsoft YaHei"/>
                <a:sym typeface="Microsoft YaHei"/>
              </a:rPr>
              <a:t>S</a:t>
            </a:r>
            <a:r>
              <a:rPr lang="zh-CN" altLang="en-US" sz="2400" dirty="0">
                <a:latin typeface="Microsoft YaHei"/>
                <a:ea typeface="Microsoft YaHei"/>
                <a:cs typeface="Microsoft YaHei"/>
                <a:sym typeface="Microsoft YaHei"/>
              </a:rPr>
              <a:t>＝</a:t>
            </a:r>
            <a:r>
              <a:rPr lang="en-US" altLang="zh-CN" sz="2400" dirty="0">
                <a:latin typeface="Microsoft YaHei"/>
                <a:ea typeface="Microsoft YaHei"/>
                <a:cs typeface="Microsoft YaHei"/>
                <a:sym typeface="Microsoft YaHei"/>
              </a:rPr>
              <a:t>SI</a:t>
            </a:r>
            <a:r>
              <a:rPr lang="zh-CN" altLang="en-US" sz="2400" dirty="0">
                <a:latin typeface="Microsoft YaHei"/>
                <a:ea typeface="Microsoft YaHei"/>
                <a:cs typeface="Microsoft YaHei"/>
                <a:sym typeface="Microsoft YaHei"/>
              </a:rPr>
              <a:t>序列的同期平均值／</a:t>
            </a:r>
            <a:r>
              <a:rPr lang="en-US" altLang="zh-CN" sz="2400" dirty="0">
                <a:latin typeface="Microsoft YaHei"/>
                <a:ea typeface="Microsoft YaHei"/>
                <a:cs typeface="Microsoft YaHei"/>
                <a:sym typeface="Microsoft YaHei"/>
              </a:rPr>
              <a:t>SI</a:t>
            </a:r>
            <a:r>
              <a:rPr lang="zh-CN" altLang="en-US" sz="2400" dirty="0">
                <a:latin typeface="Microsoft YaHei"/>
                <a:ea typeface="Microsoft YaHei"/>
                <a:cs typeface="Microsoft YaHei"/>
                <a:sym typeface="Microsoft YaHei"/>
              </a:rPr>
              <a:t>序列的总平均值＊</a:t>
            </a:r>
            <a:r>
              <a:rPr lang="en-US" altLang="zh-CN" sz="2400" dirty="0">
                <a:latin typeface="Microsoft YaHei"/>
                <a:ea typeface="Microsoft YaHei"/>
                <a:cs typeface="Microsoft YaHei"/>
                <a:sym typeface="Microsoft YaHei"/>
              </a:rPr>
              <a:t>100%</a:t>
            </a:r>
            <a:endParaRPr kumimoji="1" lang="zh-CN" altLang="en-US" sz="2400" dirty="0"/>
          </a:p>
        </p:txBody>
      </p:sp>
      <p:pic>
        <p:nvPicPr>
          <p:cNvPr id="5" name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518" y="1413252"/>
            <a:ext cx="3515022" cy="581025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</p:pic>
      <p:sp>
        <p:nvSpPr>
          <p:cNvPr id="6" name="椭圆 5"/>
          <p:cNvSpPr/>
          <p:nvPr/>
        </p:nvSpPr>
        <p:spPr>
          <a:xfrm>
            <a:off x="3967699" y="1413252"/>
            <a:ext cx="568712" cy="581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4271" y="129180"/>
            <a:ext cx="2546340" cy="595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0736" lvl="0" indent="-280736" defTabSz="457200" hangingPunct="1">
              <a:lnSpc>
                <a:spcPct val="120000"/>
              </a:lnSpc>
              <a:spcBef>
                <a:spcPts val="1800"/>
              </a:spcBef>
              <a:defRPr sz="2600"/>
            </a:pPr>
            <a:r>
              <a:rPr lang="zh-CN" altLang="en-US" sz="2800" kern="1200" dirty="0">
                <a:solidFill>
                  <a:srgbClr val="DAEFF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计算季节指数</a:t>
            </a:r>
            <a:r>
              <a:rPr lang="en-US" altLang="zh-CN" sz="2800" kern="1200" dirty="0">
                <a:solidFill>
                  <a:srgbClr val="DAEFF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8515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/>
          <p:nvPr/>
        </p:nvSpPr>
        <p:spPr>
          <a:xfrm flipH="1">
            <a:off x="4282068" y="863148"/>
            <a:ext cx="4861932" cy="3562798"/>
          </a:xfrm>
          <a:prstGeom prst="homePlate">
            <a:avLst>
              <a:gd name="adj" fmla="val 30258"/>
            </a:avLst>
          </a:prstGeom>
          <a:solidFill>
            <a:srgbClr val="FAFC9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Shape 247"/>
          <p:cNvSpPr/>
          <p:nvPr/>
        </p:nvSpPr>
        <p:spPr>
          <a:xfrm>
            <a:off x="384623" y="1232686"/>
            <a:ext cx="4082789" cy="2196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 hangingPunct="1">
              <a:lnSpc>
                <a:spcPct val="200000"/>
              </a:lnSpc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sz="2400" b="1" kern="1200" dirty="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关心的问题：</a:t>
            </a:r>
            <a:endParaRPr lang="en-US" sz="2400" b="1" kern="1200" dirty="0">
              <a:solidFill>
                <a:srgbClr val="FFFF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274638" defTabSz="457200" hangingPunct="1">
              <a:lnSpc>
                <a:spcPct val="200000"/>
              </a:lnSpc>
              <a:buFont typeface="Arial" pitchFamily="34" charset="0"/>
              <a:buChar char="•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lang="zh-CN" altLang="en-US" sz="2400" b="1" kern="1200" dirty="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描述：数据的变化规律？</a:t>
            </a:r>
            <a:endParaRPr lang="en-US" altLang="zh-CN" sz="2400" b="1" kern="1200" dirty="0">
              <a:solidFill>
                <a:srgbClr val="FFFF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274638" defTabSz="457200" hangingPunct="1">
              <a:lnSpc>
                <a:spcPct val="200000"/>
              </a:lnSpc>
              <a:buFont typeface="Arial" pitchFamily="34" charset="0"/>
              <a:buChar char="•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lang="zh-CN" altLang="en-US" sz="2400" b="1" kern="1200" dirty="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预测：未来会发生什么？</a:t>
            </a:r>
            <a:endParaRPr lang="en-US" altLang="zh-CN" sz="2400" b="1" kern="1200" dirty="0">
              <a:solidFill>
                <a:srgbClr val="FFFF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4294967295"/>
          </p:nvPr>
        </p:nvSpPr>
        <p:spPr>
          <a:xfrm>
            <a:off x="5363315" y="1018805"/>
            <a:ext cx="4378325" cy="3336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dirty="0">
                <a:solidFill>
                  <a:schemeClr val="bg2">
                    <a:lumMod val="75000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无处不在的时间序列数据：</a:t>
            </a:r>
            <a:endParaRPr lang="en-US" altLang="zh-CN" sz="2000" dirty="0">
              <a:solidFill>
                <a:schemeClr val="bg2">
                  <a:lumMod val="75000"/>
                </a:schemeClr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r>
              <a:rPr lang="zh-CN" altLang="en-US" sz="2000" dirty="0">
                <a:solidFill>
                  <a:schemeClr val="bg2">
                    <a:lumMod val="75000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我每周在“</a:t>
            </a:r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CBD</a:t>
            </a:r>
            <a:r>
              <a:rPr lang="zh-CN" altLang="en-US" sz="2000" dirty="0">
                <a:solidFill>
                  <a:schemeClr val="bg2">
                    <a:lumMod val="75000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”的花销</a:t>
            </a:r>
            <a:endParaRPr lang="en-US" altLang="zh-CN" sz="2000" dirty="0">
              <a:solidFill>
                <a:schemeClr val="bg2">
                  <a:lumMod val="75000"/>
                </a:schemeClr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r>
              <a:rPr lang="zh-CN" altLang="en-US" sz="2000" dirty="0">
                <a:solidFill>
                  <a:schemeClr val="bg2">
                    <a:lumMod val="75000"/>
                  </a:schemeClr>
                </a:solidFill>
              </a:rPr>
              <a:t>妈妈每月的股票投资收益</a:t>
            </a:r>
            <a:endParaRPr lang="en-US" altLang="zh-CN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2">
                    <a:lumMod val="75000"/>
                  </a:schemeClr>
                </a:solidFill>
              </a:rPr>
              <a:t>河北省每季度的商品房销量</a:t>
            </a:r>
            <a:endParaRPr lang="en-US" altLang="zh-CN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2">
                    <a:lumMod val="75000"/>
                  </a:schemeClr>
                </a:solidFill>
              </a:rPr>
              <a:t>我每学期的平均绩点</a:t>
            </a:r>
            <a:endParaRPr lang="en-US" altLang="zh-CN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</a:rPr>
              <a:t>……</a:t>
            </a:r>
          </a:p>
          <a:p>
            <a:endParaRPr lang="zh-CN" altLang="en-US" sz="2800" dirty="0">
              <a:solidFill>
                <a:srgbClr val="1D4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build="p" bldLvl="5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81506"/>
              </p:ext>
            </p:extLst>
          </p:nvPr>
        </p:nvGraphicFramePr>
        <p:xfrm>
          <a:off x="931126" y="1000125"/>
          <a:ext cx="7899109" cy="3627630"/>
        </p:xfrm>
        <a:graphic>
          <a:graphicData uri="http://schemas.openxmlformats.org/drawingml/2006/table">
            <a:tbl>
              <a:tblPr/>
              <a:tblGrid>
                <a:gridCol w="72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5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11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18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同期平均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季节指数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%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1987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1988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1989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1990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1991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1992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1993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8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47.45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8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60.42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8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98.29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8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65.68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8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67.49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8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67.94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8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77.79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8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76.50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8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83.56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8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92.17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8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147.98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8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3.09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3.38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3.19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2.83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2.99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3.28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3.13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314.73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84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总平均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673412" y="1524001"/>
            <a:ext cx="5035177" cy="2808941"/>
          </a:xfrm>
          <a:prstGeom prst="rect">
            <a:avLst/>
          </a:prstGeom>
          <a:noFill/>
          <a:ln w="57150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线形标注 1 (带边框和强调线) 3"/>
          <p:cNvSpPr/>
          <p:nvPr/>
        </p:nvSpPr>
        <p:spPr>
          <a:xfrm>
            <a:off x="672353" y="306543"/>
            <a:ext cx="1075765" cy="474258"/>
          </a:xfrm>
          <a:prstGeom prst="accentBorderCallout1">
            <a:avLst>
              <a:gd name="adj1" fmla="val 28201"/>
              <a:gd name="adj2" fmla="val 111111"/>
              <a:gd name="adj3" fmla="val 247968"/>
              <a:gd name="adj4" fmla="val 163056"/>
            </a:avLst>
          </a:prstGeom>
          <a:solidFill>
            <a:schemeClr val="bg2">
              <a:lumMod val="20000"/>
              <a:lumOff val="80000"/>
            </a:schemeClr>
          </a:solidFill>
          <a:ln w="38100" cmpd="sng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</a:rPr>
              <a:t>Y/TC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40002" y="295111"/>
            <a:ext cx="632011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 sz="2600"/>
            </a:pPr>
            <a:r>
              <a:rPr lang="en-US" altLang="zh-CN" sz="2000" dirty="0">
                <a:latin typeface="Microsoft YaHei"/>
                <a:ea typeface="Microsoft YaHei"/>
                <a:cs typeface="Microsoft YaHei"/>
                <a:sym typeface="Microsoft YaHei"/>
              </a:rPr>
              <a:t>S</a:t>
            </a:r>
            <a:r>
              <a:rPr lang="zh-CN" altLang="en-US" sz="2000" dirty="0">
                <a:latin typeface="Microsoft YaHei"/>
                <a:ea typeface="Microsoft YaHei"/>
                <a:cs typeface="Microsoft YaHei"/>
                <a:sym typeface="Microsoft YaHei"/>
              </a:rPr>
              <a:t>＝</a:t>
            </a:r>
            <a:r>
              <a:rPr lang="en-US" altLang="zh-CN" sz="2000" dirty="0">
                <a:latin typeface="Microsoft YaHei"/>
                <a:ea typeface="Microsoft YaHei"/>
                <a:cs typeface="Microsoft YaHei"/>
                <a:sym typeface="Microsoft YaHei"/>
              </a:rPr>
              <a:t>SI</a:t>
            </a:r>
            <a:r>
              <a:rPr lang="zh-CN" altLang="en-US" sz="2000" dirty="0">
                <a:latin typeface="Microsoft YaHei"/>
                <a:ea typeface="Microsoft YaHei"/>
                <a:cs typeface="Microsoft YaHei"/>
                <a:sym typeface="Microsoft YaHei"/>
              </a:rPr>
              <a:t>序列的同期平均值／</a:t>
            </a:r>
            <a:r>
              <a:rPr lang="en-US" altLang="zh-CN" sz="2000" dirty="0">
                <a:latin typeface="Microsoft YaHei"/>
                <a:ea typeface="Microsoft YaHei"/>
                <a:cs typeface="Microsoft YaHei"/>
                <a:sym typeface="Microsoft YaHei"/>
              </a:rPr>
              <a:t>SI</a:t>
            </a:r>
            <a:r>
              <a:rPr lang="zh-CN" altLang="en-US" sz="2000" dirty="0">
                <a:latin typeface="Microsoft YaHei"/>
                <a:ea typeface="Microsoft YaHei"/>
                <a:cs typeface="Microsoft YaHei"/>
                <a:sym typeface="Microsoft YaHei"/>
              </a:rPr>
              <a:t>序列的总平均值＊</a:t>
            </a:r>
            <a:r>
              <a:rPr lang="en-US" altLang="zh-CN" sz="2000" dirty="0">
                <a:latin typeface="Microsoft YaHei"/>
                <a:ea typeface="Microsoft YaHei"/>
                <a:cs typeface="Microsoft YaHei"/>
                <a:sym typeface="Microsoft YaHei"/>
              </a:rPr>
              <a:t>100%</a:t>
            </a:r>
            <a:endParaRPr kumimoji="1" lang="zh-CN" altLang="en-US" sz="2000" dirty="0"/>
          </a:p>
        </p:txBody>
      </p:sp>
      <p:cxnSp>
        <p:nvCxnSpPr>
          <p:cNvPr id="7" name="直线箭头连接符 6"/>
          <p:cNvCxnSpPr/>
          <p:nvPr/>
        </p:nvCxnSpPr>
        <p:spPr>
          <a:xfrm>
            <a:off x="8103865" y="695221"/>
            <a:ext cx="0" cy="304904"/>
          </a:xfrm>
          <a:prstGeom prst="straightConnector1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00349" y="328066"/>
            <a:ext cx="8633188" cy="101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规律：</a:t>
            </a:r>
            <a:endParaRPr lang="en-US" altLang="zh-CN" sz="2400" dirty="0">
              <a:solidFill>
                <a:srgbClr val="DAEFF5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40000"/>
              </a:lnSpc>
            </a:pPr>
            <a:r>
              <a:rPr lang="zh-CN" altLang="en-US" sz="20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季节指数离</a:t>
            </a:r>
            <a:r>
              <a:rPr lang="en-US" altLang="zh-CN" sz="20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100%</a:t>
            </a:r>
            <a:r>
              <a:rPr lang="zh-CN" altLang="en-US" sz="20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越远</a:t>
            </a:r>
            <a:r>
              <a:rPr lang="en-US" altLang="zh-CN" sz="20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sz="20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  <a:sym typeface="Wingdings"/>
              </a:rPr>
              <a:t></a:t>
            </a:r>
            <a:r>
              <a:rPr lang="en-US" altLang="zh-CN" sz="20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  <a:sym typeface="Wingdings"/>
              </a:rPr>
              <a:t> </a:t>
            </a:r>
            <a:r>
              <a:rPr lang="zh-CN" altLang="en-US" sz="20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季节变动程度越大</a:t>
            </a:r>
            <a:r>
              <a:rPr lang="zh-CN" altLang="zh-CN" sz="20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lang="zh-CN" altLang="en-US" sz="20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数据越远离其长期趋势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40852"/>
              </p:ext>
            </p:extLst>
          </p:nvPr>
        </p:nvGraphicFramePr>
        <p:xfrm>
          <a:off x="7762298" y="1687045"/>
          <a:ext cx="1271239" cy="2706524"/>
        </p:xfrm>
        <a:graphic>
          <a:graphicData uri="http://schemas.openxmlformats.org/drawingml/2006/table">
            <a:tbl>
              <a:tblPr/>
              <a:tblGrid>
                <a:gridCol w="127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89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季节指数</a:t>
                      </a:r>
                      <a:r>
                        <a:rPr lang="en-US" altLang="zh-CN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</a:t>
                      </a:r>
                      <a:r>
                        <a:rPr lang="zh-CN" alt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altLang="zh-CN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%</a:t>
                      </a:r>
                      <a:r>
                        <a:rPr lang="zh-CN" alt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47.45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60.42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98.29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65.68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67.49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67.94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77.79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76.50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83.56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92.17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147.98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314.73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41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7124" y="1687045"/>
            <a:ext cx="3885174" cy="27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13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41" y="1687045"/>
            <a:ext cx="3885175" cy="27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02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4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400" b="1" dirty="0">
                <a:solidFill>
                  <a:prstClr val="white"/>
                </a:solidFill>
              </a:rPr>
              <a:t>时间序列分解法的两大作用</a:t>
            </a:r>
            <a:endParaRPr kumimoji="1" lang="zh-CN" altLang="en-US" b="1" dirty="0"/>
          </a:p>
        </p:txBody>
      </p:sp>
      <p:sp>
        <p:nvSpPr>
          <p:cNvPr id="9" name="Shape 351"/>
          <p:cNvSpPr/>
          <p:nvPr/>
        </p:nvSpPr>
        <p:spPr>
          <a:xfrm>
            <a:off x="2406754" y="2131674"/>
            <a:ext cx="461951" cy="2350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0"/>
                </a:lnTo>
                <a:cubicBezTo>
                  <a:pt x="15635" y="0"/>
                  <a:pt x="10800" y="158"/>
                  <a:pt x="10800" y="352"/>
                </a:cubicBezTo>
                <a:lnTo>
                  <a:pt x="10800" y="10448"/>
                </a:lnTo>
                <a:cubicBezTo>
                  <a:pt x="10800" y="10642"/>
                  <a:pt x="5965" y="10800"/>
                  <a:pt x="0" y="10800"/>
                </a:cubicBezTo>
                <a:lnTo>
                  <a:pt x="0" y="10800"/>
                </a:lnTo>
                <a:cubicBezTo>
                  <a:pt x="5965" y="10800"/>
                  <a:pt x="10800" y="10958"/>
                  <a:pt x="10800" y="11152"/>
                </a:cubicBezTo>
                <a:lnTo>
                  <a:pt x="10800" y="21248"/>
                </a:lnTo>
                <a:cubicBezTo>
                  <a:pt x="10800" y="21442"/>
                  <a:pt x="15635" y="21600"/>
                  <a:pt x="21600" y="21600"/>
                </a:cubicBezTo>
              </a:path>
            </a:pathLst>
          </a:custGeom>
          <a:ln w="38100" cmpd="sng">
            <a:solidFill>
              <a:srgbClr val="FAFC99"/>
            </a:solidFill>
          </a:ln>
        </p:spPr>
        <p:txBody>
          <a:bodyPr lIns="45719" rIns="45719"/>
          <a:lstStyle/>
          <a:p>
            <a:pPr algn="ctr">
              <a:defRPr sz="18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359"/>
          <p:cNvSpPr/>
          <p:nvPr/>
        </p:nvSpPr>
        <p:spPr>
          <a:xfrm>
            <a:off x="5387972" y="2183382"/>
            <a:ext cx="503238" cy="154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0"/>
                </a:lnTo>
                <a:cubicBezTo>
                  <a:pt x="5965" y="0"/>
                  <a:pt x="10800" y="161"/>
                  <a:pt x="10800" y="360"/>
                </a:cubicBezTo>
                <a:lnTo>
                  <a:pt x="10800" y="10440"/>
                </a:lnTo>
                <a:cubicBezTo>
                  <a:pt x="10800" y="10639"/>
                  <a:pt x="15635" y="10800"/>
                  <a:pt x="21600" y="10800"/>
                </a:cubicBezTo>
                <a:lnTo>
                  <a:pt x="21600" y="10800"/>
                </a:lnTo>
                <a:cubicBezTo>
                  <a:pt x="15635" y="10800"/>
                  <a:pt x="10800" y="10961"/>
                  <a:pt x="10800" y="11160"/>
                </a:cubicBezTo>
                <a:lnTo>
                  <a:pt x="10800" y="21240"/>
                </a:lnTo>
                <a:cubicBezTo>
                  <a:pt x="10800" y="21439"/>
                  <a:pt x="5965" y="21600"/>
                  <a:pt x="0" y="21600"/>
                </a:cubicBezTo>
              </a:path>
            </a:pathLst>
          </a:custGeom>
          <a:ln>
            <a:solidFill>
              <a:srgbClr val="DAEFF5"/>
            </a:solidFill>
          </a:ln>
        </p:spPr>
        <p:txBody>
          <a:bodyPr lIns="45719" rIns="45719"/>
          <a:lstStyle/>
          <a:p>
            <a:pPr algn="ctr">
              <a:defRPr sz="18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" name="Shape 361"/>
          <p:cNvSpPr/>
          <p:nvPr/>
        </p:nvSpPr>
        <p:spPr>
          <a:xfrm>
            <a:off x="4110702" y="2131674"/>
            <a:ext cx="215900" cy="2690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C99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18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778716"/>
              </p:ext>
            </p:extLst>
          </p:nvPr>
        </p:nvGraphicFramePr>
        <p:xfrm>
          <a:off x="417510" y="2537016"/>
          <a:ext cx="200818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25" name="Equation" r:id="rId4" imgW="987120" imgH="576000" progId="Equation.DSMT4">
                  <p:embed/>
                </p:oleObj>
              </mc:Choice>
              <mc:Fallback>
                <p:oleObj name="Equation" r:id="rId4" imgW="987120" imgH="576000" progId="Equation.DSMT4">
                  <p:embed/>
                  <p:pic>
                    <p:nvPicPr>
                      <p:cNvPr id="0" name="Picture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0" y="2537016"/>
                        <a:ext cx="2008187" cy="1314450"/>
                      </a:xfrm>
                      <a:prstGeom prst="rect">
                        <a:avLst/>
                      </a:prstGeom>
                      <a:solidFill>
                        <a:srgbClr val="FAF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725605"/>
              </p:ext>
            </p:extLst>
          </p:nvPr>
        </p:nvGraphicFramePr>
        <p:xfrm>
          <a:off x="6091235" y="2092516"/>
          <a:ext cx="25765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26" name="Equation" r:id="rId6" imgW="1078560" imgH="264960" progId="Equation.DSMT4">
                  <p:embed/>
                </p:oleObj>
              </mc:Choice>
              <mc:Fallback>
                <p:oleObj name="Equation" r:id="rId6" imgW="1078560" imgH="264960" progId="Equation.DSMT4">
                  <p:embed/>
                  <p:pic>
                    <p:nvPicPr>
                      <p:cNvPr id="0" name="Picture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5" y="2092516"/>
                        <a:ext cx="2576512" cy="698500"/>
                      </a:xfrm>
                      <a:prstGeom prst="rect">
                        <a:avLst/>
                      </a:prstGeom>
                      <a:solidFill>
                        <a:srgbClr val="DAEFF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190533"/>
              </p:ext>
            </p:extLst>
          </p:nvPr>
        </p:nvGraphicFramePr>
        <p:xfrm>
          <a:off x="6091235" y="2989454"/>
          <a:ext cx="25765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27" name="Equation" r:id="rId8" imgW="1078560" imgH="264960" progId="Equation.DSMT4">
                  <p:embed/>
                </p:oleObj>
              </mc:Choice>
              <mc:Fallback>
                <p:oleObj name="Equation" r:id="rId8" imgW="1078560" imgH="264960" progId="Equation.DSMT4">
                  <p:embed/>
                  <p:pic>
                    <p:nvPicPr>
                      <p:cNvPr id="0" name="Picture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5" y="2989454"/>
                        <a:ext cx="2576512" cy="6985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807223"/>
              </p:ext>
            </p:extLst>
          </p:nvPr>
        </p:nvGraphicFramePr>
        <p:xfrm>
          <a:off x="2932110" y="1951229"/>
          <a:ext cx="10334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28" name="Equation" r:id="rId10" imgW="393120" imgH="255960" progId="Equation.DSMT4">
                  <p:embed/>
                </p:oleObj>
              </mc:Choice>
              <mc:Fallback>
                <p:oleObj name="Equation" r:id="rId10" imgW="393120" imgH="255960" progId="Equation.DSMT4">
                  <p:embed/>
                  <p:pic>
                    <p:nvPicPr>
                      <p:cNvPr id="0" name="Picture 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0" y="1951229"/>
                        <a:ext cx="1033462" cy="684212"/>
                      </a:xfrm>
                      <a:prstGeom prst="rect">
                        <a:avLst/>
                      </a:prstGeom>
                      <a:solidFill>
                        <a:srgbClr val="FAF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639242"/>
              </p:ext>
            </p:extLst>
          </p:nvPr>
        </p:nvGraphicFramePr>
        <p:xfrm>
          <a:off x="2932110" y="3021204"/>
          <a:ext cx="7508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29" name="Equation" r:id="rId12" imgW="292320" imgH="255960" progId="Equation.DSMT4">
                  <p:embed/>
                </p:oleObj>
              </mc:Choice>
              <mc:Fallback>
                <p:oleObj name="Equation" r:id="rId12" imgW="292320" imgH="255960" progId="Equation.DSMT4">
                  <p:embed/>
                  <p:pic>
                    <p:nvPicPr>
                      <p:cNvPr id="0" name="Picture 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0" y="3021204"/>
                        <a:ext cx="750888" cy="655637"/>
                      </a:xfrm>
                      <a:prstGeom prst="rect">
                        <a:avLst/>
                      </a:prstGeom>
                      <a:solidFill>
                        <a:srgbClr val="FAF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667808"/>
              </p:ext>
            </p:extLst>
          </p:nvPr>
        </p:nvGraphicFramePr>
        <p:xfrm>
          <a:off x="3019423" y="4064924"/>
          <a:ext cx="6635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30" name="Equation" r:id="rId14" imgW="283320" imgH="255960" progId="Equation.DSMT4">
                  <p:embed/>
                </p:oleObj>
              </mc:Choice>
              <mc:Fallback>
                <p:oleObj name="Equation" r:id="rId14" imgW="283320" imgH="255960" progId="Equation.DSMT4">
                  <p:embed/>
                  <p:pic>
                    <p:nvPicPr>
                      <p:cNvPr id="0" name="Picture 3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3" y="4064924"/>
                        <a:ext cx="663575" cy="655637"/>
                      </a:xfrm>
                      <a:prstGeom prst="rect">
                        <a:avLst/>
                      </a:prstGeom>
                      <a:solidFill>
                        <a:srgbClr val="FAF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74085"/>
              </p:ext>
            </p:extLst>
          </p:nvPr>
        </p:nvGraphicFramePr>
        <p:xfrm>
          <a:off x="4407644" y="1951229"/>
          <a:ext cx="980328" cy="656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31" name="Equation" r:id="rId16" imgW="356400" imgH="228240" progId="Equation.DSMT4">
                  <p:embed/>
                </p:oleObj>
              </mc:Choice>
              <mc:Fallback>
                <p:oleObj name="Equation" r:id="rId16" imgW="356400" imgH="228240" progId="Equation.DSMT4">
                  <p:embed/>
                  <p:pic>
                    <p:nvPicPr>
                      <p:cNvPr id="0" name="Picture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644" y="1951229"/>
                        <a:ext cx="980328" cy="656586"/>
                      </a:xfrm>
                      <a:prstGeom prst="rect">
                        <a:avLst/>
                      </a:prstGeom>
                      <a:solidFill>
                        <a:srgbClr val="DAEFF5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68941" y="1553882"/>
            <a:ext cx="3733811" cy="3166679"/>
          </a:xfrm>
          <a:prstGeom prst="rect">
            <a:avLst/>
          </a:prstGeom>
          <a:noFill/>
          <a:ln w="28575" cmpd="sng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24090" y="1553887"/>
            <a:ext cx="4391204" cy="3166679"/>
          </a:xfrm>
          <a:prstGeom prst="rect">
            <a:avLst/>
          </a:prstGeom>
          <a:noFill/>
          <a:ln w="28575" cmpd="sng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03522" y="954165"/>
            <a:ext cx="16285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解释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788862" y="954165"/>
            <a:ext cx="16285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rgbClr val="CCFFCC"/>
                </a:solidFill>
                <a:latin typeface="微软雅黑"/>
                <a:ea typeface="微软雅黑"/>
                <a:cs typeface="微软雅黑"/>
              </a:rPr>
              <a:t>预测</a:t>
            </a:r>
          </a:p>
        </p:txBody>
      </p:sp>
    </p:spTree>
    <p:extLst>
      <p:ext uri="{BB962C8B-B14F-4D97-AF65-F5344CB8AC3E}">
        <p14:creationId xmlns:p14="http://schemas.microsoft.com/office/powerpoint/2010/main" val="37290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如何预测？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39659" y="1378226"/>
            <a:ext cx="8229599" cy="3748738"/>
          </a:xfrm>
        </p:spPr>
        <p:txBody>
          <a:bodyPr>
            <a:normAutofit/>
          </a:bodyPr>
          <a:lstStyle/>
          <a:p>
            <a:endParaRPr lang="en-US" altLang="zh-CN" sz="2400" dirty="0"/>
          </a:p>
          <a:p>
            <a:r>
              <a:rPr lang="zh-CN" altLang="en-US" sz="2400" dirty="0"/>
              <a:t>拟合（</a:t>
            </a:r>
            <a:r>
              <a:rPr lang="en-US" altLang="zh-CN" sz="2400" dirty="0"/>
              <a:t>t=1,2,…,n)</a:t>
            </a:r>
          </a:p>
          <a:p>
            <a:endParaRPr lang="en-US" altLang="zh-CN" sz="2400" dirty="0"/>
          </a:p>
          <a:p>
            <a:r>
              <a:rPr lang="zh-CN" altLang="en-US" sz="2400" dirty="0"/>
              <a:t>预测（</a:t>
            </a:r>
            <a:r>
              <a:rPr lang="en-US" altLang="zh-CN" sz="2400" dirty="0"/>
              <a:t>t&gt;n</a:t>
            </a:r>
            <a:r>
              <a:rPr lang="zh-CN" altLang="en-US" sz="2400" dirty="0"/>
              <a:t>）</a:t>
            </a:r>
          </a:p>
        </p:txBody>
      </p:sp>
      <p:graphicFrame>
        <p:nvGraphicFramePr>
          <p:cNvPr id="4720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245457"/>
              </p:ext>
            </p:extLst>
          </p:nvPr>
        </p:nvGraphicFramePr>
        <p:xfrm>
          <a:off x="432525" y="3803078"/>
          <a:ext cx="3260164" cy="585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94" name="Equation" r:id="rId3" imgW="1618200" imgH="264960" progId="Equation.DSMT4">
                  <p:embed/>
                </p:oleObj>
              </mc:Choice>
              <mc:Fallback>
                <p:oleObj name="Equation" r:id="rId3" imgW="1618200" imgH="26496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25" y="3803078"/>
                        <a:ext cx="3260164" cy="585231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20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7988" y="1343456"/>
            <a:ext cx="5316012" cy="31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20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755191"/>
              </p:ext>
            </p:extLst>
          </p:nvPr>
        </p:nvGraphicFramePr>
        <p:xfrm>
          <a:off x="432525" y="962456"/>
          <a:ext cx="2057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95" name="Equation" r:id="rId6" imgW="776880" imgH="264960" progId="Equation.DSMT4">
                  <p:embed/>
                </p:oleObj>
              </mc:Choice>
              <mc:Fallback>
                <p:oleObj name="Equation" r:id="rId6" imgW="776880" imgH="26496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25" y="962456"/>
                        <a:ext cx="2057400" cy="7620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816229"/>
              </p:ext>
            </p:extLst>
          </p:nvPr>
        </p:nvGraphicFramePr>
        <p:xfrm>
          <a:off x="434112" y="2519451"/>
          <a:ext cx="27828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96" name="Equation" r:id="rId8" imgW="1371240" imgH="264960" progId="Equation.DSMT4">
                  <p:embed/>
                </p:oleObj>
              </mc:Choice>
              <mc:Fallback>
                <p:oleObj name="Equation" r:id="rId8" imgW="1371240" imgH="26496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12" y="2519451"/>
                        <a:ext cx="2782888" cy="587375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400" b="1" dirty="0"/>
              <a:t>使用分解法预测时间序列的步骤：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5567" y="1092490"/>
            <a:ext cx="8998433" cy="3748738"/>
          </a:xfrm>
        </p:spPr>
        <p:txBody>
          <a:bodyPr>
            <a:noAutofit/>
          </a:bodyPr>
          <a:lstStyle/>
          <a:p>
            <a:r>
              <a:rPr kumimoji="1" lang="zh-CN" altLang="en-US" sz="2000" dirty="0"/>
              <a:t>第一步：画图，若无季节变动，直接做趋势外推进行预测；否则进入第二步</a:t>
            </a:r>
            <a:endParaRPr kumimoji="1" lang="en-US" altLang="zh-CN" sz="2000" dirty="0"/>
          </a:p>
          <a:p>
            <a:r>
              <a:rPr kumimoji="1" lang="zh-CN" altLang="en-US" sz="2000" dirty="0"/>
              <a:t>第二步：根据图形判断选择加法模型</a:t>
            </a:r>
            <a:r>
              <a:rPr kumimoji="1" lang="en-US" altLang="zh-CN" sz="2000" dirty="0"/>
              <a:t>or</a:t>
            </a:r>
            <a:r>
              <a:rPr kumimoji="1" lang="zh-CN" altLang="en-US" sz="2000" dirty="0"/>
              <a:t>乘法模型（以下以乘法模型为例）</a:t>
            </a:r>
            <a:endParaRPr kumimoji="1" lang="en-US" altLang="zh-CN" sz="2000" dirty="0"/>
          </a:p>
          <a:p>
            <a:r>
              <a:rPr kumimoji="1" lang="zh-CN" altLang="en-US" sz="2000" dirty="0"/>
              <a:t>第三步：用移动平均或时间回归得到</a:t>
            </a:r>
            <a:r>
              <a:rPr kumimoji="1" lang="en-US" altLang="zh-CN" sz="2000" dirty="0"/>
              <a:t>TC</a:t>
            </a:r>
            <a:r>
              <a:rPr kumimoji="1" lang="zh-CN" altLang="en-US" sz="2000" dirty="0"/>
              <a:t>项，若要预测，使用时间回归得到</a:t>
            </a:r>
            <a:r>
              <a:rPr kumimoji="1" lang="en-US" altLang="zh-CN" sz="2000" dirty="0"/>
              <a:t>TC</a:t>
            </a:r>
            <a:r>
              <a:rPr kumimoji="1" lang="zh-CN" altLang="en-US" sz="2000" dirty="0"/>
              <a:t>的预测值</a:t>
            </a:r>
            <a:endParaRPr kumimoji="1" lang="en-US" altLang="zh-CN" sz="2000" dirty="0"/>
          </a:p>
          <a:p>
            <a:r>
              <a:rPr kumimoji="1" lang="zh-CN" altLang="en-US" sz="2000" dirty="0"/>
              <a:t>第四步：计算季节指数</a:t>
            </a:r>
            <a:r>
              <a:rPr kumimoji="1" lang="en-US" altLang="zh-CN" sz="2000" dirty="0"/>
              <a:t>S</a:t>
            </a:r>
          </a:p>
          <a:p>
            <a:r>
              <a:rPr kumimoji="1" lang="zh-CN" altLang="en-US" sz="2000" dirty="0"/>
              <a:t>第五步：合成拟合值或预测值</a:t>
            </a:r>
            <a:endParaRPr kumimoji="1" lang="en-US" altLang="zh-CN" sz="2000" dirty="0"/>
          </a:p>
          <a:p>
            <a:r>
              <a:rPr kumimoji="1" lang="zh-CN" altLang="en-US" sz="2000" dirty="0"/>
              <a:t>第六步：评价拟合效果、预测效果</a:t>
            </a:r>
            <a:endParaRPr kumimoji="1" lang="en-US" altLang="zh-CN" sz="20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95319"/>
              </p:ext>
            </p:extLst>
          </p:nvPr>
        </p:nvGraphicFramePr>
        <p:xfrm>
          <a:off x="4074302" y="3590925"/>
          <a:ext cx="14652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90" name="Equation" r:id="rId3" imgW="776880" imgH="264960" progId="Equation.DSMT4">
                  <p:embed/>
                </p:oleObj>
              </mc:Choice>
              <mc:Fallback>
                <p:oleObj name="Equation" r:id="rId3" imgW="776880" imgH="26496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4302" y="3590925"/>
                        <a:ext cx="1465262" cy="574675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6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kumimoji="1" lang="zh-CN" altLang="en-US" dirty="0"/>
              <a:t>指数平滑法</a:t>
            </a:r>
            <a:endParaRPr kumimoji="1" lang="en-US" altLang="zh-CN" dirty="0"/>
          </a:p>
          <a:p>
            <a:r>
              <a:rPr kumimoji="1" lang="zh-CN" altLang="en-US" sz="2400" dirty="0"/>
              <a:t>基本思想</a:t>
            </a:r>
            <a:endParaRPr kumimoji="1" lang="en-US" altLang="zh-CN" sz="2400" dirty="0"/>
          </a:p>
          <a:p>
            <a:r>
              <a:rPr kumimoji="1" lang="zh-CN" altLang="en-US" sz="2400" dirty="0"/>
              <a:t>单参数指数平滑</a:t>
            </a:r>
          </a:p>
          <a:p>
            <a:r>
              <a:rPr kumimoji="1" lang="zh-CN" altLang="en-US" sz="2400" dirty="0"/>
              <a:t>双参数指数平滑</a:t>
            </a:r>
          </a:p>
          <a:p>
            <a:r>
              <a:rPr kumimoji="1" lang="zh-CN" altLang="en-US" sz="2400" dirty="0"/>
              <a:t>三参数指数平滑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61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0"/>
            <a:ext cx="636075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用昨天和今天预测明天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办法一：昨天和今天同样重要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数学语言：权重相等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靠谱吗？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graphicFrame>
        <p:nvGraphicFramePr>
          <p:cNvPr id="544769" name="Object 1"/>
          <p:cNvGraphicFramePr>
            <a:graphicFrameLocks noChangeAspect="1"/>
          </p:cNvGraphicFramePr>
          <p:nvPr/>
        </p:nvGraphicFramePr>
        <p:xfrm>
          <a:off x="4086116" y="1932162"/>
          <a:ext cx="22828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19" name="Equation" r:id="rId3" imgW="1028493" imgH="254092" progId="Equation.DSMT4">
                  <p:embed/>
                </p:oleObj>
              </mc:Choice>
              <mc:Fallback>
                <p:oleObj name="Equation" r:id="rId3" imgW="1028493" imgH="254092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116" y="1932162"/>
                        <a:ext cx="2282825" cy="604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4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用昨天和今天预测明天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4625" y="1034583"/>
            <a:ext cx="8759375" cy="3748738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</a:schemeClr>
                </a:solidFill>
              </a:rPr>
              <a:t>办法二：今天更重要！</a:t>
            </a:r>
          </a:p>
          <a:p>
            <a:r>
              <a:rPr lang="zh-CN" altLang="en-US" dirty="0">
                <a:solidFill>
                  <a:schemeClr val="tx1">
                    <a:lumMod val="95000"/>
                  </a:schemeClr>
                </a:solidFill>
              </a:rPr>
              <a:t>数学语言：改变权重，比如</a:t>
            </a:r>
            <a:endParaRPr lang="en-US" altLang="zh-CN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zh-CN" altLang="en-US" dirty="0">
                <a:solidFill>
                  <a:schemeClr val="tx1">
                    <a:lumMod val="95000"/>
                  </a:schemeClr>
                </a:solidFill>
              </a:rPr>
              <a:t>具体来说：近期观测值权重大，远期观测值权重小</a:t>
            </a:r>
            <a:endParaRPr lang="en-US" altLang="zh-CN" dirty="0">
              <a:solidFill>
                <a:schemeClr val="tx1">
                  <a:lumMod val="95000"/>
                </a:schemeClr>
              </a:solidFill>
            </a:endParaRPr>
          </a:p>
          <a:p>
            <a:endParaRPr lang="zh-CN" alt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622593" name="Object 1"/>
          <p:cNvGraphicFramePr>
            <a:graphicFrameLocks noChangeAspect="1"/>
          </p:cNvGraphicFramePr>
          <p:nvPr/>
        </p:nvGraphicFramePr>
        <p:xfrm>
          <a:off x="5114207" y="1709390"/>
          <a:ext cx="22828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37" name="Equation" r:id="rId3" imgW="1028493" imgH="254092" progId="Equation.DSMT4">
                  <p:embed/>
                </p:oleObj>
              </mc:Choice>
              <mc:Fallback>
                <p:oleObj name="Equation" r:id="rId3" imgW="1028493" imgH="254092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207" y="1709390"/>
                        <a:ext cx="2282825" cy="604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2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29007" y="212942"/>
            <a:ext cx="5356089" cy="3346821"/>
          </a:xfrm>
        </p:spPr>
        <p:txBody>
          <a:bodyPr/>
          <a:lstStyle/>
          <a:p>
            <a:pPr>
              <a:buNone/>
            </a:pPr>
            <a:r>
              <a:rPr lang="zh-CN" altLang="en-US" b="1" dirty="0"/>
              <a:t>靠谱的做法：指数平滑法！</a:t>
            </a:r>
            <a:endParaRPr lang="en-US" altLang="zh-CN" b="1" dirty="0"/>
          </a:p>
        </p:txBody>
      </p:sp>
      <p:pic>
        <p:nvPicPr>
          <p:cNvPr id="624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695" y="852269"/>
            <a:ext cx="4935255" cy="40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/>
              <a:t>时间序列分析的三大类方法：</a:t>
            </a:r>
            <a:endParaRPr lang="en-US" altLang="zh-CN" dirty="0"/>
          </a:p>
          <a:p>
            <a:r>
              <a:rPr lang="zh-CN" altLang="en-US" dirty="0"/>
              <a:t>图示法</a:t>
            </a:r>
            <a:endParaRPr lang="en-US" altLang="zh-CN" dirty="0"/>
          </a:p>
          <a:p>
            <a:r>
              <a:rPr lang="zh-CN" altLang="en-US" dirty="0"/>
              <a:t>指标法</a:t>
            </a:r>
            <a:endParaRPr lang="en-US" altLang="zh-CN" dirty="0"/>
          </a:p>
          <a:p>
            <a:r>
              <a:rPr lang="zh-CN" altLang="en-US" dirty="0"/>
              <a:t>模型法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903447"/>
              </p:ext>
            </p:extLst>
          </p:nvPr>
        </p:nvGraphicFramePr>
        <p:xfrm>
          <a:off x="1925394" y="1738932"/>
          <a:ext cx="4891273" cy="85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69" name="Equation" r:id="rId3" imgW="1435320" imgH="237600" progId="Equation.DSMT4">
                  <p:embed/>
                </p:oleObj>
              </mc:Choice>
              <mc:Fallback>
                <p:oleObj name="Equation" r:id="rId3" imgW="1435320" imgH="2376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394" y="1738932"/>
                        <a:ext cx="4891273" cy="85680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/>
              <a:t>最简单的形式：单参数指数平滑模型</a:t>
            </a:r>
          </a:p>
        </p:txBody>
      </p:sp>
      <p:sp>
        <p:nvSpPr>
          <p:cNvPr id="5" name="Shape 735"/>
          <p:cNvSpPr/>
          <p:nvPr/>
        </p:nvSpPr>
        <p:spPr>
          <a:xfrm>
            <a:off x="2275901" y="3082360"/>
            <a:ext cx="9239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1200"/>
              </a:spcBef>
              <a:defRPr sz="1800"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 sz="2000" dirty="0">
              <a:solidFill>
                <a:srgbClr val="DAEFF5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5300" y="1093424"/>
            <a:ext cx="4915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hangingPunct="1">
              <a:spcBef>
                <a:spcPts val="1368"/>
              </a:spcBef>
            </a:pPr>
            <a:r>
              <a:rPr lang="zh-CN" altLang="en-US" sz="2800" b="1" kern="1200" dirty="0">
                <a:solidFill>
                  <a:srgbClr val="FF75FA"/>
                </a:solidFill>
                <a:latin typeface="微软雅黑"/>
                <a:ea typeface="微软雅黑"/>
              </a:rPr>
              <a:t>平滑系数（</a:t>
            </a:r>
            <a:r>
              <a:rPr lang="en-US" altLang="zh-CN" sz="2800" b="1" kern="1200" dirty="0">
                <a:solidFill>
                  <a:srgbClr val="FF75FA"/>
                </a:solidFill>
                <a:latin typeface="微软雅黑"/>
                <a:ea typeface="微软雅黑"/>
              </a:rPr>
              <a:t>0&lt;</a:t>
            </a:r>
            <a:r>
              <a:rPr lang="el-GR" sz="2800" b="1" kern="1200" dirty="0">
                <a:solidFill>
                  <a:srgbClr val="FF75FA"/>
                </a:solidFill>
                <a:latin typeface="微软雅黑"/>
                <a:ea typeface="微软雅黑"/>
              </a:rPr>
              <a:t>α&lt;1</a:t>
            </a:r>
            <a:r>
              <a:rPr lang="zh-CN" altLang="en-US" sz="2800" b="1" kern="1200" dirty="0">
                <a:solidFill>
                  <a:srgbClr val="FF75FA"/>
                </a:solidFill>
                <a:latin typeface="微软雅黑"/>
                <a:ea typeface="微软雅黑"/>
              </a:rPr>
              <a:t>）</a:t>
            </a:r>
            <a:endParaRPr lang="el-GR" sz="2800" b="1" kern="1200" dirty="0">
              <a:solidFill>
                <a:srgbClr val="FF75FA"/>
              </a:solidFill>
              <a:latin typeface="微软雅黑"/>
              <a:ea typeface="微软雅黑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5767" y="3279019"/>
            <a:ext cx="1323650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defTabSz="457200" hangingPunct="1">
              <a:spcBef>
                <a:spcPts val="600"/>
              </a:spcBef>
            </a:pPr>
            <a:r>
              <a:rPr lang="zh-CN" altLang="en-US" sz="24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第</a:t>
            </a:r>
            <a:r>
              <a:rPr lang="en-US" altLang="zh-CN" sz="24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t+1</a:t>
            </a:r>
            <a:r>
              <a:rPr lang="zh-CN" altLang="en-US" sz="24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期</a:t>
            </a:r>
            <a:endParaRPr lang="en-US" altLang="zh-CN" sz="2400" kern="1200" dirty="0">
              <a:solidFill>
                <a:schemeClr val="accent6">
                  <a:lumMod val="60000"/>
                  <a:lumOff val="40000"/>
                </a:schemeClr>
              </a:solidFill>
              <a:latin typeface="微软雅黑"/>
              <a:ea typeface="微软雅黑"/>
            </a:endParaRPr>
          </a:p>
          <a:p>
            <a:pPr marL="342900" lvl="0" indent="-342900" algn="ctr" defTabSz="457200" hangingPunct="1">
              <a:spcBef>
                <a:spcPts val="600"/>
              </a:spcBef>
            </a:pPr>
            <a:r>
              <a:rPr lang="zh-CN" altLang="en-US" sz="24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预测值</a:t>
            </a:r>
            <a:endParaRPr lang="el-GR" sz="2400" kern="1200" dirty="0">
              <a:solidFill>
                <a:schemeClr val="accent6">
                  <a:lumMod val="60000"/>
                  <a:lumOff val="40000"/>
                </a:schemeClr>
              </a:solidFill>
              <a:latin typeface="微软雅黑"/>
              <a:ea typeface="微软雅黑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981146" y="2662621"/>
            <a:ext cx="800333" cy="637007"/>
            <a:chOff x="1981146" y="2662621"/>
            <a:chExt cx="800333" cy="637007"/>
          </a:xfrm>
        </p:grpSpPr>
        <p:cxnSp>
          <p:nvCxnSpPr>
            <p:cNvPr id="23" name="直接箭头连接符 22"/>
            <p:cNvCxnSpPr/>
            <p:nvPr/>
          </p:nvCxnSpPr>
          <p:spPr>
            <a:xfrm rot="5400000">
              <a:off x="1956847" y="2690096"/>
              <a:ext cx="633831" cy="585234"/>
            </a:xfrm>
            <a:prstGeom prst="straightConnector1">
              <a:avLst/>
            </a:prstGeom>
            <a:ln w="57150" cmpd="sng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2313479" y="2662621"/>
              <a:ext cx="468000" cy="6354"/>
            </a:xfrm>
            <a:prstGeom prst="line">
              <a:avLst/>
            </a:prstGeom>
            <a:ln w="5715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3458267" y="2664209"/>
            <a:ext cx="888623" cy="758530"/>
            <a:chOff x="3458267" y="2664209"/>
            <a:chExt cx="888623" cy="758530"/>
          </a:xfrm>
        </p:grpSpPr>
        <p:cxnSp>
          <p:nvCxnSpPr>
            <p:cNvPr id="18" name="直接箭头连接符 17"/>
            <p:cNvCxnSpPr/>
            <p:nvPr/>
          </p:nvCxnSpPr>
          <p:spPr>
            <a:xfrm rot="5400000">
              <a:off x="3418507" y="2703969"/>
              <a:ext cx="758530" cy="679010"/>
            </a:xfrm>
            <a:prstGeom prst="straightConnector1">
              <a:avLst/>
            </a:prstGeom>
            <a:ln w="57150" cmpd="sng">
              <a:solidFill>
                <a:srgbClr val="CCFF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933531" y="2664209"/>
              <a:ext cx="413359" cy="1588"/>
            </a:xfrm>
            <a:prstGeom prst="line">
              <a:avLst/>
            </a:prstGeom>
            <a:ln w="57150" cmpd="sng"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547965" y="2662621"/>
            <a:ext cx="685155" cy="737150"/>
            <a:chOff x="5547965" y="2662621"/>
            <a:chExt cx="685155" cy="737150"/>
          </a:xfrm>
        </p:grpSpPr>
        <p:cxnSp>
          <p:nvCxnSpPr>
            <p:cNvPr id="13" name="直接箭头连接符 12"/>
            <p:cNvCxnSpPr/>
            <p:nvPr/>
          </p:nvCxnSpPr>
          <p:spPr>
            <a:xfrm flipH="1">
              <a:off x="5547965" y="2689793"/>
              <a:ext cx="478480" cy="709978"/>
            </a:xfrm>
            <a:prstGeom prst="straightConnector1">
              <a:avLst/>
            </a:prstGeom>
            <a:ln w="57150" cmpd="sng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819761" y="2662621"/>
              <a:ext cx="413359" cy="1588"/>
            </a:xfrm>
            <a:prstGeom prst="line">
              <a:avLst/>
            </a:prstGeom>
            <a:ln w="5715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2510566" y="3378972"/>
            <a:ext cx="1723549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defTabSz="457200" hangingPunct="1">
              <a:spcBef>
                <a:spcPts val="600"/>
              </a:spcBef>
            </a:pPr>
            <a:r>
              <a:rPr lang="zh-CN" altLang="en-US" sz="2400" kern="1200" dirty="0">
                <a:solidFill>
                  <a:srgbClr val="CCFFCC"/>
                </a:solidFill>
                <a:latin typeface="微软雅黑"/>
                <a:ea typeface="微软雅黑"/>
              </a:rPr>
              <a:t>第</a:t>
            </a:r>
            <a:r>
              <a:rPr lang="en-US" altLang="zh-CN" sz="2400" kern="1200" dirty="0">
                <a:solidFill>
                  <a:srgbClr val="CCFFCC"/>
                </a:solidFill>
                <a:latin typeface="微软雅黑"/>
                <a:ea typeface="微软雅黑"/>
              </a:rPr>
              <a:t>t</a:t>
            </a:r>
            <a:r>
              <a:rPr lang="zh-CN" altLang="en-US" sz="2400" kern="1200" dirty="0">
                <a:solidFill>
                  <a:srgbClr val="CCFFCC"/>
                </a:solidFill>
                <a:latin typeface="微软雅黑"/>
                <a:ea typeface="微软雅黑"/>
              </a:rPr>
              <a:t>期</a:t>
            </a:r>
            <a:endParaRPr lang="en-US" altLang="zh-CN" sz="2400" kern="1200" dirty="0">
              <a:solidFill>
                <a:srgbClr val="CCFFCC"/>
              </a:solidFill>
              <a:latin typeface="微软雅黑"/>
              <a:ea typeface="微软雅黑"/>
            </a:endParaRPr>
          </a:p>
          <a:p>
            <a:pPr marL="342900" lvl="0" indent="-342900" algn="ctr" defTabSz="457200" hangingPunct="1">
              <a:spcBef>
                <a:spcPts val="600"/>
              </a:spcBef>
            </a:pPr>
            <a:r>
              <a:rPr lang="zh-CN" altLang="en-US" sz="2400" kern="1200" dirty="0">
                <a:solidFill>
                  <a:srgbClr val="CCFFCC"/>
                </a:solidFill>
                <a:latin typeface="微软雅黑"/>
                <a:ea typeface="微软雅黑"/>
              </a:rPr>
              <a:t>实际观测值</a:t>
            </a:r>
            <a:endParaRPr lang="el-GR" sz="2400" kern="1200" dirty="0">
              <a:solidFill>
                <a:srgbClr val="CCFFCC"/>
              </a:solidFill>
              <a:latin typeface="微软雅黑"/>
              <a:ea typeface="微软雅黑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912273" y="3411340"/>
            <a:ext cx="1107996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defTabSz="457200" hangingPunct="1">
              <a:spcBef>
                <a:spcPts val="600"/>
              </a:spcBef>
            </a:pPr>
            <a:r>
              <a:rPr lang="zh-CN" altLang="en-US" sz="2400" kern="1200" dirty="0">
                <a:solidFill>
                  <a:srgbClr val="FAC090"/>
                </a:solidFill>
                <a:latin typeface="微软雅黑"/>
                <a:ea typeface="微软雅黑"/>
              </a:rPr>
              <a:t>第</a:t>
            </a:r>
            <a:r>
              <a:rPr lang="en-US" altLang="zh-CN" sz="2400" kern="1200" dirty="0">
                <a:solidFill>
                  <a:srgbClr val="FAC090"/>
                </a:solidFill>
                <a:latin typeface="微软雅黑"/>
                <a:ea typeface="微软雅黑"/>
              </a:rPr>
              <a:t>t</a:t>
            </a:r>
            <a:r>
              <a:rPr lang="zh-CN" altLang="en-US" sz="2400" kern="1200" dirty="0">
                <a:solidFill>
                  <a:srgbClr val="FAC090"/>
                </a:solidFill>
                <a:latin typeface="微软雅黑"/>
                <a:ea typeface="微软雅黑"/>
              </a:rPr>
              <a:t>期</a:t>
            </a:r>
            <a:endParaRPr lang="en-US" altLang="zh-CN" sz="2400" kern="1200" dirty="0">
              <a:solidFill>
                <a:srgbClr val="FAC090"/>
              </a:solidFill>
              <a:latin typeface="微软雅黑"/>
              <a:ea typeface="微软雅黑"/>
            </a:endParaRPr>
          </a:p>
          <a:p>
            <a:pPr marL="342900" lvl="0" indent="-342900" algn="ctr" defTabSz="457200" hangingPunct="1">
              <a:spcBef>
                <a:spcPts val="600"/>
              </a:spcBef>
            </a:pPr>
            <a:r>
              <a:rPr lang="zh-CN" altLang="en-US" sz="2400" kern="1200" dirty="0">
                <a:solidFill>
                  <a:srgbClr val="FAC090"/>
                </a:solidFill>
                <a:latin typeface="微软雅黑"/>
                <a:ea typeface="微软雅黑"/>
              </a:rPr>
              <a:t>预测值</a:t>
            </a:r>
            <a:endParaRPr lang="el-GR" sz="2400" kern="1200" dirty="0">
              <a:solidFill>
                <a:srgbClr val="FAC090"/>
              </a:solidFill>
              <a:latin typeface="微软雅黑"/>
              <a:ea typeface="微软雅黑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428299" y="1904735"/>
            <a:ext cx="438396" cy="606425"/>
          </a:xfrm>
          <a:prstGeom prst="ellipse">
            <a:avLst/>
          </a:prstGeom>
          <a:noFill/>
          <a:ln w="57150" cmpd="sng">
            <a:solidFill>
              <a:srgbClr val="FF75F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2"/>
          <p:cNvCxnSpPr>
            <a:stCxn id="34" idx="0"/>
          </p:cNvCxnSpPr>
          <p:nvPr/>
        </p:nvCxnSpPr>
        <p:spPr>
          <a:xfrm flipV="1">
            <a:off x="3647497" y="1441249"/>
            <a:ext cx="308119" cy="463486"/>
          </a:xfrm>
          <a:prstGeom prst="straightConnector1">
            <a:avLst/>
          </a:prstGeom>
          <a:ln w="57150" cmpd="sng">
            <a:solidFill>
              <a:srgbClr val="FF75F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2" grpId="0"/>
      <p:bldP spid="33" grpId="0"/>
      <p:bldP spid="3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solidFill>
                  <a:prstClr val="white"/>
                </a:solidFill>
              </a:rPr>
              <a:t>最简单的形式：单参数指数平滑模型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05336" y="1508538"/>
            <a:ext cx="2584043" cy="2342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66FF9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适用情境：</a:t>
            </a:r>
            <a:endParaRPr lang="en-US" altLang="zh-CN" sz="2400" b="1" dirty="0">
              <a:solidFill>
                <a:srgbClr val="66FF9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66FF9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不包含长期趋势和季节成分的时间序列预测</a:t>
            </a:r>
          </a:p>
        </p:txBody>
      </p:sp>
      <p:pic>
        <p:nvPicPr>
          <p:cNvPr id="556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22" y="1596220"/>
            <a:ext cx="5602377" cy="30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6737" y="1471132"/>
            <a:ext cx="8552267" cy="2253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47842" name="Object 2"/>
          <p:cNvGraphicFramePr>
            <a:graphicFrameLocks noChangeAspect="1"/>
          </p:cNvGraphicFramePr>
          <p:nvPr/>
        </p:nvGraphicFramePr>
        <p:xfrm>
          <a:off x="258510" y="385938"/>
          <a:ext cx="27844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68" name="Equation" r:id="rId4" imgW="1396678" imgH="241415" progId="Equation.DSMT4">
                  <p:embed/>
                </p:oleObj>
              </mc:Choice>
              <mc:Fallback>
                <p:oleObj name="Equation" r:id="rId4" imgW="1396678" imgH="241415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10" y="385938"/>
                        <a:ext cx="2784475" cy="4810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43" name="Object 3"/>
          <p:cNvGraphicFramePr>
            <a:graphicFrameLocks noChangeAspect="1"/>
          </p:cNvGraphicFramePr>
          <p:nvPr/>
        </p:nvGraphicFramePr>
        <p:xfrm>
          <a:off x="258511" y="1601440"/>
          <a:ext cx="493553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69" name="Equation" r:id="rId6" imgW="2475880" imgH="241415" progId="Equation.DSMT4">
                  <p:embed/>
                </p:oleObj>
              </mc:Choice>
              <mc:Fallback>
                <p:oleObj name="Equation" r:id="rId6" imgW="2475880" imgH="241415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11" y="1601440"/>
                        <a:ext cx="4935537" cy="4810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44" name="Object 4"/>
          <p:cNvGraphicFramePr>
            <a:graphicFrameLocks noChangeAspect="1"/>
          </p:cNvGraphicFramePr>
          <p:nvPr/>
        </p:nvGraphicFramePr>
        <p:xfrm>
          <a:off x="258511" y="2360983"/>
          <a:ext cx="51657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70" name="Equation" r:id="rId8" imgW="2590524" imgH="241415" progId="Equation.DSMT4">
                  <p:embed/>
                </p:oleObj>
              </mc:Choice>
              <mc:Fallback>
                <p:oleObj name="Equation" r:id="rId8" imgW="2590524" imgH="241415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11" y="2360983"/>
                        <a:ext cx="5165725" cy="4810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45" name="Object 5"/>
          <p:cNvGraphicFramePr>
            <a:graphicFrameLocks noChangeAspect="1"/>
          </p:cNvGraphicFramePr>
          <p:nvPr/>
        </p:nvGraphicFramePr>
        <p:xfrm>
          <a:off x="284315" y="3094059"/>
          <a:ext cx="60007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71" name="Equation" r:id="rId10" imgW="3009418" imgH="241415" progId="Equation.DSMT4">
                  <p:embed/>
                </p:oleObj>
              </mc:Choice>
              <mc:Fallback>
                <p:oleObj name="Equation" r:id="rId10" imgW="3009418" imgH="241415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15" y="3094059"/>
                        <a:ext cx="6000750" cy="482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517891"/>
              </p:ext>
            </p:extLst>
          </p:nvPr>
        </p:nvGraphicFramePr>
        <p:xfrm>
          <a:off x="284315" y="4295775"/>
          <a:ext cx="8514689" cy="55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72" name="Equation" r:id="rId12" imgW="4242240" imgH="264960" progId="Equation.DSMT4">
                  <p:embed/>
                </p:oleObj>
              </mc:Choice>
              <mc:Fallback>
                <p:oleObj name="Equation" r:id="rId12" imgW="4242240" imgH="264960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15" y="4295775"/>
                        <a:ext cx="8514689" cy="55723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虚尾箭头 12"/>
          <p:cNvSpPr/>
          <p:nvPr/>
        </p:nvSpPr>
        <p:spPr>
          <a:xfrm rot="5400000">
            <a:off x="789139" y="3544865"/>
            <a:ext cx="325677" cy="852357"/>
          </a:xfrm>
          <a:prstGeom prst="stripedRightArrow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虚尾箭头 13"/>
          <p:cNvSpPr/>
          <p:nvPr/>
        </p:nvSpPr>
        <p:spPr>
          <a:xfrm rot="5400000">
            <a:off x="751561" y="789910"/>
            <a:ext cx="325677" cy="852357"/>
          </a:xfrm>
          <a:prstGeom prst="stripedRightArrow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虚尾箭头 9"/>
          <p:cNvSpPr/>
          <p:nvPr/>
        </p:nvSpPr>
        <p:spPr>
          <a:xfrm rot="5400000">
            <a:off x="756345" y="1815808"/>
            <a:ext cx="278530" cy="814779"/>
          </a:xfrm>
          <a:prstGeom prst="striped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虚尾箭头 11"/>
          <p:cNvSpPr/>
          <p:nvPr/>
        </p:nvSpPr>
        <p:spPr>
          <a:xfrm rot="5400000">
            <a:off x="793923" y="2573871"/>
            <a:ext cx="278530" cy="814779"/>
          </a:xfrm>
          <a:prstGeom prst="striped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5D50084-A408-4E3F-9EC3-0CB1C04252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76411" y="369952"/>
            <a:ext cx="1417637" cy="581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4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4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0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440779"/>
              </p:ext>
            </p:extLst>
          </p:nvPr>
        </p:nvGraphicFramePr>
        <p:xfrm>
          <a:off x="544513" y="1317625"/>
          <a:ext cx="80041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6" name="Equation" r:id="rId3" imgW="4242240" imgH="264960" progId="Equation.DSMT4">
                  <p:embed/>
                </p:oleObj>
              </mc:Choice>
              <mc:Fallback>
                <p:oleObj name="Equation" r:id="rId3" imgW="4242240" imgH="26496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317625"/>
                        <a:ext cx="8004175" cy="523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84163" y="2141951"/>
            <a:ext cx="8859837" cy="2279737"/>
          </a:xfrm>
        </p:spPr>
        <p:txBody>
          <a:bodyPr>
            <a:noAutofit/>
          </a:bodyPr>
          <a:lstStyle/>
          <a:p>
            <a:r>
              <a:rPr lang="zh-CN" altLang="en-US" dirty="0"/>
              <a:t>平滑系数（</a:t>
            </a:r>
            <a:r>
              <a:rPr lang="en-US" altLang="zh-CN" dirty="0"/>
              <a:t>0&lt;α&lt;1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buNone/>
            </a:pPr>
            <a:r>
              <a:rPr lang="en-US" altLang="zh-CN" dirty="0">
                <a:sym typeface="Wingdings" pitchFamily="2" charset="2"/>
              </a:rPr>
              <a:t>     </a:t>
            </a:r>
            <a:r>
              <a:rPr lang="zh-CN" altLang="en-US" dirty="0"/>
              <a:t>距离越久，权重越小，影响越弱（印象越模糊）</a:t>
            </a:r>
            <a:endParaRPr lang="en-US" altLang="zh-CN" dirty="0"/>
          </a:p>
          <a:p>
            <a:r>
              <a:rPr lang="zh-CN" altLang="en-US" dirty="0">
                <a:solidFill>
                  <a:srgbClr val="66FF99"/>
                </a:solidFill>
              </a:rPr>
              <a:t>平滑系数的取值有何影响？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/>
              <a:t>举个例子</a:t>
            </a:r>
          </a:p>
        </p:txBody>
      </p:sp>
      <p:pic>
        <p:nvPicPr>
          <p:cNvPr id="6277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984249"/>
            <a:ext cx="6515100" cy="359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001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0" y="1268478"/>
            <a:ext cx="8229600" cy="34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华文中宋"/>
            </a:endParaRPr>
          </a:p>
        </p:txBody>
      </p:sp>
      <p:graphicFrame>
        <p:nvGraphicFramePr>
          <p:cNvPr id="551939" name="Object 3"/>
          <p:cNvGraphicFramePr>
            <a:graphicFrameLocks noChangeAspect="1"/>
          </p:cNvGraphicFramePr>
          <p:nvPr/>
        </p:nvGraphicFramePr>
        <p:xfrm>
          <a:off x="1517313" y="1358770"/>
          <a:ext cx="7186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90" name="Equation" r:id="rId3" imgW="3377603" imgH="241415" progId="Equation.DSMT4">
                  <p:embed/>
                </p:oleObj>
              </mc:Choice>
              <mc:Fallback>
                <p:oleObj name="Equation" r:id="rId3" imgW="3377603" imgH="241415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313" y="1358770"/>
                        <a:ext cx="7186613" cy="50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6838" y="2098658"/>
            <a:ext cx="2734357" cy="145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66FF99"/>
                </a:solidFill>
                <a:latin typeface="微软雅黑" pitchFamily="34" charset="-122"/>
                <a:ea typeface="微软雅黑" pitchFamily="34" charset="-122"/>
              </a:rPr>
              <a:t>方案一：</a:t>
            </a:r>
            <a:r>
              <a:rPr lang="en-US" altLang="zh-CN" sz="2400" b="1" dirty="0">
                <a:solidFill>
                  <a:srgbClr val="66FF99"/>
                </a:solidFill>
                <a:latin typeface="微软雅黑" pitchFamily="34" charset="-122"/>
                <a:ea typeface="微软雅黑" pitchFamily="34" charset="-122"/>
              </a:rPr>
              <a:t>0.9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FFFF"/>
                </a:solidFill>
                <a:latin typeface="微软雅黑" pitchFamily="34" charset="-122"/>
                <a:ea typeface="微软雅黑" pitchFamily="34" charset="-122"/>
              </a:rPr>
              <a:t>方案二：</a:t>
            </a:r>
            <a:r>
              <a:rPr lang="en-US" altLang="zh-CN" sz="2400" b="1" dirty="0">
                <a:solidFill>
                  <a:srgbClr val="00FFFF"/>
                </a:solidFill>
                <a:latin typeface="微软雅黑" pitchFamily="34" charset="-122"/>
                <a:ea typeface="微软雅黑" pitchFamily="34" charset="-122"/>
              </a:rPr>
              <a:t>0.1</a:t>
            </a:r>
            <a:endParaRPr lang="zh-CN" altLang="en-US" sz="2400" b="1" dirty="0">
              <a:solidFill>
                <a:srgbClr val="00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8154" y="2369433"/>
            <a:ext cx="146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66FF99"/>
                </a:solidFill>
                <a:latin typeface="微软雅黑" pitchFamily="34" charset="-122"/>
                <a:ea typeface="微软雅黑" pitchFamily="34" charset="-122"/>
              </a:rPr>
              <a:t>0.09</a:t>
            </a:r>
            <a:endParaRPr lang="zh-CN" altLang="en-US" sz="2400" b="1" dirty="0">
              <a:solidFill>
                <a:srgbClr val="66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1152" y="2369433"/>
            <a:ext cx="146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66FF99"/>
                </a:solidFill>
                <a:latin typeface="微软雅黑" pitchFamily="34" charset="-122"/>
                <a:ea typeface="微软雅黑" pitchFamily="34" charset="-122"/>
              </a:rPr>
              <a:t>0.009</a:t>
            </a:r>
            <a:endParaRPr lang="zh-CN" altLang="en-US" sz="2400" b="1" dirty="0">
              <a:solidFill>
                <a:srgbClr val="66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4462" y="2369433"/>
            <a:ext cx="146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66FF99"/>
                </a:solidFill>
                <a:latin typeface="微软雅黑" pitchFamily="34" charset="-122"/>
                <a:ea typeface="微软雅黑" pitchFamily="34" charset="-122"/>
              </a:rPr>
              <a:t>0.001</a:t>
            </a:r>
            <a:endParaRPr lang="zh-CN" altLang="en-US" sz="2400" b="1" dirty="0">
              <a:solidFill>
                <a:srgbClr val="66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08154" y="3119757"/>
            <a:ext cx="146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FFFF"/>
                </a:solidFill>
                <a:latin typeface="微软雅黑" pitchFamily="34" charset="-122"/>
                <a:ea typeface="微软雅黑" pitchFamily="34" charset="-122"/>
              </a:rPr>
              <a:t>0.09</a:t>
            </a:r>
            <a:endParaRPr lang="zh-CN" altLang="en-US" sz="2400" b="1" dirty="0">
              <a:solidFill>
                <a:srgbClr val="00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3678" y="3163241"/>
            <a:ext cx="146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FFFF"/>
                </a:solidFill>
                <a:latin typeface="微软雅黑" pitchFamily="34" charset="-122"/>
                <a:ea typeface="微软雅黑" pitchFamily="34" charset="-122"/>
              </a:rPr>
              <a:t>0.081</a:t>
            </a:r>
            <a:endParaRPr lang="zh-CN" altLang="en-US" sz="2400" b="1" dirty="0">
              <a:solidFill>
                <a:srgbClr val="00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44462" y="3119757"/>
            <a:ext cx="146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FFFF"/>
                </a:solidFill>
                <a:latin typeface="微软雅黑" pitchFamily="34" charset="-122"/>
                <a:ea typeface="微软雅黑" pitchFamily="34" charset="-122"/>
              </a:rPr>
              <a:t>0.073</a:t>
            </a:r>
            <a:endParaRPr lang="zh-CN" altLang="en-US" sz="2400" b="1" dirty="0">
              <a:solidFill>
                <a:srgbClr val="00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1827" y="2369433"/>
            <a:ext cx="146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66FF99"/>
                </a:solidFill>
                <a:latin typeface="微软雅黑" pitchFamily="34" charset="-122"/>
                <a:ea typeface="微软雅黑" pitchFamily="34" charset="-122"/>
              </a:rPr>
              <a:t>0.000</a:t>
            </a:r>
            <a:endParaRPr lang="zh-CN" altLang="en-US" sz="2400" b="1" dirty="0">
              <a:solidFill>
                <a:srgbClr val="66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85372" y="3119757"/>
            <a:ext cx="146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FFFF"/>
                </a:solidFill>
                <a:latin typeface="微软雅黑" pitchFamily="34" charset="-122"/>
                <a:ea typeface="微软雅黑" pitchFamily="34" charset="-122"/>
              </a:rPr>
              <a:t>0.066</a:t>
            </a:r>
            <a:endParaRPr lang="zh-CN" altLang="en-US" sz="2400" b="1" dirty="0">
              <a:solidFill>
                <a:srgbClr val="00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9260" y="1409396"/>
            <a:ext cx="3260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权重系数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  <p:bldP spid="20" grpId="0"/>
      <p:bldP spid="21" grpId="0"/>
      <p:bldP spid="22" grpId="0"/>
      <p:bldP spid="23" grpId="0"/>
      <p:bldP spid="2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2075" y="1079500"/>
            <a:ext cx="4010025" cy="324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0" y="0"/>
            <a:ext cx="5164138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4294967295"/>
          </p:nvPr>
        </p:nvSpPr>
        <p:spPr>
          <a:xfrm>
            <a:off x="284684" y="1089764"/>
            <a:ext cx="4638045" cy="4329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002060"/>
                </a:solidFill>
              </a:rPr>
              <a:t>一个经验性的办法：</a:t>
            </a:r>
          </a:p>
          <a:p>
            <a:pPr marL="0" indent="0"/>
            <a:r>
              <a:rPr lang="zh-CN" altLang="en-US" sz="2400" b="1" dirty="0">
                <a:solidFill>
                  <a:srgbClr val="002060"/>
                </a:solidFill>
              </a:rPr>
              <a:t>  序列波动小  </a:t>
            </a:r>
            <a:r>
              <a:rPr lang="en-US" altLang="zh-CN" sz="2400" b="1" dirty="0">
                <a:solidFill>
                  <a:srgbClr val="002060"/>
                </a:solidFill>
                <a:sym typeface="Wingdings" pitchFamily="2" charset="2"/>
              </a:rPr>
              <a:t>  alpha</a:t>
            </a:r>
            <a:r>
              <a:rPr lang="zh-CN" altLang="en-US" sz="2400" b="1" dirty="0">
                <a:solidFill>
                  <a:srgbClr val="002060"/>
                </a:solidFill>
              </a:rPr>
              <a:t>小一些</a:t>
            </a:r>
            <a:endParaRPr lang="en-US" altLang="zh-CN" sz="2400" b="1" dirty="0">
              <a:solidFill>
                <a:srgbClr val="002060"/>
              </a:solidFill>
            </a:endParaRPr>
          </a:p>
          <a:p>
            <a:pPr marL="400050" lvl="1" indent="0"/>
            <a:r>
              <a:rPr lang="zh-CN" altLang="en-US" sz="2000" dirty="0">
                <a:solidFill>
                  <a:srgbClr val="002060"/>
                </a:solidFill>
              </a:rPr>
              <a:t>  各期权重相差不大，模型能包含更多的历史信息</a:t>
            </a:r>
          </a:p>
          <a:p>
            <a:pPr marL="0" indent="0"/>
            <a:r>
              <a:rPr lang="zh-CN" altLang="en-US" sz="2400" b="1" dirty="0">
                <a:solidFill>
                  <a:srgbClr val="002060"/>
                </a:solidFill>
              </a:rPr>
              <a:t>  序列波动大  </a:t>
            </a:r>
            <a:r>
              <a:rPr lang="en-US" altLang="zh-CN" sz="2400" b="1" dirty="0">
                <a:solidFill>
                  <a:srgbClr val="002060"/>
                </a:solidFill>
                <a:sym typeface="Wingdings" pitchFamily="2" charset="2"/>
              </a:rPr>
              <a:t>  alpha</a:t>
            </a:r>
            <a:r>
              <a:rPr lang="zh-CN" altLang="en-US" sz="2400" b="1" dirty="0">
                <a:solidFill>
                  <a:srgbClr val="002060"/>
                </a:solidFill>
                <a:sym typeface="Wingdings" pitchFamily="2" charset="2"/>
              </a:rPr>
              <a:t>大</a:t>
            </a:r>
            <a:r>
              <a:rPr lang="zh-CN" altLang="en-US" sz="2400" b="1" dirty="0">
                <a:solidFill>
                  <a:srgbClr val="002060"/>
                </a:solidFill>
              </a:rPr>
              <a:t>一些</a:t>
            </a:r>
            <a:endParaRPr lang="en-US" altLang="zh-CN" sz="2400" b="1" dirty="0">
              <a:solidFill>
                <a:srgbClr val="002060"/>
              </a:solidFill>
            </a:endParaRPr>
          </a:p>
          <a:p>
            <a:pPr marL="400050" lvl="1" indent="0"/>
            <a:r>
              <a:rPr lang="zh-CN" altLang="en-US" sz="2000" dirty="0">
                <a:solidFill>
                  <a:srgbClr val="002060"/>
                </a:solidFill>
              </a:rPr>
              <a:t>  近期数据权重更大，模型更好地适序列的变化</a:t>
            </a:r>
          </a:p>
          <a:p>
            <a:pPr>
              <a:buNone/>
            </a:pP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4683" y="0"/>
            <a:ext cx="3372917" cy="801666"/>
          </a:xfrm>
          <a:prstGeom prst="rect">
            <a:avLst/>
          </a:prstGeom>
          <a:solidFill>
            <a:srgbClr val="239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实际应用怎么办？</a:t>
            </a:r>
            <a:endParaRPr lang="en-US" altLang="zh-CN" sz="2800" b="1" dirty="0">
              <a:solidFill>
                <a:schemeClr val="tx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13332" y="2361768"/>
            <a:ext cx="1966428" cy="954107"/>
          </a:xfrm>
          <a:prstGeom prst="rect">
            <a:avLst/>
          </a:prstGeom>
          <a:solidFill>
            <a:srgbClr val="0071C0"/>
          </a:solidFill>
          <a:ln>
            <a:solidFill>
              <a:schemeClr val="tx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defTabSz="457200" hangingPunct="1">
              <a:spcBef>
                <a:spcPts val="1368"/>
              </a:spcBef>
            </a:pPr>
            <a:r>
              <a:rPr lang="zh-CN" altLang="en-US" sz="2800" b="1" kern="1200" dirty="0">
                <a:solidFill>
                  <a:schemeClr val="tx1">
                    <a:lumMod val="95000"/>
                  </a:schemeClr>
                </a:solidFill>
                <a:latin typeface="微软雅黑"/>
                <a:ea typeface="微软雅黑"/>
                <a:cs typeface="微软雅黑"/>
                <a:sym typeface="Microsoft YaHei"/>
              </a:rPr>
              <a:t>平滑系数，大小有别！</a:t>
            </a:r>
            <a:endParaRPr lang="en-US" altLang="zh-CN" sz="2000" b="1" kern="1200" dirty="0">
              <a:solidFill>
                <a:schemeClr val="tx1">
                  <a:lumMod val="95000"/>
                </a:schemeClr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7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基本思想：相比昨天，今天对明天的影响更大！</a:t>
            </a:r>
            <a:endParaRPr lang="en-US" altLang="zh-CN" dirty="0"/>
          </a:p>
          <a:p>
            <a:r>
              <a:rPr lang="zh-CN" altLang="en-US" dirty="0"/>
              <a:t>单参数指数平滑</a:t>
            </a:r>
            <a:endParaRPr lang="en-US" altLang="zh-CN" dirty="0"/>
          </a:p>
          <a:p>
            <a:r>
              <a:rPr lang="zh-CN" altLang="en-US" dirty="0"/>
              <a:t>适用于：不包含长期趋势和季节成分的时间序列</a:t>
            </a:r>
          </a:p>
          <a:p>
            <a:r>
              <a:rPr lang="zh-CN" altLang="en-US" dirty="0"/>
              <a:t>平滑系数，大小有别！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549890" name="Object 2"/>
          <p:cNvGraphicFramePr>
            <a:graphicFrameLocks noChangeAspect="1"/>
          </p:cNvGraphicFramePr>
          <p:nvPr/>
        </p:nvGraphicFramePr>
        <p:xfrm>
          <a:off x="3327640" y="1786144"/>
          <a:ext cx="27844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41" name="Equation" r:id="rId3" imgW="1396678" imgH="241415" progId="Equation.DSMT4">
                  <p:embed/>
                </p:oleObj>
              </mc:Choice>
              <mc:Fallback>
                <p:oleObj name="Equation" r:id="rId3" imgW="1396678" imgH="241415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640" y="1786144"/>
                        <a:ext cx="2784475" cy="4810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5570440" y="1788328"/>
            <a:ext cx="3423179" cy="3346821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FF75FA"/>
                </a:solidFill>
              </a:rPr>
              <a:t>具有增长趋势</a:t>
            </a:r>
            <a:endParaRPr lang="en-US" altLang="zh-CN" b="1" dirty="0">
              <a:solidFill>
                <a:srgbClr val="FF75FA"/>
              </a:solidFill>
            </a:endParaRPr>
          </a:p>
          <a:p>
            <a:r>
              <a:rPr lang="zh-CN" altLang="en-US" dirty="0"/>
              <a:t>用双参数指数平滑建模、预测</a:t>
            </a:r>
          </a:p>
          <a:p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29039" y="266191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75FA"/>
                </a:solidFill>
                <a:latin typeface="微软雅黑"/>
                <a:ea typeface="微软雅黑"/>
                <a:cs typeface="微软雅黑"/>
              </a:rPr>
              <a:t>我国人均原油产量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56" y="752514"/>
            <a:ext cx="5051259" cy="37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023120" y="953939"/>
            <a:ext cx="5693898" cy="2424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4625" y="953939"/>
            <a:ext cx="8229599" cy="3748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zh-CN" altLang="en-US" sz="2000" dirty="0"/>
          </a:p>
          <a:p>
            <a:pPr marL="0" indent="0">
              <a:buNone/>
            </a:pPr>
            <a:endParaRPr kumimoji="1" lang="en-US" altLang="zh-CN" sz="1800" dirty="0"/>
          </a:p>
          <a:p>
            <a:pPr marL="0" indent="0">
              <a:buNone/>
            </a:pPr>
            <a:endParaRPr kumimoji="1" lang="en-US" altLang="zh-CN" sz="1800" dirty="0"/>
          </a:p>
        </p:txBody>
      </p:sp>
      <p:sp>
        <p:nvSpPr>
          <p:cNvPr id="8" name="矩形 7"/>
          <p:cNvSpPr/>
          <p:nvPr/>
        </p:nvSpPr>
        <p:spPr>
          <a:xfrm>
            <a:off x="883709" y="3378526"/>
            <a:ext cx="7981149" cy="139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kumimoji="1" lang="en-US" altLang="zh-CN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F</a:t>
            </a:r>
            <a:r>
              <a:rPr kumimoji="1" lang="en-US" altLang="zh-CN" sz="2200" baseline="-250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t</a:t>
            </a:r>
            <a:r>
              <a:rPr kumimoji="1" lang="zh-CN" altLang="en-US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是基本水平，</a:t>
            </a:r>
            <a:r>
              <a:rPr kumimoji="1" lang="en-US" altLang="zh-CN" sz="2200" dirty="0" err="1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b</a:t>
            </a:r>
            <a:r>
              <a:rPr kumimoji="1" lang="en-US" altLang="zh-CN" sz="2200" baseline="-25000" dirty="0" err="1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t</a:t>
            </a:r>
            <a:r>
              <a:rPr kumimoji="1" lang="zh-CN" altLang="en-US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是趋势特征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kumimoji="1" lang="en-US" altLang="zh-CN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alpha</a:t>
            </a:r>
            <a:r>
              <a:rPr kumimoji="1" lang="zh-CN" altLang="en-US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和</a:t>
            </a:r>
            <a:r>
              <a:rPr kumimoji="1" lang="en-US" altLang="zh-CN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gamma</a:t>
            </a:r>
            <a:r>
              <a:rPr kumimoji="1" lang="zh-CN" altLang="en-US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表示平滑系数（取值范围在</a:t>
            </a:r>
            <a:r>
              <a:rPr kumimoji="1" lang="en-US" altLang="zh-CN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0</a:t>
            </a:r>
            <a:r>
              <a:rPr kumimoji="1" lang="zh-CN" altLang="en-US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～</a:t>
            </a:r>
            <a:r>
              <a:rPr kumimoji="1" lang="en-US" altLang="zh-CN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1</a:t>
            </a:r>
            <a:r>
              <a:rPr kumimoji="1" lang="zh-CN" altLang="en-US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）</a:t>
            </a:r>
            <a:endParaRPr kumimoji="1" lang="en-US" altLang="zh-CN" sz="2200" dirty="0">
              <a:solidFill>
                <a:srgbClr val="DAEFF5"/>
              </a:solidFill>
              <a:latin typeface="微软雅黑"/>
              <a:ea typeface="微软雅黑"/>
              <a:cs typeface="微软雅黑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kumimoji="1" lang="zh-CN" altLang="en-US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初始取值 ： 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双参数指数平滑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02808"/>
              </p:ext>
            </p:extLst>
          </p:nvPr>
        </p:nvGraphicFramePr>
        <p:xfrm>
          <a:off x="1046706" y="1092200"/>
          <a:ext cx="49164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07" name="Equation" r:id="rId3" imgW="1536126" imgH="228738" progId="Equation.DSMT4">
                  <p:embed/>
                </p:oleObj>
              </mc:Choice>
              <mc:Fallback>
                <p:oleObj name="Equation" r:id="rId3" imgW="1536126" imgH="228738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706" y="1092200"/>
                        <a:ext cx="4916488" cy="762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485522"/>
              </p:ext>
            </p:extLst>
          </p:nvPr>
        </p:nvGraphicFramePr>
        <p:xfrm>
          <a:off x="1870075" y="2022475"/>
          <a:ext cx="466725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08" name="Equation" r:id="rId5" imgW="1840926" imgH="444247" progId="Equation.DSMT4">
                  <p:embed/>
                </p:oleObj>
              </mc:Choice>
              <mc:Fallback>
                <p:oleObj name="Equation" r:id="rId5" imgW="1840926" imgH="444247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2022475"/>
                        <a:ext cx="4667250" cy="11493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372577" y="2045505"/>
            <a:ext cx="697627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hangingPunct="1">
              <a:lnSpc>
                <a:spcPct val="120000"/>
              </a:lnSpc>
              <a:spcBef>
                <a:spcPts val="1368"/>
              </a:spcBef>
            </a:pPr>
            <a:r>
              <a:rPr kumimoji="1" lang="zh-CN" altLang="en-US" sz="2000" kern="12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其中</a:t>
            </a: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05798"/>
              </p:ext>
            </p:extLst>
          </p:nvPr>
        </p:nvGraphicFramePr>
        <p:xfrm>
          <a:off x="2756052" y="4339734"/>
          <a:ext cx="3068612" cy="48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09" name="Equation" r:id="rId7" imgW="1590840" imgH="237600" progId="Equation.DSMT4">
                  <p:embed/>
                </p:oleObj>
              </mc:Choice>
              <mc:Fallback>
                <p:oleObj name="Equation" r:id="rId7" imgW="1590840" imgH="237600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052" y="4339734"/>
                        <a:ext cx="3068612" cy="48875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2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一、图示法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183" y="1466057"/>
            <a:ext cx="4200715" cy="27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488476" y="4184829"/>
            <a:ext cx="1813524" cy="461665"/>
          </a:xfrm>
          <a:prstGeom prst="rect">
            <a:avLst/>
          </a:prstGeom>
          <a:solidFill>
            <a:srgbClr val="2390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线图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235" y="1421785"/>
            <a:ext cx="4053187" cy="274810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3415" y="879490"/>
            <a:ext cx="615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趋势</a:t>
            </a:r>
            <a:r>
              <a:rPr kumimoji="1" lang="zh-CN" altLang="zh-CN" sz="2400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：</a:t>
            </a:r>
            <a:r>
              <a:rPr kumimoji="1" lang="zh-CN" altLang="en-US" sz="2400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向上？向下？持平？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5914053" y="4184829"/>
            <a:ext cx="1813524" cy="461665"/>
          </a:xfrm>
          <a:prstGeom prst="rect">
            <a:avLst/>
          </a:prstGeom>
          <a:solidFill>
            <a:srgbClr val="2390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面积图</a:t>
            </a:r>
          </a:p>
        </p:txBody>
      </p:sp>
    </p:spTree>
    <p:extLst>
      <p:ext uri="{BB962C8B-B14F-4D97-AF65-F5344CB8AC3E}">
        <p14:creationId xmlns:p14="http://schemas.microsoft.com/office/powerpoint/2010/main" val="428764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half" idx="4294967295"/>
          </p:nvPr>
        </p:nvSpPr>
        <p:spPr>
          <a:xfrm>
            <a:off x="0" y="1035050"/>
            <a:ext cx="8229600" cy="3748088"/>
          </a:xfrm>
        </p:spPr>
        <p:txBody>
          <a:bodyPr>
            <a:normAutofit/>
          </a:bodyPr>
          <a:lstStyle/>
          <a:p>
            <a:endParaRPr kumimoji="1" lang="zh-CN" altLang="en-US" sz="2400" dirty="0"/>
          </a:p>
          <a:p>
            <a:endParaRPr kumimoji="1"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532623" y="303326"/>
            <a:ext cx="3371901" cy="372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</a:pPr>
            <a:endParaRPr lang="en-US" altLang="zh-CN" sz="2200" dirty="0">
              <a:solidFill>
                <a:srgbClr val="FAFC99"/>
              </a:solidFill>
              <a:latin typeface="微软雅黑"/>
              <a:ea typeface="微软雅黑"/>
              <a:cs typeface="微软雅黑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zh-CN" altLang="zh-CN" sz="2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1</a:t>
            </a:r>
            <a:r>
              <a:rPr lang="en-US" altLang="zh-CN" sz="2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985-2006</a:t>
            </a:r>
            <a:r>
              <a:rPr lang="zh-CN" altLang="en-US" sz="2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年数据的</a:t>
            </a:r>
            <a:r>
              <a:rPr lang="en-US" altLang="zh-CN" sz="2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MAPE</a:t>
            </a:r>
            <a:r>
              <a:rPr lang="zh-CN" altLang="en-US" sz="2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＝</a:t>
            </a:r>
            <a:r>
              <a:rPr lang="en-US" altLang="zh-CN" sz="2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1.1%</a:t>
            </a:r>
            <a:r>
              <a:rPr lang="zh-CN" altLang="en-US" sz="2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，拟合效果非常好！</a:t>
            </a:r>
            <a:endParaRPr lang="en-US" altLang="zh-TW" sz="2200" dirty="0">
              <a:solidFill>
                <a:srgbClr val="FAFC99"/>
              </a:solidFill>
              <a:latin typeface="微软雅黑"/>
              <a:ea typeface="微软雅黑"/>
              <a:cs typeface="微软雅黑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altLang="zh-TW" sz="2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2007-20</a:t>
            </a:r>
            <a:r>
              <a:rPr lang="en-US" altLang="zh-CN" sz="2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09</a:t>
            </a:r>
            <a:r>
              <a:rPr lang="zh-TW" altLang="en-US" sz="2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年</a:t>
            </a:r>
            <a:r>
              <a:rPr lang="zh-CN" altLang="en-US" sz="2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预测值：</a:t>
            </a:r>
            <a:endParaRPr lang="en-US" altLang="zh-CN" sz="2200" dirty="0">
              <a:solidFill>
                <a:srgbClr val="FAFC99"/>
              </a:solidFill>
              <a:latin typeface="微软雅黑"/>
              <a:ea typeface="微软雅黑"/>
              <a:cs typeface="微软雅黑"/>
            </a:endParaRPr>
          </a:p>
          <a:p>
            <a:pPr indent="350838">
              <a:lnSpc>
                <a:spcPct val="120000"/>
              </a:lnSpc>
              <a:spcBef>
                <a:spcPts val="600"/>
              </a:spcBef>
            </a:pPr>
            <a:r>
              <a:rPr lang="en-US" altLang="zh-TW" sz="2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141.74 </a:t>
            </a:r>
          </a:p>
          <a:p>
            <a:pPr indent="350838">
              <a:lnSpc>
                <a:spcPct val="120000"/>
              </a:lnSpc>
              <a:spcBef>
                <a:spcPts val="600"/>
              </a:spcBef>
            </a:pPr>
            <a:r>
              <a:rPr lang="en-US" altLang="zh-TW" sz="2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142.56 </a:t>
            </a:r>
          </a:p>
          <a:p>
            <a:pPr indent="350838">
              <a:lnSpc>
                <a:spcPct val="120000"/>
              </a:lnSpc>
              <a:spcBef>
                <a:spcPts val="600"/>
              </a:spcBef>
            </a:pPr>
            <a:r>
              <a:rPr lang="en-US" altLang="zh-TW" sz="2200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143.37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4" y="826912"/>
            <a:ext cx="5358039" cy="39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3204" y="237753"/>
            <a:ext cx="8117878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zh-CN" altLang="en-US" sz="2400" dirty="0">
                <a:solidFill>
                  <a:srgbClr val="FCD5B5"/>
                </a:solidFill>
                <a:effectLst>
                  <a:outerShdw blurRad="10287" dist="20574" dir="2700000" rotWithShape="0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企业销售额预测</a:t>
            </a:r>
            <a:endParaRPr lang="en-US" altLang="zh-CN" sz="2400" dirty="0">
              <a:solidFill>
                <a:srgbClr val="FCD5B5"/>
              </a:solidFill>
              <a:effectLst>
                <a:outerShdw blurRad="10287" dist="20574" dir="2700000" rotWithShape="0">
                  <a:srgbClr val="DDDDDD"/>
                </a:outerShdw>
              </a:effectLst>
              <a:latin typeface="微软雅黑"/>
              <a:ea typeface="微软雅黑"/>
              <a:cs typeface="微软雅黑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zh-CN" altLang="en-US" sz="2400" dirty="0">
                <a:solidFill>
                  <a:srgbClr val="FCD5B5"/>
                </a:solidFill>
                <a:effectLst>
                  <a:outerShdw blurRad="10287" dist="20574" dir="2700000" rotWithShape="0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已知</a:t>
            </a:r>
            <a:r>
              <a:rPr lang="en-US" altLang="zh-CN" sz="2400" dirty="0">
                <a:solidFill>
                  <a:srgbClr val="FCD5B5"/>
                </a:solidFill>
                <a:effectLst>
                  <a:outerShdw blurRad="10287" dist="20574" dir="2700000" rotWithShape="0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1990-2002</a:t>
            </a:r>
            <a:r>
              <a:rPr lang="zh-CN" altLang="en-US" sz="2400" dirty="0">
                <a:solidFill>
                  <a:srgbClr val="FCD5B5"/>
                </a:solidFill>
                <a:effectLst>
                  <a:outerShdw blurRad="10287" dist="20574" dir="2700000" rotWithShape="0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年各月数据，预测</a:t>
            </a:r>
            <a:r>
              <a:rPr lang="en-US" altLang="zh-CN" sz="2400" dirty="0">
                <a:solidFill>
                  <a:srgbClr val="FCD5B5"/>
                </a:solidFill>
                <a:effectLst>
                  <a:outerShdw blurRad="10287" dist="20574" dir="2700000" rotWithShape="0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2003</a:t>
            </a:r>
            <a:r>
              <a:rPr lang="zh-CN" altLang="en-US" sz="2400" dirty="0">
                <a:solidFill>
                  <a:srgbClr val="FCD5B5"/>
                </a:solidFill>
                <a:effectLst>
                  <a:outerShdw blurRad="10287" dist="20574" dir="2700000" rotWithShape="0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年各月数据</a:t>
            </a:r>
            <a:endParaRPr lang="zh-CN" altLang="en-US" sz="2400" dirty="0">
              <a:solidFill>
                <a:srgbClr val="FCD5B5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50" y="1340913"/>
            <a:ext cx="5523852" cy="2968040"/>
          </a:xfrm>
          <a:prstGeom prst="rect">
            <a:avLst/>
          </a:prstGeom>
        </p:spPr>
      </p:pic>
      <p:sp>
        <p:nvSpPr>
          <p:cNvPr id="5" name="内容占位符 3"/>
          <p:cNvSpPr>
            <a:spLocks noGrp="1"/>
          </p:cNvSpPr>
          <p:nvPr>
            <p:ph sz="half" idx="1"/>
          </p:nvPr>
        </p:nvSpPr>
        <p:spPr>
          <a:xfrm>
            <a:off x="5810602" y="1796679"/>
            <a:ext cx="3423179" cy="3346821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增长趋势</a:t>
            </a: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</a:t>
            </a:r>
            <a:r>
              <a:rPr lang="zh-CN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季节变动</a:t>
            </a:r>
            <a:endParaRPr lang="en-US" altLang="zh-CN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2400" dirty="0"/>
              <a:t>用三参数指数平滑模型进行建模、预测</a:t>
            </a:r>
          </a:p>
          <a:p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03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83709" y="935038"/>
            <a:ext cx="6317870" cy="27121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4625" y="953939"/>
            <a:ext cx="8229599" cy="3748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zh-CN" altLang="en-US" sz="2000" dirty="0"/>
          </a:p>
          <a:p>
            <a:pPr marL="0" indent="0">
              <a:buNone/>
            </a:pPr>
            <a:endParaRPr kumimoji="1" lang="en-US" altLang="zh-CN" sz="1800" dirty="0"/>
          </a:p>
          <a:p>
            <a:pPr marL="0" indent="0">
              <a:buNone/>
            </a:pPr>
            <a:endParaRPr kumimoji="1" lang="en-US" altLang="zh-CN" sz="1800" dirty="0"/>
          </a:p>
        </p:txBody>
      </p:sp>
      <p:sp>
        <p:nvSpPr>
          <p:cNvPr id="8" name="矩形 7"/>
          <p:cNvSpPr/>
          <p:nvPr/>
        </p:nvSpPr>
        <p:spPr>
          <a:xfrm>
            <a:off x="883709" y="3713605"/>
            <a:ext cx="7981149" cy="101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kumimoji="1" lang="en-US" altLang="zh-CN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alpha</a:t>
            </a:r>
            <a:r>
              <a:rPr kumimoji="1" lang="zh-TW" altLang="en-US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kumimoji="1" lang="en-US" altLang="zh-CN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gamma</a:t>
            </a:r>
            <a:r>
              <a:rPr kumimoji="1" lang="zh-CN" altLang="zh-TW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kumimoji="1" lang="en-US" altLang="zh-CN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delta</a:t>
            </a:r>
            <a:r>
              <a:rPr kumimoji="1" lang="zh-TW" altLang="en-US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表示平滑系数</a:t>
            </a:r>
            <a:r>
              <a:rPr kumimoji="1" lang="zh-CN" altLang="zh-TW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kumimoji="1" lang="zh-CN" altLang="en-US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取值均在</a:t>
            </a:r>
            <a:r>
              <a:rPr kumimoji="1" lang="en-US" altLang="zh-CN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0</a:t>
            </a:r>
            <a:r>
              <a:rPr kumimoji="1" lang="zh-CN" altLang="en-US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～</a:t>
            </a:r>
            <a:r>
              <a:rPr kumimoji="1" lang="en-US" altLang="zh-CN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1</a:t>
            </a:r>
            <a:endParaRPr kumimoji="1" lang="zh-TW" altLang="en-US" sz="2200" dirty="0">
              <a:solidFill>
                <a:srgbClr val="DAEFF5"/>
              </a:solidFill>
              <a:latin typeface="微软雅黑"/>
              <a:ea typeface="微软雅黑"/>
              <a:cs typeface="微软雅黑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kumimoji="1" lang="en-US" altLang="zh-TW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L</a:t>
            </a:r>
            <a:r>
              <a:rPr kumimoji="1" lang="zh-TW" altLang="en-US" sz="220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为季节长度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三参数指数平滑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537116"/>
              </p:ext>
            </p:extLst>
          </p:nvPr>
        </p:nvGraphicFramePr>
        <p:xfrm>
          <a:off x="905245" y="922338"/>
          <a:ext cx="620077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91" name="Equation" r:id="rId3" imgW="1942893" imgH="241415" progId="Equation.DSMT4">
                  <p:embed/>
                </p:oleObj>
              </mc:Choice>
              <mc:Fallback>
                <p:oleObj name="Equation" r:id="rId3" imgW="1942893" imgH="241415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245" y="922338"/>
                        <a:ext cx="6200775" cy="8112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971385"/>
              </p:ext>
            </p:extLst>
          </p:nvPr>
        </p:nvGraphicFramePr>
        <p:xfrm>
          <a:off x="1778000" y="1889125"/>
          <a:ext cx="5106988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92" name="Equation" r:id="rId5" imgW="2133049" imgH="672985" progId="Equation.DSMT4">
                  <p:embed/>
                </p:oleObj>
              </mc:Choice>
              <mc:Fallback>
                <p:oleObj name="Equation" r:id="rId5" imgW="2133049" imgH="672985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1889125"/>
                        <a:ext cx="5106988" cy="1631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239812" y="1844949"/>
            <a:ext cx="697627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hangingPunct="1">
              <a:lnSpc>
                <a:spcPct val="120000"/>
              </a:lnSpc>
              <a:spcBef>
                <a:spcPts val="1368"/>
              </a:spcBef>
            </a:pPr>
            <a:r>
              <a:rPr kumimoji="1" lang="zh-CN" altLang="en-US" sz="2000" kern="1200" dirty="0">
                <a:latin typeface="微软雅黑"/>
                <a:ea typeface="微软雅黑"/>
                <a:cs typeface="微软雅黑"/>
              </a:rPr>
              <a:t>其中</a:t>
            </a:r>
          </a:p>
        </p:txBody>
      </p:sp>
    </p:spTree>
    <p:extLst>
      <p:ext uri="{BB962C8B-B14F-4D97-AF65-F5344CB8AC3E}">
        <p14:creationId xmlns:p14="http://schemas.microsoft.com/office/powerpoint/2010/main" val="15290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14" y="1160115"/>
            <a:ext cx="5953589" cy="319894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99293" y="1507528"/>
            <a:ext cx="3381188" cy="3346821"/>
          </a:xfrm>
        </p:spPr>
        <p:txBody>
          <a:bodyPr>
            <a:noAutofit/>
          </a:bodyPr>
          <a:lstStyle/>
          <a:p>
            <a:pPr marL="457200" lvl="1" indent="-457200">
              <a:buFont typeface="Symbol" charset="2"/>
              <a:buChar char="-"/>
            </a:pPr>
            <a:r>
              <a:rPr lang="zh-CN" altLang="en-US" sz="2800" b="1" dirty="0">
                <a:latin typeface="Microsoft YaHei"/>
                <a:ea typeface="Microsoft YaHei"/>
                <a:cs typeface="Microsoft YaHei"/>
                <a:sym typeface="Microsoft YaHei"/>
              </a:rPr>
              <a:t>建模：</a:t>
            </a:r>
            <a:endParaRPr lang="en-US" altLang="zh-CN" sz="2800" b="1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42900" lvl="1" indent="-342900">
              <a:buNone/>
            </a:pPr>
            <a:r>
              <a:rPr lang="en-US" altLang="zh-CN" sz="2000" b="1" dirty="0">
                <a:latin typeface="Microsoft YaHei"/>
                <a:ea typeface="Microsoft YaHei"/>
                <a:cs typeface="Microsoft YaHei"/>
                <a:sym typeface="Microsoft YaHei"/>
              </a:rPr>
              <a:t>1990-2001</a:t>
            </a:r>
            <a:r>
              <a:rPr lang="zh-CN" altLang="en-US" sz="2000" b="1" dirty="0">
                <a:latin typeface="Microsoft YaHei"/>
                <a:ea typeface="Microsoft YaHei"/>
                <a:cs typeface="Microsoft YaHei"/>
                <a:sym typeface="Microsoft YaHei"/>
              </a:rPr>
              <a:t>年数据</a:t>
            </a:r>
            <a:endParaRPr lang="en-US" altLang="zh-CN" sz="2000" b="1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1" indent="-457200">
              <a:buFont typeface="Symbol" charset="2"/>
              <a:buChar char="-"/>
            </a:pPr>
            <a:r>
              <a:rPr lang="zh-CN" altLang="en-US" sz="2800" b="1" dirty="0">
                <a:latin typeface="Microsoft YaHei"/>
                <a:ea typeface="Microsoft YaHei"/>
                <a:cs typeface="Microsoft YaHei"/>
                <a:sym typeface="Microsoft YaHei"/>
              </a:rPr>
              <a:t>评估模型：</a:t>
            </a:r>
            <a:endParaRPr lang="en-US" altLang="zh-CN" sz="2800" b="1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42900" lvl="1" indent="-342900">
              <a:buNone/>
            </a:pPr>
            <a:r>
              <a:rPr lang="zh-CN" altLang="zh-CN" sz="2000" b="1" dirty="0"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r>
              <a:rPr lang="en-US" altLang="zh-CN" sz="2000" b="1" dirty="0">
                <a:latin typeface="Microsoft YaHei"/>
                <a:ea typeface="Microsoft YaHei"/>
                <a:cs typeface="Microsoft YaHei"/>
                <a:sym typeface="Microsoft YaHei"/>
              </a:rPr>
              <a:t>002</a:t>
            </a:r>
            <a:r>
              <a:rPr lang="zh-CN" altLang="en-US" sz="2000" b="1" dirty="0">
                <a:latin typeface="Microsoft YaHei"/>
                <a:ea typeface="Microsoft YaHei"/>
                <a:cs typeface="Microsoft YaHei"/>
                <a:sym typeface="Microsoft YaHei"/>
              </a:rPr>
              <a:t>年数据</a:t>
            </a:r>
            <a:endParaRPr lang="en-US" altLang="zh-CN" sz="2000" b="1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42900" lvl="1" indent="-342900">
              <a:buNone/>
            </a:pPr>
            <a:endParaRPr lang="en-US" altLang="zh-CN" sz="2000" b="1" dirty="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82915" y="1359750"/>
            <a:ext cx="735196" cy="2637594"/>
          </a:xfrm>
          <a:prstGeom prst="rect">
            <a:avLst/>
          </a:prstGeom>
          <a:solidFill>
            <a:schemeClr val="accent5">
              <a:lumMod val="40000"/>
              <a:lumOff val="60000"/>
              <a:alpha val="43137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4178" y="1359750"/>
            <a:ext cx="4448737" cy="2637594"/>
          </a:xfrm>
          <a:prstGeom prst="rect">
            <a:avLst/>
          </a:prstGeom>
          <a:solidFill>
            <a:schemeClr val="accent6">
              <a:lumMod val="20000"/>
              <a:lumOff val="80000"/>
              <a:alpha val="3882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35842" y="1383703"/>
            <a:ext cx="857940" cy="369332"/>
          </a:xfrm>
          <a:prstGeom prst="rect">
            <a:avLst/>
          </a:prstGeom>
          <a:solidFill>
            <a:srgbClr val="2390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建模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2916" y="1359750"/>
            <a:ext cx="73519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评估</a:t>
            </a:r>
          </a:p>
        </p:txBody>
      </p:sp>
    </p:spTree>
    <p:extLst>
      <p:ext uri="{BB962C8B-B14F-4D97-AF65-F5344CB8AC3E}">
        <p14:creationId xmlns:p14="http://schemas.microsoft.com/office/powerpoint/2010/main" val="29045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45" y="1098040"/>
            <a:ext cx="5849655" cy="34620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279704" y="1327759"/>
            <a:ext cx="354014" cy="2829579"/>
          </a:xfrm>
          <a:prstGeom prst="rect">
            <a:avLst/>
          </a:prstGeom>
          <a:solidFill>
            <a:schemeClr val="accent5">
              <a:lumMod val="40000"/>
              <a:lumOff val="60000"/>
              <a:alpha val="43137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633718" y="1327759"/>
            <a:ext cx="354014" cy="2829579"/>
          </a:xfrm>
          <a:prstGeom prst="rect">
            <a:avLst/>
          </a:prstGeom>
          <a:solidFill>
            <a:srgbClr val="FF75FA">
              <a:alpha val="4313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390" y="1652112"/>
            <a:ext cx="3795385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建模结果（</a:t>
            </a:r>
            <a:r>
              <a:rPr lang="en-US" altLang="zh-CN" sz="2000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90-01</a:t>
            </a:r>
            <a:r>
              <a:rPr lang="zh-CN" altLang="en-US" sz="2000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年）：</a:t>
            </a:r>
            <a:endParaRPr lang="en-US" altLang="zh-CN" sz="2000" b="1" dirty="0">
              <a:solidFill>
                <a:srgbClr val="FAFC99"/>
              </a:solidFill>
              <a:latin typeface="微软雅黑"/>
              <a:ea typeface="微软雅黑"/>
              <a:cs typeface="微软雅黑"/>
            </a:endParaRPr>
          </a:p>
          <a:p>
            <a:pPr marL="342900" indent="195263">
              <a:lnSpc>
                <a:spcPct val="150000"/>
              </a:lnSpc>
            </a:pPr>
            <a:r>
              <a:rPr lang="en-US" altLang="zh-CN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Alpha</a:t>
            </a:r>
            <a:r>
              <a:rPr lang="zh-CN" altLang="en-US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：</a:t>
            </a:r>
            <a:r>
              <a:rPr lang="en-US" altLang="zh-CN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0.076</a:t>
            </a:r>
          </a:p>
          <a:p>
            <a:pPr marL="342900" indent="195263">
              <a:lnSpc>
                <a:spcPct val="150000"/>
              </a:lnSpc>
            </a:pPr>
            <a:r>
              <a:rPr lang="en-US" altLang="zh-CN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Gamma</a:t>
            </a:r>
            <a:r>
              <a:rPr lang="zh-CN" altLang="en-US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：</a:t>
            </a:r>
            <a:r>
              <a:rPr lang="en-US" altLang="zh-CN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0.249</a:t>
            </a:r>
          </a:p>
          <a:p>
            <a:pPr marL="342900" indent="195263">
              <a:lnSpc>
                <a:spcPct val="150000"/>
              </a:lnSpc>
            </a:pPr>
            <a:r>
              <a:rPr lang="en-US" altLang="zh-CN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Delta</a:t>
            </a:r>
            <a:r>
              <a:rPr lang="zh-CN" altLang="en-US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：</a:t>
            </a:r>
            <a:r>
              <a:rPr lang="en-US" altLang="zh-CN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0.303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预测效果（</a:t>
            </a:r>
            <a:r>
              <a:rPr lang="en-US" altLang="zh-CN" sz="2000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02</a:t>
            </a:r>
            <a:r>
              <a:rPr lang="zh-CN" altLang="en-US" sz="2000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年）：</a:t>
            </a:r>
            <a:endParaRPr lang="en-US" altLang="zh-CN" sz="2000" b="1" dirty="0">
              <a:solidFill>
                <a:srgbClr val="FAFC99"/>
              </a:solidFill>
              <a:latin typeface="微软雅黑"/>
              <a:ea typeface="微软雅黑"/>
              <a:cs typeface="微软雅黑"/>
            </a:endParaRPr>
          </a:p>
          <a:p>
            <a:pPr marL="342900" indent="190500">
              <a:lnSpc>
                <a:spcPct val="150000"/>
              </a:lnSpc>
            </a:pPr>
            <a:r>
              <a:rPr lang="en-US" altLang="zh-CN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MAPE=3.30%</a:t>
            </a:r>
            <a:endParaRPr lang="zh-CN" altLang="en-US" b="1" dirty="0">
              <a:solidFill>
                <a:srgbClr val="FAFC99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9128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54665"/>
              </p:ext>
            </p:extLst>
          </p:nvPr>
        </p:nvGraphicFramePr>
        <p:xfrm>
          <a:off x="384623" y="1189973"/>
          <a:ext cx="4193802" cy="3303717"/>
        </p:xfrm>
        <a:graphic>
          <a:graphicData uri="http://schemas.openxmlformats.org/drawingml/2006/table">
            <a:tbl>
              <a:tblPr firstRow="1" bandRow="1">
                <a:tableStyleId>{EEE7283C-3CF3-47DC-8721-378D4A62B228}</a:tableStyleId>
              </a:tblPr>
              <a:tblGrid>
                <a:gridCol w="2096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423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b="1" i="0" dirty="0">
                          <a:latin typeface="微软雅黑"/>
                          <a:ea typeface="微软雅黑"/>
                          <a:cs typeface="微软雅黑"/>
                        </a:rPr>
                        <a:t>第一步：画图，观察数据特征</a:t>
                      </a: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12700" cap="flat">
                      <a:noFill/>
                      <a:prstDash val="solid"/>
                      <a:bevel/>
                    </a:lnT>
                    <a:lnB w="381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024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长期趋势</a:t>
                      </a: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381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季节变动</a:t>
                      </a: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381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0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×</a:t>
                      </a:r>
                      <a:endParaRPr lang="zh-CN" altLang="en-US" sz="2800" b="1" i="0" dirty="0">
                        <a:solidFill>
                          <a:schemeClr val="bg2">
                            <a:lumMod val="7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127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×</a:t>
                      </a:r>
                      <a:endParaRPr lang="zh-CN" altLang="en-US" sz="2800" b="1" i="0" dirty="0">
                        <a:solidFill>
                          <a:schemeClr val="bg2">
                            <a:lumMod val="7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127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0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√</a:t>
                      </a: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127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×</a:t>
                      </a:r>
                      <a:endParaRPr lang="zh-CN" altLang="en-US" sz="2800" b="1" i="0" dirty="0">
                        <a:solidFill>
                          <a:schemeClr val="bg2">
                            <a:lumMod val="7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127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09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√</a:t>
                      </a: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127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√</a:t>
                      </a: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127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578425" y="1189973"/>
          <a:ext cx="4193802" cy="3303717"/>
        </p:xfrm>
        <a:graphic>
          <a:graphicData uri="http://schemas.openxmlformats.org/drawingml/2006/table">
            <a:tbl>
              <a:tblPr firstRow="1" bandRow="1">
                <a:tableStyleId>{EEE7283C-3CF3-47DC-8721-378D4A62B228}</a:tableStyleId>
              </a:tblPr>
              <a:tblGrid>
                <a:gridCol w="2096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423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第二步：选择恰当的模型形式</a:t>
                      </a: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12700" cap="flat">
                      <a:noFill/>
                      <a:prstDash val="solid"/>
                      <a:bevel/>
                    </a:lnT>
                    <a:lnB w="381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024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“学名”</a:t>
                      </a: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381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“艺名”</a:t>
                      </a: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381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09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单参数指数平滑</a:t>
                      </a: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127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i="0" dirty="0">
                        <a:solidFill>
                          <a:schemeClr val="bg2">
                            <a:lumMod val="7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127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09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双参数指数平滑</a:t>
                      </a: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127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Holt</a:t>
                      </a:r>
                      <a:r>
                        <a:rPr lang="zh-CN" altLang="en-US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模型</a:t>
                      </a: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127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09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三参数指数平滑</a:t>
                      </a: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127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Winter</a:t>
                      </a:r>
                      <a:r>
                        <a:rPr lang="zh-CN" altLang="en-US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模型</a:t>
                      </a:r>
                    </a:p>
                  </a:txBody>
                  <a:tcPr anchor="ctr">
                    <a:lnL w="12700" cap="flat">
                      <a:noFill/>
                      <a:prstDash val="solid"/>
                      <a:bevel/>
                    </a:lnL>
                    <a:lnR w="12700" cap="flat">
                      <a:noFill/>
                      <a:prstDash val="solid"/>
                      <a:bevel/>
                    </a:lnR>
                    <a:lnT w="12700" cap="flat">
                      <a:noFill/>
                      <a:prstDash val="solid"/>
                      <a:bevel/>
                    </a:lnT>
                    <a:lnB w="12700" cap="flat">
                      <a:noFill/>
                      <a:prstDash val="solid"/>
                      <a:beve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/>
              <a:t>ARIMA</a:t>
            </a:r>
            <a:r>
              <a:rPr lang="zh-CN" altLang="en-US" dirty="0"/>
              <a:t>模型</a:t>
            </a:r>
            <a:endParaRPr lang="en-US" altLang="zh-CN" dirty="0"/>
          </a:p>
          <a:p>
            <a:r>
              <a:rPr lang="zh-CN" altLang="en-US" sz="2400" dirty="0"/>
              <a:t>时间序列的平稳性</a:t>
            </a:r>
            <a:endParaRPr lang="en-US" altLang="zh-CN" sz="2400" dirty="0"/>
          </a:p>
          <a:p>
            <a:r>
              <a:rPr lang="zh-CN" altLang="en-US" sz="2400" dirty="0"/>
              <a:t>平稳时间序列的建模</a:t>
            </a:r>
            <a:endParaRPr lang="en-US" altLang="zh-CN" sz="2400" dirty="0"/>
          </a:p>
          <a:p>
            <a:r>
              <a:rPr lang="zh-CN" altLang="en-US" sz="2400" dirty="0"/>
              <a:t>非平稳时间序列的建模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00"/>
          <p:cNvSpPr/>
          <p:nvPr/>
        </p:nvSpPr>
        <p:spPr>
          <a:xfrm>
            <a:off x="493863" y="531228"/>
            <a:ext cx="158273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solidFill>
                  <a:srgbClr val="0000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平稳序列</a:t>
            </a:r>
          </a:p>
        </p:txBody>
      </p:sp>
      <p:sp>
        <p:nvSpPr>
          <p:cNvPr id="13" name="矩形 12"/>
          <p:cNvSpPr/>
          <p:nvPr/>
        </p:nvSpPr>
        <p:spPr>
          <a:xfrm>
            <a:off x="493863" y="3515096"/>
            <a:ext cx="9540786" cy="131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hangingPunct="1">
              <a:lnSpc>
                <a:spcPct val="150000"/>
              </a:lnSpc>
              <a:spcBef>
                <a:spcPts val="1368"/>
              </a:spcBef>
            </a:pPr>
            <a:r>
              <a:rPr kumimoji="1" lang="zh-CN" altLang="en-US" sz="2400" kern="1200" dirty="0">
                <a:solidFill>
                  <a:srgbClr val="DAEFF5"/>
                </a:solidFill>
                <a:latin typeface="微软雅黑"/>
                <a:ea typeface="微软雅黑"/>
              </a:rPr>
              <a:t>直观解释：无明显的长期趋势、循环变动、季节变动</a:t>
            </a:r>
            <a:r>
              <a:rPr kumimoji="1" lang="en-US" altLang="zh-CN" sz="2400" kern="1200" dirty="0">
                <a:solidFill>
                  <a:srgbClr val="DAEFF5"/>
                </a:solidFill>
                <a:latin typeface="微软雅黑"/>
                <a:ea typeface="微软雅黑"/>
              </a:rPr>
              <a:t>……</a:t>
            </a:r>
          </a:p>
          <a:p>
            <a:pPr lvl="0" defTabSz="457200" hangingPunct="1">
              <a:lnSpc>
                <a:spcPct val="150000"/>
              </a:lnSpc>
              <a:spcBef>
                <a:spcPts val="1368"/>
              </a:spcBef>
            </a:pPr>
            <a:endParaRPr kumimoji="1" lang="zh-CN" altLang="en-US" sz="2400" kern="1200" dirty="0">
              <a:solidFill>
                <a:srgbClr val="DAEFF5"/>
              </a:solidFill>
              <a:latin typeface="微软雅黑"/>
              <a:ea typeface="微软雅黑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69524"/>
          <a:stretch>
            <a:fillRect/>
          </a:stretch>
        </p:blipFill>
        <p:spPr bwMode="auto">
          <a:xfrm>
            <a:off x="493863" y="1054448"/>
            <a:ext cx="7456521" cy="218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5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2342714" y="641264"/>
            <a:ext cx="3274315" cy="572634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kumimoji="1" lang="zh-CN" altLang="en-US" sz="2400" b="1" dirty="0">
                <a:cs typeface="Arial"/>
                <a:sym typeface="Arial"/>
              </a:rPr>
              <a:t>不平稳即为   非平稳</a:t>
            </a:r>
          </a:p>
          <a:p>
            <a:pPr algn="ctr"/>
            <a:endParaRPr lang="zh-CN" altLang="en-US" sz="2400" dirty="0"/>
          </a:p>
        </p:txBody>
      </p:sp>
      <p:pic>
        <p:nvPicPr>
          <p:cNvPr id="634882" name="Picture 2"/>
          <p:cNvPicPr>
            <a:picLocks noChangeAspect="1" noChangeArrowheads="1"/>
          </p:cNvPicPr>
          <p:nvPr/>
        </p:nvPicPr>
        <p:blipFill>
          <a:blip r:embed="rId2"/>
          <a:srcRect t="33708"/>
          <a:stretch>
            <a:fillRect/>
          </a:stretch>
        </p:blipFill>
        <p:spPr bwMode="auto">
          <a:xfrm>
            <a:off x="586785" y="1370712"/>
            <a:ext cx="6172200" cy="340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hape 899"/>
          <p:cNvSpPr/>
          <p:nvPr/>
        </p:nvSpPr>
        <p:spPr>
          <a:xfrm>
            <a:off x="228600" y="692858"/>
            <a:ext cx="21184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800">
                <a:solidFill>
                  <a:srgbClr val="0000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非平稳序列</a:t>
            </a:r>
          </a:p>
        </p:txBody>
      </p:sp>
      <p:sp>
        <p:nvSpPr>
          <p:cNvPr id="9" name="矩形 8"/>
          <p:cNvSpPr/>
          <p:nvPr/>
        </p:nvSpPr>
        <p:spPr>
          <a:xfrm>
            <a:off x="4239491" y="641264"/>
            <a:ext cx="1223158" cy="537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kumimoji="1" lang="zh-CN" altLang="en-US" sz="2400" b="1" dirty="0">
                <a:solidFill>
                  <a:srgbClr val="FFFF00"/>
                </a:solidFill>
              </a:rPr>
              <a:t>平稳的本质：时间序列的行为是稳定的、不随时间改变</a:t>
            </a:r>
          </a:p>
          <a:p>
            <a:pPr>
              <a:buNone/>
            </a:pPr>
            <a:r>
              <a:rPr lang="zh-CN" altLang="en-US" sz="2400" dirty="0"/>
              <a:t>对平稳时间序列建立线性模型：</a:t>
            </a:r>
            <a:endParaRPr lang="en-US" altLang="zh-CN" sz="2400" dirty="0"/>
          </a:p>
          <a:p>
            <a:r>
              <a:rPr lang="en-US" altLang="zh-CN" sz="2400" dirty="0"/>
              <a:t>AR</a:t>
            </a:r>
            <a:r>
              <a:rPr lang="zh-CN" altLang="en-US" sz="2400" dirty="0"/>
              <a:t>模型</a:t>
            </a:r>
            <a:endParaRPr lang="en-US" altLang="zh-CN" sz="2400" dirty="0"/>
          </a:p>
          <a:p>
            <a:r>
              <a:rPr lang="en-US" altLang="zh-CN" sz="2400" dirty="0"/>
              <a:t>MA</a:t>
            </a:r>
            <a:r>
              <a:rPr lang="zh-CN" altLang="en-US" sz="2400" dirty="0"/>
              <a:t>模型</a:t>
            </a:r>
            <a:endParaRPr lang="en-US" altLang="zh-CN" sz="2400" dirty="0"/>
          </a:p>
          <a:p>
            <a:r>
              <a:rPr lang="en-US" altLang="zh-CN" sz="2400" dirty="0"/>
              <a:t>ARMA</a:t>
            </a:r>
            <a:r>
              <a:rPr lang="zh-CN" altLang="en-US" sz="2400" dirty="0"/>
              <a:t>模型</a:t>
            </a:r>
            <a:endParaRPr lang="en-US" altLang="zh-C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C:\Users\liuyu\Desktop\太阳的后裔.pn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t="43160"/>
          <a:stretch>
            <a:fillRect/>
          </a:stretch>
        </p:blipFill>
        <p:spPr bwMode="auto">
          <a:xfrm>
            <a:off x="0" y="1546046"/>
            <a:ext cx="9175923" cy="2802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1546046"/>
            <a:ext cx="2958351" cy="8494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“太阳的后裔“搜索次数</a:t>
            </a:r>
            <a:endParaRPr lang="en-US" altLang="zh-CN" sz="1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8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8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2016.2.1-4.30</a:t>
            </a:r>
            <a:r>
              <a:rPr lang="zh-CN" altLang="en-US" sz="18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348487"/>
            <a:ext cx="5974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数据来源：百度指数</a:t>
            </a:r>
          </a:p>
        </p:txBody>
      </p:sp>
      <p:pic>
        <p:nvPicPr>
          <p:cNvPr id="167942" name="Picture 6" descr="http://images.shobserver.com/news/news/2016/3/2/ae7bc7f5-6a25-400e-bdfb-ad906f4826d5.jpg"/>
          <p:cNvPicPr>
            <a:picLocks noChangeAspect="1" noChangeArrowheads="1"/>
          </p:cNvPicPr>
          <p:nvPr/>
        </p:nvPicPr>
        <p:blipFill>
          <a:blip r:embed="rId3" cstate="print"/>
          <a:srcRect l="8671" r="22356"/>
          <a:stretch>
            <a:fillRect/>
          </a:stretch>
        </p:blipFill>
        <p:spPr bwMode="auto">
          <a:xfrm>
            <a:off x="134908" y="2395509"/>
            <a:ext cx="1854747" cy="1546046"/>
          </a:xfrm>
          <a:prstGeom prst="rect">
            <a:avLst/>
          </a:prstGeom>
          <a:noFill/>
        </p:spPr>
      </p:pic>
      <p:sp>
        <p:nvSpPr>
          <p:cNvPr id="8" name="文本框 7"/>
          <p:cNvSpPr txBox="1"/>
          <p:nvPr/>
        </p:nvSpPr>
        <p:spPr>
          <a:xfrm>
            <a:off x="388908" y="952026"/>
            <a:ext cx="615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是否存在周期变动？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</p:spPr>
        <p:txBody>
          <a:bodyPr/>
          <a:lstStyle/>
          <a:p>
            <a:r>
              <a:rPr lang="zh-CN" altLang="en-US" b="1" dirty="0"/>
              <a:t>一、图示法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628444"/>
              </p:ext>
            </p:extLst>
          </p:nvPr>
        </p:nvGraphicFramePr>
        <p:xfrm>
          <a:off x="1923478" y="2282311"/>
          <a:ext cx="5506024" cy="77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5" name="Equation" r:id="rId3" imgW="1563120" imgH="228240" progId="Equation.DSMT4">
                  <p:embed/>
                </p:oleObj>
              </mc:Choice>
              <mc:Fallback>
                <p:oleObj name="Equation" r:id="rId3" imgW="1563120" imgH="22824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478" y="2282311"/>
                        <a:ext cx="5506024" cy="77350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 以下均假定</a:t>
            </a:r>
            <a:r>
              <a:rPr kumimoji="1" lang="en-US" altLang="zh-CN" b="1" dirty="0" err="1"/>
              <a:t>X</a:t>
            </a:r>
            <a:r>
              <a:rPr kumimoji="1" lang="en-US" altLang="zh-CN" b="1" baseline="-25000" dirty="0" err="1"/>
              <a:t>t</a:t>
            </a:r>
            <a:r>
              <a:rPr kumimoji="1" lang="zh-CN" altLang="en-US" b="1" dirty="0"/>
              <a:t>为</a:t>
            </a:r>
            <a:r>
              <a:rPr kumimoji="1" lang="zh-CN" altLang="en-US" b="1" dirty="0">
                <a:solidFill>
                  <a:srgbClr val="FF0000"/>
                </a:solidFill>
              </a:rPr>
              <a:t>零均值</a:t>
            </a:r>
            <a:r>
              <a:rPr kumimoji="1" lang="zh-CN" altLang="en-US" b="1" dirty="0"/>
              <a:t>平稳时间序列 </a:t>
            </a:r>
          </a:p>
        </p:txBody>
      </p:sp>
      <p:sp>
        <p:nvSpPr>
          <p:cNvPr id="6" name="Shape 908"/>
          <p:cNvSpPr txBox="1">
            <a:spLocks/>
          </p:cNvSpPr>
          <p:nvPr/>
        </p:nvSpPr>
        <p:spPr>
          <a:xfrm>
            <a:off x="273927" y="1471413"/>
            <a:ext cx="8229601" cy="471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•"/>
              <a:defRPr sz="32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–"/>
              <a:defRPr sz="28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•"/>
              <a:defRPr sz="24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–"/>
              <a:defRPr sz="20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»"/>
              <a:defRPr sz="20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500"/>
              </a:spcBef>
              <a:buFont typeface="Arial"/>
              <a:buNone/>
            </a:pPr>
            <a:endParaRPr lang="zh-TW" altLang="en-US" sz="2400" dirty="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" name="Shape 912"/>
          <p:cNvSpPr/>
          <p:nvPr/>
        </p:nvSpPr>
        <p:spPr>
          <a:xfrm>
            <a:off x="6672221" y="3324755"/>
            <a:ext cx="2572152" cy="13234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lang="zh-CN" altLang="en-US" sz="2000" b="1" dirty="0">
                <a:solidFill>
                  <a:srgbClr val="66FF9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白噪声：</a:t>
            </a:r>
            <a:endParaRPr lang="en-US" altLang="zh-CN" sz="2000" b="1" dirty="0">
              <a:solidFill>
                <a:srgbClr val="66FF9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174625">
              <a:buFont typeface="Arial" pitchFamily="34" charset="0"/>
              <a:buChar char="•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lang="zh-CN" altLang="en-US" sz="2000" b="1" dirty="0">
                <a:solidFill>
                  <a:srgbClr val="66FF9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期望为</a:t>
            </a:r>
            <a:r>
              <a:rPr lang="en-US" altLang="zh-CN" sz="2000" b="1" dirty="0">
                <a:solidFill>
                  <a:srgbClr val="66FF9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</a:t>
            </a:r>
          </a:p>
          <a:p>
            <a:pPr indent="174625">
              <a:buFont typeface="Arial" pitchFamily="34" charset="0"/>
              <a:buChar char="•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lang="zh-CN" altLang="en-US" sz="2000" b="1" dirty="0">
                <a:solidFill>
                  <a:srgbClr val="66FF9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方差为</a:t>
            </a:r>
            <a:r>
              <a:rPr lang="el-GR" sz="2000" b="1" dirty="0">
                <a:solidFill>
                  <a:srgbClr val="66FF9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σ</a:t>
            </a:r>
            <a:r>
              <a:rPr lang="el-GR" sz="2000" b="1" baseline="30000" dirty="0">
                <a:solidFill>
                  <a:srgbClr val="66FF9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r>
              <a:rPr lang="en-US" sz="2000" b="1" baseline="-25000" dirty="0">
                <a:solidFill>
                  <a:srgbClr val="66FF9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</a:t>
            </a:r>
            <a:r>
              <a:rPr lang="en-US" sz="2000" b="1" dirty="0">
                <a:solidFill>
                  <a:srgbClr val="66FF9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</a:p>
          <a:p>
            <a:pPr indent="174625">
              <a:buFont typeface="Arial" pitchFamily="34" charset="0"/>
              <a:buChar char="•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lang="zh-CN" altLang="en-US" sz="2000" b="1" dirty="0">
                <a:solidFill>
                  <a:srgbClr val="66FF9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不存在自相关</a:t>
            </a:r>
            <a:endParaRPr lang="en-US" altLang="zh-CN" sz="2000" b="1" dirty="0">
              <a:solidFill>
                <a:srgbClr val="66FF9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" name="Shape 913"/>
          <p:cNvSpPr/>
          <p:nvPr/>
        </p:nvSpPr>
        <p:spPr>
          <a:xfrm>
            <a:off x="273927" y="1099553"/>
            <a:ext cx="8735723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  </a:t>
            </a:r>
            <a:r>
              <a:rPr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X</a:t>
            </a:r>
            <a:r>
              <a:rPr sz="2200" baseline="-26461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t</a:t>
            </a:r>
            <a:r>
              <a:rPr lang="zh-CN" altLang="en-US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：受其过去值的影响及一个随机干扰的影响</a:t>
            </a:r>
            <a:r>
              <a:rPr lang="en-US" altLang="zh-CN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——p</a:t>
            </a:r>
            <a:r>
              <a:rPr lang="zh-CN" altLang="en-US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阶自回归序列</a:t>
            </a:r>
            <a:endParaRPr lang="en-US" altLang="zh-CN" sz="2200" dirty="0">
              <a:solidFill>
                <a:srgbClr val="DAEFF5"/>
              </a:solidFill>
              <a:latin typeface="微软雅黑" pitchFamily="34" charset="-122"/>
              <a:ea typeface="微软雅黑" pitchFamily="34" charset="-122"/>
              <a:cs typeface="Microsoft YaHei"/>
              <a:sym typeface="Microsoft YaHei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  AR(p)：p</a:t>
            </a:r>
            <a:r>
              <a:rPr lang="zh-CN" altLang="en-US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阶自回归模型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endParaRPr sz="2200" dirty="0">
              <a:solidFill>
                <a:srgbClr val="DAEFF5"/>
              </a:solidFill>
              <a:latin typeface="微软雅黑" pitchFamily="34" charset="-122"/>
              <a:ea typeface="微软雅黑" pitchFamily="34" charset="-122"/>
              <a:cs typeface="Microsoft YaHei"/>
              <a:sym typeface="Microsoft YaHei"/>
            </a:endParaRPr>
          </a:p>
        </p:txBody>
      </p:sp>
      <p:sp>
        <p:nvSpPr>
          <p:cNvPr id="12" name="Shape 914"/>
          <p:cNvSpPr/>
          <p:nvPr/>
        </p:nvSpPr>
        <p:spPr>
          <a:xfrm>
            <a:off x="2887017" y="2366979"/>
            <a:ext cx="431801" cy="688833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lIns="45719" rIns="45719"/>
          <a:lstStyle/>
          <a:p>
            <a:pPr algn="ctr">
              <a:defRPr sz="1800"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rgbClr val="DAEFF5"/>
              </a:solidFill>
            </a:endParaRPr>
          </a:p>
        </p:txBody>
      </p:sp>
      <p:sp>
        <p:nvSpPr>
          <p:cNvPr id="13" name="Shape 915"/>
          <p:cNvSpPr/>
          <p:nvPr/>
        </p:nvSpPr>
        <p:spPr>
          <a:xfrm>
            <a:off x="2352226" y="3525396"/>
            <a:ext cx="1502974" cy="4308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>
                <a:solidFill>
                  <a:schemeClr val="accent3">
                    <a:lumOff val="44000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自回归参数</a:t>
            </a:r>
          </a:p>
        </p:txBody>
      </p:sp>
      <p:sp>
        <p:nvSpPr>
          <p:cNvPr id="15" name="Shape 917"/>
          <p:cNvSpPr/>
          <p:nvPr/>
        </p:nvSpPr>
        <p:spPr>
          <a:xfrm>
            <a:off x="6946191" y="2366979"/>
            <a:ext cx="483311" cy="688833"/>
          </a:xfrm>
          <a:prstGeom prst="ellipse">
            <a:avLst/>
          </a:prstGeom>
          <a:ln w="38100">
            <a:solidFill>
              <a:srgbClr val="00B050"/>
            </a:solidFill>
          </a:ln>
        </p:spPr>
        <p:txBody>
          <a:bodyPr lIns="45719" rIns="45719"/>
          <a:lstStyle/>
          <a:p>
            <a:pPr algn="ctr">
              <a:defRPr sz="1800"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rgbClr val="DAEFF5"/>
              </a:solidFill>
            </a:endParaRPr>
          </a:p>
        </p:txBody>
      </p:sp>
      <p:cxnSp>
        <p:nvCxnSpPr>
          <p:cNvPr id="22" name="直接箭头连接符 21"/>
          <p:cNvCxnSpPr>
            <a:stCxn id="12" idx="4"/>
            <a:endCxn id="13" idx="0"/>
          </p:cNvCxnSpPr>
          <p:nvPr/>
        </p:nvCxnSpPr>
        <p:spPr>
          <a:xfrm>
            <a:off x="3102918" y="3055812"/>
            <a:ext cx="795" cy="4695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5" idx="4"/>
          </p:cNvCxnSpPr>
          <p:nvPr/>
        </p:nvCxnSpPr>
        <p:spPr>
          <a:xfrm flipH="1">
            <a:off x="7145699" y="3055812"/>
            <a:ext cx="42148" cy="25414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4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  <p:bldP spid="12" grpId="0" animBg="1" advAuto="0"/>
      <p:bldP spid="13" grpId="0" animBg="1" advAuto="0"/>
      <p:bldP spid="15" grpId="0" animBg="1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00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31001"/>
              </p:ext>
            </p:extLst>
          </p:nvPr>
        </p:nvGraphicFramePr>
        <p:xfrm>
          <a:off x="454025" y="485775"/>
          <a:ext cx="36814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81" name="Equation" r:id="rId3" imgW="1407960" imgH="219240" progId="Equation.DSMT4">
                  <p:embed/>
                </p:oleObj>
              </mc:Choice>
              <mc:Fallback>
                <p:oleObj name="Equation" r:id="rId3" imgW="1407960" imgH="21924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485775"/>
                        <a:ext cx="3681413" cy="6365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屏幕快照 2016-05-23 下午12.20.5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18" y="1394762"/>
            <a:ext cx="3964417" cy="2963933"/>
          </a:xfrm>
          <a:prstGeom prst="rect">
            <a:avLst/>
          </a:prstGeom>
        </p:spPr>
      </p:pic>
      <p:pic>
        <p:nvPicPr>
          <p:cNvPr id="2" name="图片 1" descr="屏幕快照 2016-05-23 下午12.22.0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1394762"/>
            <a:ext cx="3813175" cy="2911991"/>
          </a:xfrm>
          <a:prstGeom prst="rect">
            <a:avLst/>
          </a:prstGeom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635868"/>
              </p:ext>
            </p:extLst>
          </p:nvPr>
        </p:nvGraphicFramePr>
        <p:xfrm>
          <a:off x="6056313" y="504825"/>
          <a:ext cx="9048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82" name="Equation" r:id="rId7" imgW="356400" imgH="219240" progId="Equation.DSMT4">
                  <p:embed/>
                </p:oleObj>
              </mc:Choice>
              <mc:Fallback>
                <p:oleObj name="Equation" r:id="rId7" imgW="356400" imgH="21924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504825"/>
                        <a:ext cx="904875" cy="6048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62747"/>
              </p:ext>
            </p:extLst>
          </p:nvPr>
        </p:nvGraphicFramePr>
        <p:xfrm>
          <a:off x="1646010" y="2286186"/>
          <a:ext cx="5275490" cy="93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92" name="Equation" r:id="rId3" imgW="1444320" imgH="228240" progId="Equation.DSMT4">
                  <p:embed/>
                </p:oleObj>
              </mc:Choice>
              <mc:Fallback>
                <p:oleObj name="Equation" r:id="rId3" imgW="1444320" imgH="22824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010" y="2286186"/>
                        <a:ext cx="5275490" cy="93383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hape 908"/>
          <p:cNvSpPr txBox="1">
            <a:spLocks/>
          </p:cNvSpPr>
          <p:nvPr/>
        </p:nvSpPr>
        <p:spPr>
          <a:xfrm>
            <a:off x="298979" y="1866112"/>
            <a:ext cx="8229601" cy="471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•"/>
              <a:defRPr sz="32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–"/>
              <a:defRPr sz="28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•"/>
              <a:defRPr sz="24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–"/>
              <a:defRPr sz="20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»"/>
              <a:defRPr sz="20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500"/>
              </a:spcBef>
              <a:buFont typeface="Arial"/>
              <a:buNone/>
            </a:pPr>
            <a:endParaRPr lang="zh-TW" altLang="en-US" sz="2400" dirty="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" name="Shape 913"/>
          <p:cNvSpPr/>
          <p:nvPr/>
        </p:nvSpPr>
        <p:spPr>
          <a:xfrm>
            <a:off x="324031" y="1113220"/>
            <a:ext cx="8735723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  </a:t>
            </a:r>
            <a:r>
              <a:rPr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X</a:t>
            </a:r>
            <a:r>
              <a:rPr sz="2200" baseline="-26461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t</a:t>
            </a:r>
            <a:r>
              <a:rPr lang="zh-CN" altLang="en-US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：受到现在和过去的随机干扰的影响</a:t>
            </a:r>
            <a:r>
              <a:rPr lang="en-US" altLang="zh-CN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——q</a:t>
            </a:r>
            <a:r>
              <a:rPr lang="zh-CN" altLang="en-US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阶滑动平均序列</a:t>
            </a:r>
            <a:endParaRPr lang="en-US" altLang="zh-CN" sz="2200" dirty="0">
              <a:solidFill>
                <a:srgbClr val="DAEFF5"/>
              </a:solidFill>
              <a:latin typeface="微软雅黑" pitchFamily="34" charset="-122"/>
              <a:ea typeface="微软雅黑" pitchFamily="34" charset="-122"/>
              <a:cs typeface="Microsoft YaHei"/>
              <a:sym typeface="Microsoft YaHei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  </a:t>
            </a:r>
            <a:r>
              <a:rPr lang="en-US" altLang="zh-CN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MA</a:t>
            </a:r>
            <a:r>
              <a:rPr lang="en-US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(</a:t>
            </a:r>
            <a:r>
              <a:rPr lang="en-US" altLang="zh-CN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q</a:t>
            </a:r>
            <a:r>
              <a:rPr lang="en-US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)：</a:t>
            </a:r>
            <a:r>
              <a:rPr lang="en-US" altLang="zh-CN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q</a:t>
            </a:r>
            <a:r>
              <a:rPr lang="zh-CN" altLang="en-US" sz="2200" dirty="0">
                <a:solidFill>
                  <a:srgbClr val="DAEFF5"/>
                </a:solidFill>
                <a:latin typeface="微软雅黑" pitchFamily="34" charset="-122"/>
                <a:ea typeface="微软雅黑" pitchFamily="34" charset="-122"/>
                <a:cs typeface="Microsoft YaHei"/>
                <a:sym typeface="Microsoft YaHei"/>
              </a:rPr>
              <a:t>阶滑动平均模型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endParaRPr sz="2200" dirty="0">
              <a:solidFill>
                <a:srgbClr val="DAEFF5"/>
              </a:solidFill>
              <a:latin typeface="微软雅黑" pitchFamily="34" charset="-122"/>
              <a:ea typeface="微软雅黑" pitchFamily="34" charset="-122"/>
              <a:cs typeface="Microsoft YaHei"/>
              <a:sym typeface="Microsoft YaHei"/>
            </a:endParaRPr>
          </a:p>
        </p:txBody>
      </p:sp>
      <p:sp>
        <p:nvSpPr>
          <p:cNvPr id="12" name="Shape 914"/>
          <p:cNvSpPr/>
          <p:nvPr/>
        </p:nvSpPr>
        <p:spPr>
          <a:xfrm>
            <a:off x="3432475" y="2500234"/>
            <a:ext cx="431801" cy="540545"/>
          </a:xfrm>
          <a:prstGeom prst="ellipse">
            <a:avLst/>
          </a:prstGeom>
          <a:ln w="38100">
            <a:solidFill>
              <a:srgbClr val="FF75FA"/>
            </a:solidFill>
          </a:ln>
        </p:spPr>
        <p:txBody>
          <a:bodyPr lIns="45719" rIns="45719"/>
          <a:lstStyle/>
          <a:p>
            <a:pPr algn="ctr">
              <a:defRPr sz="1800"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rgbClr val="DAEFF5"/>
              </a:solidFill>
            </a:endParaRPr>
          </a:p>
        </p:txBody>
      </p:sp>
      <p:sp>
        <p:nvSpPr>
          <p:cNvPr id="13" name="Shape 915"/>
          <p:cNvSpPr/>
          <p:nvPr/>
        </p:nvSpPr>
        <p:spPr>
          <a:xfrm>
            <a:off x="2971725" y="3523166"/>
            <a:ext cx="1785102" cy="4308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>
                <a:solidFill>
                  <a:schemeClr val="accent3">
                    <a:lumOff val="44000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zh-CN" altLang="en-US" sz="2200" dirty="0">
                <a:solidFill>
                  <a:srgbClr val="FF75FA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滑动平均</a:t>
            </a:r>
            <a:r>
              <a:rPr sz="2200" dirty="0">
                <a:solidFill>
                  <a:srgbClr val="FF75FA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参数</a:t>
            </a:r>
          </a:p>
        </p:txBody>
      </p:sp>
      <p:cxnSp>
        <p:nvCxnSpPr>
          <p:cNvPr id="22" name="直接箭头连接符 21"/>
          <p:cNvCxnSpPr>
            <a:stCxn id="12" idx="4"/>
          </p:cNvCxnSpPr>
          <p:nvPr/>
        </p:nvCxnSpPr>
        <p:spPr>
          <a:xfrm rot="5400000">
            <a:off x="3407580" y="3281575"/>
            <a:ext cx="481593" cy="1588"/>
          </a:xfrm>
          <a:prstGeom prst="straightConnector1">
            <a:avLst/>
          </a:prstGeom>
          <a:ln w="38100">
            <a:solidFill>
              <a:srgbClr val="FF75F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4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3" grpId="0" animBg="1" advAuto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118729"/>
              </p:ext>
            </p:extLst>
          </p:nvPr>
        </p:nvGraphicFramePr>
        <p:xfrm>
          <a:off x="2532063" y="289981"/>
          <a:ext cx="35210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71" name="Equation" r:id="rId3" imgW="1343880" imgH="219240" progId="Equation.DSMT4">
                  <p:embed/>
                </p:oleObj>
              </mc:Choice>
              <mc:Fallback>
                <p:oleObj name="Equation" r:id="rId3" imgW="1343880" imgH="21924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89981"/>
                        <a:ext cx="3521075" cy="635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 descr="屏幕快照 2016-05-23 下午12.22.3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48" y="1094317"/>
            <a:ext cx="4688152" cy="3629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hape 949"/>
          <p:cNvSpPr/>
          <p:nvPr/>
        </p:nvSpPr>
        <p:spPr>
          <a:xfrm>
            <a:off x="384623" y="1125846"/>
            <a:ext cx="7777163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sz="2800" dirty="0">
                <a:solidFill>
                  <a:srgbClr val="DAEFF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ARMA(p,q) ：自回归滑动平均模型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814"/>
              </p:ext>
            </p:extLst>
          </p:nvPr>
        </p:nvGraphicFramePr>
        <p:xfrm>
          <a:off x="274876" y="1969823"/>
          <a:ext cx="8684007" cy="74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40" name="Equation" r:id="rId3" imgW="2605680" imgH="228240" progId="Equation.DSMT4">
                  <p:embed/>
                </p:oleObj>
              </mc:Choice>
              <mc:Fallback>
                <p:oleObj name="Equation" r:id="rId3" imgW="2605680" imgH="22824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876" y="1969823"/>
                        <a:ext cx="8684007" cy="74305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1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210426"/>
              </p:ext>
            </p:extLst>
          </p:nvPr>
        </p:nvGraphicFramePr>
        <p:xfrm>
          <a:off x="917557" y="176407"/>
          <a:ext cx="53324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59" name="Equation" r:id="rId3" imgW="1883160" imgH="219240" progId="Equation.DSMT4">
                  <p:embed/>
                </p:oleObj>
              </mc:Choice>
              <mc:Fallback>
                <p:oleObj name="Equation" r:id="rId3" imgW="1883160" imgH="21924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57" y="176407"/>
                        <a:ext cx="5332413" cy="596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 descr="屏幕快照 2016-05-23 下午4.46.5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6" y="898988"/>
            <a:ext cx="5332413" cy="3941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/>
              <a:t>X</a:t>
            </a:r>
            <a:r>
              <a:rPr kumimoji="1" lang="en-US" altLang="zh-CN" b="1" baseline="-25000" dirty="0" err="1"/>
              <a:t>t</a:t>
            </a:r>
            <a:r>
              <a:rPr kumimoji="1" lang="zh-CN" altLang="en-US" b="1" dirty="0"/>
              <a:t>不是零均值序列？</a:t>
            </a:r>
          </a:p>
        </p:txBody>
      </p:sp>
      <p:sp>
        <p:nvSpPr>
          <p:cNvPr id="7" name="Shape 983"/>
          <p:cNvSpPr/>
          <p:nvPr/>
        </p:nvSpPr>
        <p:spPr>
          <a:xfrm>
            <a:off x="384623" y="1721643"/>
            <a:ext cx="4572001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250000"/>
              </a:lnSpc>
              <a:buClr>
                <a:srgbClr val="C00000"/>
              </a:buClr>
              <a:buSzPct val="100000"/>
              <a:defRPr sz="18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sz="2400" b="1" dirty="0">
                <a:solidFill>
                  <a:srgbClr val="DAEFF5"/>
                </a:solidFill>
              </a:rPr>
              <a:t>AR(p)模型：</a:t>
            </a:r>
          </a:p>
          <a:p>
            <a:pPr>
              <a:lnSpc>
                <a:spcPct val="250000"/>
              </a:lnSpc>
              <a:buClr>
                <a:srgbClr val="C00000"/>
              </a:buClr>
              <a:buSzPct val="100000"/>
              <a:defRPr sz="18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sz="2400" b="1" dirty="0">
                <a:solidFill>
                  <a:srgbClr val="DAEFF5"/>
                </a:solidFill>
              </a:rPr>
              <a:t>MA(q)模型：</a:t>
            </a:r>
          </a:p>
          <a:p>
            <a:pPr>
              <a:lnSpc>
                <a:spcPct val="250000"/>
              </a:lnSpc>
              <a:buClr>
                <a:srgbClr val="C00000"/>
              </a:buClr>
              <a:buSzPct val="100000"/>
              <a:defRPr sz="18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sz="2400" b="1" dirty="0">
                <a:solidFill>
                  <a:srgbClr val="DAEFF5"/>
                </a:solidFill>
              </a:rPr>
              <a:t>ARMA(p,q)模型：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23849" y="1013539"/>
            <a:ext cx="5886451" cy="646331"/>
            <a:chOff x="323849" y="1013539"/>
            <a:chExt cx="5886451" cy="646331"/>
          </a:xfrm>
        </p:grpSpPr>
        <p:sp>
          <p:nvSpPr>
            <p:cNvPr id="11" name="矩形 10"/>
            <p:cNvSpPr/>
            <p:nvPr/>
          </p:nvSpPr>
          <p:spPr>
            <a:xfrm>
              <a:off x="323849" y="1032589"/>
              <a:ext cx="4972051" cy="5810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Shape 978"/>
            <p:cNvSpPr/>
            <p:nvPr/>
          </p:nvSpPr>
          <p:spPr>
            <a:xfrm>
              <a:off x="361949" y="1013539"/>
              <a:ext cx="5848351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lnSpc>
                  <a:spcPct val="150000"/>
                </a:lnSpc>
                <a:spcBef>
                  <a:spcPts val="500"/>
                </a:spcBef>
                <a:defRPr sz="2400">
                  <a:solidFill>
                    <a:srgbClr val="1328BA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rPr lang="zh-CN" altLang="en-US" b="1" dirty="0">
                  <a:solidFill>
                    <a:schemeClr val="bg2">
                      <a:lumMod val="75000"/>
                    </a:schemeClr>
                  </a:solidFill>
                </a:rPr>
                <a:t>解决办法</a:t>
              </a:r>
              <a:r>
                <a:rPr b="1" dirty="0">
                  <a:solidFill>
                    <a:schemeClr val="bg2">
                      <a:lumMod val="75000"/>
                    </a:schemeClr>
                  </a:solidFill>
                </a:rPr>
                <a:t>：</a:t>
              </a:r>
              <a:r>
                <a:rPr lang="zh-CN" altLang="en-US" b="1" dirty="0">
                  <a:solidFill>
                    <a:schemeClr val="bg2">
                      <a:lumMod val="75000"/>
                    </a:schemeClr>
                  </a:solidFill>
                </a:rPr>
                <a:t>用          替换所有的</a:t>
              </a:r>
              <a:endParaRPr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2214947" y="1146174"/>
            <a:ext cx="934942" cy="467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100" name="Equation" r:id="rId3" imgW="380633" imgH="190592" progId="Equation.DSMT4">
                    <p:embed/>
                  </p:oleObj>
                </mc:Choice>
                <mc:Fallback>
                  <p:oleObj name="Equation" r:id="rId3" imgW="380633" imgH="190592" progId="Equation.DSMT4">
                    <p:embed/>
                    <p:pic>
                      <p:nvPicPr>
                        <p:cNvPr id="0" name="Picture 1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947" y="1146174"/>
                          <a:ext cx="934942" cy="467471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6932" name="Object 4"/>
            <p:cNvGraphicFramePr>
              <a:graphicFrameLocks noChangeAspect="1"/>
            </p:cNvGraphicFramePr>
            <p:nvPr/>
          </p:nvGraphicFramePr>
          <p:xfrm>
            <a:off x="4640418" y="1146174"/>
            <a:ext cx="423707" cy="391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101" name="Equation" r:id="rId5" imgW="164901" imgH="152216" progId="Equation.DSMT4">
                    <p:embed/>
                  </p:oleObj>
                </mc:Choice>
                <mc:Fallback>
                  <p:oleObj name="Equation" r:id="rId5" imgW="164901" imgH="152216" progId="Equation.DSMT4">
                    <p:embed/>
                    <p:pic>
                      <p:nvPicPr>
                        <p:cNvPr id="0" name="Picture 1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0418" y="1146174"/>
                          <a:ext cx="423707" cy="391271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663673"/>
              </p:ext>
            </p:extLst>
          </p:nvPr>
        </p:nvGraphicFramePr>
        <p:xfrm>
          <a:off x="2298819" y="1968744"/>
          <a:ext cx="5530612" cy="58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02" name="Equation" r:id="rId7" imgW="2413440" imgH="264960" progId="Equation.DSMT4">
                  <p:embed/>
                </p:oleObj>
              </mc:Choice>
              <mc:Fallback>
                <p:oleObj name="Equation" r:id="rId7" imgW="2413440" imgH="26496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819" y="1968744"/>
                        <a:ext cx="5530612" cy="583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958711"/>
              </p:ext>
            </p:extLst>
          </p:nvPr>
        </p:nvGraphicFramePr>
        <p:xfrm>
          <a:off x="2298819" y="3019655"/>
          <a:ext cx="36163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03" name="Equation" r:id="rId9" imgW="1654560" imgH="228240" progId="Equation.DSMT4">
                  <p:embed/>
                </p:oleObj>
              </mc:Choice>
              <mc:Fallback>
                <p:oleObj name="Equation" r:id="rId9" imgW="1654560" imgH="22824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819" y="3019655"/>
                        <a:ext cx="3616325" cy="5619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738355"/>
              </p:ext>
            </p:extLst>
          </p:nvPr>
        </p:nvGraphicFramePr>
        <p:xfrm>
          <a:off x="3036055" y="3881416"/>
          <a:ext cx="4730494" cy="99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04" name="Equation" r:id="rId11" imgW="2194200" imgH="493560" progId="Equation.DSMT4">
                  <p:embed/>
                </p:oleObj>
              </mc:Choice>
              <mc:Fallback>
                <p:oleObj name="Equation" r:id="rId11" imgW="2194200" imgH="493560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055" y="3881416"/>
                        <a:ext cx="4730494" cy="99856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6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430196" y="1172763"/>
            <a:ext cx="6723435" cy="3414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4000" dirty="0"/>
              <a:t>用</a:t>
            </a:r>
            <a:r>
              <a:rPr lang="en-US" altLang="zh-CN" sz="4000" dirty="0"/>
              <a:t>ARMA</a:t>
            </a:r>
            <a:r>
              <a:rPr lang="zh-CN" altLang="en-US" sz="4000" dirty="0"/>
              <a:t>模型拟合时序数据</a:t>
            </a:r>
            <a:endParaRPr lang="en-US" altLang="zh-CN" sz="4000" dirty="0"/>
          </a:p>
          <a:p>
            <a:pPr algn="r">
              <a:buNone/>
            </a:pPr>
            <a:r>
              <a:rPr lang="zh-CN" altLang="en-US" sz="6000" dirty="0"/>
              <a:t>分几步？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85304" y="568296"/>
            <a:ext cx="5444183" cy="1270609"/>
            <a:chOff x="485304" y="568296"/>
            <a:chExt cx="5444183" cy="1270609"/>
          </a:xfrm>
        </p:grpSpPr>
        <p:sp>
          <p:nvSpPr>
            <p:cNvPr id="16" name="圆角矩形 15"/>
            <p:cNvSpPr/>
            <p:nvPr/>
          </p:nvSpPr>
          <p:spPr>
            <a:xfrm>
              <a:off x="1357487" y="1029610"/>
              <a:ext cx="4311540" cy="809295"/>
            </a:xfrm>
            <a:prstGeom prst="roundRect">
              <a:avLst/>
            </a:prstGeom>
            <a:noFill/>
            <a:ln>
              <a:solidFill>
                <a:srgbClr val="F2AE2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85304" y="568296"/>
              <a:ext cx="3164919" cy="5325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rgbClr val="1F497D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第一步：模型识别和定阶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Shape 989"/>
            <p:cNvSpPr/>
            <p:nvPr/>
          </p:nvSpPr>
          <p:spPr>
            <a:xfrm>
              <a:off x="604055" y="653250"/>
              <a:ext cx="4362451" cy="4001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>
                <a:defRPr sz="1800"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endParaRPr lang="en-US" altLang="zh-CN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57487" y="1136485"/>
              <a:ext cx="4572000" cy="6971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274638">
                <a:lnSpc>
                  <a:spcPct val="110000"/>
                </a:lnSpc>
                <a:buFont typeface="Arial" pitchFamily="34" charset="0"/>
                <a:buChar char="•"/>
                <a:defRPr sz="1800"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rPr lang="en-US" dirty="0">
                  <a:solidFill>
                    <a:srgbClr val="DAEFF5"/>
                  </a:solidFill>
                </a:rPr>
                <a:t>AR</a:t>
              </a:r>
              <a:r>
                <a:rPr lang="zh-CN" altLang="en-US" dirty="0">
                  <a:solidFill>
                    <a:srgbClr val="DAEFF5"/>
                  </a:solidFill>
                </a:rPr>
                <a:t>模型？</a:t>
              </a:r>
              <a:r>
                <a:rPr lang="en-US" dirty="0">
                  <a:solidFill>
                    <a:srgbClr val="DAEFF5"/>
                  </a:solidFill>
                </a:rPr>
                <a:t>MA</a:t>
              </a:r>
              <a:r>
                <a:rPr lang="zh-CN" altLang="en-US" dirty="0">
                  <a:solidFill>
                    <a:srgbClr val="DAEFF5"/>
                  </a:solidFill>
                </a:rPr>
                <a:t>模型？</a:t>
              </a:r>
              <a:r>
                <a:rPr lang="en-US" dirty="0">
                  <a:solidFill>
                    <a:srgbClr val="DAEFF5"/>
                  </a:solidFill>
                </a:rPr>
                <a:t>ARMA</a:t>
              </a:r>
              <a:r>
                <a:rPr lang="zh-CN" altLang="en-US" dirty="0">
                  <a:solidFill>
                    <a:srgbClr val="DAEFF5"/>
                  </a:solidFill>
                </a:rPr>
                <a:t>模型？</a:t>
              </a:r>
            </a:p>
            <a:p>
              <a:pPr indent="274638">
                <a:lnSpc>
                  <a:spcPct val="110000"/>
                </a:lnSpc>
                <a:buFont typeface="Arial" pitchFamily="34" charset="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lang="en-US" dirty="0">
                  <a:solidFill>
                    <a:srgbClr val="DAEFF5"/>
                  </a:solidFill>
                </a:rPr>
                <a:t>p=?  q=?</a:t>
              </a: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485304" y="2095187"/>
            <a:ext cx="5784289" cy="1261033"/>
            <a:chOff x="485304" y="2095187"/>
            <a:chExt cx="5784289" cy="1261033"/>
          </a:xfrm>
        </p:grpSpPr>
        <p:sp>
          <p:nvSpPr>
            <p:cNvPr id="19" name="圆角矩形 18"/>
            <p:cNvSpPr/>
            <p:nvPr/>
          </p:nvSpPr>
          <p:spPr>
            <a:xfrm>
              <a:off x="1357486" y="2546925"/>
              <a:ext cx="4311541" cy="809295"/>
            </a:xfrm>
            <a:prstGeom prst="roundRect">
              <a:avLst/>
            </a:prstGeom>
            <a:noFill/>
            <a:ln>
              <a:solidFill>
                <a:srgbClr val="F2AE2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Shape 991"/>
            <p:cNvSpPr/>
            <p:nvPr/>
          </p:nvSpPr>
          <p:spPr>
            <a:xfrm>
              <a:off x="1448218" y="2596389"/>
              <a:ext cx="4821375" cy="7478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indent="177800">
                <a:lnSpc>
                  <a:spcPct val="120000"/>
                </a:lnSpc>
                <a:buFont typeface="Arial" pitchFamily="34" charset="0"/>
                <a:buChar char="•"/>
                <a:defRPr sz="1800"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rPr lang="zh-CN" altLang="en-US" dirty="0">
                  <a:solidFill>
                    <a:srgbClr val="DAEFF5"/>
                  </a:solidFill>
                </a:rPr>
                <a:t>参数估计值</a:t>
              </a:r>
              <a:endParaRPr lang="en-US" altLang="zh-CN" dirty="0">
                <a:solidFill>
                  <a:srgbClr val="DAEFF5"/>
                </a:solidFill>
              </a:endParaRPr>
            </a:p>
            <a:p>
              <a:pPr indent="177800">
                <a:lnSpc>
                  <a:spcPct val="120000"/>
                </a:lnSpc>
                <a:buFont typeface="Arial" pitchFamily="34" charset="0"/>
                <a:buChar char="•"/>
                <a:defRPr sz="1800"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rPr lang="zh-CN" altLang="en-US" dirty="0">
                  <a:solidFill>
                    <a:srgbClr val="DAEFF5"/>
                  </a:solidFill>
                </a:rPr>
                <a:t>参数的显著性检验</a:t>
              </a:r>
              <a:endParaRPr dirty="0">
                <a:solidFill>
                  <a:srgbClr val="DAEFF5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85304" y="2095187"/>
              <a:ext cx="3164919" cy="5325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b="1" dirty="0">
                  <a:solidFill>
                    <a:srgbClr val="1F497D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  第二步：参数估计</a:t>
              </a: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485304" y="3633956"/>
            <a:ext cx="5254976" cy="1236638"/>
            <a:chOff x="485304" y="3633956"/>
            <a:chExt cx="5254976" cy="1236638"/>
          </a:xfrm>
        </p:grpSpPr>
        <p:sp>
          <p:nvSpPr>
            <p:cNvPr id="21" name="圆角矩形 20"/>
            <p:cNvSpPr/>
            <p:nvPr/>
          </p:nvSpPr>
          <p:spPr>
            <a:xfrm>
              <a:off x="1357486" y="4061299"/>
              <a:ext cx="4311541" cy="809295"/>
            </a:xfrm>
            <a:prstGeom prst="roundRect">
              <a:avLst/>
            </a:prstGeom>
            <a:noFill/>
            <a:ln>
              <a:solidFill>
                <a:srgbClr val="F2AE2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Shape 992"/>
            <p:cNvSpPr/>
            <p:nvPr/>
          </p:nvSpPr>
          <p:spPr>
            <a:xfrm>
              <a:off x="1465950" y="4272418"/>
              <a:ext cx="4274330" cy="4154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lnSpc>
                  <a:spcPct val="120000"/>
                </a:lnSpc>
                <a:buFont typeface="Arial" pitchFamily="34" charset="0"/>
                <a:buChar char="•"/>
                <a:defRPr sz="1800"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rPr lang="en-US" sz="1800" dirty="0">
                  <a:solidFill>
                    <a:srgbClr val="DAEFF5"/>
                  </a:solidFill>
                </a:rPr>
                <a:t>  </a:t>
              </a:r>
              <a:r>
                <a:rPr sz="1800" dirty="0">
                  <a:solidFill>
                    <a:srgbClr val="DAEFF5"/>
                  </a:solidFill>
                </a:rPr>
                <a:t>残差</a:t>
              </a:r>
              <a:r>
                <a:rPr lang="zh-CN" altLang="en-US" sz="1800" dirty="0">
                  <a:solidFill>
                    <a:srgbClr val="DAEFF5"/>
                  </a:solidFill>
                </a:rPr>
                <a:t>序列是否纯随机？</a:t>
              </a:r>
              <a:endParaRPr sz="1800" dirty="0">
                <a:solidFill>
                  <a:srgbClr val="DAEFF5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85304" y="3633956"/>
              <a:ext cx="3164919" cy="5325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b="1" dirty="0">
                  <a:solidFill>
                    <a:srgbClr val="1F497D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  第三步：模型检验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65341"/>
          <a:stretch/>
        </p:blipFill>
        <p:spPr>
          <a:xfrm>
            <a:off x="5992199" y="3371511"/>
            <a:ext cx="2794000" cy="171666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/>
          <a:srcRect t="34078" b="32129"/>
          <a:stretch/>
        </p:blipFill>
        <p:spPr>
          <a:xfrm>
            <a:off x="5992199" y="1717541"/>
            <a:ext cx="2794000" cy="16737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 b="66273"/>
          <a:stretch/>
        </p:blipFill>
        <p:spPr>
          <a:xfrm>
            <a:off x="5992199" y="78405"/>
            <a:ext cx="2794000" cy="1670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b="1" dirty="0"/>
              <a:t>1  </a:t>
            </a:r>
            <a:r>
              <a:rPr kumimoji="1" lang="zh-CN" altLang="en-US" sz="2400" b="1" dirty="0"/>
              <a:t>模型识别和定阶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303216" y="1007053"/>
            <a:ext cx="4588216" cy="1748564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自相关函数  </a:t>
            </a:r>
            <a:r>
              <a:rPr lang="en-US" altLang="zh-CN" sz="3200" b="1" dirty="0"/>
              <a:t>ACF</a:t>
            </a:r>
            <a:endParaRPr lang="en-US" altLang="zh-CN" sz="2400" dirty="0"/>
          </a:p>
          <a:p>
            <a:pPr lvl="1"/>
            <a:r>
              <a:rPr lang="zh-CN" altLang="en-US" sz="2000" dirty="0"/>
              <a:t>时间序列观测值与其过去观测值之间的线性相关性</a:t>
            </a:r>
            <a:endParaRPr lang="en-US" altLang="zh-CN" sz="2000" dirty="0"/>
          </a:p>
          <a:p>
            <a:endParaRPr lang="zh-CN" altLang="en-US" sz="2400" dirty="0"/>
          </a:p>
          <a:p>
            <a:endParaRPr lang="zh-CN" altLang="en-US" sz="2400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691633" y="1144544"/>
          <a:ext cx="515937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18" name="Equation" r:id="rId3" imgW="190707" imgH="799756" progId="Equation.DSMT4">
                  <p:embed/>
                </p:oleObj>
              </mc:Choice>
              <mc:Fallback>
                <p:oleObj name="Equation" r:id="rId3" imgW="190707" imgH="799756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633" y="1144544"/>
                        <a:ext cx="515937" cy="2168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7" name="Object 5"/>
          <p:cNvGraphicFramePr>
            <a:graphicFrameLocks noChangeAspect="1"/>
          </p:cNvGraphicFramePr>
          <p:nvPr/>
        </p:nvGraphicFramePr>
        <p:xfrm>
          <a:off x="7223126" y="1144544"/>
          <a:ext cx="1309688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19" name="Equation" r:id="rId5" imgW="482278" imgH="812433" progId="Equation.DSMT4">
                  <p:embed/>
                </p:oleObj>
              </mc:Choice>
              <mc:Fallback>
                <p:oleObj name="Equation" r:id="rId5" imgW="482278" imgH="812433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6" y="1144544"/>
                        <a:ext cx="1309688" cy="2203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接箭头连接符 15"/>
          <p:cNvCxnSpPr/>
          <p:nvPr/>
        </p:nvCxnSpPr>
        <p:spPr>
          <a:xfrm>
            <a:off x="6207570" y="1448787"/>
            <a:ext cx="1015556" cy="1588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207570" y="1993464"/>
            <a:ext cx="1015556" cy="1588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6207570" y="3038492"/>
            <a:ext cx="1015556" cy="1588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21121" y="2940315"/>
            <a:ext cx="8450619" cy="160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hangingPunct="1">
              <a:lnSpc>
                <a:spcPct val="120000"/>
              </a:lnSpc>
              <a:spcBef>
                <a:spcPts val="1368"/>
              </a:spcBef>
              <a:buFont typeface="Arial"/>
              <a:buChar char="•"/>
            </a:pPr>
            <a:r>
              <a:rPr lang="zh-CN" altLang="en-US" sz="2400" kern="1200" dirty="0">
                <a:solidFill>
                  <a:srgbClr val="DAEFF5"/>
                </a:solidFill>
                <a:latin typeface="微软雅黑"/>
                <a:ea typeface="微软雅黑"/>
              </a:rPr>
              <a:t>偏自相关函数  </a:t>
            </a:r>
            <a:r>
              <a:rPr lang="en-US" altLang="zh-CN" sz="3200" b="1" kern="1200" dirty="0">
                <a:solidFill>
                  <a:srgbClr val="DAEFF5"/>
                </a:solidFill>
                <a:latin typeface="微软雅黑"/>
                <a:ea typeface="微软雅黑"/>
              </a:rPr>
              <a:t>PACF</a:t>
            </a:r>
            <a:endParaRPr lang="en-US" altLang="zh-CN" sz="2400" b="1" kern="1200" dirty="0">
              <a:solidFill>
                <a:srgbClr val="DAEFF5"/>
              </a:solidFill>
              <a:latin typeface="微软雅黑"/>
              <a:ea typeface="微软雅黑"/>
            </a:endParaRPr>
          </a:p>
          <a:p>
            <a:pPr marL="742950" lvl="1" indent="-285750" defTabSz="457200" hangingPunct="1">
              <a:lnSpc>
                <a:spcPct val="120000"/>
              </a:lnSpc>
              <a:spcBef>
                <a:spcPts val="1368"/>
              </a:spcBef>
              <a:buFont typeface="Arial"/>
              <a:buChar char="–"/>
            </a:pPr>
            <a:r>
              <a:rPr lang="zh-CN" altLang="en-US" sz="2000" kern="1200" dirty="0">
                <a:solidFill>
                  <a:srgbClr val="DAEFF5"/>
                </a:solidFill>
                <a:latin typeface="微软雅黑"/>
                <a:ea typeface="微软雅黑"/>
              </a:rPr>
              <a:t>在给定中间观测值的条件下，时间序列观测值与其过去观测值之间的线性相关性</a:t>
            </a:r>
            <a:endParaRPr lang="en-US" altLang="zh-CN" sz="2000" kern="1200" dirty="0">
              <a:solidFill>
                <a:srgbClr val="DAEFF5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1697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C:\Users\liuyu\Desktop\科比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4888"/>
          <a:stretch>
            <a:fillRect/>
          </a:stretch>
        </p:blipFill>
        <p:spPr bwMode="auto">
          <a:xfrm>
            <a:off x="0" y="1643529"/>
            <a:ext cx="9144001" cy="26807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641138"/>
            <a:ext cx="2834640" cy="74789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“科比”搜索次数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8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2016.4.1-4.30</a:t>
            </a: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339531"/>
            <a:ext cx="5974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数据来源：百度指数</a:t>
            </a:r>
          </a:p>
        </p:txBody>
      </p:sp>
      <p:pic>
        <p:nvPicPr>
          <p:cNvPr id="168964" name="Picture 4" descr="http://img1.gtimg.com/sports/pics/hv1/81/184/2018/1312674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89035"/>
            <a:ext cx="2435412" cy="1623608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384623" y="996630"/>
            <a:ext cx="615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是否出现了突发事件？</a:t>
            </a:r>
          </a:p>
        </p:txBody>
      </p:sp>
      <p:sp>
        <p:nvSpPr>
          <p:cNvPr id="9" name="标题 8"/>
          <p:cNvSpPr txBox="1">
            <a:spLocks/>
          </p:cNvSpPr>
          <p:nvPr/>
        </p:nvSpPr>
        <p:spPr>
          <a:xfrm>
            <a:off x="384623" y="333799"/>
            <a:ext cx="8229600" cy="34429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/>
                <a:ea typeface="华文中宋"/>
                <a:cs typeface="华文中宋"/>
              </a:rPr>
              <a:t>一、图示法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/>
              <a:ea typeface="华文中宋"/>
              <a:cs typeface="华文中宋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"/>
            <a:ext cx="5478925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5605927" y="1303621"/>
            <a:ext cx="3415694" cy="33468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/>
              <a:t>系数值</a:t>
            </a:r>
            <a:r>
              <a:rPr lang="en-US" altLang="zh-CN" sz="2400" dirty="0"/>
              <a:t>&gt;2</a:t>
            </a:r>
            <a:r>
              <a:rPr lang="zh-CN" altLang="en-US" sz="2400" dirty="0"/>
              <a:t>倍标准差</a:t>
            </a:r>
            <a:endParaRPr lang="en-US" altLang="zh-CN" sz="2400" dirty="0"/>
          </a:p>
          <a:p>
            <a:pPr algn="r">
              <a:lnSpc>
                <a:spcPct val="100000"/>
              </a:lnSpc>
              <a:buNone/>
            </a:pPr>
            <a:r>
              <a:rPr lang="en-US" altLang="zh-CN" sz="2400" dirty="0"/>
              <a:t>--</a:t>
            </a:r>
            <a:r>
              <a:rPr lang="zh-CN" altLang="en-US" sz="2400" dirty="0"/>
              <a:t>显著非零</a:t>
            </a:r>
            <a:endParaRPr lang="en-US" altLang="zh-CN" sz="2400" dirty="0"/>
          </a:p>
          <a:p>
            <a:pPr>
              <a:lnSpc>
                <a:spcPct val="100000"/>
              </a:lnSpc>
              <a:spcBef>
                <a:spcPts val="4200"/>
              </a:spcBef>
            </a:pPr>
            <a:r>
              <a:rPr lang="zh-CN" altLang="en-US" sz="2400" dirty="0"/>
              <a:t>系数值</a:t>
            </a:r>
            <a:r>
              <a:rPr lang="en-US" altLang="zh-CN" sz="2400" dirty="0"/>
              <a:t>&lt;2</a:t>
            </a:r>
            <a:r>
              <a:rPr lang="zh-CN" altLang="en-US" sz="2400" dirty="0"/>
              <a:t>倍标准差</a:t>
            </a:r>
            <a:endParaRPr lang="en-US" altLang="zh-CN" sz="2400" dirty="0"/>
          </a:p>
          <a:p>
            <a:pPr algn="r">
              <a:lnSpc>
                <a:spcPct val="100000"/>
              </a:lnSpc>
              <a:buNone/>
            </a:pPr>
            <a:r>
              <a:rPr lang="en-US" altLang="zh-CN" sz="2400" dirty="0"/>
              <a:t>--</a:t>
            </a:r>
            <a:r>
              <a:rPr lang="zh-CN" altLang="en-US" sz="2400" dirty="0"/>
              <a:t>小值波动</a:t>
            </a:r>
          </a:p>
        </p:txBody>
      </p:sp>
      <p:pic>
        <p:nvPicPr>
          <p:cNvPr id="3" name="图7.png" descr="图7"/>
          <p:cNvPicPr>
            <a:picLocks noChangeAspect="1"/>
          </p:cNvPicPr>
          <p:nvPr/>
        </p:nvPicPr>
        <p:blipFill>
          <a:blip r:embed="rId2"/>
          <a:srcRect l="3640" r="50468" b="7033"/>
          <a:stretch>
            <a:fillRect/>
          </a:stretch>
        </p:blipFill>
        <p:spPr>
          <a:xfrm>
            <a:off x="239297" y="471598"/>
            <a:ext cx="5239628" cy="411534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矩形 5"/>
          <p:cNvSpPr/>
          <p:nvPr/>
        </p:nvSpPr>
        <p:spPr>
          <a:xfrm>
            <a:off x="771896" y="4073236"/>
            <a:ext cx="4429496" cy="72439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752603" y="4628354"/>
            <a:ext cx="1246909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延迟阶数</a:t>
            </a: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k</a:t>
            </a:r>
            <a:endParaRPr lang="zh-CN" altLang="en-US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9297" y="471598"/>
            <a:ext cx="532599" cy="4326033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5000" y="4586941"/>
            <a:ext cx="793856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系数值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6280" y="676894"/>
            <a:ext cx="2339439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k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阶（偏）自相关系数</a:t>
            </a:r>
          </a:p>
        </p:txBody>
      </p:sp>
      <p:cxnSp>
        <p:nvCxnSpPr>
          <p:cNvPr id="13" name="直接箭头连接符 12"/>
          <p:cNvCxnSpPr>
            <a:stCxn id="11" idx="2"/>
          </p:cNvCxnSpPr>
          <p:nvPr/>
        </p:nvCxnSpPr>
        <p:spPr>
          <a:xfrm rot="5400000">
            <a:off x="1665994" y="620114"/>
            <a:ext cx="224672" cy="101534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8856" y="3473424"/>
            <a:ext cx="3030187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（偏）自相关系数的</a:t>
            </a: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倍标准差</a:t>
            </a:r>
          </a:p>
        </p:txBody>
      </p:sp>
      <p:cxnSp>
        <p:nvCxnSpPr>
          <p:cNvPr id="15" name="直接箭头连接符 14"/>
          <p:cNvCxnSpPr>
            <a:stCxn id="14" idx="0"/>
          </p:cNvCxnSpPr>
          <p:nvPr/>
        </p:nvCxnSpPr>
        <p:spPr>
          <a:xfrm rot="5400000" flipH="1" flipV="1">
            <a:off x="1834392" y="2243980"/>
            <a:ext cx="1799003" cy="659887"/>
          </a:xfrm>
          <a:prstGeom prst="straightConnector1">
            <a:avLst/>
          </a:prstGeom>
          <a:ln>
            <a:solidFill>
              <a:srgbClr val="7030A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4" idx="0"/>
          </p:cNvCxnSpPr>
          <p:nvPr/>
        </p:nvCxnSpPr>
        <p:spPr>
          <a:xfrm rot="5400000" flipH="1" flipV="1">
            <a:off x="2618163" y="3027751"/>
            <a:ext cx="231460" cy="659887"/>
          </a:xfrm>
          <a:prstGeom prst="straightConnector1">
            <a:avLst/>
          </a:prstGeom>
          <a:ln>
            <a:solidFill>
              <a:srgbClr val="7030A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134" y="-52214"/>
            <a:ext cx="357447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看图说话</a:t>
            </a:r>
          </a:p>
        </p:txBody>
      </p:sp>
      <p:pic>
        <p:nvPicPr>
          <p:cNvPr id="6" name="图7.png" descr="图7"/>
          <p:cNvPicPr>
            <a:picLocks noChangeAspect="1"/>
          </p:cNvPicPr>
          <p:nvPr/>
        </p:nvPicPr>
        <p:blipFill>
          <a:blip r:embed="rId3"/>
          <a:srcRect l="3640" r="50468"/>
          <a:stretch>
            <a:fillRect/>
          </a:stretch>
        </p:blipFill>
        <p:spPr>
          <a:xfrm>
            <a:off x="190009" y="1321747"/>
            <a:ext cx="4346365" cy="335847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矩形 6"/>
          <p:cNvSpPr/>
          <p:nvPr/>
        </p:nvSpPr>
        <p:spPr>
          <a:xfrm>
            <a:off x="3094045" y="1406217"/>
            <a:ext cx="970526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A51D3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200" b="1" dirty="0">
                <a:solidFill>
                  <a:srgbClr val="00B050"/>
                </a:solidFill>
              </a:rPr>
              <a:t>拖尾</a:t>
            </a:r>
          </a:p>
        </p:txBody>
      </p:sp>
      <p:sp>
        <p:nvSpPr>
          <p:cNvPr id="8" name="矩形 7"/>
          <p:cNvSpPr/>
          <p:nvPr/>
        </p:nvSpPr>
        <p:spPr>
          <a:xfrm>
            <a:off x="546268" y="3441237"/>
            <a:ext cx="382385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1800" dirty="0">
                <a:solidFill>
                  <a:srgbClr val="008000"/>
                </a:solidFill>
                <a:latin typeface="微软雅黑"/>
                <a:ea typeface="微软雅黑"/>
                <a:cs typeface="微软雅黑"/>
              </a:rPr>
              <a:t>超过</a:t>
            </a:r>
            <a:r>
              <a:rPr lang="en-US" altLang="zh-CN" sz="1800" dirty="0">
                <a:solidFill>
                  <a:srgbClr val="008000"/>
                </a:solidFill>
                <a:latin typeface="微软雅黑"/>
                <a:ea typeface="微软雅黑"/>
                <a:cs typeface="微软雅黑"/>
              </a:rPr>
              <a:t>5%</a:t>
            </a:r>
            <a:r>
              <a:rPr lang="zh-CN" altLang="en-US" sz="1800" dirty="0">
                <a:solidFill>
                  <a:srgbClr val="008000"/>
                </a:solidFill>
                <a:latin typeface="微软雅黑"/>
                <a:ea typeface="微软雅黑"/>
                <a:cs typeface="微软雅黑"/>
              </a:rPr>
              <a:t>的系数值显著非零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1800" dirty="0">
                <a:solidFill>
                  <a:srgbClr val="008000"/>
                </a:solidFill>
                <a:latin typeface="微软雅黑"/>
                <a:ea typeface="微软雅黑"/>
                <a:cs typeface="微软雅黑"/>
              </a:rPr>
              <a:t>由显著非零</a:t>
            </a:r>
            <a:r>
              <a:rPr lang="zh-CN" altLang="en-US" sz="2400" b="1" dirty="0">
                <a:solidFill>
                  <a:srgbClr val="008000"/>
                </a:solidFill>
                <a:latin typeface="微软雅黑"/>
                <a:ea typeface="微软雅黑"/>
                <a:cs typeface="微软雅黑"/>
              </a:rPr>
              <a:t>缓慢</a:t>
            </a:r>
            <a:r>
              <a:rPr lang="zh-CN" altLang="en-US" sz="1800" dirty="0">
                <a:solidFill>
                  <a:srgbClr val="008000"/>
                </a:solidFill>
                <a:latin typeface="微软雅黑"/>
                <a:ea typeface="微软雅黑"/>
                <a:cs typeface="微软雅黑"/>
              </a:rPr>
              <a:t>衰减为小值波动</a:t>
            </a:r>
          </a:p>
        </p:txBody>
      </p:sp>
      <p:pic>
        <p:nvPicPr>
          <p:cNvPr id="9" name="图7.png" descr="图7"/>
          <p:cNvPicPr>
            <a:picLocks noChangeAspect="1"/>
          </p:cNvPicPr>
          <p:nvPr/>
        </p:nvPicPr>
        <p:blipFill>
          <a:blip r:embed="rId3"/>
          <a:srcRect l="53923" r="1"/>
          <a:stretch>
            <a:fillRect/>
          </a:stretch>
        </p:blipFill>
        <p:spPr>
          <a:xfrm>
            <a:off x="4692566" y="1309872"/>
            <a:ext cx="4215231" cy="335847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矩形 9"/>
          <p:cNvSpPr/>
          <p:nvPr/>
        </p:nvSpPr>
        <p:spPr>
          <a:xfrm>
            <a:off x="6793852" y="1565428"/>
            <a:ext cx="1689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3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阶截尾</a:t>
            </a:r>
          </a:p>
        </p:txBody>
      </p:sp>
      <p:sp>
        <p:nvSpPr>
          <p:cNvPr id="11" name="矩形 10"/>
          <p:cNvSpPr/>
          <p:nvPr/>
        </p:nvSpPr>
        <p:spPr>
          <a:xfrm>
            <a:off x="5123023" y="3310612"/>
            <a:ext cx="32538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1800" dirty="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在最初的</a:t>
            </a:r>
            <a:r>
              <a:rPr lang="en-US" altLang="zh-CN" sz="2400" b="1" dirty="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p</a:t>
            </a:r>
            <a:r>
              <a:rPr lang="zh-CN" altLang="en-US" sz="2400" b="1" dirty="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阶</a:t>
            </a:r>
            <a:r>
              <a:rPr lang="zh-CN" altLang="en-US" sz="1800" dirty="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显著非零</a:t>
            </a:r>
            <a:endParaRPr lang="en-US" altLang="zh-CN" sz="1800" dirty="0">
              <a:solidFill>
                <a:srgbClr val="C00000"/>
              </a:solidFill>
              <a:latin typeface="微软雅黑"/>
              <a:ea typeface="微软雅黑"/>
              <a:cs typeface="微软雅黑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1800" dirty="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突然</a:t>
            </a:r>
            <a:r>
              <a:rPr lang="zh-CN" altLang="en-US" sz="1800" dirty="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衰减、保持小值波动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/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快照 2016-05-23 上午11.17.4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08" y="57663"/>
            <a:ext cx="3438813" cy="2445254"/>
          </a:xfrm>
          <a:prstGeom prst="rect">
            <a:avLst/>
          </a:prstGeom>
        </p:spPr>
      </p:pic>
      <p:pic>
        <p:nvPicPr>
          <p:cNvPr id="5" name="图片 4" descr="屏幕快照 2016-05-23 上午11.27.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94" y="2581747"/>
            <a:ext cx="3448827" cy="2493288"/>
          </a:xfrm>
          <a:prstGeom prst="rect">
            <a:avLst/>
          </a:prstGeom>
        </p:spPr>
      </p:pic>
      <p:pic>
        <p:nvPicPr>
          <p:cNvPr id="6" name="图片 5" descr="屏幕快照 2016-05-23 上午11.10.3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" r="16864"/>
          <a:stretch>
            <a:fillRect/>
          </a:stretch>
        </p:blipFill>
        <p:spPr>
          <a:xfrm>
            <a:off x="5657140" y="57663"/>
            <a:ext cx="3465693" cy="2464367"/>
          </a:xfrm>
          <a:prstGeom prst="rect">
            <a:avLst/>
          </a:prstGeom>
        </p:spPr>
      </p:pic>
      <p:pic>
        <p:nvPicPr>
          <p:cNvPr id="3" name="图片 2" descr="屏幕快照 2016-05-23 下午12.14.3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40" y="2581748"/>
            <a:ext cx="3465693" cy="24932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79970" y="1394267"/>
            <a:ext cx="970526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A51D3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200" b="1" dirty="0">
                <a:solidFill>
                  <a:srgbClr val="00B050"/>
                </a:solidFill>
              </a:rPr>
              <a:t>拖尾</a:t>
            </a:r>
          </a:p>
        </p:txBody>
      </p:sp>
      <p:sp>
        <p:nvSpPr>
          <p:cNvPr id="2" name="矩形 1"/>
          <p:cNvSpPr/>
          <p:nvPr/>
        </p:nvSpPr>
        <p:spPr>
          <a:xfrm>
            <a:off x="275167" y="-11024"/>
            <a:ext cx="1587500" cy="12908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  <a:cs typeface="微软雅黑"/>
              </a:rPr>
              <a:t>做个</a:t>
            </a:r>
            <a:endParaRPr kumimoji="1" lang="en-US" altLang="zh-CN" sz="3200" b="1" dirty="0">
              <a:solidFill>
                <a:schemeClr val="accent1">
                  <a:lumMod val="7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r>
              <a:rPr kumimoji="1"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  <a:cs typeface="微软雅黑"/>
              </a:rPr>
              <a:t>练习</a:t>
            </a:r>
          </a:p>
        </p:txBody>
      </p:sp>
      <p:sp>
        <p:nvSpPr>
          <p:cNvPr id="8" name="矩形 7"/>
          <p:cNvSpPr/>
          <p:nvPr/>
        </p:nvSpPr>
        <p:spPr>
          <a:xfrm>
            <a:off x="4179970" y="4023167"/>
            <a:ext cx="970526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A51D3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200" b="1" dirty="0">
                <a:solidFill>
                  <a:srgbClr val="00B050"/>
                </a:solidFill>
              </a:rPr>
              <a:t>拖尾</a:t>
            </a:r>
          </a:p>
        </p:txBody>
      </p:sp>
      <p:sp>
        <p:nvSpPr>
          <p:cNvPr id="9" name="矩形 8"/>
          <p:cNvSpPr/>
          <p:nvPr/>
        </p:nvSpPr>
        <p:spPr>
          <a:xfrm>
            <a:off x="7020533" y="4023167"/>
            <a:ext cx="1697901" cy="789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A51D3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en-US" altLang="zh-CN" sz="3200" b="1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阶截尾</a:t>
            </a:r>
            <a:r>
              <a:rPr lang="en-US" altLang="zh-CN" sz="3200" b="1" dirty="0">
                <a:solidFill>
                  <a:srgbClr val="FF0000"/>
                </a:solidFill>
              </a:rPr>
              <a:t> 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63076" y="1394267"/>
            <a:ext cx="1005403" cy="789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A51D3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200" b="1" dirty="0">
                <a:solidFill>
                  <a:srgbClr val="FF0000"/>
                </a:solidFill>
              </a:rPr>
              <a:t>截尾</a:t>
            </a:r>
            <a:r>
              <a:rPr lang="en-US" altLang="zh-CN" sz="3200" b="1" dirty="0">
                <a:solidFill>
                  <a:srgbClr val="FF0000"/>
                </a:solidFill>
              </a:rPr>
              <a:t> 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90412" y="1394267"/>
            <a:ext cx="838691" cy="789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A51D3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en-US" altLang="zh-CN" sz="3200" b="1" dirty="0">
                <a:solidFill>
                  <a:srgbClr val="FF0000"/>
                </a:solidFill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</a:rPr>
              <a:t>阶</a:t>
            </a:r>
            <a:r>
              <a:rPr lang="en-US" altLang="zh-CN" sz="3200" b="1" dirty="0">
                <a:solidFill>
                  <a:srgbClr val="FF0000"/>
                </a:solidFill>
              </a:rPr>
              <a:t> 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878605" y="1088706"/>
            <a:ext cx="3207008" cy="2849850"/>
            <a:chOff x="990717" y="1067522"/>
            <a:chExt cx="3207008" cy="2849850"/>
          </a:xfrm>
        </p:grpSpPr>
        <p:sp>
          <p:nvSpPr>
            <p:cNvPr id="7" name="内容占位符 4"/>
            <p:cNvSpPr txBox="1">
              <a:spLocks/>
            </p:cNvSpPr>
            <p:nvPr/>
          </p:nvSpPr>
          <p:spPr>
            <a:xfrm>
              <a:off x="1388698" y="1597770"/>
              <a:ext cx="1597232" cy="584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457200" rtl="0" eaLnBrk="1" fontAlgn="auto" latinLnBrk="0" hangingPunct="1">
                <a:lnSpc>
                  <a:spcPct val="120000"/>
                </a:lnSpc>
                <a:spcBef>
                  <a:spcPts val="1368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微软雅黑"/>
                  <a:ea typeface="微软雅黑"/>
                  <a:cs typeface="微软雅黑"/>
                </a:rPr>
                <a:t>ACF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微软雅黑"/>
                  <a:ea typeface="微软雅黑"/>
                  <a:cs typeface="微软雅黑"/>
                </a:rPr>
                <a:t>图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538938" y="2724160"/>
              <a:ext cx="164500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kern="1200" dirty="0">
                  <a:solidFill>
                    <a:srgbClr val="FFCC00"/>
                  </a:solidFill>
                  <a:latin typeface="微软雅黑"/>
                  <a:ea typeface="微软雅黑"/>
                  <a:cs typeface="微软雅黑"/>
                </a:rPr>
                <a:t>PACF</a:t>
              </a:r>
              <a:r>
                <a:rPr lang="zh-CN" altLang="en-US" sz="3200" b="1" kern="1200" dirty="0">
                  <a:solidFill>
                    <a:srgbClr val="FFCC00"/>
                  </a:solidFill>
                  <a:latin typeface="微软雅黑"/>
                  <a:ea typeface="微软雅黑"/>
                  <a:cs typeface="微软雅黑"/>
                </a:rPr>
                <a:t>图</a:t>
              </a:r>
              <a:endParaRPr lang="zh-CN" altLang="en-US" sz="3200" dirty="0">
                <a:solidFill>
                  <a:srgbClr val="FFCC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294914" y="154542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kern="1200" dirty="0">
                  <a:solidFill>
                    <a:srgbClr val="66FF99"/>
                  </a:solidFill>
                  <a:latin typeface="微软雅黑"/>
                  <a:ea typeface="微软雅黑"/>
                  <a:cs typeface="微软雅黑"/>
                </a:rPr>
                <a:t>截尾</a:t>
              </a:r>
              <a:endParaRPr lang="zh-CN" altLang="en-US" sz="2800" dirty="0">
                <a:solidFill>
                  <a:srgbClr val="66FF99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670751" y="1067522"/>
              <a:ext cx="173637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kern="12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/>
                  <a:ea typeface="微软雅黑"/>
                  <a:cs typeface="微软雅黑"/>
                </a:rPr>
                <a:t>MA</a:t>
              </a:r>
              <a:r>
                <a:rPr lang="zh-CN" altLang="en-US" sz="3200" b="1" kern="12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/>
                  <a:ea typeface="微软雅黑"/>
                  <a:cs typeface="微软雅黑"/>
                </a:rPr>
                <a:t>模型</a:t>
              </a:r>
              <a:endParaRPr lang="zh-CN" alt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90717" y="2016274"/>
              <a:ext cx="28680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kern="12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/>
                  <a:ea typeface="微软雅黑"/>
                  <a:cs typeface="微软雅黑"/>
                </a:rPr>
                <a:t>ARMA</a:t>
              </a:r>
              <a:r>
                <a:rPr lang="zh-CN" altLang="en-US" sz="4000" b="1" kern="12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/>
                  <a:ea typeface="微软雅黑"/>
                  <a:cs typeface="微软雅黑"/>
                </a:rPr>
                <a:t>模型</a:t>
              </a:r>
              <a:endParaRPr lang="zh-CN" altLang="en-US" sz="40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88698" y="3216603"/>
              <a:ext cx="1778051" cy="7007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defTabSz="457200" hangingPunct="1">
                <a:lnSpc>
                  <a:spcPct val="120000"/>
                </a:lnSpc>
                <a:spcBef>
                  <a:spcPts val="1368"/>
                </a:spcBef>
                <a:defRPr/>
              </a:pPr>
              <a:r>
                <a:rPr lang="en-US" altLang="zh-CN" sz="3600" b="1" kern="12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/>
                  <a:ea typeface="微软雅黑"/>
                  <a:cs typeface="微软雅黑"/>
                </a:rPr>
                <a:t>AR</a:t>
              </a:r>
              <a:r>
                <a:rPr lang="zh-CN" altLang="en-US" sz="3600" b="1" kern="12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/>
                  <a:ea typeface="微软雅黑"/>
                  <a:cs typeface="微软雅黑"/>
                </a:rPr>
                <a:t>模型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466117" y="2712272"/>
              <a:ext cx="80021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defTabSz="457200" hangingPunct="1">
                <a:lnSpc>
                  <a:spcPct val="120000"/>
                </a:lnSpc>
                <a:spcBef>
                  <a:spcPts val="1368"/>
                </a:spcBef>
                <a:defRPr/>
              </a:pPr>
              <a:r>
                <a:rPr lang="zh-CN" altLang="en-US" sz="2400" b="1" kern="1200" dirty="0">
                  <a:solidFill>
                    <a:srgbClr val="66FF99"/>
                  </a:solidFill>
                  <a:latin typeface="微软雅黑"/>
                  <a:ea typeface="微软雅黑"/>
                  <a:cs typeface="微软雅黑"/>
                </a:rPr>
                <a:t>拖尾</a:t>
              </a:r>
              <a:endParaRPr lang="en-US" altLang="zh-CN" sz="2400" b="1" kern="1200" dirty="0">
                <a:solidFill>
                  <a:srgbClr val="66FF99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pic>
        <p:nvPicPr>
          <p:cNvPr id="718850" name="Picture 2" descr="http://www.nseac.com/uploads/allimg/c140707/1404ETY960-1W11.jpg"/>
          <p:cNvPicPr>
            <a:picLocks noChangeAspect="1" noChangeArrowheads="1"/>
          </p:cNvPicPr>
          <p:nvPr/>
        </p:nvPicPr>
        <p:blipFill>
          <a:blip r:embed="rId2"/>
          <a:srcRect l="10966" r="13900"/>
          <a:stretch>
            <a:fillRect/>
          </a:stretch>
        </p:blipFill>
        <p:spPr bwMode="auto">
          <a:xfrm>
            <a:off x="0" y="0"/>
            <a:ext cx="5833241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100547" y="1530357"/>
          <a:ext cx="5586249" cy="23490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1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0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itchFamily="34" charset="-122"/>
                          <a:ea typeface="微软雅黑" pitchFamily="34" charset="-122"/>
                        </a:rPr>
                        <a:t>图形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AR(p)</a:t>
                      </a:r>
                      <a:endParaRPr lang="zh-CN" altLang="en-US" sz="24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MA(q)</a:t>
                      </a:r>
                      <a:endParaRPr lang="zh-CN" altLang="en-US" sz="24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0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微软雅黑" pitchFamily="34" charset="-122"/>
                          <a:ea typeface="微软雅黑" pitchFamily="34" charset="-122"/>
                        </a:rPr>
                        <a:t>ACF</a:t>
                      </a:r>
                      <a:r>
                        <a:rPr lang="zh-CN" altLang="en-US" sz="2400" dirty="0">
                          <a:latin typeface="微软雅黑" pitchFamily="34" charset="-122"/>
                          <a:ea typeface="微软雅黑" pitchFamily="34" charset="-122"/>
                        </a:rPr>
                        <a:t>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拖尾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q</a:t>
                      </a:r>
                      <a:r>
                        <a:rPr lang="zh-CN" altLang="en-US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阶截尾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0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微软雅黑" pitchFamily="34" charset="-122"/>
                          <a:ea typeface="微软雅黑" pitchFamily="34" charset="-122"/>
                        </a:rPr>
                        <a:t>PACF</a:t>
                      </a:r>
                      <a:r>
                        <a:rPr lang="zh-CN" altLang="en-US" sz="2400" dirty="0">
                          <a:latin typeface="微软雅黑" pitchFamily="34" charset="-122"/>
                          <a:ea typeface="微软雅黑" pitchFamily="34" charset="-122"/>
                        </a:rPr>
                        <a:t>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</a:t>
                      </a:r>
                      <a:r>
                        <a:rPr lang="zh-CN" altLang="en-US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阶截尾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拖尾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0" y="0"/>
            <a:ext cx="2457724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243224"/>
            <a:ext cx="2457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chemeClr val="accent1">
                    <a:lumMod val="75000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Box-Jenkins 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法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5691" y="700233"/>
            <a:ext cx="2086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b="1" dirty="0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模型识别</a:t>
            </a:r>
            <a:endParaRPr lang="en-US" altLang="zh-CN" sz="2800" b="1" dirty="0">
              <a:solidFill>
                <a:srgbClr val="4F81BD">
                  <a:lumMod val="7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/>
            <a:r>
              <a:rPr lang="zh-CN" altLang="en-US" sz="2800" b="1" dirty="0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和定阶</a:t>
            </a:r>
          </a:p>
        </p:txBody>
      </p:sp>
      <p:sp>
        <p:nvSpPr>
          <p:cNvPr id="7" name="矩形 6"/>
          <p:cNvSpPr/>
          <p:nvPr/>
        </p:nvSpPr>
        <p:spPr>
          <a:xfrm>
            <a:off x="50688" y="2147686"/>
            <a:ext cx="2304000" cy="7181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flipV="1">
            <a:off x="391884" y="1672813"/>
            <a:ext cx="1584000" cy="225498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4" descr="http://www.chiwater.com/blog/image.axd?picture=2012%2f1%2fGeorgeBo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92" y="3388062"/>
            <a:ext cx="1080403" cy="1517966"/>
          </a:xfrm>
          <a:prstGeom prst="rect">
            <a:avLst/>
          </a:prstGeom>
          <a:noFill/>
        </p:spPr>
      </p:pic>
      <p:pic>
        <p:nvPicPr>
          <p:cNvPr id="10" name="Picture 6" descr="http://upload.wikimedia.org/wikipedia/en/3/38/Gwilym_Mar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267" y="3399936"/>
            <a:ext cx="1135752" cy="1441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84623" y="318033"/>
            <a:ext cx="8229600" cy="344292"/>
          </a:xfrm>
        </p:spPr>
        <p:txBody>
          <a:bodyPr/>
          <a:lstStyle/>
          <a:p>
            <a:r>
              <a:rPr lang="zh-CN" altLang="en-US" sz="2400" b="1" dirty="0"/>
              <a:t>举个例子</a:t>
            </a:r>
          </a:p>
        </p:txBody>
      </p:sp>
      <p:sp>
        <p:nvSpPr>
          <p:cNvPr id="4" name="Shape 1068"/>
          <p:cNvSpPr txBox="1">
            <a:spLocks/>
          </p:cNvSpPr>
          <p:nvPr/>
        </p:nvSpPr>
        <p:spPr>
          <a:xfrm>
            <a:off x="575897" y="4352905"/>
            <a:ext cx="7813676" cy="629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kern="1200">
                <a:solidFill>
                  <a:schemeClr val="tx1"/>
                </a:solidFill>
                <a:latin typeface="华文中宋"/>
                <a:ea typeface="华文中宋"/>
                <a:cs typeface="华文中宋"/>
              </a:defRPr>
            </a:lvl1pPr>
          </a:lstStyle>
          <a:p>
            <a:pPr algn="ctr">
              <a:defRPr sz="1900" b="0">
                <a:solidFill>
                  <a:srgbClr val="32323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 lang="zh-CN" alt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" name="图片 2" descr="屏幕快照 2016-05-23 下午4.53.4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1" y="889392"/>
            <a:ext cx="5139482" cy="3842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屏幕快照 2016-05-23 下午4.54.5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" y="1536777"/>
            <a:ext cx="3668573" cy="3012893"/>
          </a:xfrm>
          <a:prstGeom prst="rect">
            <a:avLst/>
          </a:prstGeom>
        </p:spPr>
      </p:pic>
      <p:pic>
        <p:nvPicPr>
          <p:cNvPr id="10" name="图片 9" descr="屏幕快照 2016-05-23 下午4.55.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95" y="1522436"/>
            <a:ext cx="3750947" cy="3027234"/>
          </a:xfrm>
          <a:prstGeom prst="rect">
            <a:avLst/>
          </a:prstGeom>
        </p:spPr>
      </p:pic>
      <p:sp>
        <p:nvSpPr>
          <p:cNvPr id="11" name="Shape 1069"/>
          <p:cNvSpPr txBox="1">
            <a:spLocks/>
          </p:cNvSpPr>
          <p:nvPr/>
        </p:nvSpPr>
        <p:spPr>
          <a:xfrm>
            <a:off x="660476" y="166364"/>
            <a:ext cx="4158854" cy="732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•"/>
              <a:defRPr sz="32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–"/>
              <a:defRPr sz="28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•"/>
              <a:defRPr sz="24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–"/>
              <a:defRPr sz="20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»"/>
              <a:defRPr sz="20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77823">
              <a:spcBef>
                <a:spcPts val="500"/>
              </a:spcBef>
              <a:defRPr sz="2688"/>
            </a:pPr>
            <a:r>
              <a:rPr lang="en-US" altLang="zh-CN" sz="2000" b="1" dirty="0">
                <a:latin typeface="Microsoft YaHei"/>
                <a:ea typeface="Microsoft YaHei"/>
                <a:cs typeface="Microsoft YaHei"/>
                <a:sym typeface="Microsoft YaHei"/>
              </a:rPr>
              <a:t>ACF--</a:t>
            </a:r>
            <a:r>
              <a:rPr lang="zh-CN" altLang="en-US" sz="2000" b="1" dirty="0">
                <a:latin typeface="Microsoft YaHei"/>
                <a:ea typeface="Microsoft YaHei"/>
                <a:cs typeface="Microsoft YaHei"/>
                <a:sym typeface="Microsoft YaHei"/>
              </a:rPr>
              <a:t>拖尾</a:t>
            </a:r>
            <a:endParaRPr lang="en-US" altLang="zh-CN" sz="2000" b="1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algn="just" defTabSz="877823">
              <a:spcBef>
                <a:spcPts val="500"/>
              </a:spcBef>
              <a:defRPr sz="2688"/>
            </a:pPr>
            <a:r>
              <a:rPr lang="en-US" altLang="zh-CN" sz="2000" b="1" dirty="0">
                <a:latin typeface="Microsoft YaHei"/>
                <a:ea typeface="Microsoft YaHei"/>
                <a:cs typeface="Microsoft YaHei"/>
                <a:sym typeface="Microsoft YaHei"/>
              </a:rPr>
              <a:t>PACF--1</a:t>
            </a:r>
            <a:r>
              <a:rPr lang="zh-CN" altLang="en-US" sz="2000" b="1" dirty="0">
                <a:latin typeface="Microsoft YaHei"/>
                <a:ea typeface="Microsoft YaHei"/>
                <a:cs typeface="Microsoft YaHei"/>
                <a:sym typeface="Microsoft YaHei"/>
              </a:rPr>
              <a:t>阶截尾</a:t>
            </a:r>
          </a:p>
          <a:p>
            <a:pPr algn="just" defTabSz="877823">
              <a:spcBef>
                <a:spcPts val="500"/>
              </a:spcBef>
              <a:defRPr sz="2688"/>
            </a:pPr>
            <a:r>
              <a:rPr lang="zh-CN" altLang="en-US" sz="2000" b="1" dirty="0">
                <a:latin typeface="Microsoft YaHei"/>
                <a:ea typeface="Microsoft YaHei"/>
                <a:cs typeface="Microsoft YaHei"/>
                <a:sym typeface="Microsoft YaHei"/>
              </a:rPr>
              <a:t>考虑拟合模型为</a:t>
            </a:r>
            <a:r>
              <a:rPr lang="en-US" altLang="zh-CN" sz="2000" b="1" dirty="0">
                <a:latin typeface="Microsoft YaHei"/>
                <a:ea typeface="Microsoft YaHei"/>
                <a:cs typeface="Microsoft YaHei"/>
                <a:sym typeface="Microsoft YaHei"/>
              </a:rPr>
              <a:t>AR(1)  </a:t>
            </a:r>
          </a:p>
        </p:txBody>
      </p:sp>
    </p:spTree>
    <p:extLst>
      <p:ext uri="{BB962C8B-B14F-4D97-AF65-F5344CB8AC3E}">
        <p14:creationId xmlns:p14="http://schemas.microsoft.com/office/powerpoint/2010/main" val="24560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/>
              <a:t>某个化学过程的读数</a:t>
            </a:r>
          </a:p>
        </p:txBody>
      </p:sp>
      <p:pic>
        <p:nvPicPr>
          <p:cNvPr id="5" name="image.png"/>
          <p:cNvPicPr>
            <a:picLocks/>
          </p:cNvPicPr>
          <p:nvPr/>
        </p:nvPicPr>
        <p:blipFill>
          <a:blip r:embed="rId2"/>
          <a:srcRect l="4006" b="5167"/>
          <a:stretch>
            <a:fillRect/>
          </a:stretch>
        </p:blipFill>
        <p:spPr>
          <a:xfrm>
            <a:off x="1592317" y="898815"/>
            <a:ext cx="5391807" cy="402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1"/>
          </p:nvPr>
        </p:nvSpPr>
        <p:spPr>
          <a:xfrm>
            <a:off x="216830" y="255141"/>
            <a:ext cx="8927170" cy="3346821"/>
          </a:xfrm>
        </p:spPr>
        <p:txBody>
          <a:bodyPr>
            <a:normAutofit/>
          </a:bodyPr>
          <a:lstStyle/>
          <a:p>
            <a:pPr algn="just" defTabSz="877823">
              <a:spcBef>
                <a:spcPts val="500"/>
              </a:spcBef>
              <a:defRPr sz="2688"/>
            </a:pPr>
            <a:r>
              <a:rPr lang="en-US" altLang="zh-CN" sz="2200" dirty="0">
                <a:latin typeface="Microsoft YaHei"/>
                <a:ea typeface="Microsoft YaHei"/>
                <a:cs typeface="Microsoft YaHei"/>
                <a:sym typeface="Microsoft YaHei"/>
              </a:rPr>
              <a:t>ACF --2</a:t>
            </a:r>
            <a:r>
              <a:rPr lang="zh-CN" altLang="en-US" sz="2200" dirty="0">
                <a:latin typeface="Microsoft YaHei"/>
                <a:ea typeface="Microsoft YaHei"/>
                <a:cs typeface="Microsoft YaHei"/>
                <a:sym typeface="Microsoft YaHei"/>
              </a:rPr>
              <a:t>阶截尾，</a:t>
            </a:r>
            <a:r>
              <a:rPr lang="en-US" altLang="zh-CN" sz="2200" dirty="0">
                <a:latin typeface="Microsoft YaHei"/>
                <a:ea typeface="Microsoft YaHei"/>
                <a:cs typeface="Microsoft YaHei"/>
                <a:sym typeface="Microsoft YaHei"/>
              </a:rPr>
              <a:t>PACF-- 1</a:t>
            </a:r>
            <a:r>
              <a:rPr lang="zh-CN" altLang="en-US" sz="2200" dirty="0">
                <a:latin typeface="Microsoft YaHei"/>
                <a:ea typeface="Microsoft YaHei"/>
                <a:cs typeface="Microsoft YaHei"/>
                <a:sym typeface="Microsoft YaHei"/>
              </a:rPr>
              <a:t>阶截尾</a:t>
            </a:r>
          </a:p>
          <a:p>
            <a:pPr algn="just" defTabSz="877823">
              <a:spcBef>
                <a:spcPts val="500"/>
              </a:spcBef>
              <a:defRPr sz="2688"/>
            </a:pPr>
            <a:r>
              <a:rPr lang="en-US" altLang="zh-CN" sz="2200" dirty="0">
                <a:latin typeface="Microsoft YaHei"/>
                <a:ea typeface="Microsoft YaHei"/>
                <a:cs typeface="Microsoft YaHei"/>
                <a:sym typeface="Microsoft YaHei"/>
              </a:rPr>
              <a:t>MA(2) </a:t>
            </a:r>
            <a:r>
              <a:rPr lang="zh-CN" altLang="en-US" sz="2200" dirty="0">
                <a:latin typeface="Microsoft YaHei"/>
                <a:ea typeface="Microsoft YaHei"/>
                <a:cs typeface="Microsoft YaHei"/>
                <a:sym typeface="Microsoft YaHei"/>
              </a:rPr>
              <a:t>模型？？</a:t>
            </a:r>
            <a:r>
              <a:rPr lang="en-US" altLang="zh-CN" sz="2200" dirty="0">
                <a:latin typeface="Microsoft YaHei"/>
                <a:ea typeface="Microsoft YaHei"/>
                <a:cs typeface="Microsoft YaHei"/>
                <a:sym typeface="Microsoft YaHei"/>
              </a:rPr>
              <a:t>AR(1)</a:t>
            </a:r>
            <a:r>
              <a:rPr lang="zh-CN" altLang="en-US" sz="2200" dirty="0">
                <a:latin typeface="Microsoft YaHei"/>
                <a:ea typeface="Microsoft YaHei"/>
                <a:cs typeface="Microsoft YaHei"/>
                <a:sym typeface="Microsoft YaHei"/>
              </a:rPr>
              <a:t>模型？？</a:t>
            </a:r>
            <a:endParaRPr lang="en-US" altLang="zh-CN" sz="2200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algn="just" defTabSz="877823">
              <a:spcBef>
                <a:spcPts val="500"/>
              </a:spcBef>
              <a:defRPr sz="2688"/>
            </a:pPr>
            <a:r>
              <a:rPr lang="zh-CN" altLang="en-US" sz="2200" dirty="0">
                <a:latin typeface="Microsoft YaHei"/>
                <a:ea typeface="Microsoft YaHei"/>
                <a:cs typeface="Microsoft YaHei"/>
                <a:sym typeface="Microsoft YaHei"/>
              </a:rPr>
              <a:t>如何取舍？？</a:t>
            </a:r>
          </a:p>
        </p:txBody>
      </p:sp>
      <p:pic>
        <p:nvPicPr>
          <p:cNvPr id="7" name="屏幕快照 2015-05-17 下午1.03.39.png"/>
          <p:cNvPicPr>
            <a:picLocks/>
          </p:cNvPicPr>
          <p:nvPr/>
        </p:nvPicPr>
        <p:blipFill rotWithShape="1">
          <a:blip r:embed="rId3" cstate="print"/>
          <a:srcRect r="15005"/>
          <a:stretch/>
        </p:blipFill>
        <p:spPr>
          <a:xfrm>
            <a:off x="620592" y="1721926"/>
            <a:ext cx="3706444" cy="313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屏幕快照 2015-05-17 下午1.04.05.png"/>
          <p:cNvPicPr>
            <a:picLocks/>
          </p:cNvPicPr>
          <p:nvPr/>
        </p:nvPicPr>
        <p:blipFill rotWithShape="1">
          <a:blip r:embed="rId4" cstate="print"/>
          <a:srcRect r="15842"/>
          <a:stretch/>
        </p:blipFill>
        <p:spPr>
          <a:xfrm>
            <a:off x="4692286" y="1721926"/>
            <a:ext cx="3475779" cy="3135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1" dirty="0"/>
              <a:t>1  </a:t>
            </a:r>
            <a:r>
              <a:rPr lang="zh-CN" altLang="en-US" sz="2400" b="1" dirty="0"/>
              <a:t>模型识别和定阶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313375" y="1082083"/>
            <a:ext cx="8229599" cy="2373636"/>
          </a:xfrm>
        </p:spPr>
        <p:txBody>
          <a:bodyPr/>
          <a:lstStyle/>
          <a:p>
            <a:pPr lvl="0">
              <a:buNone/>
            </a:pPr>
            <a:r>
              <a:rPr kumimoji="1" lang="zh-CN" altLang="en-US" dirty="0"/>
              <a:t>判断方法：信息准则函数</a:t>
            </a:r>
            <a:endParaRPr kumimoji="1" lang="en-US" altLang="zh-CN" dirty="0"/>
          </a:p>
          <a:p>
            <a:pPr lvl="1">
              <a:buFont typeface="Arial" pitchFamily="34" charset="0"/>
              <a:buChar char="•"/>
            </a:pPr>
            <a:r>
              <a:rPr kumimoji="1" lang="zh-CN" altLang="en-US" dirty="0"/>
              <a:t>公式（课本</a:t>
            </a:r>
            <a:r>
              <a:rPr kumimoji="1" lang="en-US" altLang="zh-CN" dirty="0"/>
              <a:t>p159</a:t>
            </a:r>
            <a:r>
              <a:rPr kumimoji="1" lang="zh-CN" altLang="en-US" dirty="0"/>
              <a:t>）：模型的拟合程度</a:t>
            </a:r>
            <a:r>
              <a:rPr kumimoji="1" lang="en-US" altLang="zh-CN" dirty="0"/>
              <a:t>+</a:t>
            </a:r>
            <a:r>
              <a:rPr kumimoji="1" lang="zh-CN" altLang="en-US" dirty="0"/>
              <a:t>待估参数个数</a:t>
            </a:r>
            <a:endParaRPr kumimoji="1" lang="en-US" altLang="zh-CN" dirty="0"/>
          </a:p>
          <a:p>
            <a:pPr lvl="1">
              <a:buFont typeface="Arial" pitchFamily="34" charset="0"/>
              <a:buChar char="•"/>
            </a:pPr>
            <a:r>
              <a:rPr kumimoji="1" lang="en-US" altLang="zh-CN" sz="2400" b="1" dirty="0">
                <a:solidFill>
                  <a:srgbClr val="FFFF00"/>
                </a:solidFill>
                <a:latin typeface="微软雅黑"/>
                <a:ea typeface="微软雅黑"/>
              </a:rPr>
              <a:t>BIC</a:t>
            </a:r>
            <a:r>
              <a:rPr kumimoji="1" lang="zh-CN" altLang="en-US" sz="2400" b="1" dirty="0">
                <a:solidFill>
                  <a:srgbClr val="FFFF00"/>
                </a:solidFill>
                <a:latin typeface="微软雅黑"/>
                <a:ea typeface="微软雅黑"/>
              </a:rPr>
              <a:t>达到最小即为最佳模型！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4623" y="996630"/>
            <a:ext cx="615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rgbClr val="FAFC99"/>
                </a:solidFill>
                <a:latin typeface="微软雅黑"/>
                <a:ea typeface="微软雅黑"/>
                <a:cs typeface="微软雅黑"/>
              </a:rPr>
              <a:t>是否出现了转折点？</a:t>
            </a:r>
          </a:p>
        </p:txBody>
      </p:sp>
      <p:sp>
        <p:nvSpPr>
          <p:cNvPr id="9" name="标题 8"/>
          <p:cNvSpPr txBox="1">
            <a:spLocks/>
          </p:cNvSpPr>
          <p:nvPr/>
        </p:nvSpPr>
        <p:spPr>
          <a:xfrm>
            <a:off x="384623" y="333799"/>
            <a:ext cx="8229600" cy="34429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/>
                <a:ea typeface="华文中宋"/>
                <a:cs typeface="华文中宋"/>
              </a:rPr>
              <a:t>一、图示法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/>
              <a:ea typeface="华文中宋"/>
              <a:cs typeface="华文中宋"/>
            </a:endParaRP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734" y="1566514"/>
            <a:ext cx="8084705" cy="30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4817325" y="1687006"/>
            <a:ext cx="2877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2005</a:t>
            </a:r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日起，</a:t>
            </a:r>
            <a:endParaRPr lang="en-US" altLang="zh-CN" sz="1400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人民币汇率不再盯住单一美元</a:t>
            </a:r>
          </a:p>
        </p:txBody>
      </p:sp>
      <p:sp>
        <p:nvSpPr>
          <p:cNvPr id="10" name="椭圆 9"/>
          <p:cNvSpPr/>
          <p:nvPr/>
        </p:nvSpPr>
        <p:spPr>
          <a:xfrm>
            <a:off x="4560849" y="1862253"/>
            <a:ext cx="144966" cy="1561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屏幕快照 2015-05-17 下午12.57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735" y="1774198"/>
            <a:ext cx="3111960" cy="288436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346"/>
          <p:cNvSpPr/>
          <p:nvPr/>
        </p:nvSpPr>
        <p:spPr>
          <a:xfrm>
            <a:off x="1758198" y="526657"/>
            <a:ext cx="8267794" cy="52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defRPr sz="1800">
                <a:latin typeface="Verdana"/>
                <a:ea typeface="Verdana"/>
                <a:cs typeface="Verdana"/>
                <a:sym typeface="Verdana"/>
              </a:defRPr>
            </a:pPr>
            <a:endParaRPr sz="2400" b="1" dirty="0">
              <a:solidFill>
                <a:srgbClr val="DAEFF5"/>
              </a:solidFill>
              <a:latin typeface="微软雅黑"/>
              <a:ea typeface="微软雅黑"/>
              <a:cs typeface="微软雅黑"/>
              <a:sym typeface="Times New Roman"/>
            </a:endParaRPr>
          </a:p>
        </p:txBody>
      </p:sp>
      <p:pic>
        <p:nvPicPr>
          <p:cNvPr id="5" name="屏幕快照 2015-05-17 下午12.46.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31" y="1729054"/>
            <a:ext cx="3123415" cy="292951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48"/>
          <p:cNvSpPr txBox="1">
            <a:spLocks/>
          </p:cNvSpPr>
          <p:nvPr/>
        </p:nvSpPr>
        <p:spPr>
          <a:xfrm>
            <a:off x="1264343" y="1258366"/>
            <a:ext cx="2133601" cy="406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•"/>
              <a:defRPr sz="32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–"/>
              <a:defRPr sz="28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•"/>
              <a:defRPr sz="24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–"/>
              <a:defRPr sz="20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1368"/>
              </a:spcBef>
              <a:buFont typeface="Arial"/>
              <a:buChar char="»"/>
              <a:defRPr sz="2000" kern="1200">
                <a:solidFill>
                  <a:srgbClr val="DAEFF5"/>
                </a:solidFill>
                <a:latin typeface="微软雅黑"/>
                <a:ea typeface="微软雅黑"/>
                <a:cs typeface="微软雅黑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 sz="23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en-US" altLang="zh-CN" sz="2300" dirty="0">
                <a:latin typeface="Microsoft YaHei"/>
                <a:ea typeface="Microsoft YaHei"/>
                <a:cs typeface="Microsoft YaHei"/>
                <a:sym typeface="Microsoft YaHei"/>
              </a:rPr>
              <a:t>MA(2)</a:t>
            </a:r>
            <a:r>
              <a:rPr lang="zh-CN" altLang="en-US" sz="2300" dirty="0">
                <a:latin typeface="Microsoft YaHei"/>
                <a:ea typeface="Microsoft YaHei"/>
                <a:cs typeface="Microsoft YaHei"/>
                <a:sym typeface="Microsoft YaHei"/>
              </a:rPr>
              <a:t>模型</a:t>
            </a:r>
          </a:p>
        </p:txBody>
      </p:sp>
      <p:sp>
        <p:nvSpPr>
          <p:cNvPr id="7" name="Shape 1349"/>
          <p:cNvSpPr/>
          <p:nvPr/>
        </p:nvSpPr>
        <p:spPr>
          <a:xfrm>
            <a:off x="5892095" y="1323050"/>
            <a:ext cx="2133600" cy="406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2500" lnSpcReduction="10000"/>
          </a:bodyPr>
          <a:lstStyle/>
          <a:p>
            <a:pPr>
              <a:spcBef>
                <a:spcPts val="600"/>
              </a:spcBef>
              <a:buClr>
                <a:srgbClr val="99CCFF"/>
              </a:buClr>
              <a:buFont typeface="Wingdings"/>
              <a:defRPr sz="2300">
                <a:solidFill>
                  <a:srgbClr val="A51D3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dirty="0">
                <a:solidFill>
                  <a:srgbClr val="DAEFF5"/>
                </a:solidFill>
              </a:rPr>
              <a:t>AR(1)模型</a:t>
            </a:r>
          </a:p>
        </p:txBody>
      </p:sp>
      <p:sp>
        <p:nvSpPr>
          <p:cNvPr id="8" name="Shape 1350"/>
          <p:cNvSpPr/>
          <p:nvPr/>
        </p:nvSpPr>
        <p:spPr>
          <a:xfrm>
            <a:off x="951521" y="4212922"/>
            <a:ext cx="7144864" cy="285706"/>
          </a:xfrm>
          <a:prstGeom prst="rect">
            <a:avLst/>
          </a:prstGeom>
          <a:ln w="57150" cmpd="sng">
            <a:solidFill>
              <a:srgbClr val="FF0000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>
              <a:solidFill>
                <a:srgbClr val="DAEFF5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68430" y="467282"/>
            <a:ext cx="3199915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spcBef>
                <a:spcPts val="1200"/>
              </a:spcBef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lang="zh-CN" altLang="en-US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微软雅黑"/>
                <a:sym typeface="SimHei"/>
              </a:rPr>
              <a:t>结论：</a:t>
            </a:r>
            <a:r>
              <a:rPr lang="en-US" altLang="zh-CN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微软雅黑"/>
                <a:sym typeface="SimHei"/>
              </a:rPr>
              <a:t>A</a:t>
            </a:r>
            <a:r>
              <a:rPr lang="en-US" altLang="zh-CN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微软雅黑"/>
                <a:sym typeface="Times New Roman"/>
              </a:rPr>
              <a:t>R(1)</a:t>
            </a:r>
            <a:r>
              <a:rPr lang="zh-CN" altLang="en-US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微软雅黑"/>
                <a:sym typeface="SimHei"/>
              </a:rPr>
              <a:t>模型较好</a:t>
            </a:r>
            <a:endParaRPr lang="zh-CN" altLang="en-US" sz="24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  <a:cs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97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9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9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小结：模型识别与定阶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/>
              <a:t>操作步骤：</a:t>
            </a:r>
          </a:p>
          <a:p>
            <a:r>
              <a:rPr lang="zh-CN" altLang="en-US" sz="2600" dirty="0"/>
              <a:t>绘制</a:t>
            </a:r>
            <a:r>
              <a:rPr lang="en-US" altLang="zh-CN" sz="2600" dirty="0"/>
              <a:t>ACF</a:t>
            </a:r>
            <a:r>
              <a:rPr lang="zh-CN" altLang="en-US" sz="2600" dirty="0"/>
              <a:t>图、</a:t>
            </a:r>
            <a:r>
              <a:rPr lang="en-US" altLang="zh-CN" sz="2600" dirty="0"/>
              <a:t>PACF</a:t>
            </a:r>
            <a:r>
              <a:rPr lang="zh-CN" altLang="en-US" sz="2600" dirty="0"/>
              <a:t>图做初步判断（</a:t>
            </a:r>
            <a:r>
              <a:rPr lang="en-US" altLang="zh-CN" sz="2600" dirty="0"/>
              <a:t>Box-</a:t>
            </a:r>
            <a:r>
              <a:rPr lang="en-US" altLang="zh-CN" sz="2600" dirty="0" err="1"/>
              <a:t>Jenckins</a:t>
            </a:r>
            <a:r>
              <a:rPr lang="en-US" altLang="zh-CN" sz="2600" dirty="0"/>
              <a:t> </a:t>
            </a:r>
            <a:r>
              <a:rPr lang="zh-CN" altLang="en-US" sz="2600" dirty="0"/>
              <a:t>法）</a:t>
            </a:r>
          </a:p>
          <a:p>
            <a:r>
              <a:rPr lang="zh-CN" altLang="en-US" sz="2600" dirty="0"/>
              <a:t>若“难以取舍”，则读取</a:t>
            </a:r>
            <a:r>
              <a:rPr lang="en-US" altLang="zh-CN" sz="2600" dirty="0"/>
              <a:t>BIC</a:t>
            </a:r>
            <a:r>
              <a:rPr lang="zh-CN" altLang="en-US" sz="2600" dirty="0"/>
              <a:t>值：</a:t>
            </a:r>
            <a:r>
              <a:rPr lang="zh-CN" altLang="en-US" sz="2600" b="1" dirty="0">
                <a:solidFill>
                  <a:srgbClr val="FFFF00"/>
                </a:solidFill>
              </a:rPr>
              <a:t>小者胜出！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2  </a:t>
            </a:r>
            <a:r>
              <a:rPr lang="zh-CN" altLang="en-US" b="1" dirty="0"/>
              <a:t>参数估计</a:t>
            </a:r>
            <a:endParaRPr kumimoji="1"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dirty="0"/>
              <a:t>估计方法：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矩估计法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最小二乘估计法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极大似然估计法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……</a:t>
            </a:r>
          </a:p>
          <a:p>
            <a:pPr>
              <a:lnSpc>
                <a:spcPct val="150000"/>
              </a:lnSpc>
            </a:pPr>
            <a:endParaRPr lang="zh-CN" altLang="en-US" sz="2400" dirty="0"/>
          </a:p>
          <a:p>
            <a:pPr>
              <a:lnSpc>
                <a:spcPct val="150000"/>
              </a:lnSpc>
              <a:buNone/>
            </a:pPr>
            <a:endParaRPr lang="zh-CN" altLang="en-US" sz="2400" dirty="0"/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29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4294967295"/>
          </p:nvPr>
        </p:nvSpPr>
        <p:spPr>
          <a:xfrm>
            <a:off x="273138" y="617511"/>
            <a:ext cx="8229600" cy="374808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SPSS</a:t>
            </a:r>
            <a:r>
              <a:rPr lang="zh-CN" altLang="en-US" sz="2800" dirty="0"/>
              <a:t>输出</a:t>
            </a:r>
            <a:endParaRPr lang="en-US" altLang="zh-CN" sz="2800" dirty="0"/>
          </a:p>
          <a:p>
            <a:endParaRPr lang="en-US" altLang="zh-CN" sz="2800" dirty="0"/>
          </a:p>
          <a:p>
            <a:pPr lvl="0"/>
            <a:endParaRPr lang="en-US" altLang="zh-CN" sz="2800" dirty="0"/>
          </a:p>
          <a:p>
            <a:pPr lvl="0"/>
            <a:r>
              <a:rPr lang="en-US" altLang="zh-CN" sz="2800" dirty="0"/>
              <a:t>p</a:t>
            </a:r>
            <a:r>
              <a:rPr lang="zh-CN" altLang="en-US" sz="2800" dirty="0"/>
              <a:t>值</a:t>
            </a:r>
            <a:r>
              <a:rPr lang="en-US" altLang="zh-CN" sz="2800" dirty="0"/>
              <a:t>&lt;0.05</a:t>
            </a:r>
            <a:r>
              <a:rPr lang="zh-CN" altLang="en-US" sz="2800" dirty="0"/>
              <a:t>，拒绝原假设</a:t>
            </a:r>
            <a:endParaRPr lang="en-US" altLang="zh-CN" sz="2800" dirty="0"/>
          </a:p>
          <a:p>
            <a:pPr lvl="0"/>
            <a:r>
              <a:rPr lang="zh-CN" altLang="en-US" sz="2800" dirty="0"/>
              <a:t>结论：自回归参数是显著的</a:t>
            </a:r>
            <a:endParaRPr kumimoji="1" lang="zh-CN" altLang="en-US" sz="2800" dirty="0"/>
          </a:p>
          <a:p>
            <a:endParaRPr lang="en-US" altLang="zh-CN" sz="2800" dirty="0"/>
          </a:p>
        </p:txBody>
      </p:sp>
      <p:pic>
        <p:nvPicPr>
          <p:cNvPr id="7" name="屏幕快照 2015-05-17 下午12.56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02" y="1214778"/>
            <a:ext cx="7644769" cy="133247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矩形 14"/>
          <p:cNvSpPr/>
          <p:nvPr/>
        </p:nvSpPr>
        <p:spPr>
          <a:xfrm>
            <a:off x="3360722" y="1776572"/>
            <a:ext cx="2161309" cy="77067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386457" y="2039044"/>
            <a:ext cx="641268" cy="364867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656469" y="2403911"/>
            <a:ext cx="742511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kumimoji="1" lang="en-US" altLang="zh-CN" sz="1800" b="1" kern="1200" dirty="0">
                <a:solidFill>
                  <a:schemeClr val="tx1"/>
                </a:solidFill>
                <a:latin typeface="微软雅黑"/>
                <a:ea typeface="微软雅黑"/>
              </a:rPr>
              <a:t>t</a:t>
            </a:r>
            <a:r>
              <a:rPr kumimoji="1" lang="zh-CN" altLang="en-US" sz="1800" b="1" kern="1200" dirty="0">
                <a:solidFill>
                  <a:schemeClr val="tx1"/>
                </a:solidFill>
                <a:latin typeface="微软雅黑"/>
                <a:ea typeface="微软雅黑"/>
              </a:rPr>
              <a:t>检验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60027" y="2451411"/>
            <a:ext cx="156966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kumimoji="1" lang="zh-CN" altLang="en-US" sz="1800" b="1" kern="1200" dirty="0">
                <a:solidFill>
                  <a:schemeClr val="tx1"/>
                </a:solidFill>
                <a:latin typeface="微软雅黑"/>
                <a:ea typeface="微软雅黑"/>
              </a:rPr>
              <a:t>参数估计结果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4294967295"/>
          </p:nvPr>
        </p:nvSpPr>
        <p:spPr>
          <a:xfrm>
            <a:off x="237508" y="581891"/>
            <a:ext cx="8229600" cy="374808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SPSS</a:t>
            </a:r>
            <a:r>
              <a:rPr lang="zh-CN" altLang="en-US" sz="2800" dirty="0"/>
              <a:t>输出</a:t>
            </a:r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pPr lvl="0"/>
            <a:r>
              <a:rPr lang="zh-CN" altLang="en-US" sz="2800" dirty="0"/>
              <a:t>结论：两个滑动平均参数都是显著的</a:t>
            </a:r>
            <a:endParaRPr kumimoji="1" lang="zh-CN" altLang="en-US" sz="2800" dirty="0"/>
          </a:p>
          <a:p>
            <a:endParaRPr lang="en-US" altLang="zh-CN" sz="2800" dirty="0"/>
          </a:p>
        </p:txBody>
      </p:sp>
      <p:pic>
        <p:nvPicPr>
          <p:cNvPr id="8" name="屏幕快照 2015-05-17 下午12.46.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62" y="1197518"/>
            <a:ext cx="7644771" cy="132589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矩形 14"/>
          <p:cNvSpPr/>
          <p:nvPr/>
        </p:nvSpPr>
        <p:spPr>
          <a:xfrm>
            <a:off x="3395917" y="1708150"/>
            <a:ext cx="2161309" cy="69980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517090" y="1850655"/>
            <a:ext cx="641268" cy="557304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b="1" dirty="0"/>
              <a:t>3  </a:t>
            </a:r>
            <a:r>
              <a:rPr kumimoji="1" lang="zh-CN" altLang="en-US" sz="2400" b="1" dirty="0"/>
              <a:t>模型检验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539004" y="1175657"/>
            <a:ext cx="8229599" cy="3748738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                      </a:t>
            </a:r>
            <a:r>
              <a:rPr kumimoji="1" lang="zh-CN" altLang="en-US" sz="2000" dirty="0"/>
              <a:t>检验残差序列           是否独立（为纯随机序列）</a:t>
            </a:r>
            <a:endParaRPr kumimoji="1" lang="zh-CN" altLang="en-US" sz="2600" dirty="0"/>
          </a:p>
          <a:p>
            <a:pPr marL="0" indent="0">
              <a:buNone/>
            </a:pPr>
            <a:r>
              <a:rPr kumimoji="1" lang="zh-CN" altLang="en-US" dirty="0"/>
              <a:t>       </a:t>
            </a:r>
          </a:p>
        </p:txBody>
      </p:sp>
      <p:pic>
        <p:nvPicPr>
          <p:cNvPr id="7" name="图7.png" descr="图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9004" y="1995326"/>
            <a:ext cx="3260572" cy="275093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矩形 8"/>
          <p:cNvSpPr/>
          <p:nvPr/>
        </p:nvSpPr>
        <p:spPr>
          <a:xfrm>
            <a:off x="539004" y="1116282"/>
            <a:ext cx="2236510" cy="584775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r>
              <a:rPr kumimoji="1" lang="zh-CN" altLang="en-US" sz="3200" b="1" kern="1200" dirty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适应性检验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31138" name="Object 2"/>
          <p:cNvGraphicFramePr>
            <a:graphicFrameLocks noChangeAspect="1"/>
          </p:cNvGraphicFramePr>
          <p:nvPr/>
        </p:nvGraphicFramePr>
        <p:xfrm>
          <a:off x="4858700" y="1246908"/>
          <a:ext cx="648900" cy="5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56" name="Equation" r:id="rId4" imgW="266287" imgH="215671" progId="Equation.DSMT4">
                  <p:embed/>
                </p:oleObj>
              </mc:Choice>
              <mc:Fallback>
                <p:oleObj name="Equation" r:id="rId4" imgW="266287" imgH="215671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700" y="1246908"/>
                        <a:ext cx="648900" cy="525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 2"/>
          <p:cNvGrpSpPr/>
          <p:nvPr/>
        </p:nvGrpSpPr>
        <p:grpSpPr>
          <a:xfrm>
            <a:off x="4042223" y="2056943"/>
            <a:ext cx="4956759" cy="2553389"/>
            <a:chOff x="4042223" y="2056943"/>
            <a:chExt cx="4956759" cy="2553389"/>
          </a:xfrm>
        </p:grpSpPr>
        <p:sp>
          <p:nvSpPr>
            <p:cNvPr id="8" name="矩形 7"/>
            <p:cNvSpPr/>
            <p:nvPr/>
          </p:nvSpPr>
          <p:spPr>
            <a:xfrm>
              <a:off x="4042223" y="2056943"/>
              <a:ext cx="4572000" cy="24057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800" kern="1200" dirty="0">
                  <a:solidFill>
                    <a:srgbClr val="DAEFF5"/>
                  </a:solidFill>
                  <a:latin typeface="微软雅黑"/>
                  <a:ea typeface="微软雅黑"/>
                </a:rPr>
                <a:t>检验方法：</a:t>
              </a:r>
              <a:endParaRPr kumimoji="1" lang="en-US" altLang="zh-CN" sz="2800" kern="1200" dirty="0">
                <a:solidFill>
                  <a:srgbClr val="DAEFF5"/>
                </a:solidFill>
                <a:latin typeface="微软雅黑"/>
                <a:ea typeface="微软雅黑"/>
              </a:endParaRPr>
            </a:p>
            <a:p>
              <a:pPr marL="342900" indent="-342900">
                <a:lnSpc>
                  <a:spcPct val="150000"/>
                </a:lnSpc>
                <a:spcBef>
                  <a:spcPts val="1200"/>
                </a:spcBef>
                <a:buFont typeface="Arial"/>
                <a:buChar char="•"/>
              </a:pPr>
              <a:r>
                <a:rPr kumimoji="1" lang="zh-CN" altLang="en-US" sz="2000" kern="1200" dirty="0">
                  <a:solidFill>
                    <a:srgbClr val="DAEFF5"/>
                  </a:solidFill>
                  <a:latin typeface="微软雅黑"/>
                  <a:ea typeface="微软雅黑"/>
                </a:rPr>
                <a:t>绘制</a:t>
              </a:r>
              <a:r>
                <a:rPr kumimoji="1" lang="en-US" altLang="zh-CN" sz="2000" kern="1200" dirty="0">
                  <a:solidFill>
                    <a:srgbClr val="DAEFF5"/>
                  </a:solidFill>
                  <a:latin typeface="微软雅黑"/>
                  <a:ea typeface="微软雅黑"/>
                </a:rPr>
                <a:t>           </a:t>
              </a:r>
              <a:r>
                <a:rPr kumimoji="1" lang="zh-CN" altLang="en-US" sz="2000" kern="1200" dirty="0">
                  <a:solidFill>
                    <a:srgbClr val="DAEFF5"/>
                  </a:solidFill>
                  <a:latin typeface="微软雅黑"/>
                  <a:ea typeface="微软雅黑"/>
                </a:rPr>
                <a:t>的</a:t>
              </a:r>
              <a:r>
                <a:rPr kumimoji="1" lang="en-US" altLang="zh-CN" sz="2000" kern="1200" dirty="0">
                  <a:solidFill>
                    <a:srgbClr val="DAEFF5"/>
                  </a:solidFill>
                  <a:latin typeface="微软雅黑"/>
                  <a:ea typeface="微软雅黑"/>
                </a:rPr>
                <a:t>ACF</a:t>
              </a:r>
              <a:r>
                <a:rPr kumimoji="1" lang="zh-CN" altLang="en-US" sz="2000" kern="1200" dirty="0">
                  <a:solidFill>
                    <a:srgbClr val="DAEFF5"/>
                  </a:solidFill>
                  <a:latin typeface="微软雅黑"/>
                  <a:ea typeface="微软雅黑"/>
                </a:rPr>
                <a:t>图</a:t>
              </a:r>
              <a:endParaRPr kumimoji="1" lang="en-US" altLang="zh-CN" sz="2000" kern="1200" dirty="0">
                <a:solidFill>
                  <a:srgbClr val="DAEFF5"/>
                </a:solidFill>
                <a:latin typeface="微软雅黑"/>
                <a:ea typeface="微软雅黑"/>
              </a:endParaRPr>
            </a:p>
            <a:p>
              <a:pPr marL="342900" indent="-342900">
                <a:lnSpc>
                  <a:spcPct val="150000"/>
                </a:lnSpc>
                <a:spcBef>
                  <a:spcPts val="1200"/>
                </a:spcBef>
                <a:buFont typeface="Arial"/>
                <a:buChar char="•"/>
              </a:pPr>
              <a:r>
                <a:rPr kumimoji="1" lang="zh-CN" altLang="en-US" sz="2000" kern="1200" dirty="0">
                  <a:solidFill>
                    <a:srgbClr val="DAEFF5"/>
                  </a:solidFill>
                  <a:latin typeface="微软雅黑"/>
                  <a:ea typeface="微软雅黑"/>
                </a:rPr>
                <a:t>若 </a:t>
              </a:r>
              <a:r>
                <a:rPr kumimoji="1" lang="en-US" altLang="zh-CN" sz="2000" kern="1200" dirty="0">
                  <a:solidFill>
                    <a:srgbClr val="DAEFF5"/>
                  </a:solidFill>
                  <a:latin typeface="微软雅黑"/>
                  <a:ea typeface="微软雅黑"/>
                </a:rPr>
                <a:t>ACF</a:t>
              </a:r>
              <a:r>
                <a:rPr kumimoji="1" lang="zh-CN" altLang="en-US" sz="2000" kern="1200" dirty="0">
                  <a:solidFill>
                    <a:srgbClr val="DAEFF5"/>
                  </a:solidFill>
                  <a:latin typeface="微软雅黑"/>
                  <a:ea typeface="微软雅黑"/>
                </a:rPr>
                <a:t>均在</a:t>
              </a:r>
              <a:r>
                <a:rPr kumimoji="1" lang="en-US" altLang="zh-CN" sz="2000" kern="1200" dirty="0">
                  <a:solidFill>
                    <a:srgbClr val="DAEFF5"/>
                  </a:solidFill>
                  <a:latin typeface="微软雅黑"/>
                  <a:ea typeface="微软雅黑"/>
                </a:rPr>
                <a:t>2</a:t>
              </a:r>
              <a:r>
                <a:rPr kumimoji="1" lang="zh-CN" altLang="en-US" sz="2000" kern="1200" dirty="0">
                  <a:solidFill>
                    <a:srgbClr val="DAEFF5"/>
                  </a:solidFill>
                  <a:latin typeface="微软雅黑"/>
                  <a:ea typeface="微软雅黑"/>
                </a:rPr>
                <a:t>倍标准差内，可认为</a:t>
              </a:r>
              <a:r>
                <a:rPr kumimoji="1" lang="en-US" altLang="zh-CN" sz="2000" kern="1200" dirty="0">
                  <a:solidFill>
                    <a:srgbClr val="DAEFF5"/>
                  </a:solidFill>
                  <a:latin typeface="微软雅黑"/>
                  <a:ea typeface="微软雅黑"/>
                </a:rPr>
                <a:t>          </a:t>
              </a:r>
              <a:r>
                <a:rPr kumimoji="1" lang="zh-CN" altLang="en-US" sz="2000" kern="1200" dirty="0">
                  <a:solidFill>
                    <a:srgbClr val="DAEFF5"/>
                  </a:solidFill>
                  <a:latin typeface="微软雅黑"/>
                  <a:ea typeface="微软雅黑"/>
                </a:rPr>
                <a:t>是独立的</a:t>
              </a:r>
              <a:endParaRPr lang="zh-CN" altLang="en-US" sz="1200" dirty="0"/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9428812"/>
                </p:ext>
              </p:extLst>
            </p:nvPr>
          </p:nvGraphicFramePr>
          <p:xfrm>
            <a:off x="5085841" y="2866034"/>
            <a:ext cx="595757" cy="578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257" name="Equation" r:id="rId6" imgW="266287" imgH="215671" progId="Equation.DSMT4">
                    <p:embed/>
                  </p:oleObj>
                </mc:Choice>
                <mc:Fallback>
                  <p:oleObj name="Equation" r:id="rId6" imgW="266287" imgH="215671" progId="Equation.DSMT4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5841" y="2866034"/>
                          <a:ext cx="595757" cy="578173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5552032"/>
                </p:ext>
              </p:extLst>
            </p:nvPr>
          </p:nvGraphicFramePr>
          <p:xfrm>
            <a:off x="8240295" y="3516912"/>
            <a:ext cx="595757" cy="578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258" name="Equation" r:id="rId7" imgW="266287" imgH="215671" progId="Equation.DSMT4">
                    <p:embed/>
                  </p:oleObj>
                </mc:Choice>
                <mc:Fallback>
                  <p:oleObj name="Equation" r:id="rId7" imgW="266287" imgH="215671" progId="Equation.DSMT4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0295" y="3516912"/>
                          <a:ext cx="595757" cy="578173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矩形 1"/>
            <p:cNvSpPr/>
            <p:nvPr/>
          </p:nvSpPr>
          <p:spPr>
            <a:xfrm>
              <a:off x="4042223" y="2056943"/>
              <a:ext cx="4956759" cy="2553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62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/>
              <a:t>小结：</a:t>
            </a:r>
            <a:r>
              <a:rPr lang="en-US" altLang="zh-CN" sz="2400" b="1" dirty="0"/>
              <a:t>ARMA</a:t>
            </a:r>
            <a:r>
              <a:rPr lang="zh-CN" altLang="en-US" sz="2400" b="1" dirty="0"/>
              <a:t>模型建模过程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4625" y="1034583"/>
            <a:ext cx="8759375" cy="3748738"/>
          </a:xfrm>
        </p:spPr>
        <p:txBody>
          <a:bodyPr>
            <a:normAutofit/>
          </a:bodyPr>
          <a:lstStyle/>
          <a:p>
            <a:r>
              <a:rPr lang="zh-CN" altLang="en-US" sz="2600" dirty="0"/>
              <a:t>画图：判断平稳性</a:t>
            </a:r>
            <a:endParaRPr lang="en-US" altLang="zh-CN" sz="2600" dirty="0"/>
          </a:p>
          <a:p>
            <a:r>
              <a:rPr lang="zh-CN" altLang="en-US" sz="2600" dirty="0"/>
              <a:t>模型定阶和识别：</a:t>
            </a:r>
            <a:r>
              <a:rPr lang="en-US" altLang="zh-CN" sz="2600" dirty="0"/>
              <a:t>ACF</a:t>
            </a:r>
            <a:r>
              <a:rPr lang="zh-CN" altLang="en-US" sz="2600" dirty="0"/>
              <a:t>图、</a:t>
            </a:r>
            <a:r>
              <a:rPr lang="en-US" altLang="zh-CN" sz="2600" dirty="0"/>
              <a:t>PACF</a:t>
            </a:r>
            <a:r>
              <a:rPr lang="zh-CN" altLang="en-US" sz="2600" dirty="0"/>
              <a:t>图，</a:t>
            </a:r>
            <a:r>
              <a:rPr lang="en-US" altLang="zh-CN" sz="2600" dirty="0"/>
              <a:t>BIC</a:t>
            </a:r>
            <a:r>
              <a:rPr lang="zh-CN" altLang="en-US" sz="2600" dirty="0"/>
              <a:t>值</a:t>
            </a:r>
            <a:endParaRPr lang="en-US" altLang="zh-CN" sz="2600" dirty="0"/>
          </a:p>
          <a:p>
            <a:r>
              <a:rPr lang="zh-CN" altLang="en-US" sz="2600" dirty="0"/>
              <a:t>参数估计，检验参数的显著性</a:t>
            </a:r>
            <a:endParaRPr lang="en-US" altLang="zh-CN" sz="2600" dirty="0"/>
          </a:p>
          <a:p>
            <a:r>
              <a:rPr lang="zh-CN" altLang="en-US" sz="2600" dirty="0"/>
              <a:t>适应性检验：残差序列</a:t>
            </a:r>
            <a:r>
              <a:rPr lang="en-US" altLang="zh-CN" sz="2600" dirty="0"/>
              <a:t> </a:t>
            </a:r>
            <a:r>
              <a:rPr kumimoji="1" lang="en-US" altLang="zh-CN" sz="2600" dirty="0"/>
              <a:t>        </a:t>
            </a:r>
            <a:r>
              <a:rPr kumimoji="1" lang="zh-CN" altLang="en-US" sz="2600" dirty="0"/>
              <a:t>的</a:t>
            </a:r>
            <a:r>
              <a:rPr lang="en-US" altLang="zh-CN" sz="2600" dirty="0"/>
              <a:t>ACF</a:t>
            </a:r>
            <a:r>
              <a:rPr lang="zh-CN" altLang="en-US" sz="2600" dirty="0"/>
              <a:t>图</a:t>
            </a:r>
          </a:p>
        </p:txBody>
      </p:sp>
      <p:graphicFrame>
        <p:nvGraphicFramePr>
          <p:cNvPr id="730113" name="Object 1"/>
          <p:cNvGraphicFramePr>
            <a:graphicFrameLocks noChangeAspect="1"/>
          </p:cNvGraphicFramePr>
          <p:nvPr/>
        </p:nvGraphicFramePr>
        <p:xfrm>
          <a:off x="4255841" y="3027405"/>
          <a:ext cx="660543" cy="534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6" name="Equation" r:id="rId3" imgW="266287" imgH="215671" progId="Equation.DSMT4">
                  <p:embed/>
                </p:oleObj>
              </mc:Choice>
              <mc:Fallback>
                <p:oleObj name="Equation" r:id="rId3" imgW="266287" imgH="215671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5841" y="3027405"/>
                        <a:ext cx="660543" cy="53482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73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982777" y="1057739"/>
            <a:ext cx="3335724" cy="3414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400" dirty="0"/>
              <a:t>时间序列</a:t>
            </a:r>
            <a:endParaRPr lang="en-US" altLang="zh-CN" sz="4400" dirty="0"/>
          </a:p>
          <a:p>
            <a:pPr>
              <a:buNone/>
            </a:pPr>
            <a:r>
              <a:rPr lang="zh-CN" altLang="en-US" sz="4400" dirty="0"/>
              <a:t> 不平稳</a:t>
            </a:r>
            <a:endParaRPr lang="en-US" altLang="zh-CN" sz="4400" dirty="0"/>
          </a:p>
          <a:p>
            <a:pPr algn="r">
              <a:buNone/>
            </a:pPr>
            <a:r>
              <a:rPr lang="zh-CN" altLang="en-US" sz="6000" dirty="0"/>
              <a:t>怎么办？</a:t>
            </a:r>
          </a:p>
        </p:txBody>
      </p:sp>
      <p:sp>
        <p:nvSpPr>
          <p:cNvPr id="5" name="矩形 4"/>
          <p:cNvSpPr/>
          <p:nvPr/>
        </p:nvSpPr>
        <p:spPr>
          <a:xfrm>
            <a:off x="4993108" y="2109094"/>
            <a:ext cx="19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51618" name="Picture 2" descr="http://pic36.nipic.com/20131224/2457331_075530091313_2.jpg"/>
          <p:cNvPicPr>
            <a:picLocks noChangeAspect="1" noChangeArrowheads="1"/>
          </p:cNvPicPr>
          <p:nvPr/>
        </p:nvPicPr>
        <p:blipFill>
          <a:blip r:embed="rId2"/>
          <a:srcRect b="5071"/>
          <a:stretch>
            <a:fillRect/>
          </a:stretch>
        </p:blipFill>
        <p:spPr bwMode="auto">
          <a:xfrm>
            <a:off x="1544579" y="1115839"/>
            <a:ext cx="3311632" cy="31436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非平稳时间序列更常见！</a:t>
            </a:r>
          </a:p>
        </p:txBody>
      </p:sp>
      <p:pic>
        <p:nvPicPr>
          <p:cNvPr id="4" name="图7.png" descr="图7"/>
          <p:cNvPicPr>
            <a:picLocks noChangeAspect="1"/>
          </p:cNvPicPr>
          <p:nvPr/>
        </p:nvPicPr>
        <p:blipFill>
          <a:blip r:embed="rId3"/>
          <a:srcRect r="49826"/>
          <a:stretch>
            <a:fillRect/>
          </a:stretch>
        </p:blipFill>
        <p:spPr>
          <a:xfrm>
            <a:off x="1780799" y="1051928"/>
            <a:ext cx="5124497" cy="345774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381"/>
          <p:cNvSpPr txBox="1">
            <a:spLocks/>
          </p:cNvSpPr>
          <p:nvPr/>
        </p:nvSpPr>
        <p:spPr>
          <a:xfrm>
            <a:off x="1722117" y="4572740"/>
            <a:ext cx="6771262" cy="365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32323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defRPr>
                <a:effectLst/>
              </a:defRPr>
            </a:pPr>
            <a:r>
              <a:rPr lang="zh-CN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某中部省会城市房地产价格数据（课本例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8.4</a:t>
            </a:r>
            <a:r>
              <a:rPr lang="zh-CN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2708" y="637130"/>
            <a:ext cx="6458833" cy="899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dirty="0">
                <a:solidFill>
                  <a:srgbClr val="FFFF00"/>
                </a:solidFill>
              </a:rPr>
              <a:t>“矫正神器”</a:t>
            </a:r>
            <a:endParaRPr kumimoji="1" lang="zh-CN" altLang="en-US" sz="3600" dirty="0"/>
          </a:p>
        </p:txBody>
      </p:sp>
      <p:pic>
        <p:nvPicPr>
          <p:cNvPr id="10" name="图7.png" descr="图7"/>
          <p:cNvPicPr>
            <a:picLocks noChangeAspect="1"/>
          </p:cNvPicPr>
          <p:nvPr/>
        </p:nvPicPr>
        <p:blipFill>
          <a:blip r:embed="rId3"/>
          <a:srcRect r="49826"/>
          <a:stretch>
            <a:fillRect/>
          </a:stretch>
        </p:blipFill>
        <p:spPr>
          <a:xfrm>
            <a:off x="440731" y="1698314"/>
            <a:ext cx="4012510" cy="2707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图7.png" descr="图7"/>
          <p:cNvPicPr>
            <a:picLocks noChangeAspect="1"/>
          </p:cNvPicPr>
          <p:nvPr/>
        </p:nvPicPr>
        <p:blipFill>
          <a:blip r:embed="rId3"/>
          <a:srcRect l="49838"/>
          <a:stretch>
            <a:fillRect/>
          </a:stretch>
        </p:blipFill>
        <p:spPr>
          <a:xfrm>
            <a:off x="4634561" y="1698314"/>
            <a:ext cx="3951293" cy="270743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386"/>
          <p:cNvSpPr/>
          <p:nvPr/>
        </p:nvSpPr>
        <p:spPr>
          <a:xfrm>
            <a:off x="1038853" y="1805056"/>
            <a:ext cx="823300" cy="391582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10000"/>
              </a:lnSpc>
              <a:defRPr sz="1900">
                <a:solidFill>
                  <a:srgbClr val="00206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zh-CN" altLang="en-US" b="1" dirty="0">
                <a:solidFill>
                  <a:schemeClr val="tx1"/>
                </a:solidFill>
              </a:rPr>
              <a:t>矫正前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82457" y="1822459"/>
            <a:ext cx="87716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zh-CN" altLang="en-US" sz="18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矫正后</a:t>
            </a:r>
          </a:p>
        </p:txBody>
      </p:sp>
      <p:sp>
        <p:nvSpPr>
          <p:cNvPr id="2" name="矩形 1"/>
          <p:cNvSpPr/>
          <p:nvPr/>
        </p:nvSpPr>
        <p:spPr>
          <a:xfrm>
            <a:off x="3104435" y="628840"/>
            <a:ext cx="25058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hangingPunct="1">
              <a:lnSpc>
                <a:spcPct val="120000"/>
              </a:lnSpc>
              <a:spcBef>
                <a:spcPts val="1368"/>
              </a:spcBef>
            </a:pPr>
            <a:r>
              <a:rPr lang="zh-CN" altLang="en-US" sz="3600" b="1" kern="1200" dirty="0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：</a:t>
            </a:r>
            <a:r>
              <a:rPr lang="zh-TW" altLang="en-US" sz="3600" b="1" kern="1200" dirty="0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差分运算</a:t>
            </a:r>
            <a:endParaRPr lang="en-US" altLang="zh-TW" sz="3600" b="1" kern="1200" dirty="0">
              <a:solidFill>
                <a:srgbClr val="FFFF00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9076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33E7"/>
      </a:accent1>
      <a:accent2>
        <a:srgbClr val="6699FF"/>
      </a:accent2>
      <a:accent3>
        <a:srgbClr val="8F8F8F"/>
      </a:accent3>
      <a:accent4>
        <a:srgbClr val="707070"/>
      </a:accent4>
      <a:accent5>
        <a:srgbClr val="ABADF0"/>
      </a:accent5>
      <a:accent6>
        <a:srgbClr val="5C8BE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11905</TotalTime>
  <Words>3513</Words>
  <Application>Microsoft Office PowerPoint</Application>
  <PresentationFormat>全屏显示(16:9)</PresentationFormat>
  <Paragraphs>931</Paragraphs>
  <Slides>110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110</vt:i4>
      </vt:variant>
    </vt:vector>
  </HeadingPairs>
  <TitlesOfParts>
    <vt:vector size="126" baseType="lpstr">
      <vt:lpstr>GB18030 Bitmap</vt:lpstr>
      <vt:lpstr>Helvetica Neue</vt:lpstr>
      <vt:lpstr>黑体</vt:lpstr>
      <vt:lpstr>黑体</vt:lpstr>
      <vt:lpstr>华文中宋</vt:lpstr>
      <vt:lpstr>宋体</vt:lpstr>
      <vt:lpstr>Microsoft YaHei</vt:lpstr>
      <vt:lpstr>Microsoft YaHei</vt:lpstr>
      <vt:lpstr>Arial</vt:lpstr>
      <vt:lpstr>Calibri</vt:lpstr>
      <vt:lpstr>Symbol</vt:lpstr>
      <vt:lpstr>Times New Roman</vt:lpstr>
      <vt:lpstr>Verdana</vt:lpstr>
      <vt:lpstr>Wingdings</vt:lpstr>
      <vt:lpstr>1_Office 主题</vt:lpstr>
      <vt:lpstr>Equation</vt:lpstr>
      <vt:lpstr>中央财经大学  统计与数学学院</vt:lpstr>
      <vt:lpstr>PowerPoint 演示文稿</vt:lpstr>
      <vt:lpstr>PowerPoint 演示文稿</vt:lpstr>
      <vt:lpstr>PowerPoint 演示文稿</vt:lpstr>
      <vt:lpstr>PowerPoint 演示文稿</vt:lpstr>
      <vt:lpstr>一、图示法</vt:lpstr>
      <vt:lpstr>一、图示法</vt:lpstr>
      <vt:lpstr>PowerPoint 演示文稿</vt:lpstr>
      <vt:lpstr>PowerPoint 演示文稿</vt:lpstr>
      <vt:lpstr>PowerPoint 演示文稿</vt:lpstr>
      <vt:lpstr>二、指标法</vt:lpstr>
      <vt:lpstr>二、指标法</vt:lpstr>
      <vt:lpstr>二、指标法</vt:lpstr>
      <vt:lpstr>二、指标法</vt:lpstr>
      <vt:lpstr>二、指标法</vt:lpstr>
      <vt:lpstr>二、指标法</vt:lpstr>
      <vt:lpstr>二、指标法</vt:lpstr>
      <vt:lpstr>三、模型法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加法模型</vt:lpstr>
      <vt:lpstr>乘法模型</vt:lpstr>
      <vt:lpstr>时间序列分解模型</vt:lpstr>
      <vt:lpstr>时间序列分解法的两大作用</vt:lpstr>
      <vt:lpstr>PowerPoint 演示文稿</vt:lpstr>
      <vt:lpstr>PowerPoint 演示文稿</vt:lpstr>
      <vt:lpstr>PowerPoint 演示文稿</vt:lpstr>
      <vt:lpstr>计算方法？？举个例子</vt:lpstr>
      <vt:lpstr>PowerPoint 演示文稿</vt:lpstr>
      <vt:lpstr>小结</vt:lpstr>
      <vt:lpstr>PowerPoint 演示文稿</vt:lpstr>
      <vt:lpstr>PowerPoint 演示文稿</vt:lpstr>
      <vt:lpstr>PowerPoint 演示文稿</vt:lpstr>
      <vt:lpstr>时间回归法的主要步骤</vt:lpstr>
      <vt:lpstr>总结</vt:lpstr>
      <vt:lpstr>PowerPoint 演示文稿</vt:lpstr>
      <vt:lpstr>PowerPoint 演示文稿</vt:lpstr>
      <vt:lpstr>PowerPoint 演示文稿</vt:lpstr>
      <vt:lpstr>时间序列分解法的两大作用</vt:lpstr>
      <vt:lpstr>如何预测？</vt:lpstr>
      <vt:lpstr>使用分解法预测时间序列的步骤：</vt:lpstr>
      <vt:lpstr>PowerPoint 演示文稿</vt:lpstr>
      <vt:lpstr>PowerPoint 演示文稿</vt:lpstr>
      <vt:lpstr>用昨天和今天预测明天</vt:lpstr>
      <vt:lpstr>用昨天和今天预测明天</vt:lpstr>
      <vt:lpstr>PowerPoint 演示文稿</vt:lpstr>
      <vt:lpstr>最简单的形式：单参数指数平滑模型</vt:lpstr>
      <vt:lpstr>最简单的形式：单参数指数平滑模型</vt:lpstr>
      <vt:lpstr>PowerPoint 演示文稿</vt:lpstr>
      <vt:lpstr>PowerPoint 演示文稿</vt:lpstr>
      <vt:lpstr>举个例子</vt:lpstr>
      <vt:lpstr>PowerPoint 演示文稿</vt:lpstr>
      <vt:lpstr>PowerPoint 演示文稿</vt:lpstr>
      <vt:lpstr>小结</vt:lpstr>
      <vt:lpstr>PowerPoint 演示文稿</vt:lpstr>
      <vt:lpstr>双参数指数平滑</vt:lpstr>
      <vt:lpstr>PowerPoint 演示文稿</vt:lpstr>
      <vt:lpstr>PowerPoint 演示文稿</vt:lpstr>
      <vt:lpstr>三参数指数平滑</vt:lpstr>
      <vt:lpstr>PowerPoint 演示文稿</vt:lpstr>
      <vt:lpstr>PowerPoint 演示文稿</vt:lpstr>
      <vt:lpstr>总结</vt:lpstr>
      <vt:lpstr>PowerPoint 演示文稿</vt:lpstr>
      <vt:lpstr>PowerPoint 演示文稿</vt:lpstr>
      <vt:lpstr>PowerPoint 演示文稿</vt:lpstr>
      <vt:lpstr>PowerPoint 演示文稿</vt:lpstr>
      <vt:lpstr> 以下均假定Xt为零均值平稳时间序列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Xt不是零均值序列？</vt:lpstr>
      <vt:lpstr>PowerPoint 演示文稿</vt:lpstr>
      <vt:lpstr>PowerPoint 演示文稿</vt:lpstr>
      <vt:lpstr>1  模型识别和定阶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举个例子</vt:lpstr>
      <vt:lpstr>PowerPoint 演示文稿</vt:lpstr>
      <vt:lpstr>某个化学过程的读数</vt:lpstr>
      <vt:lpstr>PowerPoint 演示文稿</vt:lpstr>
      <vt:lpstr>1  模型识别和定阶</vt:lpstr>
      <vt:lpstr>PowerPoint 演示文稿</vt:lpstr>
      <vt:lpstr>小结：模型识别与定阶</vt:lpstr>
      <vt:lpstr>2  参数估计</vt:lpstr>
      <vt:lpstr>PowerPoint 演示文稿</vt:lpstr>
      <vt:lpstr>PowerPoint 演示文稿</vt:lpstr>
      <vt:lpstr>3  模型检验</vt:lpstr>
      <vt:lpstr>小结：ARMA模型建模过程</vt:lpstr>
      <vt:lpstr>PowerPoint 演示文稿</vt:lpstr>
      <vt:lpstr>非平稳时间序列更常见！</vt:lpstr>
      <vt:lpstr>PowerPoint 演示文稿</vt:lpstr>
      <vt:lpstr>差分运算</vt:lpstr>
      <vt:lpstr>ARIMA模型</vt:lpstr>
      <vt:lpstr>建模步骤</vt:lpstr>
      <vt:lpstr>例8.4：某中部省会城市房地产价格数据</vt:lpstr>
      <vt:lpstr>例8.4：某中部省会城市房地产价格数据</vt:lpstr>
      <vt:lpstr>例8.4：某中部省会城市房地产价格数据</vt:lpstr>
      <vt:lpstr>例8.4：某中部省会城市房地产价格数据</vt:lpstr>
      <vt:lpstr>例8.4：某中部省会城市房地产价格数据</vt:lpstr>
      <vt:lpstr>例8.4：某中部省会城市房地产价格数据</vt:lpstr>
      <vt:lpstr>本章总结</vt:lpstr>
      <vt:lpstr>关于时间序列预测的几点说明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中央财经大学  统计与数学学院</dc:title>
  <dc:creator>liuyu</dc:creator>
  <cp:lastModifiedBy>MM3283</cp:lastModifiedBy>
  <cp:revision>486</cp:revision>
  <dcterms:modified xsi:type="dcterms:W3CDTF">2024-05-06T13:08:55Z</dcterms:modified>
</cp:coreProperties>
</file>