
<file path=[Content_Types].xml><?xml version="1.0" encoding="utf-8"?>
<Types xmlns="http://schemas.openxmlformats.org/package/2006/content-types">
  <Default Extension="jpeg" ContentType="image/jpeg"/>
  <Default Extension="JPG" ContentType="image/.jpg"/>
  <Default Extension="tiff" ContentType="image/tif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3"/>
    <p:sldId id="343" r:id="rId4"/>
    <p:sldId id="377" r:id="rId5"/>
    <p:sldId id="378" r:id="rId6"/>
    <p:sldId id="379" r:id="rId7"/>
    <p:sldId id="380" r:id="rId8"/>
    <p:sldId id="381" r:id="rId9"/>
    <p:sldId id="382" r:id="rId10"/>
    <p:sldId id="383" r:id="rId11"/>
    <p:sldId id="356" r:id="rId12"/>
    <p:sldId id="385" r:id="rId13"/>
    <p:sldId id="386" r:id="rId14"/>
    <p:sldId id="387" r:id="rId15"/>
    <p:sldId id="384" r:id="rId16"/>
    <p:sldId id="392" r:id="rId17"/>
    <p:sldId id="393" r:id="rId18"/>
    <p:sldId id="394" r:id="rId19"/>
    <p:sldId id="396" r:id="rId20"/>
    <p:sldId id="397" r:id="rId21"/>
    <p:sldId id="399" r:id="rId22"/>
    <p:sldId id="400" r:id="rId23"/>
    <p:sldId id="389" r:id="rId24"/>
    <p:sldId id="390" r:id="rId25"/>
    <p:sldId id="391" r:id="rId26"/>
    <p:sldId id="401" r:id="rId27"/>
    <p:sldId id="402" r:id="rId28"/>
    <p:sldId id="403" r:id="rId29"/>
    <p:sldId id="404" r:id="rId30"/>
    <p:sldId id="405" r:id="rId31"/>
    <p:sldId id="408" r:id="rId32"/>
    <p:sldId id="409" r:id="rId33"/>
    <p:sldId id="406" r:id="rId34"/>
    <p:sldId id="410" r:id="rId35"/>
    <p:sldId id="413" r:id="rId36"/>
    <p:sldId id="414" r:id="rId37"/>
    <p:sldId id="415" r:id="rId38"/>
    <p:sldId id="416" r:id="rId39"/>
    <p:sldId id="417" r:id="rId40"/>
    <p:sldId id="418" r:id="rId41"/>
    <p:sldId id="419" r:id="rId42"/>
    <p:sldId id="420" r:id="rId43"/>
    <p:sldId id="411" r:id="rId44"/>
    <p:sldId id="412" r:id="rId45"/>
    <p:sldId id="432" r:id="rId46"/>
    <p:sldId id="434" r:id="rId47"/>
    <p:sldId id="433" r:id="rId48"/>
    <p:sldId id="435" r:id="rId49"/>
    <p:sldId id="421" r:id="rId50"/>
    <p:sldId id="422" r:id="rId51"/>
    <p:sldId id="423" r:id="rId52"/>
    <p:sldId id="424" r:id="rId53"/>
    <p:sldId id="425" r:id="rId54"/>
    <p:sldId id="426" r:id="rId55"/>
    <p:sldId id="427" r:id="rId56"/>
    <p:sldId id="428" r:id="rId57"/>
    <p:sldId id="429" r:id="rId58"/>
    <p:sldId id="430" r:id="rId59"/>
    <p:sldId id="431" r:id="rId6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9"/>
    <p:restoredTop sz="95807"/>
  </p:normalViewPr>
  <p:slideViewPr>
    <p:cSldViewPr snapToGrid="0" snapToObjects="1">
      <p:cViewPr varScale="1">
        <p:scale>
          <a:sx n="111" d="100"/>
          <a:sy n="111" d="100"/>
        </p:scale>
        <p:origin x="632"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3" Type="http://schemas.openxmlformats.org/officeDocument/2006/relationships/tableStyles" Target="tableStyles.xml"/><Relationship Id="rId62" Type="http://schemas.openxmlformats.org/officeDocument/2006/relationships/viewProps" Target="viewProps.xml"/><Relationship Id="rId61" Type="http://schemas.openxmlformats.org/officeDocument/2006/relationships/presProps" Target="presProps.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CN" altLang="en-US"/>
              <a:t>单击此处编辑母版标题样式</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单击此处编辑母版文本样式</a:t>
            </a:r>
            <a:endParaRPr lang="zh-CN" altLang="en-US"/>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90204"/>
              </a:rPr>
              <a:t>“</a:t>
            </a:r>
            <a:endParaRPr lang="en-US" sz="8000" baseline="0" dirty="0">
              <a:ln w="3175" cmpd="sng">
                <a:noFill/>
              </a:ln>
              <a:solidFill>
                <a:schemeClr val="accent1">
                  <a:lumMod val="60000"/>
                  <a:lumOff val="40000"/>
                </a:schemeClr>
              </a:solidFill>
              <a:effectLst/>
              <a:latin typeface="Arial" panose="020B0604020202090204"/>
            </a:endParaRP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panose="020B0604020202090204"/>
              </a:rPr>
              <a:t>”</a:t>
            </a:r>
            <a:endParaRPr lang="en-US" dirty="0">
              <a:solidFill>
                <a:schemeClr val="accent1">
                  <a:lumMod val="60000"/>
                  <a:lumOff val="40000"/>
                </a:schemeClr>
              </a:solidFill>
              <a:latin typeface="Arial" panose="020B0604020202090204"/>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CN" altLang="en-US"/>
              <a:t>单击此处编辑母版标题样式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单击此处编辑母版文本样式</a:t>
            </a:r>
            <a:endParaRPr lang="zh-CN" altLang="en-US"/>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90204"/>
              </a:rPr>
              <a:t>“</a:t>
            </a:r>
            <a:endParaRPr lang="en-US" sz="8000" baseline="0" dirty="0">
              <a:ln w="3175" cmpd="sng">
                <a:noFill/>
              </a:ln>
              <a:solidFill>
                <a:schemeClr val="accent1">
                  <a:lumMod val="60000"/>
                  <a:lumOff val="40000"/>
                </a:schemeClr>
              </a:solidFill>
              <a:effectLst/>
              <a:latin typeface="Arial" panose="020B0604020202090204"/>
            </a:endParaRP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90204"/>
              </a:rPr>
              <a:t>”</a:t>
            </a:r>
            <a:endParaRPr lang="en-US" sz="8000" baseline="0" dirty="0">
              <a:ln w="3175" cmpd="sng">
                <a:noFill/>
              </a:ln>
              <a:solidFill>
                <a:schemeClr val="accent1">
                  <a:lumMod val="60000"/>
                  <a:lumOff val="40000"/>
                </a:schemeClr>
              </a:solidFill>
              <a:effectLst/>
              <a:latin typeface="Arial" panose="020B0604020202090204"/>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zh-CN" altLang="en-US"/>
              <a:t>单击此处编辑母版标题样式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单击此处编辑母版文本样式</a:t>
            </a:r>
            <a:endParaRPr lang="zh-CN" altLang="en-US"/>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675745" y="2737245"/>
            <a:ext cx="4185623" cy="3304117"/>
          </a:xfrm>
        </p:spPr>
        <p:txBody>
          <a:bodyPr>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zh-CN" altLang="en-US"/>
              <a:t>单击此处编辑母版标题样式</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200" indent="0">
              <a:buNone/>
              <a:defRPr sz="1400"/>
            </a:lvl2pPr>
            <a:lvl3pPr marL="914400" indent="0">
              <a:buNone/>
              <a:defRPr sz="1200"/>
            </a:lvl3pPr>
            <a:lvl4pPr marL="1370965" indent="0">
              <a:buNone/>
              <a:defRPr sz="1000"/>
            </a:lvl4pPr>
            <a:lvl5pPr marL="1828165" indent="0">
              <a:buNone/>
              <a:defRPr sz="1000"/>
            </a:lvl5pPr>
            <a:lvl6pPr marL="2285365" indent="0">
              <a:buNone/>
              <a:defRPr sz="1000"/>
            </a:lvl6pPr>
            <a:lvl7pPr marL="2742565" indent="0">
              <a:buNone/>
              <a:defRPr sz="1000"/>
            </a:lvl7pPr>
            <a:lvl8pPr marL="3199130" indent="0">
              <a:buNone/>
              <a:defRPr sz="1000"/>
            </a:lvl8pPr>
            <a:lvl9pPr marL="365633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42A54C80-263E-416B-A8E0-580EDEADCBDC}"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B61BEF0D-F0BB-DE4B-95CE-6DB70DBA9567}"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tiff"/></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tif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tif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tif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jpeg"/><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kumimoji="1" lang="zh-CN" altLang="en-US" dirty="0"/>
              <a:t>西方经济思想史</a:t>
            </a:r>
            <a:endParaRPr kumimoji="1" lang="zh-CN" altLang="en-US" dirty="0"/>
          </a:p>
        </p:txBody>
      </p:sp>
      <p:sp>
        <p:nvSpPr>
          <p:cNvPr id="3" name="副标题 2"/>
          <p:cNvSpPr>
            <a:spLocks noGrp="1"/>
          </p:cNvSpPr>
          <p:nvPr>
            <p:ph type="subTitle" idx="1"/>
          </p:nvPr>
        </p:nvSpPr>
        <p:spPr/>
        <p:txBody>
          <a:bodyPr/>
          <a:lstStyle/>
          <a:p>
            <a:r>
              <a:rPr kumimoji="1" lang="zh-CN" altLang="en-US" dirty="0"/>
              <a:t>周世愚</a:t>
            </a:r>
            <a:endParaRPr kumimoji="1" lang="en-US" altLang="zh-CN" dirty="0"/>
          </a:p>
          <a:p>
            <a:r>
              <a:rPr kumimoji="1" lang="zh-CN" altLang="en-US" dirty="0"/>
              <a:t>（中央财经大学）</a:t>
            </a:r>
            <a:endParaRPr kumimoji="1" lang="zh-CN"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543984" y="590550"/>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kumimoji="1" lang="zh-CN" altLang="en-US" dirty="0"/>
              <a:t>第十一讲 凯恩斯</a:t>
            </a:r>
            <a:endParaRPr kumimoji="1" lang="zh-CN" altLang="en-US" dirty="0"/>
          </a:p>
        </p:txBody>
      </p:sp>
      <p:sp>
        <p:nvSpPr>
          <p:cNvPr id="12" name="文本框 11"/>
          <p:cNvSpPr txBox="1"/>
          <p:nvPr/>
        </p:nvSpPr>
        <p:spPr>
          <a:xfrm>
            <a:off x="543984" y="1911350"/>
            <a:ext cx="7457016" cy="3375283"/>
          </a:xfrm>
          <a:prstGeom prst="rect">
            <a:avLst/>
          </a:prstGeom>
        </p:spPr>
        <p:txBody>
          <a:bodyPr vert="horz" lIns="91440" tIns="45720" rIns="91440" bIns="45720" rtlCol="0">
            <a:normAutofit/>
          </a:bodyPr>
          <a:lstStyle>
            <a:lvl1pPr marL="342900" indent="-342900">
              <a:spcBef>
                <a:spcPts val="1000"/>
              </a:spcBef>
              <a:spcAft>
                <a:spcPts val="0"/>
              </a:spcAft>
              <a:buClr>
                <a:schemeClr val="accent1"/>
              </a:buClr>
              <a:buSzPct val="80000"/>
              <a:buFont typeface="Wingdings 3" panose="05040102010807070707" charset="2"/>
              <a:buChar char=""/>
              <a:defRPr kumimoji="1">
                <a:solidFill>
                  <a:schemeClr val="tx1">
                    <a:lumMod val="75000"/>
                    <a:lumOff val="25000"/>
                  </a:schemeClr>
                </a:solidFill>
              </a:defRPr>
            </a:lvl1pPr>
            <a:lvl2pPr marL="742950" indent="-285750">
              <a:spcBef>
                <a:spcPts val="1000"/>
              </a:spcBef>
              <a:spcAft>
                <a:spcPts val="0"/>
              </a:spcAft>
              <a:buClr>
                <a:schemeClr val="accent1"/>
              </a:buClr>
              <a:buSzPct val="80000"/>
              <a:buFont typeface="Wingdings 3" panose="05040102010807070707"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panose="05040102010807070707"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panose="05040102010807070707"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panose="05040102010807070707"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panose="05040102010807070707"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panose="05040102010807070707"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panose="05040102010807070707"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panose="05040102010807070707" charset="2"/>
              <a:buChar char=""/>
              <a:defRPr sz="1200">
                <a:solidFill>
                  <a:schemeClr val="tx1">
                    <a:lumMod val="75000"/>
                    <a:lumOff val="25000"/>
                  </a:schemeClr>
                </a:solidFill>
              </a:defRPr>
            </a:lvl9pPr>
          </a:lstStyle>
          <a:p>
            <a:r>
              <a:rPr lang="en-US" altLang="zh-CN" dirty="0"/>
              <a:t>1883</a:t>
            </a:r>
            <a:r>
              <a:rPr lang="zh-CN" altLang="zh-CN" dirty="0"/>
              <a:t>年</a:t>
            </a:r>
            <a:r>
              <a:rPr lang="en-US" altLang="zh-CN" dirty="0"/>
              <a:t>6</a:t>
            </a:r>
            <a:r>
              <a:rPr lang="zh-CN" altLang="zh-CN" dirty="0"/>
              <a:t>月</a:t>
            </a:r>
            <a:r>
              <a:rPr lang="en-US" altLang="zh-CN" dirty="0"/>
              <a:t>5</a:t>
            </a:r>
            <a:r>
              <a:rPr lang="zh-CN" altLang="zh-CN" dirty="0"/>
              <a:t>日，约翰·梅纳德·凯恩斯</a:t>
            </a:r>
            <a:r>
              <a:rPr lang="zh-CN" altLang="en-US" dirty="0"/>
              <a:t>（</a:t>
            </a:r>
            <a:r>
              <a:rPr lang="en-US" altLang="zh-CN" dirty="0"/>
              <a:t>John Maynard Keynes , 1883-1946</a:t>
            </a:r>
            <a:r>
              <a:rPr lang="zh-CN" altLang="en-US" dirty="0"/>
              <a:t>）</a:t>
            </a:r>
            <a:r>
              <a:rPr lang="zh-CN" altLang="zh-CN" dirty="0"/>
              <a:t>出生于英格兰的剑桥郡。</a:t>
            </a:r>
            <a:endParaRPr lang="en-US" altLang="zh-CN" dirty="0"/>
          </a:p>
          <a:p>
            <a:endParaRPr lang="en-US" altLang="zh-CN" dirty="0"/>
          </a:p>
          <a:p>
            <a:r>
              <a:rPr lang="zh-CN" altLang="zh-CN" dirty="0"/>
              <a:t>凯恩斯的父亲约翰·内维尔·凯恩斯（</a:t>
            </a:r>
            <a:r>
              <a:rPr lang="en-US" altLang="zh-CN" dirty="0"/>
              <a:t>John Neville Keynes</a:t>
            </a:r>
            <a:r>
              <a:rPr lang="zh-CN" altLang="zh-CN" dirty="0"/>
              <a:t>，</a:t>
            </a:r>
            <a:r>
              <a:rPr lang="en-US" altLang="zh-CN" dirty="0"/>
              <a:t>1852</a:t>
            </a:r>
            <a:r>
              <a:rPr lang="zh-CN" altLang="zh-CN" dirty="0"/>
              <a:t>—</a:t>
            </a:r>
            <a:r>
              <a:rPr lang="en-US" altLang="zh-CN" dirty="0"/>
              <a:t>1949</a:t>
            </a:r>
            <a:r>
              <a:rPr lang="zh-CN" altLang="zh-CN" dirty="0"/>
              <a:t>）是剑桥的一位经济学家，曾出版过《政治经济学的范围与方法》（</a:t>
            </a:r>
            <a:r>
              <a:rPr lang="en-US" altLang="zh-CN" dirty="0"/>
              <a:t>1891</a:t>
            </a:r>
            <a:r>
              <a:rPr lang="zh-CN" altLang="zh-CN" dirty="0"/>
              <a:t>）一书。</a:t>
            </a:r>
            <a:endParaRPr lang="en-US" altLang="zh-CN" dirty="0"/>
          </a:p>
          <a:p>
            <a:endParaRPr lang="en-US" altLang="zh-CN" dirty="0"/>
          </a:p>
          <a:p>
            <a:r>
              <a:rPr lang="zh-CN" altLang="zh-CN" dirty="0"/>
              <a:t>凯恩斯的母亲佛洛伦丝·艾达·凯恩斯（</a:t>
            </a:r>
            <a:r>
              <a:rPr lang="en-US" altLang="zh-CN" dirty="0"/>
              <a:t>Florence Ada Keynes</a:t>
            </a:r>
            <a:r>
              <a:rPr lang="zh-CN" altLang="zh-CN" dirty="0"/>
              <a:t>，</a:t>
            </a:r>
            <a:r>
              <a:rPr lang="en-US" altLang="zh-CN" dirty="0"/>
              <a:t>1861</a:t>
            </a:r>
            <a:r>
              <a:rPr lang="zh-CN" altLang="zh-CN" dirty="0"/>
              <a:t>—</a:t>
            </a:r>
            <a:r>
              <a:rPr lang="en-US" altLang="zh-CN" dirty="0"/>
              <a:t>1958</a:t>
            </a:r>
            <a:r>
              <a:rPr lang="zh-CN" altLang="zh-CN" dirty="0"/>
              <a:t>）也是剑桥大学的毕业生，曾在</a:t>
            </a:r>
            <a:r>
              <a:rPr lang="en-US" altLang="zh-CN" dirty="0"/>
              <a:t>20</a:t>
            </a:r>
            <a:r>
              <a:rPr lang="zh-CN" altLang="zh-CN" dirty="0"/>
              <a:t>世纪</a:t>
            </a:r>
            <a:r>
              <a:rPr lang="en-US" altLang="zh-CN" dirty="0"/>
              <a:t>30</a:t>
            </a:r>
            <a:r>
              <a:rPr lang="zh-CN" altLang="zh-CN" dirty="0"/>
              <a:t>年代做过剑桥市的市长。 </a:t>
            </a:r>
            <a:endParaRPr lang="en-US" altLang="zh-CN"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第十一讲 凯恩斯</a:t>
            </a:r>
            <a:br>
              <a:rPr kumimoji="1" lang="zh-CN" altLang="en-US" dirty="0"/>
            </a:br>
            <a:endParaRPr kumimoji="1" lang="zh-CN" altLang="en-US" dirty="0"/>
          </a:p>
        </p:txBody>
      </p:sp>
      <p:sp>
        <p:nvSpPr>
          <p:cNvPr id="3" name="内容占位符 2"/>
          <p:cNvSpPr>
            <a:spLocks noGrp="1"/>
          </p:cNvSpPr>
          <p:nvPr>
            <p:ph idx="1"/>
          </p:nvPr>
        </p:nvSpPr>
        <p:spPr>
          <a:xfrm>
            <a:off x="677334" y="1728788"/>
            <a:ext cx="8596668" cy="4312575"/>
          </a:xfrm>
        </p:spPr>
        <p:txBody>
          <a:bodyPr>
            <a:normAutofit fontScale="92500" lnSpcReduction="10000"/>
          </a:bodyPr>
          <a:lstStyle/>
          <a:p>
            <a:r>
              <a:rPr kumimoji="1" lang="en-US" altLang="zh-CN" dirty="0"/>
              <a:t>1897</a:t>
            </a:r>
            <a:r>
              <a:rPr kumimoji="1" lang="zh-CN" altLang="en-US" dirty="0"/>
              <a:t>年</a:t>
            </a:r>
            <a:r>
              <a:rPr kumimoji="1" lang="en-US" altLang="zh-CN" dirty="0"/>
              <a:t>9</a:t>
            </a:r>
            <a:r>
              <a:rPr kumimoji="1" lang="zh-CN" altLang="en-US" dirty="0"/>
              <a:t>月，年幼的凯恩斯以优异的成绩进入伊顿公学（</a:t>
            </a:r>
            <a:r>
              <a:rPr kumimoji="1" lang="en-GB" altLang="zh-CN" dirty="0"/>
              <a:t>Eton College</a:t>
            </a:r>
            <a:r>
              <a:rPr kumimoji="1" lang="zh-CN" altLang="en-GB" dirty="0"/>
              <a:t>），</a:t>
            </a:r>
            <a:r>
              <a:rPr kumimoji="1" lang="zh-CN" altLang="en-US" dirty="0"/>
              <a:t>主修数学。</a:t>
            </a:r>
            <a:endParaRPr kumimoji="1" lang="zh-CN" altLang="en-US" dirty="0"/>
          </a:p>
          <a:p>
            <a:r>
              <a:rPr kumimoji="1" lang="en-US" altLang="zh-CN" dirty="0"/>
              <a:t>1902</a:t>
            </a:r>
            <a:r>
              <a:rPr kumimoji="1" lang="zh-CN" altLang="en-US" dirty="0"/>
              <a:t>年，凯恩斯从伊顿公学毕业后，进入剑桥大学国王学院（</a:t>
            </a:r>
            <a:r>
              <a:rPr kumimoji="1" lang="en-GB" altLang="zh-CN" dirty="0"/>
              <a:t>King’s College</a:t>
            </a:r>
            <a:r>
              <a:rPr kumimoji="1" lang="zh-CN" altLang="en-GB" dirty="0"/>
              <a:t>）</a:t>
            </a:r>
            <a:r>
              <a:rPr kumimoji="1" lang="zh-CN" altLang="en-US" dirty="0"/>
              <a:t>学习。</a:t>
            </a:r>
            <a:endParaRPr kumimoji="1" lang="zh-CN" altLang="en-US" dirty="0"/>
          </a:p>
          <a:p>
            <a:r>
              <a:rPr kumimoji="1" lang="en-US" altLang="zh-CN" dirty="0"/>
              <a:t>1905</a:t>
            </a:r>
            <a:r>
              <a:rPr kumimoji="1" lang="zh-CN" altLang="en-US" dirty="0"/>
              <a:t>年毕业后，凯恩斯获剑桥文学硕士学位。</a:t>
            </a:r>
            <a:endParaRPr kumimoji="1" lang="zh-CN" altLang="en-US" dirty="0"/>
          </a:p>
          <a:p>
            <a:r>
              <a:rPr kumimoji="1" lang="zh-CN" altLang="en-US" dirty="0"/>
              <a:t>毕业后，凯恩斯又留剑桥一年，师从马歇尔和庇古学习经济学，并准备英国的文官考试。</a:t>
            </a:r>
            <a:endParaRPr kumimoji="1" lang="zh-CN" altLang="en-US" dirty="0"/>
          </a:p>
          <a:p>
            <a:r>
              <a:rPr kumimoji="1" lang="en-US" altLang="zh-CN" dirty="0"/>
              <a:t>1906</a:t>
            </a:r>
            <a:r>
              <a:rPr kumimoji="1" lang="zh-CN" altLang="en-US" dirty="0"/>
              <a:t>年，凯恩斯以第二名的成绩通过了文官考试，入职英国政府的印度事务部。在其任职期间，凯恩斯撰写了他的第一部经济学著作</a:t>
            </a:r>
            <a:r>
              <a:rPr kumimoji="1" lang="en-US" altLang="zh-CN" dirty="0"/>
              <a:t>《</a:t>
            </a:r>
            <a:r>
              <a:rPr kumimoji="1" lang="zh-CN" altLang="en-US" dirty="0"/>
              <a:t>印度的通货与金融</a:t>
            </a:r>
            <a:r>
              <a:rPr kumimoji="1" lang="en-US" altLang="zh-CN" dirty="0"/>
              <a:t>》</a:t>
            </a:r>
            <a:r>
              <a:rPr kumimoji="1" lang="zh-CN" altLang="en-US" dirty="0"/>
              <a:t>（</a:t>
            </a:r>
            <a:r>
              <a:rPr kumimoji="1" lang="en-GB" altLang="zh-CN" dirty="0"/>
              <a:t>Indian Currency and Finance</a:t>
            </a:r>
            <a:r>
              <a:rPr kumimoji="1" lang="zh-CN" altLang="en-GB" dirty="0"/>
              <a:t>，</a:t>
            </a:r>
            <a:r>
              <a:rPr kumimoji="1" lang="en-GB" altLang="zh-CN" dirty="0"/>
              <a:t>1913</a:t>
            </a:r>
            <a:r>
              <a:rPr kumimoji="1" lang="zh-CN" altLang="en-GB" dirty="0"/>
              <a:t>）。</a:t>
            </a:r>
            <a:endParaRPr kumimoji="1" lang="zh-CN" altLang="en-GB" dirty="0"/>
          </a:p>
          <a:p>
            <a:r>
              <a:rPr kumimoji="1" lang="en-GB" altLang="zh-CN" dirty="0"/>
              <a:t>1908—1915</a:t>
            </a:r>
            <a:r>
              <a:rPr kumimoji="1" lang="zh-CN" altLang="en-US" dirty="0"/>
              <a:t>年，应马歇尔的邀请，凯恩斯辞去印度事务部的职务，回到剑桥大学讲授经济学原理和货币理论。</a:t>
            </a:r>
            <a:endParaRPr kumimoji="1" lang="zh-CN" altLang="en-US" dirty="0"/>
          </a:p>
          <a:p>
            <a:r>
              <a:rPr kumimoji="1" lang="zh-CN" altLang="en-US" dirty="0"/>
              <a:t>第一次世界大战爆发不久，凯恩斯离开了剑桥，到英国财政部工作。</a:t>
            </a:r>
            <a:r>
              <a:rPr kumimoji="1" lang="en-US" altLang="zh-CN" dirty="0"/>
              <a:t>1919</a:t>
            </a:r>
            <a:r>
              <a:rPr kumimoji="1" lang="zh-CN" altLang="en-US" dirty="0"/>
              <a:t>年初，凯恩斯作为英国财政部的首席代表出席巴黎和会。同年</a:t>
            </a:r>
            <a:r>
              <a:rPr kumimoji="1" lang="en-US" altLang="zh-CN" dirty="0"/>
              <a:t>6</a:t>
            </a:r>
            <a:r>
              <a:rPr kumimoji="1" lang="zh-CN" altLang="en-US" dirty="0"/>
              <a:t>月，由于对巴黎和会要签订的</a:t>
            </a:r>
            <a:r>
              <a:rPr kumimoji="1" lang="en-US" altLang="zh-CN" dirty="0"/>
              <a:t>《</a:t>
            </a:r>
            <a:r>
              <a:rPr kumimoji="1" lang="zh-CN" altLang="en-US" dirty="0"/>
              <a:t>凡尔赛和约</a:t>
            </a:r>
            <a:r>
              <a:rPr kumimoji="1" lang="en-US" altLang="zh-CN" dirty="0"/>
              <a:t>》</a:t>
            </a:r>
            <a:r>
              <a:rPr kumimoji="1" lang="zh-CN" altLang="en-US" dirty="0"/>
              <a:t>中有关德国战败赔偿及其疆界方面的苛刻条款强烈不满，凯恩斯辞去了英国谈判代表团中首席代表的职务，重回剑桥大学任教。</a:t>
            </a:r>
            <a:endParaRPr kumimoji="1" lang="zh-CN" altLang="en-US" dirty="0"/>
          </a:p>
          <a:p>
            <a:endParaRPr kumimoji="1" lang="zh-CN"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第十一讲 凯恩斯</a:t>
            </a:r>
            <a:endParaRPr kumimoji="1" lang="zh-CN" altLang="en-US" dirty="0"/>
          </a:p>
        </p:txBody>
      </p:sp>
      <p:sp>
        <p:nvSpPr>
          <p:cNvPr id="3" name="内容占位符 2"/>
          <p:cNvSpPr>
            <a:spLocks noGrp="1"/>
          </p:cNvSpPr>
          <p:nvPr>
            <p:ph idx="1"/>
          </p:nvPr>
        </p:nvSpPr>
        <p:spPr>
          <a:xfrm>
            <a:off x="677334" y="1357313"/>
            <a:ext cx="8596668" cy="4684049"/>
          </a:xfrm>
        </p:spPr>
        <p:txBody>
          <a:bodyPr>
            <a:normAutofit fontScale="92500" lnSpcReduction="10000"/>
          </a:bodyPr>
          <a:lstStyle/>
          <a:p>
            <a:r>
              <a:rPr kumimoji="1" lang="zh-CN" altLang="en-US" dirty="0"/>
              <a:t>随后，凯恩斯撰写并出版了</a:t>
            </a:r>
            <a:r>
              <a:rPr kumimoji="1" lang="en-US" altLang="zh-CN" dirty="0"/>
              <a:t>《</a:t>
            </a:r>
            <a:r>
              <a:rPr kumimoji="1" lang="zh-CN" altLang="en-US" dirty="0"/>
              <a:t>和平的经济后果</a:t>
            </a:r>
            <a:r>
              <a:rPr kumimoji="1" lang="en-US" altLang="zh-CN" dirty="0"/>
              <a:t>》</a:t>
            </a:r>
            <a:r>
              <a:rPr kumimoji="1" lang="zh-CN" altLang="en-US" dirty="0"/>
              <a:t>（</a:t>
            </a:r>
            <a:r>
              <a:rPr kumimoji="1" lang="en-GB" altLang="zh-CN" dirty="0"/>
              <a:t>The Economic Consequences of the Peace</a:t>
            </a:r>
            <a:r>
              <a:rPr kumimoji="1" lang="zh-CN" altLang="en-GB" dirty="0"/>
              <a:t>，</a:t>
            </a:r>
            <a:r>
              <a:rPr kumimoji="1" lang="en-GB" altLang="zh-CN" dirty="0"/>
              <a:t>1919</a:t>
            </a:r>
            <a:r>
              <a:rPr kumimoji="1" lang="zh-CN" altLang="en-GB" dirty="0"/>
              <a:t>）</a:t>
            </a:r>
            <a:r>
              <a:rPr kumimoji="1" lang="zh-CN" altLang="en-US" dirty="0"/>
              <a:t>一书。在书中严厉批评了</a:t>
            </a:r>
            <a:r>
              <a:rPr kumimoji="1" lang="en-US" altLang="zh-CN" dirty="0"/>
              <a:t>《</a:t>
            </a:r>
            <a:r>
              <a:rPr kumimoji="1" lang="zh-CN" altLang="en-US" dirty="0"/>
              <a:t>凡尔赛和约</a:t>
            </a:r>
            <a:r>
              <a:rPr kumimoji="1" lang="en-US" altLang="zh-CN" dirty="0"/>
              <a:t>》</a:t>
            </a:r>
            <a:r>
              <a:rPr kumimoji="1" lang="zh-CN" altLang="en-US" dirty="0"/>
              <a:t>，其中也包含一些经济学的论述，如对失业、通货膨胀和贸易失衡问题的讨论。这实际上为凯恩斯在之后研究就业、利息和货币问题埋下了伏笔。这部著作随后被翻译成多种文字，使凯恩斯本人顷刻之间成了世界名人。</a:t>
            </a:r>
            <a:endParaRPr kumimoji="1" lang="zh-CN" altLang="en-US" dirty="0"/>
          </a:p>
          <a:p>
            <a:r>
              <a:rPr kumimoji="1" lang="en-US" altLang="zh-CN" dirty="0"/>
              <a:t>1925</a:t>
            </a:r>
            <a:r>
              <a:rPr kumimoji="1" lang="zh-CN" altLang="en-US" dirty="0"/>
              <a:t>年，凯恩斯与俄国芭蕾舞演员莉迪亚</a:t>
            </a:r>
            <a:r>
              <a:rPr kumimoji="1" lang="en-US" altLang="zh-CN" dirty="0"/>
              <a:t>·</a:t>
            </a:r>
            <a:r>
              <a:rPr kumimoji="1" lang="zh-CN" altLang="en-US" dirty="0"/>
              <a:t>洛波科娃（</a:t>
            </a:r>
            <a:r>
              <a:rPr kumimoji="1" lang="en-GB" altLang="zh-CN" dirty="0"/>
              <a:t>Lydia </a:t>
            </a:r>
            <a:r>
              <a:rPr kumimoji="1" lang="en-GB" altLang="zh-CN" dirty="0" err="1"/>
              <a:t>Lopokowa</a:t>
            </a:r>
            <a:r>
              <a:rPr kumimoji="1" lang="zh-CN" altLang="en-GB" dirty="0"/>
              <a:t>，</a:t>
            </a:r>
            <a:r>
              <a:rPr kumimoji="1" lang="en-GB" altLang="zh-CN" dirty="0"/>
              <a:t>1892—1981</a:t>
            </a:r>
            <a:r>
              <a:rPr kumimoji="1" lang="zh-CN" altLang="en-GB" dirty="0"/>
              <a:t>）</a:t>
            </a:r>
            <a:r>
              <a:rPr kumimoji="1" lang="zh-CN" altLang="en-US" dirty="0"/>
              <a:t>结婚，婚后的两人美满幸福，但没有子嗣。</a:t>
            </a:r>
            <a:endParaRPr kumimoji="1" lang="zh-CN" altLang="en-US" dirty="0"/>
          </a:p>
          <a:p>
            <a:r>
              <a:rPr kumimoji="1" lang="zh-CN" altLang="en-US" dirty="0"/>
              <a:t>在极其繁忙的剑桥教学和财务管理工作、</a:t>
            </a:r>
            <a:r>
              <a:rPr kumimoji="1" lang="en-US" altLang="zh-CN" dirty="0"/>
              <a:t>《</a:t>
            </a:r>
            <a:r>
              <a:rPr kumimoji="1" lang="zh-CN" altLang="en-US" dirty="0"/>
              <a:t>经济学杂志</a:t>
            </a:r>
            <a:r>
              <a:rPr kumimoji="1" lang="en-US" altLang="zh-CN" dirty="0"/>
              <a:t>》</a:t>
            </a:r>
            <a:r>
              <a:rPr kumimoji="1" lang="zh-CN" altLang="en-US" dirty="0"/>
              <a:t>的主编工作及广泛的社会公共事务等等活动间歇，凯恩斯在</a:t>
            </a:r>
            <a:r>
              <a:rPr kumimoji="1" lang="en-US" altLang="zh-CN" dirty="0"/>
              <a:t>1934</a:t>
            </a:r>
            <a:r>
              <a:rPr kumimoji="1" lang="zh-CN" altLang="en-US" dirty="0"/>
              <a:t>年底完成了</a:t>
            </a:r>
            <a:r>
              <a:rPr kumimoji="1" lang="en-US" altLang="zh-CN" dirty="0"/>
              <a:t>《</a:t>
            </a:r>
            <a:r>
              <a:rPr kumimoji="1" lang="zh-CN" altLang="en-US" dirty="0"/>
              <a:t>就业、利息和货币通论</a:t>
            </a:r>
            <a:r>
              <a:rPr kumimoji="1" lang="en-US" altLang="zh-CN" dirty="0"/>
              <a:t>》</a:t>
            </a:r>
            <a:r>
              <a:rPr kumimoji="1" lang="zh-CN" altLang="en-US" dirty="0"/>
              <a:t>的初稿。经过反复修改和广泛征求经济学家同行们的批评意见和建议后完稿，于</a:t>
            </a:r>
            <a:r>
              <a:rPr kumimoji="1" lang="en-US" altLang="zh-CN" dirty="0"/>
              <a:t>1936</a:t>
            </a:r>
            <a:r>
              <a:rPr kumimoji="1" lang="zh-CN" altLang="en-US" dirty="0"/>
              <a:t>年</a:t>
            </a:r>
            <a:r>
              <a:rPr kumimoji="1" lang="en-US" altLang="zh-CN" dirty="0"/>
              <a:t>1</a:t>
            </a:r>
            <a:r>
              <a:rPr kumimoji="1" lang="zh-CN" altLang="en-US" dirty="0"/>
              <a:t>月由英国麦克米兰出版社出版。</a:t>
            </a:r>
            <a:endParaRPr kumimoji="1" lang="zh-CN" altLang="en-US" dirty="0"/>
          </a:p>
          <a:p>
            <a:r>
              <a:rPr kumimoji="1" lang="zh-CN" altLang="en-US" dirty="0"/>
              <a:t>在</a:t>
            </a:r>
            <a:r>
              <a:rPr kumimoji="1" lang="en-US" altLang="zh-CN" dirty="0"/>
              <a:t>《</a:t>
            </a:r>
            <a:r>
              <a:rPr kumimoji="1" lang="zh-CN" altLang="en-US" dirty="0"/>
              <a:t>通论</a:t>
            </a:r>
            <a:r>
              <a:rPr kumimoji="1" lang="en-US" altLang="zh-CN" dirty="0"/>
              <a:t>》</a:t>
            </a:r>
            <a:r>
              <a:rPr kumimoji="1" lang="zh-CN" altLang="en-US" dirty="0"/>
              <a:t>出版之后，凯恩斯立即成为了在全世界有巨大影响的经济学家，他本人也实际上成了一位英国的杰出政治家（</a:t>
            </a:r>
            <a:r>
              <a:rPr kumimoji="1" lang="en-GB" altLang="zh-CN" dirty="0"/>
              <a:t>statesman</a:t>
            </a:r>
            <a:r>
              <a:rPr kumimoji="1" lang="zh-CN" altLang="en-GB" dirty="0"/>
              <a:t>）。</a:t>
            </a:r>
            <a:endParaRPr kumimoji="1" lang="zh-CN" altLang="en-GB" dirty="0"/>
          </a:p>
          <a:p>
            <a:r>
              <a:rPr kumimoji="1" lang="en-GB" altLang="zh-CN" dirty="0"/>
              <a:t>1940</a:t>
            </a:r>
            <a:r>
              <a:rPr kumimoji="1" lang="zh-CN" altLang="en-US" dirty="0"/>
              <a:t>年，凯恩斯重新回到了英国财政部，担任财政部的顾问，参与二战时期英国政府一些财政、金融和货币问题的决策。</a:t>
            </a:r>
            <a:endParaRPr kumimoji="1" lang="zh-CN" altLang="en-US" dirty="0"/>
          </a:p>
          <a:p>
            <a:r>
              <a:rPr kumimoji="1" lang="en-US" altLang="zh-CN" dirty="0"/>
              <a:t>1946</a:t>
            </a:r>
            <a:r>
              <a:rPr kumimoji="1" lang="zh-CN" altLang="en-US" dirty="0"/>
              <a:t>年</a:t>
            </a:r>
            <a:r>
              <a:rPr kumimoji="1" lang="en-US" altLang="zh-CN" dirty="0"/>
              <a:t>4</a:t>
            </a:r>
            <a:r>
              <a:rPr kumimoji="1" lang="zh-CN" altLang="en-US" dirty="0"/>
              <a:t>月</a:t>
            </a:r>
            <a:r>
              <a:rPr kumimoji="1" lang="en-US" altLang="zh-CN" dirty="0"/>
              <a:t>21</a:t>
            </a:r>
            <a:r>
              <a:rPr kumimoji="1" lang="zh-CN" altLang="en-US" dirty="0"/>
              <a:t>日，凯恩斯因心脏病突发在萨塞克斯（</a:t>
            </a:r>
            <a:r>
              <a:rPr kumimoji="1" lang="en-GB" altLang="zh-CN" dirty="0"/>
              <a:t>Sussex</a:t>
            </a:r>
            <a:r>
              <a:rPr kumimoji="1" lang="zh-CN" altLang="en-GB" dirty="0"/>
              <a:t>）</a:t>
            </a:r>
            <a:r>
              <a:rPr kumimoji="1" lang="zh-CN" altLang="en-US" dirty="0"/>
              <a:t>家中逝世。</a:t>
            </a:r>
            <a:endParaRPr kumimoji="1" lang="zh-CN" altLang="en-US" dirty="0"/>
          </a:p>
          <a:p>
            <a:endParaRPr kumimoji="1" lang="zh-CN"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第十一讲 凯恩斯</a:t>
            </a:r>
            <a:endParaRPr kumimoji="1" lang="zh-CN" altLang="en-US" dirty="0"/>
          </a:p>
        </p:txBody>
      </p:sp>
      <p:sp>
        <p:nvSpPr>
          <p:cNvPr id="3" name="内容占位符 2"/>
          <p:cNvSpPr>
            <a:spLocks noGrp="1"/>
          </p:cNvSpPr>
          <p:nvPr>
            <p:ph idx="1"/>
          </p:nvPr>
        </p:nvSpPr>
        <p:spPr/>
        <p:txBody>
          <a:bodyPr>
            <a:normAutofit/>
          </a:bodyPr>
          <a:lstStyle/>
          <a:p>
            <a:r>
              <a:rPr kumimoji="1" lang="en-US" altLang="zh-CN" dirty="0"/>
              <a:t>《</a:t>
            </a:r>
            <a:r>
              <a:rPr kumimoji="1" lang="zh-CN" altLang="en-US" dirty="0"/>
              <a:t>和平的经济后果</a:t>
            </a:r>
            <a:r>
              <a:rPr kumimoji="1" lang="en-US" altLang="zh-CN" dirty="0"/>
              <a:t>》</a:t>
            </a:r>
            <a:r>
              <a:rPr kumimoji="1" lang="zh-CN" altLang="en-US" dirty="0"/>
              <a:t>（</a:t>
            </a:r>
            <a:r>
              <a:rPr kumimoji="1" lang="en-US" altLang="zh-CN" dirty="0"/>
              <a:t>1926</a:t>
            </a:r>
            <a:r>
              <a:rPr kumimoji="1" lang="zh-CN" altLang="en-US" dirty="0"/>
              <a:t>）、</a:t>
            </a:r>
            <a:r>
              <a:rPr kumimoji="1" lang="en-US" altLang="zh-CN" dirty="0"/>
              <a:t>《</a:t>
            </a:r>
            <a:r>
              <a:rPr kumimoji="1" lang="zh-CN" altLang="en-US" dirty="0"/>
              <a:t>自由放任的终结</a:t>
            </a:r>
            <a:r>
              <a:rPr kumimoji="1" lang="en-US" altLang="zh-CN" dirty="0"/>
              <a:t>》</a:t>
            </a:r>
            <a:r>
              <a:rPr kumimoji="1" lang="zh-CN" altLang="en-US" dirty="0"/>
              <a:t>（</a:t>
            </a:r>
            <a:r>
              <a:rPr kumimoji="1" lang="en-US" altLang="zh-CN" dirty="0"/>
              <a:t>1926</a:t>
            </a:r>
            <a:r>
              <a:rPr kumimoji="1" lang="zh-CN" altLang="en-US" dirty="0"/>
              <a:t>）、</a:t>
            </a:r>
            <a:r>
              <a:rPr kumimoji="1" lang="en-US" altLang="zh-CN" dirty="0"/>
              <a:t>《</a:t>
            </a:r>
            <a:r>
              <a:rPr kumimoji="1" lang="zh-CN" altLang="en-US" dirty="0"/>
              <a:t>货币论</a:t>
            </a:r>
            <a:r>
              <a:rPr kumimoji="1" lang="en-US" altLang="zh-CN" dirty="0"/>
              <a:t>》</a:t>
            </a:r>
            <a:r>
              <a:rPr kumimoji="1" lang="zh-CN" altLang="en-US" dirty="0"/>
              <a:t>（</a:t>
            </a:r>
            <a:r>
              <a:rPr kumimoji="1" lang="en-US" altLang="zh-CN" dirty="0"/>
              <a:t>1930</a:t>
            </a:r>
            <a:r>
              <a:rPr kumimoji="1" lang="zh-CN" altLang="en-US" dirty="0"/>
              <a:t>）、</a:t>
            </a:r>
            <a:r>
              <a:rPr kumimoji="1" lang="en-US" altLang="zh-CN" dirty="0"/>
              <a:t>《</a:t>
            </a:r>
            <a:r>
              <a:rPr kumimoji="1" lang="zh-CN" altLang="en-US" dirty="0"/>
              <a:t>通往繁荣之道</a:t>
            </a:r>
            <a:r>
              <a:rPr kumimoji="1" lang="en-US" altLang="zh-CN" dirty="0"/>
              <a:t>》</a:t>
            </a:r>
            <a:r>
              <a:rPr kumimoji="1" lang="zh-CN" altLang="en-US" dirty="0"/>
              <a:t>（</a:t>
            </a:r>
            <a:r>
              <a:rPr kumimoji="1" lang="en-US" altLang="zh-CN" dirty="0"/>
              <a:t>1933</a:t>
            </a:r>
            <a:r>
              <a:rPr kumimoji="1" lang="zh-CN" altLang="en-US" dirty="0"/>
              <a:t>）、</a:t>
            </a:r>
            <a:r>
              <a:rPr kumimoji="1" lang="en-US" altLang="zh-CN" dirty="0"/>
              <a:t>《</a:t>
            </a:r>
            <a:r>
              <a:rPr kumimoji="1" lang="zh-CN" altLang="en-US" dirty="0"/>
              <a:t>就业、利息和货币通论</a:t>
            </a:r>
            <a:r>
              <a:rPr kumimoji="1" lang="en-US" altLang="zh-CN" dirty="0"/>
              <a:t>》</a:t>
            </a:r>
            <a:r>
              <a:rPr kumimoji="1" lang="zh-CN" altLang="en-US" dirty="0"/>
              <a:t>（</a:t>
            </a:r>
            <a:r>
              <a:rPr kumimoji="1" lang="en-US" altLang="zh-CN" dirty="0"/>
              <a:t>1936</a:t>
            </a:r>
            <a:r>
              <a:rPr kumimoji="1" lang="zh-CN" altLang="en-US" dirty="0"/>
              <a:t>）、 </a:t>
            </a:r>
            <a:r>
              <a:rPr kumimoji="1" lang="en-US" altLang="zh-CN" dirty="0"/>
              <a:t>《</a:t>
            </a:r>
            <a:r>
              <a:rPr kumimoji="1" lang="zh-CN" altLang="en-US" dirty="0"/>
              <a:t>如何筹措战费</a:t>
            </a:r>
            <a:r>
              <a:rPr kumimoji="1" lang="en-US" altLang="zh-CN" dirty="0"/>
              <a:t>》</a:t>
            </a:r>
            <a:r>
              <a:rPr kumimoji="1" lang="zh-CN" altLang="en-US" dirty="0"/>
              <a:t>（</a:t>
            </a:r>
            <a:r>
              <a:rPr kumimoji="1" lang="en-US" altLang="zh-CN" dirty="0"/>
              <a:t>1940</a:t>
            </a:r>
            <a:r>
              <a:rPr kumimoji="1" lang="zh-CN" altLang="en-US" dirty="0"/>
              <a:t>）等。</a:t>
            </a:r>
            <a:endParaRPr kumimoji="1" lang="zh-CN" altLang="en-US" dirty="0"/>
          </a:p>
          <a:p>
            <a:r>
              <a:rPr kumimoji="1" lang="zh-CN" altLang="en-US" dirty="0"/>
              <a:t>凯恩斯于</a:t>
            </a:r>
            <a:r>
              <a:rPr kumimoji="1" lang="en-US" altLang="zh-CN" dirty="0"/>
              <a:t>1935</a:t>
            </a:r>
            <a:r>
              <a:rPr kumimoji="1" lang="zh-CN" altLang="en-US" dirty="0"/>
              <a:t>年</a:t>
            </a:r>
            <a:r>
              <a:rPr kumimoji="1" lang="en-US" altLang="zh-CN" dirty="0"/>
              <a:t>1</a:t>
            </a:r>
            <a:r>
              <a:rPr kumimoji="1" lang="zh-CN" altLang="en-US" dirty="0"/>
              <a:t>月</a:t>
            </a:r>
            <a:r>
              <a:rPr kumimoji="1" lang="en-US" altLang="zh-CN" dirty="0"/>
              <a:t>1</a:t>
            </a:r>
            <a:r>
              <a:rPr kumimoji="1" lang="zh-CN" altLang="en-US" dirty="0"/>
              <a:t>日写给萧伯纳（</a:t>
            </a:r>
            <a:r>
              <a:rPr kumimoji="1" lang="en-GB" altLang="zh-CN" dirty="0"/>
              <a:t>George Bernard Shaw</a:t>
            </a:r>
            <a:r>
              <a:rPr kumimoji="1" lang="zh-CN" altLang="en-GB" dirty="0"/>
              <a:t>）</a:t>
            </a:r>
            <a:r>
              <a:rPr kumimoji="1" lang="zh-CN" altLang="en-US" dirty="0"/>
              <a:t>的信中说：“我相信自己正在撰写一本颇具革命性的经济理论的书，我不敢说这本书立即</a:t>
            </a:r>
            <a:r>
              <a:rPr kumimoji="1" lang="en-US" altLang="zh-CN" dirty="0"/>
              <a:t>——</a:t>
            </a:r>
            <a:r>
              <a:rPr kumimoji="1" lang="zh-CN" altLang="en-US" dirty="0"/>
              <a:t>但在未来</a:t>
            </a:r>
            <a:r>
              <a:rPr kumimoji="1" lang="en-US" altLang="zh-CN" dirty="0"/>
              <a:t>10</a:t>
            </a:r>
            <a:r>
              <a:rPr kumimoji="1" lang="zh-CN" altLang="en-US" dirty="0"/>
              <a:t>年中，将会在很大程度上改变全世界思考经济问题的方式。当我的崭新理论被人们所充分接受并与政治、情感和激情相结合，它对行动和事务所产生的影响的最后结果如何，我是难以预计的。但是肯定将会产生一个巨变</a:t>
            </a:r>
            <a:r>
              <a:rPr kumimoji="1" lang="en-US" altLang="zh-CN" dirty="0"/>
              <a:t>……”</a:t>
            </a:r>
            <a:endParaRPr kumimoji="1" lang="en-US" altLang="zh-CN" dirty="0"/>
          </a:p>
          <a:p>
            <a:r>
              <a:rPr kumimoji="1" lang="zh-CN" altLang="en-US" dirty="0"/>
              <a:t>保罗</a:t>
            </a:r>
            <a:r>
              <a:rPr kumimoji="1" lang="en-US" altLang="zh-CN" dirty="0"/>
              <a:t>·</a:t>
            </a:r>
            <a:r>
              <a:rPr kumimoji="1" lang="zh-CN" altLang="en-US" dirty="0"/>
              <a:t>萨缪尔森在他的著名的</a:t>
            </a:r>
            <a:r>
              <a:rPr kumimoji="1" lang="en-US" altLang="zh-CN" dirty="0"/>
              <a:t>《</a:t>
            </a:r>
            <a:r>
              <a:rPr kumimoji="1" lang="zh-CN" altLang="en-US" dirty="0"/>
              <a:t>经济学</a:t>
            </a:r>
            <a:r>
              <a:rPr kumimoji="1" lang="en-US" altLang="zh-CN" dirty="0"/>
              <a:t>》</a:t>
            </a:r>
            <a:r>
              <a:rPr kumimoji="1" lang="zh-CN" altLang="en-US" dirty="0"/>
              <a:t>（第</a:t>
            </a:r>
            <a:r>
              <a:rPr kumimoji="1" lang="en-US" altLang="zh-CN" dirty="0"/>
              <a:t>10</a:t>
            </a:r>
            <a:r>
              <a:rPr kumimoji="1" lang="zh-CN" altLang="en-US" dirty="0"/>
              <a:t>版）中所言：“新古典经济学的弱点在于它缺乏一个成熟的宏观经济学来与它过分成熟的微观经济学相适应。终于随着大萧条的出现而有了新的突破，约翰</a:t>
            </a:r>
            <a:r>
              <a:rPr kumimoji="1" lang="en-US" altLang="zh-CN" dirty="0"/>
              <a:t>·</a:t>
            </a:r>
            <a:r>
              <a:rPr kumimoji="1" lang="zh-CN" altLang="en-US" dirty="0"/>
              <a:t>梅纳德</a:t>
            </a:r>
            <a:r>
              <a:rPr kumimoji="1" lang="en-US" altLang="zh-CN" dirty="0"/>
              <a:t>·</a:t>
            </a:r>
            <a:r>
              <a:rPr kumimoji="1" lang="zh-CN" altLang="en-US" dirty="0"/>
              <a:t>凯恩斯出版了</a:t>
            </a:r>
            <a:r>
              <a:rPr kumimoji="1" lang="en-US" altLang="zh-CN" dirty="0"/>
              <a:t>《</a:t>
            </a:r>
            <a:r>
              <a:rPr kumimoji="1" lang="zh-CN" altLang="en-US" dirty="0"/>
              <a:t>就业、利息和货币通论</a:t>
            </a:r>
            <a:r>
              <a:rPr kumimoji="1" lang="en-US" altLang="zh-CN" dirty="0"/>
              <a:t>》</a:t>
            </a:r>
            <a:r>
              <a:rPr kumimoji="1" lang="zh-CN" altLang="en-US" dirty="0"/>
              <a:t>（</a:t>
            </a:r>
            <a:r>
              <a:rPr kumimoji="1" lang="en-US" altLang="zh-CN" dirty="0"/>
              <a:t>1936</a:t>
            </a:r>
            <a:r>
              <a:rPr kumimoji="1" lang="zh-CN" altLang="en-US" dirty="0"/>
              <a:t>）。从此以后，经济学就不再是以前的经济学了。”</a:t>
            </a:r>
            <a:endParaRPr kumimoji="1" lang="zh-CN" altLang="en-US" dirty="0"/>
          </a:p>
          <a:p>
            <a:endParaRPr kumimoji="1" lang="zh-CN"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kumimoji="1" lang="zh-CN" altLang="en-US" dirty="0"/>
              <a:t>大萧条</a:t>
            </a:r>
            <a:endParaRPr kumimoji="1" lang="en-US" altLang="zh-CN" dirty="0"/>
          </a:p>
          <a:p>
            <a:r>
              <a:rPr kumimoji="1" lang="en-US" altLang="zh-CN" dirty="0"/>
              <a:t>1932</a:t>
            </a:r>
            <a:r>
              <a:rPr kumimoji="1" lang="zh-CN" altLang="en-US" dirty="0"/>
              <a:t>年，美国工业产值比</a:t>
            </a:r>
            <a:r>
              <a:rPr kumimoji="1" lang="en-US" altLang="zh-CN" dirty="0"/>
              <a:t>1929</a:t>
            </a:r>
            <a:r>
              <a:rPr kumimoji="1" lang="zh-CN" altLang="en-US" dirty="0"/>
              <a:t>年下降了</a:t>
            </a:r>
            <a:r>
              <a:rPr kumimoji="1" lang="en-US" altLang="zh-CN" dirty="0"/>
              <a:t>1/3</a:t>
            </a:r>
            <a:r>
              <a:rPr kumimoji="1" lang="zh-CN" altLang="en-US" dirty="0"/>
              <a:t>以上。</a:t>
            </a:r>
            <a:endParaRPr kumimoji="1" lang="en-US" altLang="zh-CN" dirty="0"/>
          </a:p>
          <a:p>
            <a:r>
              <a:rPr kumimoji="1" lang="zh-CN" altLang="en-US" dirty="0"/>
              <a:t>在大萧条时期流传着这样一个笑话：一个儿子问父亲：“为什么冬天到了，冷得那么厉害，我们家还不买煤烧火取暖？”父亲回答：“因为我失业了，没钱买煤。”儿子又问：“为什么你会失业？”父亲回答：“因为我供职的煤炭公司的煤卖不出去，亏损严重，只好破产关门，于是我们这些员工都失业了。”</a:t>
            </a:r>
            <a:endParaRPr kumimoji="1" lang="zh-CN" altLang="en-US" dirty="0"/>
          </a:p>
          <a:p>
            <a:endParaRPr kumimoji="1" lang="zh-CN" altLang="en-US" dirty="0"/>
          </a:p>
        </p:txBody>
      </p:sp>
      <p:sp>
        <p:nvSpPr>
          <p:cNvPr id="4" name="标题 1"/>
          <p:cNvSpPr txBox="1">
            <a:spLocks noGrp="1"/>
          </p:cNvSpPr>
          <p:nvPr>
            <p:ph type="title"/>
          </p:nvPr>
        </p:nvSpPr>
        <p:spPr>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kumimoji="1" lang="zh-CN" altLang="en-US" dirty="0"/>
              <a:t>第十一讲 凯恩斯</a:t>
            </a:r>
            <a:endParaRPr kumimoji="1" lang="zh-CN"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第十一讲 凯恩斯</a:t>
            </a:r>
            <a:endParaRPr kumimoji="1" lang="zh-CN" altLang="en-US" dirty="0"/>
          </a:p>
        </p:txBody>
      </p:sp>
      <p:sp>
        <p:nvSpPr>
          <p:cNvPr id="3" name="内容占位符 2"/>
          <p:cNvSpPr>
            <a:spLocks noGrp="1"/>
          </p:cNvSpPr>
          <p:nvPr>
            <p:ph idx="1"/>
          </p:nvPr>
        </p:nvSpPr>
        <p:spPr/>
        <p:txBody>
          <a:bodyPr/>
          <a:lstStyle/>
          <a:p>
            <a:r>
              <a:rPr kumimoji="1" lang="zh-CN" altLang="en-US" dirty="0"/>
              <a:t>社会总需求和社会总供给</a:t>
            </a:r>
            <a:endParaRPr kumimoji="1" lang="en-US" altLang="zh-CN" dirty="0"/>
          </a:p>
          <a:p>
            <a:r>
              <a:rPr kumimoji="1" lang="zh-CN" altLang="en-US" dirty="0"/>
              <a:t>广义的社会总供给，是包括中间产品、最终产品和服务在内的总供给。</a:t>
            </a:r>
            <a:endParaRPr kumimoji="1" lang="en-US" altLang="zh-CN" dirty="0"/>
          </a:p>
          <a:p>
            <a:r>
              <a:rPr kumimoji="1" lang="zh-CN" altLang="en-US" dirty="0"/>
              <a:t>狭义的社会总供给，用总产品减去中间产品来表示。</a:t>
            </a:r>
            <a:endParaRPr kumimoji="1" lang="en-US" altLang="zh-CN" dirty="0"/>
          </a:p>
          <a:p>
            <a:endParaRPr kumimoji="1" lang="en-US" altLang="zh-CN" dirty="0"/>
          </a:p>
          <a:p>
            <a:r>
              <a:rPr kumimoji="1" lang="zh-CN" altLang="en-US" dirty="0"/>
              <a:t>社会总需求指一个国家（地区）在一定时期内全社会对物质产品和服务有支付能力的有效需要。</a:t>
            </a:r>
            <a:endParaRPr kumimoji="1" lang="en-US" altLang="zh-CN" dirty="0"/>
          </a:p>
          <a:p>
            <a:r>
              <a:rPr kumimoji="1" lang="zh-CN" altLang="en-US" dirty="0"/>
              <a:t>社会总需求</a:t>
            </a:r>
            <a:r>
              <a:rPr kumimoji="1" lang="en-US" altLang="zh-CN" dirty="0"/>
              <a:t>=</a:t>
            </a:r>
            <a:r>
              <a:rPr kumimoji="1" lang="zh-CN" altLang="en-US" dirty="0"/>
              <a:t>投资需求</a:t>
            </a:r>
            <a:r>
              <a:rPr kumimoji="1" lang="en-US" altLang="zh-CN" dirty="0"/>
              <a:t>+</a:t>
            </a:r>
            <a:r>
              <a:rPr kumimoji="1" lang="zh-CN" altLang="en-US" dirty="0"/>
              <a:t>消费需求</a:t>
            </a:r>
            <a:r>
              <a:rPr kumimoji="1" lang="en-US" altLang="zh-CN" dirty="0"/>
              <a:t>+</a:t>
            </a:r>
            <a:r>
              <a:rPr kumimoji="1" lang="zh-CN" altLang="en-US" dirty="0"/>
              <a:t>出口</a:t>
            </a:r>
            <a:endParaRPr kumimoji="1" lang="en-US" altLang="zh-CN" dirty="0"/>
          </a:p>
          <a:p>
            <a:r>
              <a:rPr kumimoji="1" lang="zh-CN" altLang="en-US" dirty="0"/>
              <a:t>投资需求（重置投资</a:t>
            </a:r>
            <a:r>
              <a:rPr kumimoji="1" lang="en-US" altLang="zh-CN" dirty="0"/>
              <a:t>+</a:t>
            </a:r>
            <a:r>
              <a:rPr kumimoji="1" lang="zh-CN" altLang="en-US" dirty="0"/>
              <a:t>新增投资）</a:t>
            </a:r>
            <a:endParaRPr kumimoji="1" lang="en-US" altLang="zh-CN" dirty="0"/>
          </a:p>
          <a:p>
            <a:r>
              <a:rPr kumimoji="1" lang="zh-CN" altLang="en-US" dirty="0"/>
              <a:t>消费需求（居民个人消费和社会公共消费）</a:t>
            </a:r>
            <a:endParaRPr kumimoji="1" lang="zh-CN" altLang="en-US" dirty="0"/>
          </a:p>
          <a:p>
            <a:endParaRPr kumimoji="1" lang="en-US" altLang="zh-CN" dirty="0"/>
          </a:p>
          <a:p>
            <a:endParaRPr kumimoji="1" lang="zh-CN"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第十一讲 凯恩斯</a:t>
            </a:r>
            <a:endParaRPr kumimoji="1" lang="zh-CN" altLang="en-US" dirty="0"/>
          </a:p>
        </p:txBody>
      </p:sp>
      <p:sp>
        <p:nvSpPr>
          <p:cNvPr id="3" name="内容占位符 2"/>
          <p:cNvSpPr>
            <a:spLocks noGrp="1"/>
          </p:cNvSpPr>
          <p:nvPr>
            <p:ph idx="1"/>
          </p:nvPr>
        </p:nvSpPr>
        <p:spPr>
          <a:xfrm>
            <a:off x="810227" y="1651302"/>
            <a:ext cx="8596668" cy="3880773"/>
          </a:xfrm>
        </p:spPr>
        <p:txBody>
          <a:bodyPr/>
          <a:lstStyle/>
          <a:p>
            <a:r>
              <a:rPr kumimoji="1" lang="zh-CN" altLang="en-US" dirty="0"/>
              <a:t>通货膨胀</a:t>
            </a:r>
            <a:endParaRPr kumimoji="1" lang="en-US" altLang="zh-CN" dirty="0"/>
          </a:p>
          <a:p>
            <a:r>
              <a:rPr kumimoji="1" lang="en-US" altLang="zh-CN" dirty="0"/>
              <a:t>1923</a:t>
            </a:r>
            <a:r>
              <a:rPr kumimoji="1" lang="zh-CN" altLang="en-US" dirty="0"/>
              <a:t>年的德国</a:t>
            </a:r>
            <a:endParaRPr kumimoji="1" lang="en-US" altLang="zh-CN" dirty="0"/>
          </a:p>
          <a:p>
            <a:r>
              <a:rPr kumimoji="1" lang="zh-CN" altLang="en-US" dirty="0"/>
              <a:t>物价每两天翻一番，年化通货膨胀率达到</a:t>
            </a:r>
            <a:r>
              <a:rPr kumimoji="1" lang="en-US" altLang="zh-CN" dirty="0"/>
              <a:t>1.5</a:t>
            </a:r>
            <a:r>
              <a:rPr kumimoji="1" lang="zh-CN" altLang="en-US" dirty="0"/>
              <a:t>*</a:t>
            </a:r>
            <a:r>
              <a:rPr kumimoji="1" lang="en-US" altLang="zh-CN" dirty="0"/>
              <a:t>10</a:t>
            </a:r>
            <a:r>
              <a:rPr kumimoji="1" lang="en-US" altLang="zh-CN" baseline="30000" dirty="0"/>
              <a:t>56</a:t>
            </a:r>
            <a:endParaRPr kumimoji="1" lang="en-US" altLang="zh-CN" dirty="0"/>
          </a:p>
          <a:p>
            <a:endParaRPr kumimoji="1" lang="zh-CN"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第十一讲 凯恩斯</a:t>
            </a:r>
            <a:endParaRPr kumimoji="1" lang="zh-CN" altLang="en-US" dirty="0"/>
          </a:p>
        </p:txBody>
      </p:sp>
      <p:sp>
        <p:nvSpPr>
          <p:cNvPr id="3" name="内容占位符 2"/>
          <p:cNvSpPr>
            <a:spLocks noGrp="1"/>
          </p:cNvSpPr>
          <p:nvPr>
            <p:ph idx="1"/>
          </p:nvPr>
        </p:nvSpPr>
        <p:spPr>
          <a:xfrm>
            <a:off x="677334" y="1789114"/>
            <a:ext cx="8596668" cy="3880773"/>
          </a:xfrm>
        </p:spPr>
        <p:txBody>
          <a:bodyPr/>
          <a:lstStyle/>
          <a:p>
            <a:r>
              <a:rPr kumimoji="1" lang="en-US" altLang="zh-CN" dirty="0"/>
              <a:t>2008</a:t>
            </a:r>
            <a:r>
              <a:rPr kumimoji="1" lang="zh-CN" altLang="en-US" dirty="0"/>
              <a:t>年的津巴布韦</a:t>
            </a:r>
            <a:endParaRPr kumimoji="1" lang="en-US" altLang="zh-CN" dirty="0"/>
          </a:p>
          <a:p>
            <a:r>
              <a:rPr kumimoji="1" lang="zh-CN" altLang="en-US" dirty="0"/>
              <a:t>物价平均每</a:t>
            </a:r>
            <a:r>
              <a:rPr kumimoji="1" lang="en-US" altLang="zh-CN" dirty="0"/>
              <a:t>24.7</a:t>
            </a:r>
            <a:r>
              <a:rPr kumimoji="1" lang="zh-CN" altLang="en-US" dirty="0"/>
              <a:t>个小时就翻一番，年化通货膨胀率达到</a:t>
            </a:r>
            <a:r>
              <a:rPr kumimoji="1" lang="en-US" altLang="zh-CN" dirty="0"/>
              <a:t>7.3</a:t>
            </a:r>
            <a:r>
              <a:rPr kumimoji="1" lang="zh-CN" altLang="en-US" dirty="0"/>
              <a:t>*</a:t>
            </a:r>
            <a:r>
              <a:rPr kumimoji="1" lang="en-US" altLang="zh-CN" dirty="0"/>
              <a:t>10</a:t>
            </a:r>
            <a:r>
              <a:rPr kumimoji="1" lang="en-US" altLang="zh-CN" baseline="30000" dirty="0"/>
              <a:t>108</a:t>
            </a:r>
            <a:endParaRPr kumimoji="1" lang="en-US" altLang="zh-CN" dirty="0"/>
          </a:p>
          <a:p>
            <a:endParaRPr kumimoji="1" lang="zh-CN"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第十一讲 凯恩斯</a:t>
            </a:r>
            <a:endParaRPr kumimoji="1" lang="zh-CN" altLang="en-US" dirty="0"/>
          </a:p>
        </p:txBody>
      </p:sp>
      <p:sp>
        <p:nvSpPr>
          <p:cNvPr id="3" name="内容占位符 2"/>
          <p:cNvSpPr>
            <a:spLocks noGrp="1"/>
          </p:cNvSpPr>
          <p:nvPr>
            <p:ph idx="1"/>
          </p:nvPr>
        </p:nvSpPr>
        <p:spPr/>
        <p:txBody>
          <a:bodyPr/>
          <a:lstStyle/>
          <a:p>
            <a:r>
              <a:rPr kumimoji="1" lang="zh-CN" altLang="en-US" dirty="0"/>
              <a:t>通货膨胀：社会总供给小于社会总需求</a:t>
            </a:r>
            <a:endParaRPr kumimoji="1" lang="en-US" altLang="zh-CN" dirty="0"/>
          </a:p>
          <a:p>
            <a:r>
              <a:rPr kumimoji="1" lang="zh-CN" altLang="en-US" dirty="0"/>
              <a:t>需求拉上的通货膨胀</a:t>
            </a:r>
            <a:endParaRPr kumimoji="1" lang="en-US" altLang="zh-CN" dirty="0"/>
          </a:p>
          <a:p>
            <a:r>
              <a:rPr kumimoji="1" lang="zh-CN" altLang="en-US" dirty="0"/>
              <a:t>资源短缺和效率低下约束社会的总供给</a:t>
            </a:r>
            <a:endParaRPr kumimoji="1" lang="en-US" altLang="zh-CN" dirty="0"/>
          </a:p>
          <a:p>
            <a:r>
              <a:rPr kumimoji="1" lang="zh-CN" altLang="en-US" dirty="0"/>
              <a:t>经济高速增长使消费需求和投资需求扩张严重</a:t>
            </a:r>
            <a:endParaRPr kumimoji="1" lang="en-US" altLang="zh-CN" dirty="0"/>
          </a:p>
          <a:p>
            <a:endParaRPr kumimoji="1" lang="en-US" altLang="zh-CN" dirty="0"/>
          </a:p>
          <a:p>
            <a:r>
              <a:rPr kumimoji="1" lang="zh-CN" altLang="en-US" dirty="0"/>
              <a:t>成本推动的通货膨胀</a:t>
            </a:r>
            <a:endParaRPr kumimoji="1" lang="en-US" altLang="zh-CN" dirty="0"/>
          </a:p>
          <a:p>
            <a:r>
              <a:rPr kumimoji="1" lang="zh-CN" altLang="en-US" dirty="0"/>
              <a:t>产品成本增加引起价格总水平的上升</a:t>
            </a:r>
            <a:endParaRPr kumimoji="1" lang="en-US" altLang="zh-CN" dirty="0"/>
          </a:p>
          <a:p>
            <a:endParaRPr kumimoji="1" lang="zh-CN"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第十一讲 凯恩斯</a:t>
            </a:r>
            <a:endParaRPr kumimoji="1" lang="zh-CN" altLang="en-US" dirty="0"/>
          </a:p>
        </p:txBody>
      </p:sp>
      <p:sp>
        <p:nvSpPr>
          <p:cNvPr id="3" name="内容占位符 2"/>
          <p:cNvSpPr>
            <a:spLocks noGrp="1"/>
          </p:cNvSpPr>
          <p:nvPr>
            <p:ph idx="1"/>
          </p:nvPr>
        </p:nvSpPr>
        <p:spPr>
          <a:xfrm>
            <a:off x="677334" y="2160590"/>
            <a:ext cx="8596668" cy="2087320"/>
          </a:xfrm>
        </p:spPr>
        <p:txBody>
          <a:bodyPr/>
          <a:lstStyle/>
          <a:p>
            <a:r>
              <a:rPr lang="en-US" altLang="zh-CN" b="0" i="0" u="none" strike="noStrike" dirty="0">
                <a:solidFill>
                  <a:srgbClr val="222222"/>
                </a:solidFill>
                <a:effectLst/>
                <a:latin typeface="Arial" panose="020B0604020202090204" pitchFamily="34" charset="0"/>
              </a:rPr>
              <a:t>20</a:t>
            </a:r>
            <a:r>
              <a:rPr lang="zh-CN" altLang="en-US" b="0" i="0" u="none" strike="noStrike" dirty="0">
                <a:solidFill>
                  <a:srgbClr val="222222"/>
                </a:solidFill>
                <a:effectLst/>
                <a:latin typeface="Arial" panose="020B0604020202090204" pitchFamily="34" charset="0"/>
              </a:rPr>
              <a:t>世纪</a:t>
            </a:r>
            <a:r>
              <a:rPr lang="en-US" altLang="zh-CN" b="0" i="0" u="none" strike="noStrike" dirty="0">
                <a:solidFill>
                  <a:srgbClr val="222222"/>
                </a:solidFill>
                <a:effectLst/>
                <a:latin typeface="Arial" panose="020B0604020202090204" pitchFamily="34" charset="0"/>
              </a:rPr>
              <a:t>90</a:t>
            </a:r>
            <a:r>
              <a:rPr lang="zh-CN" altLang="en-US" b="0" i="0" u="none" strike="noStrike" dirty="0">
                <a:solidFill>
                  <a:srgbClr val="222222"/>
                </a:solidFill>
                <a:effectLst/>
                <a:latin typeface="Arial" panose="020B0604020202090204" pitchFamily="34" charset="0"/>
              </a:rPr>
              <a:t>年代初的石油危机</a:t>
            </a:r>
            <a:endParaRPr lang="en-US" altLang="zh-CN" b="0" i="0" u="none" strike="noStrike" dirty="0">
              <a:solidFill>
                <a:srgbClr val="222222"/>
              </a:solidFill>
              <a:effectLst/>
              <a:latin typeface="Arial" panose="020B0604020202090204" pitchFamily="34" charset="0"/>
            </a:endParaRPr>
          </a:p>
          <a:p>
            <a:r>
              <a:rPr lang="en-US" altLang="zh-CN" b="0" i="0" u="none" strike="noStrike" dirty="0">
                <a:solidFill>
                  <a:srgbClr val="222222"/>
                </a:solidFill>
                <a:effectLst/>
                <a:latin typeface="Arial" panose="020B0604020202090204" pitchFamily="34" charset="0"/>
              </a:rPr>
              <a:t>1990</a:t>
            </a:r>
            <a:r>
              <a:rPr lang="zh-CN" altLang="en-US" b="0" i="0" u="none" strike="noStrike" dirty="0">
                <a:solidFill>
                  <a:srgbClr val="222222"/>
                </a:solidFill>
                <a:effectLst/>
                <a:latin typeface="Arial" panose="020B0604020202090204" pitchFamily="34" charset="0"/>
              </a:rPr>
              <a:t>年，伊拉克的石油出口受到限制，原油价格从</a:t>
            </a:r>
            <a:r>
              <a:rPr lang="en-US" altLang="zh-CN" b="0" i="0" u="none" strike="noStrike" dirty="0">
                <a:solidFill>
                  <a:srgbClr val="222222"/>
                </a:solidFill>
                <a:effectLst/>
                <a:latin typeface="Arial" panose="020B0604020202090204" pitchFamily="34" charset="0"/>
              </a:rPr>
              <a:t>7</a:t>
            </a:r>
            <a:r>
              <a:rPr lang="zh-CN" altLang="en-US" b="0" i="0" u="none" strike="noStrike" dirty="0">
                <a:solidFill>
                  <a:srgbClr val="222222"/>
                </a:solidFill>
                <a:effectLst/>
                <a:latin typeface="Arial" panose="020B0604020202090204" pitchFamily="34" charset="0"/>
              </a:rPr>
              <a:t>月底的每桶</a:t>
            </a:r>
            <a:r>
              <a:rPr lang="en-US" altLang="zh-CN" b="0" i="0" u="none" strike="noStrike" dirty="0">
                <a:solidFill>
                  <a:srgbClr val="222222"/>
                </a:solidFill>
                <a:effectLst/>
                <a:latin typeface="Arial" panose="020B0604020202090204" pitchFamily="34" charset="0"/>
              </a:rPr>
              <a:t>21</a:t>
            </a:r>
            <a:r>
              <a:rPr lang="zh-CN" altLang="en-US" b="0" i="0" u="none" strike="noStrike" dirty="0">
                <a:solidFill>
                  <a:srgbClr val="222222"/>
                </a:solidFill>
                <a:effectLst/>
                <a:latin typeface="Arial" panose="020B0604020202090204" pitchFamily="34" charset="0"/>
              </a:rPr>
              <a:t>美元上涨至</a:t>
            </a:r>
            <a:r>
              <a:rPr lang="en-US" altLang="zh-CN" b="0" i="0" u="none" strike="noStrike" dirty="0">
                <a:solidFill>
                  <a:srgbClr val="222222"/>
                </a:solidFill>
                <a:effectLst/>
                <a:latin typeface="Arial" panose="020B0604020202090204" pitchFamily="34" charset="0"/>
              </a:rPr>
              <a:t>10</a:t>
            </a:r>
            <a:r>
              <a:rPr lang="zh-CN" altLang="en-US" b="0" i="0" u="none" strike="noStrike" dirty="0">
                <a:solidFill>
                  <a:srgbClr val="222222"/>
                </a:solidFill>
                <a:effectLst/>
                <a:latin typeface="Arial" panose="020B0604020202090204" pitchFamily="34" charset="0"/>
              </a:rPr>
              <a:t>月中旬的每桶</a:t>
            </a:r>
            <a:r>
              <a:rPr lang="en-US" altLang="zh-CN" b="0" i="0" u="none" strike="noStrike" dirty="0">
                <a:solidFill>
                  <a:srgbClr val="222222"/>
                </a:solidFill>
                <a:effectLst/>
                <a:latin typeface="Arial" panose="020B0604020202090204" pitchFamily="34" charset="0"/>
              </a:rPr>
              <a:t>46</a:t>
            </a:r>
            <a:r>
              <a:rPr lang="zh-CN" altLang="en-US" b="0" i="0" u="none" strike="noStrike" dirty="0">
                <a:solidFill>
                  <a:srgbClr val="222222"/>
                </a:solidFill>
                <a:effectLst/>
                <a:latin typeface="Arial" panose="020B0604020202090204" pitchFamily="34" charset="0"/>
              </a:rPr>
              <a:t>美元，增幅达</a:t>
            </a:r>
            <a:r>
              <a:rPr lang="en-US" altLang="zh-CN" b="0" i="0" u="none" strike="noStrike" dirty="0">
                <a:solidFill>
                  <a:srgbClr val="222222"/>
                </a:solidFill>
                <a:effectLst/>
                <a:latin typeface="Arial" panose="020B0604020202090204" pitchFamily="34" charset="0"/>
              </a:rPr>
              <a:t>113%</a:t>
            </a:r>
            <a:endParaRPr lang="en-US" altLang="zh-CN" b="0" i="0" u="none" strike="noStrike" dirty="0">
              <a:solidFill>
                <a:srgbClr val="222222"/>
              </a:solidFill>
              <a:effectLst/>
              <a:latin typeface="Arial" panose="020B0604020202090204" pitchFamily="34" charset="0"/>
            </a:endParaRPr>
          </a:p>
          <a:p>
            <a:r>
              <a:rPr lang="zh-CN" altLang="en-US" b="0" i="0" u="none" strike="noStrike" dirty="0">
                <a:solidFill>
                  <a:srgbClr val="222222"/>
                </a:solidFill>
                <a:effectLst/>
                <a:latin typeface="Arial" panose="020B0604020202090204" pitchFamily="34" charset="0"/>
              </a:rPr>
              <a:t>美国通货膨胀率上升至</a:t>
            </a:r>
            <a:r>
              <a:rPr lang="en-US" altLang="zh-CN" b="0" i="0" u="none" strike="noStrike" dirty="0">
                <a:solidFill>
                  <a:srgbClr val="222222"/>
                </a:solidFill>
                <a:effectLst/>
                <a:latin typeface="Arial" panose="020B0604020202090204" pitchFamily="34" charset="0"/>
              </a:rPr>
              <a:t>6.11%</a:t>
            </a:r>
            <a:endParaRPr lang="en-US" altLang="zh-CN" b="0" i="0" u="none" strike="noStrike" dirty="0">
              <a:solidFill>
                <a:srgbClr val="222222"/>
              </a:solidFill>
              <a:effectLst/>
              <a:latin typeface="Arial" panose="020B0604020202090204" pitchFamily="34" charset="0"/>
            </a:endParaRPr>
          </a:p>
          <a:p>
            <a:r>
              <a:rPr lang="zh-CN" altLang="en-US" b="0" i="0" u="none" strike="noStrike" dirty="0">
                <a:solidFill>
                  <a:srgbClr val="222222"/>
                </a:solidFill>
                <a:effectLst/>
                <a:latin typeface="Arial" panose="020B0604020202090204" pitchFamily="34" charset="0"/>
              </a:rPr>
              <a:t>英国的平均通胀率达到</a:t>
            </a:r>
            <a:r>
              <a:rPr lang="en-US" altLang="zh-CN" b="0" i="0" u="none" strike="noStrike" dirty="0">
                <a:solidFill>
                  <a:srgbClr val="222222"/>
                </a:solidFill>
                <a:effectLst/>
                <a:latin typeface="Arial" panose="020B0604020202090204" pitchFamily="34" charset="0"/>
              </a:rPr>
              <a:t>7.02%</a:t>
            </a:r>
            <a:r>
              <a:rPr lang="zh-CN" altLang="en-US" b="0" i="0" u="none" strike="noStrike" dirty="0">
                <a:solidFill>
                  <a:srgbClr val="222222"/>
                </a:solidFill>
                <a:effectLst/>
                <a:latin typeface="Arial" panose="020B0604020202090204" pitchFamily="34" charset="0"/>
              </a:rPr>
              <a:t>，这是自</a:t>
            </a:r>
            <a:r>
              <a:rPr lang="en-US" altLang="zh-CN" b="0" i="0" u="none" strike="noStrike" dirty="0">
                <a:solidFill>
                  <a:srgbClr val="222222"/>
                </a:solidFill>
                <a:effectLst/>
                <a:latin typeface="Arial" panose="020B0604020202090204" pitchFamily="34" charset="0"/>
              </a:rPr>
              <a:t>1980</a:t>
            </a:r>
            <a:r>
              <a:rPr lang="zh-CN" altLang="en-US" b="0" i="0" u="none" strike="noStrike" dirty="0">
                <a:solidFill>
                  <a:srgbClr val="222222"/>
                </a:solidFill>
                <a:effectLst/>
                <a:latin typeface="Arial" panose="020B0604020202090204" pitchFamily="34" charset="0"/>
              </a:rPr>
              <a:t>年代初以来的最高水平。</a:t>
            </a:r>
            <a:endParaRPr kumimoji="1" lang="zh-CN"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77334" y="609600"/>
            <a:ext cx="8596668" cy="830580"/>
          </a:xfrm>
        </p:spPr>
        <p:txBody>
          <a:bodyPr/>
          <a:lstStyle/>
          <a:p>
            <a:r>
              <a:rPr kumimoji="1" lang="zh-CN" altLang="en-US" dirty="0"/>
              <a:t>第十一讲 马歇尔和经济学原理</a:t>
            </a:r>
            <a:endParaRPr kumimoji="1" lang="zh-CN" altLang="en-US" dirty="0"/>
          </a:p>
        </p:txBody>
      </p:sp>
      <p:sp>
        <p:nvSpPr>
          <p:cNvPr id="5" name="内容占位符 4"/>
          <p:cNvSpPr>
            <a:spLocks noGrp="1"/>
          </p:cNvSpPr>
          <p:nvPr>
            <p:ph idx="1"/>
          </p:nvPr>
        </p:nvSpPr>
        <p:spPr/>
        <p:txBody>
          <a:bodyPr/>
          <a:lstStyle/>
          <a:p>
            <a:r>
              <a:rPr lang="zh-CN" altLang="en-US" sz="1800" dirty="0">
                <a:latin typeface="+mn-ea"/>
                <a:ea typeface="+mn-ea"/>
              </a:rPr>
              <a:t>阿尔弗雷德</a:t>
            </a:r>
            <a:r>
              <a:rPr lang="en-US" altLang="zh-CN" sz="1800" dirty="0">
                <a:latin typeface="+mn-ea"/>
                <a:ea typeface="+mn-ea"/>
              </a:rPr>
              <a:t>·</a:t>
            </a:r>
            <a:r>
              <a:rPr lang="zh-CN" altLang="en-US" sz="1800" dirty="0">
                <a:latin typeface="+mn-ea"/>
                <a:ea typeface="+mn-ea"/>
              </a:rPr>
              <a:t>马歇尔（</a:t>
            </a:r>
            <a:r>
              <a:rPr lang="en-GB" altLang="zh-CN" sz="1800" dirty="0">
                <a:latin typeface="+mn-ea"/>
                <a:ea typeface="+mn-ea"/>
              </a:rPr>
              <a:t>Alfred Marshall</a:t>
            </a:r>
            <a:r>
              <a:rPr lang="zh-CN" altLang="en-GB" sz="1800" dirty="0">
                <a:latin typeface="+mn-ea"/>
                <a:ea typeface="+mn-ea"/>
              </a:rPr>
              <a:t>，</a:t>
            </a:r>
            <a:r>
              <a:rPr lang="en-GB" altLang="zh-CN" sz="1800" dirty="0">
                <a:latin typeface="+mn-ea"/>
                <a:ea typeface="+mn-ea"/>
              </a:rPr>
              <a:t>1842—1924</a:t>
            </a:r>
            <a:r>
              <a:rPr lang="zh-CN" altLang="en-GB" sz="1800" dirty="0">
                <a:latin typeface="+mn-ea"/>
                <a:ea typeface="+mn-ea"/>
              </a:rPr>
              <a:t>）</a:t>
            </a:r>
            <a:r>
              <a:rPr lang="zh-CN" altLang="en-US" sz="1800" dirty="0">
                <a:latin typeface="+mn-ea"/>
                <a:ea typeface="+mn-ea"/>
              </a:rPr>
              <a:t>近代英国最著名的经济学家，新古典学派的创始人，剑桥大学经济学教授</a:t>
            </a:r>
            <a:r>
              <a:rPr lang="en-US" altLang="zh-CN" sz="1800" dirty="0">
                <a:latin typeface="+mn-ea"/>
                <a:ea typeface="+mn-ea"/>
              </a:rPr>
              <a:t>19</a:t>
            </a:r>
            <a:r>
              <a:rPr lang="zh-CN" altLang="en-US" sz="1800" dirty="0">
                <a:latin typeface="+mn-ea"/>
                <a:ea typeface="+mn-ea"/>
              </a:rPr>
              <a:t>世纪末和</a:t>
            </a:r>
            <a:r>
              <a:rPr lang="en-US" altLang="zh-CN" sz="1800" dirty="0">
                <a:latin typeface="+mn-ea"/>
                <a:ea typeface="+mn-ea"/>
              </a:rPr>
              <a:t>20</a:t>
            </a:r>
            <a:r>
              <a:rPr lang="zh-CN" altLang="en-US" sz="1800" dirty="0">
                <a:latin typeface="+mn-ea"/>
                <a:ea typeface="+mn-ea"/>
              </a:rPr>
              <a:t>世纪初英国经济学界最重要的人物。</a:t>
            </a:r>
            <a:endParaRPr lang="en-US" altLang="zh-CN" sz="1800" dirty="0">
              <a:latin typeface="+mn-ea"/>
              <a:ea typeface="+mn-ea"/>
            </a:endParaRPr>
          </a:p>
          <a:p>
            <a:r>
              <a:rPr lang="zh-CN" altLang="en-US" dirty="0">
                <a:latin typeface="+mn-ea"/>
              </a:rPr>
              <a:t>先后在圣约翰学院、布里斯托大学和牛津大学任教</a:t>
            </a:r>
            <a:endParaRPr lang="en-US" altLang="zh-CN" dirty="0">
              <a:latin typeface="+mn-ea"/>
            </a:endParaRPr>
          </a:p>
          <a:p>
            <a:r>
              <a:rPr lang="en-US" altLang="zh-CN" sz="1800" dirty="0">
                <a:latin typeface="+mn-ea"/>
                <a:ea typeface="+mn-ea"/>
              </a:rPr>
              <a:t>43</a:t>
            </a:r>
            <a:r>
              <a:rPr lang="zh-CN" altLang="en-US" sz="1800" dirty="0">
                <a:latin typeface="+mn-ea"/>
                <a:ea typeface="+mn-ea"/>
              </a:rPr>
              <a:t>岁回到剑桥大学</a:t>
            </a:r>
            <a:endParaRPr lang="zh-CN" altLang="en-US" sz="1800" dirty="0">
              <a:latin typeface="+mn-ea"/>
              <a:ea typeface="+mn-ea"/>
            </a:endParaRPr>
          </a:p>
          <a:p>
            <a:r>
              <a:rPr lang="zh-CN" altLang="en-US" dirty="0"/>
              <a:t>将这门学科的名字正式从“政治经济学”改为“经济学”</a:t>
            </a:r>
            <a:endParaRPr lang="en-US" altLang="zh-CN" dirty="0"/>
          </a:p>
          <a:p>
            <a:r>
              <a:rPr lang="zh-CN" altLang="en-US" dirty="0"/>
              <a:t>确认影响经济的是自然规律而非国家政策</a:t>
            </a:r>
            <a:endParaRPr lang="en-US" altLang="zh-CN" dirty="0"/>
          </a:p>
          <a:p>
            <a:r>
              <a:rPr lang="zh-CN" altLang="en-US" dirty="0"/>
              <a:t>亚当</a:t>
            </a:r>
            <a:r>
              <a:rPr lang="en-US" altLang="zh-CN" dirty="0"/>
              <a:t>·</a:t>
            </a:r>
            <a:r>
              <a:rPr lang="zh-CN" altLang="en-US" dirty="0"/>
              <a:t>斯密提出了经济增长的基本原理（“自由体系”）</a:t>
            </a:r>
            <a:endParaRPr lang="en-US" altLang="zh-CN" dirty="0"/>
          </a:p>
          <a:p>
            <a:r>
              <a:rPr lang="zh-CN" altLang="en-US" dirty="0"/>
              <a:t>但马歇尔创造了推进斯密体系的发动机</a:t>
            </a:r>
            <a:endParaRPr lang="zh-CN"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第十一讲 凯恩斯</a:t>
            </a:r>
            <a:endParaRPr kumimoji="1" lang="zh-CN" altLang="en-US" dirty="0"/>
          </a:p>
        </p:txBody>
      </p:sp>
      <p:sp>
        <p:nvSpPr>
          <p:cNvPr id="3" name="内容占位符 2"/>
          <p:cNvSpPr>
            <a:spLocks noGrp="1"/>
          </p:cNvSpPr>
          <p:nvPr>
            <p:ph idx="1"/>
          </p:nvPr>
        </p:nvSpPr>
        <p:spPr/>
        <p:txBody>
          <a:bodyPr/>
          <a:lstStyle/>
          <a:p>
            <a:r>
              <a:rPr kumimoji="1" lang="en-US" altLang="zh-CN" dirty="0"/>
              <a:t>1990</a:t>
            </a:r>
            <a:r>
              <a:rPr kumimoji="1" lang="zh-CN" altLang="en-US" dirty="0"/>
              <a:t>年，固定资产投资达</a:t>
            </a:r>
            <a:r>
              <a:rPr kumimoji="1" lang="en-US" altLang="zh-CN" dirty="0"/>
              <a:t>117.2</a:t>
            </a:r>
            <a:r>
              <a:rPr kumimoji="1" lang="zh-CN" altLang="en-US" dirty="0"/>
              <a:t>万日元</a:t>
            </a:r>
            <a:endParaRPr kumimoji="1" lang="en-US" altLang="zh-CN" dirty="0"/>
          </a:p>
          <a:p>
            <a:r>
              <a:rPr kumimoji="1" lang="en-US" altLang="zh-CN" dirty="0"/>
              <a:t>2020</a:t>
            </a:r>
            <a:r>
              <a:rPr kumimoji="1" lang="zh-CN" altLang="en-US" dirty="0"/>
              <a:t>年，固定资产投资仅为</a:t>
            </a:r>
            <a:r>
              <a:rPr kumimoji="1" lang="en-US" altLang="zh-CN" dirty="0"/>
              <a:t>79</a:t>
            </a:r>
            <a:r>
              <a:rPr kumimoji="1" lang="zh-CN" altLang="en-US" dirty="0"/>
              <a:t>万日元</a:t>
            </a:r>
            <a:endParaRPr kumimoji="1" lang="en-US" altLang="zh-CN" dirty="0"/>
          </a:p>
          <a:p>
            <a:endParaRPr kumimoji="1" lang="zh-CN" altLang="en-US" dirty="0"/>
          </a:p>
        </p:txBody>
      </p:sp>
      <p:pic>
        <p:nvPicPr>
          <p:cNvPr id="4" name="图片 3"/>
          <p:cNvPicPr>
            <a:picLocks noChangeAspect="1"/>
          </p:cNvPicPr>
          <p:nvPr/>
        </p:nvPicPr>
        <p:blipFill>
          <a:blip r:embed="rId1"/>
          <a:stretch>
            <a:fillRect/>
          </a:stretch>
        </p:blipFill>
        <p:spPr>
          <a:xfrm>
            <a:off x="1543050" y="3152775"/>
            <a:ext cx="5257800" cy="2667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第十一讲 凯恩斯</a:t>
            </a:r>
            <a:endParaRPr kumimoji="1" lang="zh-CN" altLang="en-US" dirty="0"/>
          </a:p>
        </p:txBody>
      </p:sp>
      <p:sp>
        <p:nvSpPr>
          <p:cNvPr id="3" name="内容占位符 2"/>
          <p:cNvSpPr>
            <a:spLocks noGrp="1"/>
          </p:cNvSpPr>
          <p:nvPr>
            <p:ph idx="1"/>
          </p:nvPr>
        </p:nvSpPr>
        <p:spPr/>
        <p:txBody>
          <a:bodyPr/>
          <a:lstStyle/>
          <a:p>
            <a:r>
              <a:rPr kumimoji="1" lang="zh-CN" altLang="en-US" dirty="0"/>
              <a:t>通货紧缩：社会总供给大于社会总需求</a:t>
            </a:r>
            <a:endParaRPr kumimoji="1" lang="en-US" altLang="zh-CN" dirty="0"/>
          </a:p>
          <a:p>
            <a:r>
              <a:rPr kumimoji="1" lang="zh-CN" altLang="en-US" dirty="0"/>
              <a:t>重新审视大萧条</a:t>
            </a:r>
            <a:endParaRPr kumimoji="1" lang="en-US" altLang="zh-CN" dirty="0"/>
          </a:p>
          <a:p>
            <a:endParaRPr kumimoji="1" lang="en-US" altLang="zh-CN" dirty="0"/>
          </a:p>
          <a:p>
            <a:endParaRPr kumimoji="1" lang="en-US" altLang="zh-CN" dirty="0"/>
          </a:p>
          <a:p>
            <a:endParaRPr kumimoji="1" lang="zh-CN" altLang="en-US" dirty="0"/>
          </a:p>
        </p:txBody>
      </p:sp>
      <p:pic>
        <p:nvPicPr>
          <p:cNvPr id="5" name="图片 4"/>
          <p:cNvPicPr>
            <a:picLocks noChangeAspect="1"/>
          </p:cNvPicPr>
          <p:nvPr/>
        </p:nvPicPr>
        <p:blipFill>
          <a:blip r:embed="rId1"/>
          <a:stretch>
            <a:fillRect/>
          </a:stretch>
        </p:blipFill>
        <p:spPr>
          <a:xfrm>
            <a:off x="2052465" y="3150225"/>
            <a:ext cx="7221537" cy="309817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第十一讲 凯恩斯</a:t>
            </a:r>
            <a:endParaRPr kumimoji="1" lang="zh-CN" altLang="en-US" dirty="0"/>
          </a:p>
        </p:txBody>
      </p:sp>
      <p:sp>
        <p:nvSpPr>
          <p:cNvPr id="3" name="内容占位符 2"/>
          <p:cNvSpPr>
            <a:spLocks noGrp="1"/>
          </p:cNvSpPr>
          <p:nvPr>
            <p:ph idx="1"/>
          </p:nvPr>
        </p:nvSpPr>
        <p:spPr>
          <a:xfrm>
            <a:off x="677334" y="1930401"/>
            <a:ext cx="8596668" cy="4110962"/>
          </a:xfrm>
        </p:spPr>
        <p:txBody>
          <a:bodyPr/>
          <a:lstStyle/>
          <a:p>
            <a:r>
              <a:rPr kumimoji="1" lang="zh-CN" altLang="en-US" dirty="0"/>
              <a:t>亚当</a:t>
            </a:r>
            <a:r>
              <a:rPr kumimoji="1" lang="en-US" altLang="zh-CN" dirty="0"/>
              <a:t>·</a:t>
            </a:r>
            <a:r>
              <a:rPr kumimoji="1" lang="zh-CN" altLang="en-US" dirty="0"/>
              <a:t>斯密模型的基本前提</a:t>
            </a:r>
            <a:endParaRPr kumimoji="1" lang="en-US" altLang="zh-CN" dirty="0"/>
          </a:p>
          <a:p>
            <a:r>
              <a:rPr kumimoji="1" lang="zh-CN" altLang="en-US" dirty="0"/>
              <a:t>自由贸易</a:t>
            </a:r>
            <a:endParaRPr kumimoji="1" lang="en-US" altLang="zh-CN" dirty="0"/>
          </a:p>
          <a:p>
            <a:r>
              <a:rPr kumimoji="1" lang="zh-CN" altLang="en-US" dirty="0"/>
              <a:t>平衡预算</a:t>
            </a:r>
            <a:endParaRPr kumimoji="1" lang="en-US" altLang="zh-CN" dirty="0"/>
          </a:p>
          <a:p>
            <a:r>
              <a:rPr kumimoji="1" lang="zh-CN" altLang="en-US" dirty="0"/>
              <a:t>低税收</a:t>
            </a:r>
            <a:endParaRPr kumimoji="1" lang="en-US" altLang="zh-CN" dirty="0"/>
          </a:p>
          <a:p>
            <a:r>
              <a:rPr kumimoji="1" lang="zh-CN" altLang="en-US" dirty="0"/>
              <a:t>金本位</a:t>
            </a:r>
            <a:endParaRPr kumimoji="1" lang="en-US" altLang="zh-CN" dirty="0"/>
          </a:p>
          <a:p>
            <a:r>
              <a:rPr kumimoji="1" lang="zh-CN" altLang="en-US" dirty="0"/>
              <a:t>凯恩斯认为，亚当</a:t>
            </a:r>
            <a:r>
              <a:rPr kumimoji="1" lang="en-US" altLang="zh-CN" dirty="0"/>
              <a:t>·</a:t>
            </a:r>
            <a:r>
              <a:rPr kumimoji="1" lang="zh-CN" altLang="en-US" dirty="0"/>
              <a:t>斯密模型不是普遍的或通用的、</a:t>
            </a:r>
            <a:endParaRPr kumimoji="1" lang="en-US" altLang="zh-CN" dirty="0"/>
          </a:p>
          <a:p>
            <a:r>
              <a:rPr kumimoji="1" lang="zh-CN" altLang="en-US" dirty="0"/>
              <a:t>它是一种“特例”</a:t>
            </a:r>
            <a:endParaRPr kumimoji="1" lang="en-US" altLang="zh-CN" dirty="0"/>
          </a:p>
          <a:p>
            <a:r>
              <a:rPr kumimoji="1" lang="zh-CN" altLang="en-US" dirty="0"/>
              <a:t>充分就业的特例</a:t>
            </a:r>
            <a:endParaRPr kumimoji="1" lang="zh-CN"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第十一讲 凯恩斯</a:t>
            </a:r>
            <a:endParaRPr kumimoji="1" lang="zh-CN" altLang="en-US" dirty="0"/>
          </a:p>
        </p:txBody>
      </p:sp>
      <p:sp>
        <p:nvSpPr>
          <p:cNvPr id="3" name="内容占位符 2"/>
          <p:cNvSpPr>
            <a:spLocks noGrp="1"/>
          </p:cNvSpPr>
          <p:nvPr>
            <p:ph idx="1"/>
          </p:nvPr>
        </p:nvSpPr>
        <p:spPr>
          <a:xfrm>
            <a:off x="677333" y="2160589"/>
            <a:ext cx="9728307" cy="3880773"/>
          </a:xfrm>
        </p:spPr>
        <p:txBody>
          <a:bodyPr/>
          <a:lstStyle/>
          <a:p>
            <a:r>
              <a:rPr kumimoji="1" lang="zh-CN" altLang="en-US" dirty="0"/>
              <a:t>凯恩斯认为：</a:t>
            </a:r>
            <a:endParaRPr kumimoji="1" lang="en-US" altLang="zh-CN" dirty="0"/>
          </a:p>
          <a:p>
            <a:r>
              <a:rPr kumimoji="1" lang="zh-CN" altLang="en-US" dirty="0"/>
              <a:t>（</a:t>
            </a:r>
            <a:r>
              <a:rPr kumimoji="1" lang="en-US" altLang="zh-CN" dirty="0"/>
              <a:t>1</a:t>
            </a:r>
            <a:r>
              <a:rPr kumimoji="1" lang="zh-CN" altLang="en-US" dirty="0"/>
              <a:t>）储蓄增长减少收入并减缓经济增长。</a:t>
            </a:r>
            <a:endParaRPr kumimoji="1" lang="en-US" altLang="zh-CN" dirty="0"/>
          </a:p>
          <a:p>
            <a:r>
              <a:rPr kumimoji="1" lang="zh-CN" altLang="en-US" dirty="0"/>
              <a:t>（</a:t>
            </a:r>
            <a:r>
              <a:rPr kumimoji="1" lang="en-US" altLang="zh-CN" dirty="0"/>
              <a:t>2</a:t>
            </a:r>
            <a:r>
              <a:rPr kumimoji="1" lang="zh-CN" altLang="en-US" dirty="0"/>
              <a:t>）在激励投资方面，消费比生产更重要。</a:t>
            </a:r>
            <a:endParaRPr kumimoji="1" lang="en-US" altLang="zh-CN" dirty="0"/>
          </a:p>
          <a:p>
            <a:r>
              <a:rPr kumimoji="1" lang="zh-CN" altLang="en-US" dirty="0"/>
              <a:t>（</a:t>
            </a:r>
            <a:r>
              <a:rPr kumimoji="1" lang="en-US" altLang="zh-CN" dirty="0"/>
              <a:t>3</a:t>
            </a:r>
            <a:r>
              <a:rPr kumimoji="1" lang="zh-CN" altLang="en-US" dirty="0"/>
              <a:t>）在经济衰退期间，应主动将预算保持在不平衡状态，采取扩张的财政和货币政策。</a:t>
            </a:r>
            <a:endParaRPr kumimoji="1" lang="en-US" altLang="zh-CN" dirty="0"/>
          </a:p>
          <a:p>
            <a:r>
              <a:rPr kumimoji="1" lang="zh-CN" altLang="en-US" dirty="0"/>
              <a:t>（</a:t>
            </a:r>
            <a:r>
              <a:rPr kumimoji="1" lang="en-US" altLang="zh-CN" dirty="0"/>
              <a:t>4</a:t>
            </a:r>
            <a:r>
              <a:rPr kumimoji="1" lang="zh-CN" altLang="en-US" dirty="0"/>
              <a:t>）只要有必要，政府就应该放弃自由政策并干预市场。</a:t>
            </a:r>
            <a:endParaRPr kumimoji="1" lang="en-US" altLang="zh-CN" dirty="0"/>
          </a:p>
          <a:p>
            <a:r>
              <a:rPr kumimoji="1" lang="zh-CN" altLang="en-US" dirty="0"/>
              <a:t>“凯恩斯想另建一座不同房屋，工作在这个房屋中，偶尔将斯密的房屋当作度假房。”</a:t>
            </a:r>
            <a:endParaRPr kumimoji="1" lang="en-US" altLang="zh-CN" dirty="0"/>
          </a:p>
          <a:p>
            <a:endParaRPr kumimoji="1" lang="zh-CN"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第十一讲 凯恩斯</a:t>
            </a:r>
            <a:endParaRPr kumimoji="1" lang="zh-CN" altLang="en-US" dirty="0"/>
          </a:p>
        </p:txBody>
      </p:sp>
      <p:sp>
        <p:nvSpPr>
          <p:cNvPr id="3" name="内容占位符 2"/>
          <p:cNvSpPr>
            <a:spLocks noGrp="1"/>
          </p:cNvSpPr>
          <p:nvPr>
            <p:ph idx="1"/>
          </p:nvPr>
        </p:nvSpPr>
        <p:spPr/>
        <p:txBody>
          <a:bodyPr/>
          <a:lstStyle/>
          <a:p>
            <a:r>
              <a:rPr kumimoji="1" lang="zh-CN" altLang="en-US" dirty="0"/>
              <a:t>凯恩斯反对古典主义的看法</a:t>
            </a:r>
            <a:r>
              <a:rPr kumimoji="1" lang="en-US" altLang="zh-CN" dirty="0"/>
              <a:t>——</a:t>
            </a:r>
            <a:r>
              <a:rPr kumimoji="1" lang="zh-CN" altLang="en-US" dirty="0"/>
              <a:t>市场机制能长期自我调节。</a:t>
            </a:r>
            <a:endParaRPr kumimoji="1" lang="en-US" altLang="zh-CN" dirty="0"/>
          </a:p>
          <a:p>
            <a:r>
              <a:rPr kumimoji="1" lang="zh-CN" altLang="en-US" dirty="0"/>
              <a:t>他的模型基于市场体系有内在的、不可避免的缺陷</a:t>
            </a:r>
            <a:r>
              <a:rPr kumimoji="1" lang="en-US" altLang="zh-CN" dirty="0"/>
              <a:t>——</a:t>
            </a:r>
            <a:r>
              <a:rPr kumimoji="1" lang="zh-CN" altLang="en-US" dirty="0"/>
              <a:t>储蓄与投资的脱节。</a:t>
            </a:r>
            <a:endParaRPr kumimoji="1" lang="zh-CN" altLang="en-US" dirty="0"/>
          </a:p>
          <a:p>
            <a:r>
              <a:rPr kumimoji="1" lang="zh-CN" altLang="en-US" dirty="0"/>
              <a:t>如果储蓄没有被投资，经济总产出就会低于充分就业的水平。</a:t>
            </a:r>
            <a:endParaRPr kumimoji="1" lang="en-US" altLang="zh-CN" dirty="0"/>
          </a:p>
          <a:p>
            <a:r>
              <a:rPr kumimoji="1" lang="zh-CN" altLang="en-US" dirty="0"/>
              <a:t>当收入和财富积累时，储蓄就越可能不被投资。</a:t>
            </a:r>
            <a:endParaRPr kumimoji="1" lang="en-US" altLang="zh-CN" dirty="0"/>
          </a:p>
          <a:p>
            <a:r>
              <a:rPr kumimoji="1" lang="zh-CN" altLang="en-US" dirty="0"/>
              <a:t>一个“心理规律”</a:t>
            </a:r>
            <a:r>
              <a:rPr kumimoji="1" lang="en-US" altLang="zh-CN" dirty="0"/>
              <a:t>——</a:t>
            </a:r>
            <a:r>
              <a:rPr kumimoji="1" lang="zh-CN" altLang="en-US" dirty="0"/>
              <a:t>边际储蓄倾向。</a:t>
            </a:r>
            <a:endParaRPr kumimoji="1" lang="en-US" altLang="zh-CN" dirty="0"/>
          </a:p>
          <a:p>
            <a:r>
              <a:rPr kumimoji="1" lang="zh-CN" altLang="en-US" dirty="0"/>
              <a:t>边际储蓄倾向随收入的增加而增加。</a:t>
            </a:r>
            <a:endParaRPr kumimoji="1" lang="en-US" altLang="zh-CN" dirty="0"/>
          </a:p>
          <a:p>
            <a:endParaRPr kumimoji="1" lang="en-US" altLang="zh-CN" dirty="0"/>
          </a:p>
          <a:p>
            <a:endParaRPr kumimoji="1" lang="zh-CN"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第十一讲 凯恩斯</a:t>
            </a:r>
            <a:endParaRPr kumimoji="1" lang="zh-CN" altLang="en-US" dirty="0"/>
          </a:p>
        </p:txBody>
      </p:sp>
      <p:sp>
        <p:nvSpPr>
          <p:cNvPr id="3" name="内容占位符 2"/>
          <p:cNvSpPr>
            <a:spLocks noGrp="1"/>
          </p:cNvSpPr>
          <p:nvPr>
            <p:ph idx="1"/>
          </p:nvPr>
        </p:nvSpPr>
        <p:spPr>
          <a:xfrm>
            <a:off x="677334" y="2160589"/>
            <a:ext cx="9495366" cy="3880773"/>
          </a:xfrm>
        </p:spPr>
        <p:txBody>
          <a:bodyPr/>
          <a:lstStyle/>
          <a:p>
            <a:r>
              <a:rPr kumimoji="1" lang="zh-CN" altLang="en-US" dirty="0"/>
              <a:t>大萧条期间，凯恩斯抨击储蓄者，因为储蓄者减少支出，摆脱债务，等待复苏。</a:t>
            </a:r>
            <a:endParaRPr kumimoji="1" lang="en-US" altLang="zh-CN" dirty="0"/>
          </a:p>
          <a:p>
            <a:r>
              <a:rPr kumimoji="1" lang="zh-CN" altLang="en-US" dirty="0"/>
              <a:t>储蓄是一种不可靠的支出形式，只有储蓄被工商企业投资时才是有效的。</a:t>
            </a:r>
            <a:endParaRPr kumimoji="1" lang="en-US" altLang="zh-CN" dirty="0"/>
          </a:p>
          <a:p>
            <a:endParaRPr kumimoji="1" lang="en-US" altLang="zh-CN" dirty="0"/>
          </a:p>
          <a:p>
            <a:r>
              <a:rPr kumimoji="1" lang="zh-CN" altLang="en-US" dirty="0"/>
              <a:t>有效需求</a:t>
            </a:r>
            <a:endParaRPr kumimoji="1" lang="en-US" altLang="zh-CN" dirty="0"/>
          </a:p>
          <a:p>
            <a:r>
              <a:rPr kumimoji="1" lang="en-US" altLang="zh-CN" dirty="0"/>
              <a:t>Y=</a:t>
            </a:r>
            <a:r>
              <a:rPr kumimoji="1" lang="zh-CN" altLang="en-US" dirty="0"/>
              <a:t> </a:t>
            </a:r>
            <a:r>
              <a:rPr kumimoji="1" lang="en-US" altLang="zh-CN" dirty="0"/>
              <a:t>C+I</a:t>
            </a:r>
            <a:endParaRPr kumimoji="1" lang="en-US" altLang="zh-CN" dirty="0"/>
          </a:p>
          <a:p>
            <a:r>
              <a:rPr kumimoji="1" lang="zh-CN" altLang="en-US" dirty="0"/>
              <a:t>储蓄不被工商企业投资，</a:t>
            </a:r>
            <a:r>
              <a:rPr kumimoji="1" lang="en-US" altLang="zh-CN" dirty="0"/>
              <a:t>GDP</a:t>
            </a:r>
            <a:r>
              <a:rPr kumimoji="1" lang="zh-CN" altLang="en-US" dirty="0"/>
              <a:t>就不能达到有效水平，衰退或萧条说明有效需求不足。</a:t>
            </a:r>
            <a:endParaRPr kumimoji="1" lang="en-US" altLang="zh-CN" dirty="0"/>
          </a:p>
          <a:p>
            <a:r>
              <a:rPr kumimoji="1" lang="zh-CN" altLang="en-US" dirty="0"/>
              <a:t>解决衰退的方法是什么？增加有效需求！</a:t>
            </a:r>
            <a:endParaRPr kumimoji="1" lang="zh-CN"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第十一讲 凯恩斯</a:t>
            </a:r>
            <a:endParaRPr kumimoji="1" lang="zh-CN" altLang="en-US" dirty="0"/>
          </a:p>
        </p:txBody>
      </p:sp>
      <p:sp>
        <p:nvSpPr>
          <p:cNvPr id="3" name="内容占位符 2"/>
          <p:cNvSpPr>
            <a:spLocks noGrp="1"/>
          </p:cNvSpPr>
          <p:nvPr>
            <p:ph idx="1"/>
          </p:nvPr>
        </p:nvSpPr>
        <p:spPr/>
        <p:txBody>
          <a:bodyPr/>
          <a:lstStyle/>
          <a:p>
            <a:r>
              <a:rPr kumimoji="1" lang="zh-CN" altLang="en-US" dirty="0"/>
              <a:t>在衰退期间，商界担心风险，不在投资（</a:t>
            </a:r>
            <a:r>
              <a:rPr kumimoji="1" lang="en-US" altLang="zh-CN" dirty="0"/>
              <a:t>I</a:t>
            </a:r>
            <a:r>
              <a:rPr kumimoji="1" lang="zh-CN" altLang="en-US" dirty="0"/>
              <a:t>）上投入资本</a:t>
            </a:r>
            <a:endParaRPr kumimoji="1" lang="en-US" altLang="zh-CN" dirty="0"/>
          </a:p>
          <a:p>
            <a:r>
              <a:rPr kumimoji="1" lang="zh-CN" altLang="en-US" dirty="0"/>
              <a:t>消费者由于收入的不确定性而不愿增加消费（</a:t>
            </a:r>
            <a:r>
              <a:rPr kumimoji="1" lang="en-US" altLang="zh-CN" dirty="0"/>
              <a:t>C</a:t>
            </a:r>
            <a:r>
              <a:rPr kumimoji="1" lang="zh-CN" altLang="en-US" dirty="0"/>
              <a:t>）</a:t>
            </a:r>
            <a:endParaRPr kumimoji="1" lang="en-US" altLang="zh-CN" dirty="0"/>
          </a:p>
          <a:p>
            <a:endParaRPr kumimoji="1" lang="en-US" altLang="zh-CN" dirty="0"/>
          </a:p>
          <a:p>
            <a:r>
              <a:rPr kumimoji="1" lang="zh-CN" altLang="en-US" dirty="0"/>
              <a:t>将政府支出加入进来</a:t>
            </a:r>
            <a:endParaRPr kumimoji="1" lang="en-US" altLang="zh-CN" dirty="0"/>
          </a:p>
          <a:p>
            <a:r>
              <a:rPr kumimoji="1" lang="en-US" altLang="zh-CN" dirty="0"/>
              <a:t>Y=</a:t>
            </a:r>
            <a:r>
              <a:rPr kumimoji="1" lang="zh-CN" altLang="en-US" dirty="0"/>
              <a:t> </a:t>
            </a:r>
            <a:r>
              <a:rPr kumimoji="1" lang="en-US" altLang="zh-CN" dirty="0"/>
              <a:t>C+I+G</a:t>
            </a:r>
            <a:endParaRPr kumimoji="1" lang="en-US" altLang="zh-CN" dirty="0"/>
          </a:p>
          <a:p>
            <a:r>
              <a:rPr kumimoji="1" lang="zh-CN" altLang="en-US" dirty="0"/>
              <a:t>政府是一个独立的主体，通过公共工程刺激经济</a:t>
            </a:r>
            <a:endParaRPr kumimoji="1" lang="en-US" altLang="zh-CN" dirty="0"/>
          </a:p>
          <a:p>
            <a:r>
              <a:rPr kumimoji="1" lang="zh-CN" altLang="en-US" dirty="0"/>
              <a:t>如果资源未被有效利用，扩张性的政策会增加“有效需求”</a:t>
            </a:r>
            <a:endParaRPr kumimoji="1" lang="en-US" altLang="zh-CN" dirty="0"/>
          </a:p>
          <a:p>
            <a:endParaRPr kumimoji="1" lang="en-US" altLang="zh-CN" dirty="0"/>
          </a:p>
          <a:p>
            <a:endParaRPr kumimoji="1" lang="zh-CN"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第十一讲 凯恩斯</a:t>
            </a:r>
            <a:endParaRPr kumimoji="1" lang="zh-CN" altLang="en-US" dirty="0"/>
          </a:p>
        </p:txBody>
      </p:sp>
      <p:sp>
        <p:nvSpPr>
          <p:cNvPr id="3" name="内容占位符 2"/>
          <p:cNvSpPr>
            <a:spLocks noGrp="1"/>
          </p:cNvSpPr>
          <p:nvPr>
            <p:ph idx="1"/>
          </p:nvPr>
        </p:nvSpPr>
        <p:spPr/>
        <p:txBody>
          <a:bodyPr/>
          <a:lstStyle/>
          <a:p>
            <a:r>
              <a:rPr kumimoji="1" lang="zh-CN" altLang="en-US" dirty="0"/>
              <a:t>流动性偏好和流动性陷阱</a:t>
            </a:r>
            <a:endParaRPr kumimoji="1" lang="en-US" altLang="zh-CN" dirty="0"/>
          </a:p>
          <a:p>
            <a:r>
              <a:rPr kumimoji="1" lang="zh-CN" altLang="en-US" dirty="0"/>
              <a:t>流动性偏好：由于货币具有使用上的灵活性，人们宁肯以牺牲利息收入而储存不生息的货币来保持财富的心理倾向。</a:t>
            </a:r>
            <a:endParaRPr kumimoji="1" lang="en-US" altLang="zh-CN" dirty="0"/>
          </a:p>
          <a:p>
            <a:r>
              <a:rPr kumimoji="1" lang="zh-CN" altLang="en-US" dirty="0"/>
              <a:t>流动性陷阱：当名义利率降低到无可再降低的地步，甚至接近于零时，由于人们对于某种“流动性偏好”的作用，宁愿以现金或储蓄的方式持有财富，而不愿意把这些财富以资本的形式作为投资，也不愿意把这些财富作为个人享乐的消费资料消费掉。</a:t>
            </a:r>
            <a:endParaRPr kumimoji="1" lang="en-US" altLang="zh-CN" dirty="0"/>
          </a:p>
          <a:p>
            <a:r>
              <a:rPr kumimoji="1" lang="zh-CN" altLang="en-US" dirty="0"/>
              <a:t>用财政政策（改变开支和税收）比货币政策（改变利率）更有效。</a:t>
            </a:r>
            <a:endParaRPr kumimoji="1" lang="zh-CN"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第十一讲 凯恩斯</a:t>
            </a:r>
            <a:endParaRPr kumimoji="1" lang="zh-CN" altLang="en-US" dirty="0"/>
          </a:p>
        </p:txBody>
      </p:sp>
      <p:sp>
        <p:nvSpPr>
          <p:cNvPr id="3" name="内容占位符 2"/>
          <p:cNvSpPr>
            <a:spLocks noGrp="1"/>
          </p:cNvSpPr>
          <p:nvPr>
            <p:ph idx="1"/>
          </p:nvPr>
        </p:nvSpPr>
        <p:spPr/>
        <p:txBody>
          <a:bodyPr/>
          <a:lstStyle/>
          <a:p>
            <a:r>
              <a:rPr kumimoji="1" lang="zh-CN" altLang="en-US" dirty="0"/>
              <a:t>假定在衰退中，政府雇佣建筑工人和供应商去建造一亿美元的大楼。</a:t>
            </a:r>
            <a:endParaRPr kumimoji="1" lang="en-US" altLang="zh-CN" dirty="0"/>
          </a:p>
          <a:p>
            <a:r>
              <a:rPr kumimoji="1" lang="zh-CN" altLang="en-US" dirty="0"/>
              <a:t>失业工人获得了工资。</a:t>
            </a:r>
            <a:endParaRPr kumimoji="1" lang="en-US" altLang="zh-CN" dirty="0"/>
          </a:p>
          <a:p>
            <a:r>
              <a:rPr kumimoji="1" lang="zh-CN" altLang="en-US" dirty="0"/>
              <a:t>在第一轮支出中，经济增加了</a:t>
            </a:r>
            <a:r>
              <a:rPr kumimoji="1" lang="en-US" altLang="zh-CN" dirty="0"/>
              <a:t>1</a:t>
            </a:r>
            <a:r>
              <a:rPr kumimoji="1" lang="zh-CN" altLang="en-US" dirty="0"/>
              <a:t>亿美元。</a:t>
            </a:r>
            <a:endParaRPr kumimoji="1" lang="en-US" altLang="zh-CN" dirty="0"/>
          </a:p>
          <a:p>
            <a:r>
              <a:rPr kumimoji="1" lang="zh-CN" altLang="en-US" dirty="0"/>
              <a:t>假定公众的边际储蓄倾向是</a:t>
            </a:r>
            <a:r>
              <a:rPr kumimoji="1" lang="en-US" altLang="zh-CN" dirty="0"/>
              <a:t>10%</a:t>
            </a:r>
            <a:r>
              <a:rPr kumimoji="1" lang="zh-CN" altLang="en-US" dirty="0"/>
              <a:t>：</a:t>
            </a:r>
            <a:r>
              <a:rPr kumimoji="1" lang="en-US" altLang="zh-CN" dirty="0"/>
              <a:t>1</a:t>
            </a:r>
            <a:r>
              <a:rPr kumimoji="1" lang="zh-CN" altLang="en-US" dirty="0"/>
              <a:t>美元中有</a:t>
            </a:r>
            <a:r>
              <a:rPr kumimoji="1" lang="en-US" altLang="zh-CN" dirty="0"/>
              <a:t>90</a:t>
            </a:r>
            <a:r>
              <a:rPr kumimoji="1" lang="zh-CN" altLang="en-US" dirty="0"/>
              <a:t>美分用于消费。</a:t>
            </a:r>
            <a:endParaRPr kumimoji="1" lang="en-US" altLang="zh-CN" dirty="0"/>
          </a:p>
          <a:p>
            <a:r>
              <a:rPr kumimoji="1" lang="zh-CN" altLang="en-US" dirty="0"/>
              <a:t>第二轮支出中，经济增加了</a:t>
            </a:r>
            <a:r>
              <a:rPr kumimoji="1" lang="en-US" altLang="zh-CN" dirty="0"/>
              <a:t>9000</a:t>
            </a:r>
            <a:r>
              <a:rPr kumimoji="1" lang="zh-CN" altLang="en-US" dirty="0"/>
              <a:t>万美元。</a:t>
            </a:r>
            <a:endParaRPr kumimoji="1" lang="en-US" altLang="zh-CN" dirty="0"/>
          </a:p>
          <a:p>
            <a:r>
              <a:rPr kumimoji="1" lang="en-US" altLang="zh-CN" dirty="0"/>
              <a:t>9000</a:t>
            </a:r>
            <a:r>
              <a:rPr kumimoji="1" lang="zh-CN" altLang="en-US" dirty="0"/>
              <a:t>万美元变成其他行业的收入，包括商场、电影院等。</a:t>
            </a:r>
            <a:endParaRPr kumimoji="1" lang="en-US" altLang="zh-CN" dirty="0"/>
          </a:p>
          <a:p>
            <a:r>
              <a:rPr kumimoji="1" lang="zh-CN" altLang="en-US" dirty="0"/>
              <a:t>这些行业雇佣新的工人满足这些需求，得到新增的</a:t>
            </a:r>
            <a:r>
              <a:rPr kumimoji="1" lang="en-US" altLang="zh-CN" dirty="0"/>
              <a:t>8100</a:t>
            </a:r>
            <a:r>
              <a:rPr kumimoji="1" lang="zh-CN" altLang="en-US" dirty="0"/>
              <a:t>万美元。</a:t>
            </a:r>
            <a:endParaRPr kumimoji="1" lang="en-US" altLang="zh-CN" dirty="0"/>
          </a:p>
          <a:p>
            <a:r>
              <a:rPr kumimoji="1" lang="zh-CN" altLang="en-US" dirty="0"/>
              <a:t>公共投资的乘数效应引起一轮又一轮的不断减少的支出。</a:t>
            </a:r>
            <a:endParaRPr kumimoji="1" lang="en-US" altLang="zh-CN" dirty="0"/>
          </a:p>
          <a:p>
            <a:r>
              <a:rPr kumimoji="1" lang="en-US" altLang="zh-CN" dirty="0"/>
              <a:t>K=1-</a:t>
            </a:r>
            <a:r>
              <a:rPr kumimoji="1" lang="zh-CN" altLang="en-US" dirty="0"/>
              <a:t>边际储蓄倾向</a:t>
            </a:r>
            <a:endParaRPr kumimoji="1" lang="en-US" altLang="zh-CN" dirty="0"/>
          </a:p>
          <a:p>
            <a:endParaRPr kumimoji="1" lang="en-US" altLang="zh-CN"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第十一讲 凯恩斯</a:t>
            </a:r>
            <a:endParaRPr kumimoji="1" lang="zh-CN" altLang="en-US" dirty="0"/>
          </a:p>
        </p:txBody>
      </p:sp>
      <p:sp>
        <p:nvSpPr>
          <p:cNvPr id="4" name="内容占位符 2"/>
          <p:cNvSpPr>
            <a:spLocks noGrp="1"/>
          </p:cNvSpPr>
          <p:nvPr>
            <p:ph idx="1"/>
          </p:nvPr>
        </p:nvSpPr>
        <p:spPr>
          <a:xfrm>
            <a:off x="677334" y="2160589"/>
            <a:ext cx="8596668" cy="3240085"/>
          </a:xfrm>
        </p:spPr>
        <p:txBody>
          <a:bodyPr>
            <a:normAutofit/>
          </a:bodyPr>
          <a:lstStyle/>
          <a:p>
            <a:r>
              <a:rPr lang="zh-CN" altLang="en-US" dirty="0">
                <a:solidFill>
                  <a:srgbClr val="333333"/>
                </a:solidFill>
                <a:latin typeface="Helvetica Neue" panose="02000503000000020004" charset="0"/>
              </a:rPr>
              <a:t>罗斯福新政</a:t>
            </a:r>
            <a:endParaRPr lang="en-US" altLang="zh-CN" b="0" i="0" u="none" strike="noStrike" dirty="0">
              <a:solidFill>
                <a:srgbClr val="333333"/>
              </a:solidFill>
              <a:effectLst/>
              <a:latin typeface="Helvetica Neue" panose="02000503000000020004" charset="0"/>
            </a:endParaRPr>
          </a:p>
          <a:p>
            <a:r>
              <a:rPr lang="zh-CN" altLang="en-US" b="0" i="0" u="none" strike="noStrike" dirty="0">
                <a:solidFill>
                  <a:srgbClr val="333333"/>
                </a:solidFill>
                <a:effectLst/>
                <a:latin typeface="Helvetica Neue" panose="02000503000000020004" charset="0"/>
              </a:rPr>
              <a:t>大力兴建公共工程，增加就业刺激消费和生产。</a:t>
            </a:r>
            <a:endParaRPr lang="en-US" altLang="zh-CN" dirty="0">
              <a:solidFill>
                <a:srgbClr val="333333"/>
              </a:solidFill>
              <a:latin typeface="Helvetica Neue" panose="02000503000000020004" charset="0"/>
            </a:endParaRPr>
          </a:p>
          <a:p>
            <a:r>
              <a:rPr kumimoji="1" lang="zh-CN" altLang="en-US" dirty="0"/>
              <a:t>以工代赈：指投资建设基础设施工程，受赈济者参加工程建设获得劳务报酬，以此取代直接救济的一种扶持政策。</a:t>
            </a:r>
            <a:endParaRPr kumimoji="1" lang="en-US" altLang="zh-CN" dirty="0"/>
          </a:p>
          <a:p>
            <a:r>
              <a:rPr lang="zh-CN" altLang="en-US" b="0" i="0" u="none" strike="noStrike" dirty="0">
                <a:solidFill>
                  <a:srgbClr val="333333"/>
                </a:solidFill>
                <a:effectLst/>
                <a:latin typeface="Helvetica Neue" panose="02000503000000020004" charset="0"/>
              </a:rPr>
              <a:t>政府还建立社会保障体系</a:t>
            </a:r>
            <a:r>
              <a:rPr kumimoji="1" lang="zh-CN" altLang="en-US" b="0" i="0" u="none" strike="noStrike" dirty="0">
                <a:solidFill>
                  <a:srgbClr val="333333"/>
                </a:solidFill>
                <a:effectLst/>
                <a:latin typeface="Helvetica Neue" panose="02000503000000020004" charset="0"/>
              </a:rPr>
              <a:t>，发放救济金。</a:t>
            </a:r>
            <a:endParaRPr kumimoji="1" lang="en-US" altLang="zh-CN" b="0" i="0" u="none" strike="noStrike" dirty="0">
              <a:solidFill>
                <a:srgbClr val="333333"/>
              </a:solidFill>
              <a:effectLst/>
              <a:latin typeface="Helvetica Neue" panose="02000503000000020004" charset="0"/>
            </a:endParaRPr>
          </a:p>
          <a:p>
            <a:r>
              <a:rPr kumimoji="1" lang="zh-CN" altLang="en-US" dirty="0"/>
              <a:t>各工业企业制定本行业的公平经营规章，确定各企业的生产规模、价格水平、市场分配、工资标准和工作日时数等，以防止出现盲目竞争引起的生产过剩，从而加强了政府对资本主义工业生产的控制与调节。</a:t>
            </a:r>
            <a:endParaRPr kumimoji="1"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第十一讲 马歇尔和经济学原理</a:t>
            </a:r>
            <a:endParaRPr kumimoji="1" lang="zh-CN" altLang="en-US" dirty="0"/>
          </a:p>
        </p:txBody>
      </p:sp>
      <p:sp>
        <p:nvSpPr>
          <p:cNvPr id="3" name="内容占位符 2"/>
          <p:cNvSpPr>
            <a:spLocks noGrp="1"/>
          </p:cNvSpPr>
          <p:nvPr>
            <p:ph idx="1"/>
          </p:nvPr>
        </p:nvSpPr>
        <p:spPr/>
        <p:txBody>
          <a:bodyPr/>
          <a:lstStyle/>
          <a:p>
            <a:r>
              <a:rPr kumimoji="1" lang="zh-CN" altLang="en-US" dirty="0"/>
              <a:t>这个发动机是什么？</a:t>
            </a:r>
            <a:endParaRPr kumimoji="1" lang="en-US" altLang="zh-CN" dirty="0"/>
          </a:p>
          <a:p>
            <a:r>
              <a:rPr kumimoji="1" lang="zh-CN" altLang="en-US" dirty="0"/>
              <a:t>供给需求</a:t>
            </a:r>
            <a:endParaRPr kumimoji="1" lang="en-US" altLang="zh-CN" dirty="0"/>
          </a:p>
          <a:p>
            <a:r>
              <a:rPr kumimoji="1" lang="zh-CN" altLang="en-US" dirty="0"/>
              <a:t>价格决定</a:t>
            </a:r>
            <a:endParaRPr kumimoji="1" lang="en-US" altLang="zh-CN" dirty="0"/>
          </a:p>
          <a:p>
            <a:r>
              <a:rPr kumimoji="1" lang="zh-CN" altLang="en-US" dirty="0"/>
              <a:t>生产成本</a:t>
            </a:r>
            <a:endParaRPr kumimoji="1" lang="en-US" altLang="zh-CN" dirty="0"/>
          </a:p>
          <a:p>
            <a:r>
              <a:rPr kumimoji="1" lang="zh-CN" altLang="en-US" dirty="0"/>
              <a:t>均衡</a:t>
            </a:r>
            <a:endParaRPr kumimoji="1" lang="en-US" altLang="zh-CN" dirty="0"/>
          </a:p>
          <a:p>
            <a:r>
              <a:rPr kumimoji="1" lang="zh-CN" altLang="en-US" dirty="0"/>
              <a:t>对经济学的定义“对普通生活事务中人类的研究”</a:t>
            </a:r>
            <a:endParaRPr kumimoji="1" lang="zh-CN"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77334" y="1930400"/>
            <a:ext cx="8596668" cy="2997201"/>
          </a:xfrm>
        </p:spPr>
        <p:txBody>
          <a:bodyPr/>
          <a:lstStyle/>
          <a:p>
            <a:r>
              <a:rPr kumimoji="1" lang="zh-CN" altLang="en-US" dirty="0"/>
              <a:t>如何理解思想史上的凯恩斯？</a:t>
            </a:r>
            <a:endParaRPr kumimoji="1" lang="en-US" altLang="zh-CN" dirty="0"/>
          </a:p>
          <a:p>
            <a:r>
              <a:rPr kumimoji="1" lang="zh-CN" altLang="en-US" dirty="0"/>
              <a:t>传统的货币数量论</a:t>
            </a:r>
            <a:endParaRPr kumimoji="1" lang="en-US" altLang="zh-CN" dirty="0"/>
          </a:p>
          <a:p>
            <a:r>
              <a:rPr kumimoji="1" lang="en-US" altLang="zh-CN" dirty="0"/>
              <a:t>M</a:t>
            </a:r>
            <a:r>
              <a:rPr kumimoji="1" lang="zh-CN" altLang="en-US" dirty="0"/>
              <a:t>*</a:t>
            </a:r>
            <a:r>
              <a:rPr kumimoji="1" lang="en-US" altLang="zh-CN" dirty="0"/>
              <a:t>V</a:t>
            </a:r>
            <a:r>
              <a:rPr kumimoji="1" lang="zh-CN" altLang="en-US" dirty="0"/>
              <a:t> </a:t>
            </a:r>
            <a:r>
              <a:rPr kumimoji="1" lang="en-US" altLang="zh-CN" dirty="0"/>
              <a:t>=</a:t>
            </a:r>
            <a:r>
              <a:rPr kumimoji="1" lang="zh-CN" altLang="en-US" dirty="0"/>
              <a:t> </a:t>
            </a:r>
            <a:r>
              <a:rPr kumimoji="1" lang="en-US" altLang="zh-CN" dirty="0"/>
              <a:t>P</a:t>
            </a:r>
            <a:r>
              <a:rPr kumimoji="1" lang="zh-CN" altLang="en-US" dirty="0"/>
              <a:t>*</a:t>
            </a:r>
            <a:r>
              <a:rPr kumimoji="1" lang="en-US" altLang="zh-CN" dirty="0"/>
              <a:t>Q</a:t>
            </a:r>
            <a:endParaRPr kumimoji="1" lang="en-US" altLang="zh-CN" dirty="0"/>
          </a:p>
          <a:p>
            <a:r>
              <a:rPr kumimoji="1" lang="en-US" altLang="zh-CN" dirty="0"/>
              <a:t>M=</a:t>
            </a:r>
            <a:r>
              <a:rPr kumimoji="1" lang="zh-CN" altLang="en-US" dirty="0"/>
              <a:t>货币供给</a:t>
            </a:r>
            <a:endParaRPr kumimoji="1" lang="en-US" altLang="zh-CN" dirty="0"/>
          </a:p>
          <a:p>
            <a:r>
              <a:rPr kumimoji="1" lang="en-US" altLang="zh-CN" dirty="0"/>
              <a:t>V=</a:t>
            </a:r>
            <a:r>
              <a:rPr kumimoji="1" lang="zh-CN" altLang="en-US" dirty="0"/>
              <a:t>货币流通速度，或货币年周转率</a:t>
            </a:r>
            <a:endParaRPr kumimoji="1" lang="en-US" altLang="zh-CN" dirty="0"/>
          </a:p>
          <a:p>
            <a:r>
              <a:rPr kumimoji="1" lang="en-US" altLang="zh-CN" dirty="0"/>
              <a:t>P=</a:t>
            </a:r>
            <a:r>
              <a:rPr kumimoji="1" lang="zh-CN" altLang="en-US" dirty="0"/>
              <a:t>价格总水平</a:t>
            </a:r>
            <a:endParaRPr kumimoji="1" lang="en-US" altLang="zh-CN" dirty="0"/>
          </a:p>
          <a:p>
            <a:r>
              <a:rPr kumimoji="1" lang="en-US" altLang="zh-CN" dirty="0"/>
              <a:t>Q=</a:t>
            </a:r>
            <a:r>
              <a:rPr kumimoji="1" lang="zh-CN" altLang="en-US" dirty="0"/>
              <a:t>产品和服务的年产量</a:t>
            </a:r>
            <a:endParaRPr kumimoji="1" lang="en-US" altLang="zh-CN" dirty="0"/>
          </a:p>
          <a:p>
            <a:endParaRPr kumimoji="1" lang="en-US" altLang="zh-CN" dirty="0"/>
          </a:p>
          <a:p>
            <a:pPr marL="0" indent="0">
              <a:buNone/>
            </a:pPr>
            <a:endParaRPr kumimoji="1" lang="zh-CN" altLang="en-US" dirty="0"/>
          </a:p>
        </p:txBody>
      </p:sp>
      <p:sp>
        <p:nvSpPr>
          <p:cNvPr id="4" name="标题 1"/>
          <p:cNvSpPr>
            <a:spLocks noGrp="1"/>
          </p:cNvSpPr>
          <p:nvPr>
            <p:ph type="title"/>
          </p:nvPr>
        </p:nvSpPr>
        <p:spPr>
          <a:xfrm>
            <a:off x="677334" y="609600"/>
            <a:ext cx="8596668" cy="1320800"/>
          </a:xfrm>
        </p:spPr>
        <p:txBody>
          <a:bodyPr/>
          <a:lstStyle/>
          <a:p>
            <a:r>
              <a:rPr kumimoji="1" lang="zh-CN" altLang="en-US" dirty="0"/>
              <a:t>第十一讲 凯恩斯</a:t>
            </a:r>
            <a:endParaRPr kumimoji="1" lang="zh-CN"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677334" y="609600"/>
            <a:ext cx="8596668" cy="1320800"/>
          </a:xfrm>
        </p:spPr>
        <p:txBody>
          <a:bodyPr/>
          <a:lstStyle/>
          <a:p>
            <a:r>
              <a:rPr kumimoji="1" lang="zh-CN" altLang="en-US" dirty="0"/>
              <a:t>第十一讲 凯恩斯</a:t>
            </a:r>
            <a:endParaRPr kumimoji="1" lang="zh-CN" altLang="en-US" dirty="0"/>
          </a:p>
        </p:txBody>
      </p:sp>
      <p:sp>
        <p:nvSpPr>
          <p:cNvPr id="6" name="内容占位符 2"/>
          <p:cNvSpPr txBox="1"/>
          <p:nvPr/>
        </p:nvSpPr>
        <p:spPr>
          <a:xfrm>
            <a:off x="677334" y="1930400"/>
            <a:ext cx="8596668" cy="299720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9pPr>
          </a:lstStyle>
          <a:p>
            <a:r>
              <a:rPr kumimoji="1" lang="zh-CN" altLang="en-US" dirty="0"/>
              <a:t>费雪假设</a:t>
            </a:r>
            <a:r>
              <a:rPr kumimoji="1" lang="en-US" altLang="zh-CN" dirty="0"/>
              <a:t>V</a:t>
            </a:r>
            <a:r>
              <a:rPr kumimoji="1" lang="zh-CN" altLang="en-US" dirty="0"/>
              <a:t>和</a:t>
            </a:r>
            <a:r>
              <a:rPr kumimoji="1" lang="en-US" altLang="zh-CN" dirty="0"/>
              <a:t>Q</a:t>
            </a:r>
            <a:r>
              <a:rPr kumimoji="1" lang="zh-CN" altLang="en-US" dirty="0"/>
              <a:t>相对稳定，因此</a:t>
            </a:r>
            <a:r>
              <a:rPr kumimoji="1" lang="en-US" altLang="zh-CN" dirty="0"/>
              <a:t>M</a:t>
            </a:r>
            <a:r>
              <a:rPr kumimoji="1" lang="zh-CN" altLang="en-US" dirty="0"/>
              <a:t>和</a:t>
            </a:r>
            <a:r>
              <a:rPr kumimoji="1" lang="en-US" altLang="zh-CN" dirty="0"/>
              <a:t>P</a:t>
            </a:r>
            <a:r>
              <a:rPr kumimoji="1" lang="zh-CN" altLang="en-US" dirty="0"/>
              <a:t>会等比例的变化。</a:t>
            </a:r>
            <a:endParaRPr kumimoji="1" lang="en-US" altLang="zh-CN" dirty="0"/>
          </a:p>
          <a:p>
            <a:r>
              <a:rPr kumimoji="1" lang="zh-CN" altLang="en-US" dirty="0"/>
              <a:t>通货膨胀或价格总水平的提升主要受货币政策的影响。</a:t>
            </a:r>
            <a:endParaRPr kumimoji="1" lang="en-US" altLang="zh-CN" dirty="0"/>
          </a:p>
          <a:p>
            <a:r>
              <a:rPr kumimoji="1" lang="zh-CN" altLang="en-US" dirty="0"/>
              <a:t>从货币供给的角度来讨论市场上有多少货币的。</a:t>
            </a:r>
            <a:endParaRPr kumimoji="1" lang="en-US" altLang="zh-CN" dirty="0"/>
          </a:p>
          <a:p>
            <a:endParaRPr kumimoji="1" lang="en-US" altLang="zh-CN" dirty="0"/>
          </a:p>
          <a:p>
            <a:r>
              <a:rPr kumimoji="1" lang="en-US" altLang="zh-CN" dirty="0"/>
              <a:t>M=K</a:t>
            </a:r>
            <a:r>
              <a:rPr kumimoji="1" lang="zh-CN" altLang="en-US" dirty="0"/>
              <a:t>*</a:t>
            </a:r>
            <a:r>
              <a:rPr kumimoji="1" lang="en-US" altLang="zh-CN" dirty="0"/>
              <a:t>Y</a:t>
            </a:r>
            <a:endParaRPr kumimoji="1" lang="en-US" altLang="zh-CN" dirty="0"/>
          </a:p>
          <a:p>
            <a:r>
              <a:rPr kumimoji="1" lang="en-US" altLang="zh-CN" dirty="0"/>
              <a:t>M=</a:t>
            </a:r>
            <a:r>
              <a:rPr kumimoji="1" lang="zh-CN" altLang="en-US" dirty="0"/>
              <a:t>货币数量，</a:t>
            </a:r>
            <a:r>
              <a:rPr kumimoji="1" lang="en-US" altLang="zh-CN" dirty="0"/>
              <a:t>Y=</a:t>
            </a:r>
            <a:r>
              <a:rPr kumimoji="1" lang="zh-CN" altLang="en-US" dirty="0"/>
              <a:t>国民收入</a:t>
            </a:r>
            <a:endParaRPr kumimoji="1" lang="en-US" altLang="zh-CN" dirty="0"/>
          </a:p>
          <a:p>
            <a:r>
              <a:rPr kumimoji="1" lang="zh-CN" altLang="en-US" dirty="0"/>
              <a:t>社会流通中的货币数量与人们怎样使用货币是息息相关的。</a:t>
            </a:r>
            <a:endParaRPr kumimoji="1" lang="zh-CN" altLang="en-US" dirty="0"/>
          </a:p>
          <a:p>
            <a:endParaRPr kumimoji="1" lang="en-US" altLang="zh-CN" dirty="0"/>
          </a:p>
        </p:txBody>
      </p:sp>
      <p:sp>
        <p:nvSpPr>
          <p:cNvPr id="2" name="内容占位符 1"/>
          <p:cNvSpPr/>
          <p:nvPr>
            <p:ph idx="1"/>
          </p:nvPr>
        </p:nvSpPr>
        <p:spPr/>
        <p:txBody>
          <a:bodyPr/>
          <a:p>
            <a:endParaRPr lang="zh-CN"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第十一讲 凯恩斯</a:t>
            </a:r>
            <a:endParaRPr kumimoji="1" lang="zh-CN" altLang="en-US" dirty="0"/>
          </a:p>
        </p:txBody>
      </p:sp>
      <p:pic>
        <p:nvPicPr>
          <p:cNvPr id="4" name="内容占位符 4"/>
          <p:cNvPicPr>
            <a:picLocks noChangeAspect="1"/>
          </p:cNvPicPr>
          <p:nvPr/>
        </p:nvPicPr>
        <p:blipFill rotWithShape="1">
          <a:blip r:embed="rId1"/>
          <a:srcRect l="15882" t="18955" r="18800" b="21581"/>
          <a:stretch>
            <a:fillRect/>
          </a:stretch>
        </p:blipFill>
        <p:spPr>
          <a:xfrm>
            <a:off x="1938338" y="2263235"/>
            <a:ext cx="8086724" cy="3361153"/>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kumimoji="1" lang="zh-CN" altLang="en-US" dirty="0"/>
              <a:t>凯恩斯的“支持者”</a:t>
            </a:r>
            <a:r>
              <a:rPr kumimoji="1" lang="en-US" altLang="zh-CN" dirty="0"/>
              <a:t>——</a:t>
            </a:r>
            <a:r>
              <a:rPr kumimoji="1" lang="zh-CN" altLang="en-US" dirty="0"/>
              <a:t>萨缪尔森</a:t>
            </a:r>
            <a:endParaRPr kumimoji="1" lang="en-US" altLang="zh-CN" dirty="0"/>
          </a:p>
          <a:p>
            <a:r>
              <a:rPr kumimoji="1" lang="en-US" altLang="zh-CN" dirty="0"/>
              <a:t>《</a:t>
            </a:r>
            <a:r>
              <a:rPr kumimoji="1" lang="zh-CN" altLang="en-US" dirty="0"/>
              <a:t>经济学</a:t>
            </a:r>
            <a:r>
              <a:rPr kumimoji="1" lang="en-US" altLang="zh-CN" dirty="0"/>
              <a:t>》</a:t>
            </a:r>
            <a:r>
              <a:rPr kumimoji="1" lang="zh-CN" altLang="en-US" dirty="0"/>
              <a:t>教科书诞生了你！</a:t>
            </a:r>
            <a:endParaRPr kumimoji="1" lang="en-US" altLang="zh-CN" dirty="0"/>
          </a:p>
          <a:p>
            <a:r>
              <a:rPr kumimoji="1" lang="zh-CN" altLang="en-US" dirty="0"/>
              <a:t>分为上下两部分</a:t>
            </a:r>
            <a:endParaRPr kumimoji="1" lang="en-US" altLang="zh-CN" dirty="0"/>
          </a:p>
          <a:p>
            <a:r>
              <a:rPr kumimoji="1" lang="zh-CN" altLang="en-US" dirty="0"/>
              <a:t>上部包括边际学派、马歇尔等内容。</a:t>
            </a:r>
            <a:endParaRPr kumimoji="1" lang="en-US" altLang="zh-CN" dirty="0"/>
          </a:p>
          <a:p>
            <a:r>
              <a:rPr kumimoji="1" lang="zh-CN" altLang="en-US" dirty="0"/>
              <a:t>下部主要讲授凯恩斯的理论，命名为</a:t>
            </a:r>
            <a:r>
              <a:rPr kumimoji="1" lang="en-US" altLang="zh-CN" dirty="0"/>
              <a:t>《</a:t>
            </a:r>
            <a:r>
              <a:rPr kumimoji="1" lang="zh-CN" altLang="en-US" dirty="0"/>
              <a:t>宏观经济学</a:t>
            </a:r>
            <a:r>
              <a:rPr kumimoji="1" lang="en-US" altLang="zh-CN" dirty="0"/>
              <a:t>》</a:t>
            </a:r>
            <a:r>
              <a:rPr kumimoji="1" lang="zh-CN" altLang="en-US" dirty="0"/>
              <a:t>。</a:t>
            </a:r>
            <a:endParaRPr kumimoji="1" lang="zh-CN" altLang="en-US" dirty="0"/>
          </a:p>
        </p:txBody>
      </p:sp>
      <p:sp>
        <p:nvSpPr>
          <p:cNvPr id="4" name="标题 1"/>
          <p:cNvSpPr>
            <a:spLocks noGrp="1"/>
          </p:cNvSpPr>
          <p:nvPr>
            <p:ph type="title"/>
          </p:nvPr>
        </p:nvSpPr>
        <p:spPr>
          <a:xfrm>
            <a:off x="677334" y="609600"/>
            <a:ext cx="8596668" cy="1320800"/>
          </a:xfrm>
        </p:spPr>
        <p:txBody>
          <a:bodyPr/>
          <a:lstStyle/>
          <a:p>
            <a:r>
              <a:rPr kumimoji="1" lang="zh-CN" altLang="en-US" dirty="0"/>
              <a:t>第十一讲 凯恩斯</a:t>
            </a:r>
            <a:endParaRPr kumimoji="1" lang="zh-CN"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第十二讲 凯恩斯之后的经济学</a:t>
            </a:r>
            <a:endParaRPr kumimoji="1" lang="zh-CN" altLang="en-US" dirty="0"/>
          </a:p>
        </p:txBody>
      </p:sp>
      <p:sp>
        <p:nvSpPr>
          <p:cNvPr id="3" name="内容占位符 2"/>
          <p:cNvSpPr>
            <a:spLocks noGrp="1"/>
          </p:cNvSpPr>
          <p:nvPr>
            <p:ph idx="1"/>
          </p:nvPr>
        </p:nvSpPr>
        <p:spPr>
          <a:xfrm>
            <a:off x="677333" y="1930400"/>
            <a:ext cx="9752541" cy="3880773"/>
          </a:xfrm>
        </p:spPr>
        <p:txBody>
          <a:bodyPr/>
          <a:lstStyle/>
          <a:p>
            <a:r>
              <a:rPr kumimoji="1" lang="zh-CN" altLang="en-US" dirty="0"/>
              <a:t>凯恩斯对财政支出的重视使得人们开始关注财政的重要作用。</a:t>
            </a:r>
            <a:endParaRPr kumimoji="1" lang="en-US" altLang="zh-CN" dirty="0"/>
          </a:p>
          <a:p>
            <a:r>
              <a:rPr kumimoji="1" lang="zh-CN" altLang="en-US" dirty="0"/>
              <a:t>马斯格雷夫</a:t>
            </a:r>
            <a:endParaRPr kumimoji="1" lang="en-US" altLang="zh-CN" dirty="0"/>
          </a:p>
          <a:p>
            <a:r>
              <a:rPr kumimoji="1" lang="en-US" altLang="zh-CN" dirty="0"/>
              <a:t>1910</a:t>
            </a:r>
            <a:r>
              <a:rPr kumimoji="1" lang="zh-CN" altLang="en-US" dirty="0"/>
              <a:t>年出生在德国的柯尼希施泰因，于</a:t>
            </a:r>
            <a:r>
              <a:rPr kumimoji="1" lang="en-US" altLang="zh-CN" dirty="0"/>
              <a:t>1930</a:t>
            </a:r>
            <a:r>
              <a:rPr kumimoji="1" lang="zh-CN" altLang="en-US" dirty="0"/>
              <a:t>年在慕尼黑大学开始了经济学研究，在</a:t>
            </a:r>
            <a:r>
              <a:rPr kumimoji="1" lang="en-US" altLang="zh-CN" dirty="0"/>
              <a:t>1937</a:t>
            </a:r>
            <a:r>
              <a:rPr kumimoji="1" lang="zh-CN" altLang="en-US" dirty="0"/>
              <a:t>年从哈佛大学获得了经济学博士学位。从</a:t>
            </a:r>
            <a:r>
              <a:rPr kumimoji="1" lang="en-US" altLang="zh-CN" dirty="0"/>
              <a:t>1947-1981</a:t>
            </a:r>
            <a:r>
              <a:rPr kumimoji="1" lang="zh-CN" altLang="en-US" dirty="0"/>
              <a:t>年，他先后在美国最著名的几所大学，像约翰斯霍普金斯大学、普林斯顿大学、哈佛大学和加州伯克利大学担任教职。</a:t>
            </a:r>
            <a:r>
              <a:rPr kumimoji="1" lang="en-US" altLang="zh-CN" dirty="0"/>
              <a:t>1965</a:t>
            </a:r>
            <a:r>
              <a:rPr kumimoji="1" lang="zh-CN" altLang="en-US" dirty="0"/>
              <a:t>年被哈佛大学的文理学院和法学院同时聘为教授，成为了该所大学中被两个学院聘为教授的第一人，也是唯一的一名学者。</a:t>
            </a:r>
            <a:endParaRPr kumimoji="1" lang="zh-CN"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p:txBody>
          <a:bodyPr/>
          <a:lstStyle/>
          <a:p>
            <a:r>
              <a:rPr kumimoji="1" lang="zh-CN" altLang="en-US" dirty="0"/>
              <a:t>第十二讲 凯恩斯之后的经济学</a:t>
            </a:r>
            <a:endParaRPr kumimoji="1" lang="zh-CN" altLang="en-US" dirty="0"/>
          </a:p>
        </p:txBody>
      </p:sp>
      <p:pic>
        <p:nvPicPr>
          <p:cNvPr id="5" name="内容占位符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816769" y="2501106"/>
            <a:ext cx="8318500" cy="3200400"/>
          </a:xfrm>
          <a:prstGeom prst="rect">
            <a:avLst/>
          </a:prstGeom>
        </p:spPr>
      </p:pic>
      <p:sp>
        <p:nvSpPr>
          <p:cNvPr id="8" name="内容占位符 2"/>
          <p:cNvSpPr txBox="1"/>
          <p:nvPr/>
        </p:nvSpPr>
        <p:spPr>
          <a:xfrm>
            <a:off x="677333" y="1930400"/>
            <a:ext cx="9752541"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9pPr>
          </a:lstStyle>
          <a:p>
            <a:r>
              <a:rPr kumimoji="1" lang="zh-CN" altLang="en-US" dirty="0"/>
              <a:t>财政职能的划分</a:t>
            </a:r>
            <a:endParaRPr kumimoji="1" lang="en-US" altLang="zh-CN"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77333" y="2160589"/>
            <a:ext cx="10281179" cy="3582985"/>
          </a:xfrm>
        </p:spPr>
        <p:txBody>
          <a:bodyPr/>
          <a:lstStyle/>
          <a:p>
            <a:r>
              <a:rPr kumimoji="1" lang="zh-CN" altLang="en-US" dirty="0"/>
              <a:t>虽然这些政策目标是各不相同的，但任一税收或支出措施都可能影响到不只一个目标。正如我们将要研究的关键问题是，在制定预算政策时，应如何才能使其在追求某一目标时不影响另一目标的实现。</a:t>
            </a:r>
            <a:endParaRPr kumimoji="1" lang="en-US" altLang="zh-CN" dirty="0"/>
          </a:p>
          <a:p>
            <a:endParaRPr kumimoji="1" lang="en-US" altLang="zh-CN" dirty="0"/>
          </a:p>
          <a:p>
            <a:r>
              <a:rPr kumimoji="1" lang="zh-CN" altLang="en-US" dirty="0"/>
              <a:t>资源配置政策应该根据各地居民的不同偏好而有所差别，而分配与稳定政策则主要应归中央一级政府负责。</a:t>
            </a:r>
            <a:endParaRPr kumimoji="1" lang="en-US" altLang="zh-CN" dirty="0"/>
          </a:p>
          <a:p>
            <a:endParaRPr kumimoji="1" lang="en-US" altLang="zh-CN" dirty="0"/>
          </a:p>
          <a:p>
            <a:r>
              <a:rPr kumimoji="1" lang="zh-CN" altLang="en-US" dirty="0"/>
              <a:t>奥茨：“</a:t>
            </a:r>
            <a:r>
              <a:rPr kumimoji="1" lang="zh-CN" altLang="en-US" b="1" dirty="0"/>
              <a:t>中央政府承担的主要责任是稳定经济，实现最公平的收入分配，以及提供某些严重影响到全社会所有成员福利的公共产品。</a:t>
            </a:r>
            <a:r>
              <a:rPr kumimoji="1" lang="zh-CN" altLang="en-US" dirty="0"/>
              <a:t>作为对这些职能的补充，地方政府负责提供那些主要与其辖区居民利益相关的公共产品和服务。”</a:t>
            </a:r>
            <a:endParaRPr kumimoji="1" lang="en-US" altLang="zh-CN" dirty="0"/>
          </a:p>
          <a:p>
            <a:endParaRPr kumimoji="1" lang="en-US" altLang="zh-CN" dirty="0"/>
          </a:p>
          <a:p>
            <a:endParaRPr kumimoji="1" lang="zh-CN" altLang="en-US" dirty="0"/>
          </a:p>
          <a:p>
            <a:endParaRPr kumimoji="1" lang="zh-CN" altLang="en-US" dirty="0"/>
          </a:p>
          <a:p>
            <a:endParaRPr kumimoji="1" lang="zh-CN" altLang="en-US" dirty="0"/>
          </a:p>
        </p:txBody>
      </p:sp>
      <p:sp>
        <p:nvSpPr>
          <p:cNvPr id="4" name="标题 1"/>
          <p:cNvSpPr>
            <a:spLocks noGrp="1"/>
          </p:cNvSpPr>
          <p:nvPr>
            <p:ph type="title"/>
          </p:nvPr>
        </p:nvSpPr>
        <p:spPr/>
        <p:txBody>
          <a:bodyPr/>
          <a:lstStyle/>
          <a:p>
            <a:r>
              <a:rPr kumimoji="1" lang="zh-CN" altLang="en-US" dirty="0"/>
              <a:t>第十二讲 凯恩斯之后的经济学</a:t>
            </a:r>
            <a:endParaRPr kumimoji="1" lang="zh-CN"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kumimoji="1" lang="zh-CN" altLang="en-US" dirty="0"/>
              <a:t>分配职能</a:t>
            </a:r>
            <a:endParaRPr kumimoji="1" lang="en-US" altLang="zh-CN" dirty="0"/>
          </a:p>
          <a:p>
            <a:r>
              <a:rPr lang="zh-CN" altLang="en-US" kern="100" dirty="0">
                <a:effectLst/>
                <a:latin typeface="Times New Roman" panose="02020503050405090304" pitchFamily="18" charset="0"/>
                <a:cs typeface="Times New Roman" panose="02020503050405090304" pitchFamily="18" charset="0"/>
              </a:rPr>
              <a:t>（</a:t>
            </a:r>
            <a:r>
              <a:rPr lang="en-US" altLang="zh-CN" kern="100" dirty="0">
                <a:effectLst/>
                <a:latin typeface="Times New Roman" panose="02020503050405090304" pitchFamily="18" charset="0"/>
                <a:cs typeface="Times New Roman" panose="02020503050405090304" pitchFamily="18" charset="0"/>
              </a:rPr>
              <a:t>1</a:t>
            </a:r>
            <a:r>
              <a:rPr lang="zh-CN" altLang="en-US" kern="100" dirty="0">
                <a:effectLst/>
                <a:latin typeface="Times New Roman" panose="02020503050405090304" pitchFamily="18" charset="0"/>
                <a:cs typeface="Times New Roman" panose="02020503050405090304" pitchFamily="18" charset="0"/>
              </a:rPr>
              <a:t>）在开放市场条件下，</a:t>
            </a:r>
            <a:r>
              <a:rPr lang="zh-CN" altLang="en-US" b="1" kern="100" dirty="0">
                <a:effectLst/>
                <a:latin typeface="Times New Roman" panose="02020503050405090304" pitchFamily="18" charset="0"/>
                <a:cs typeface="Times New Roman" panose="02020503050405090304" pitchFamily="18" charset="0"/>
              </a:rPr>
              <a:t>商品资本和劳动力资本都是能够自由流动的</a:t>
            </a:r>
            <a:r>
              <a:rPr lang="zh-CN" altLang="en-US" kern="100" dirty="0">
                <a:effectLst/>
                <a:latin typeface="Times New Roman" panose="02020503050405090304" pitchFamily="18" charset="0"/>
                <a:cs typeface="Times New Roman" panose="02020503050405090304" pitchFamily="18" charset="0"/>
              </a:rPr>
              <a:t>，这就造成地方政府行使地区性的收入再分配政策失效。</a:t>
            </a:r>
            <a:endParaRPr lang="en-US" altLang="zh-CN" kern="100" dirty="0">
              <a:effectLst/>
              <a:latin typeface="Times New Roman" panose="02020503050405090304" pitchFamily="18" charset="0"/>
              <a:cs typeface="Times New Roman" panose="02020503050405090304" pitchFamily="18" charset="0"/>
            </a:endParaRPr>
          </a:p>
          <a:p>
            <a:endParaRPr lang="en-US" altLang="zh-CN" kern="100" dirty="0">
              <a:latin typeface="Times New Roman" panose="02020503050405090304" pitchFamily="18" charset="0"/>
              <a:cs typeface="Times New Roman" panose="02020503050405090304" pitchFamily="18" charset="0"/>
            </a:endParaRPr>
          </a:p>
          <a:p>
            <a:r>
              <a:rPr lang="zh-CN" altLang="en-US" kern="100" dirty="0">
                <a:latin typeface="Times New Roman" panose="02020503050405090304" pitchFamily="18" charset="0"/>
                <a:cs typeface="Times New Roman" panose="02020503050405090304" pitchFamily="18" charset="0"/>
              </a:rPr>
              <a:t>（</a:t>
            </a:r>
            <a:r>
              <a:rPr lang="en-US" altLang="zh-CN" kern="100" dirty="0">
                <a:latin typeface="Times New Roman" panose="02020503050405090304" pitchFamily="18" charset="0"/>
                <a:cs typeface="Times New Roman" panose="02020503050405090304" pitchFamily="18" charset="0"/>
              </a:rPr>
              <a:t>2</a:t>
            </a:r>
            <a:r>
              <a:rPr lang="zh-CN" altLang="en-US" kern="100" dirty="0">
                <a:latin typeface="Times New Roman" panose="02020503050405090304" pitchFamily="18" charset="0"/>
                <a:cs typeface="Times New Roman" panose="02020503050405090304" pitchFamily="18" charset="0"/>
              </a:rPr>
              <a:t>）从全国范围来看，一个国家总有经济相对发达地区和经济相对落后地区。</a:t>
            </a:r>
            <a:endParaRPr lang="zh-CN" altLang="en-US" kern="100" dirty="0">
              <a:latin typeface="Times New Roman" panose="02020503050405090304" pitchFamily="18" charset="0"/>
              <a:cs typeface="Times New Roman" panose="02020503050405090304" pitchFamily="18" charset="0"/>
            </a:endParaRPr>
          </a:p>
          <a:p>
            <a:r>
              <a:rPr lang="zh-CN" altLang="en-US" kern="100" dirty="0">
                <a:latin typeface="Times New Roman" panose="02020503050405090304" pitchFamily="18" charset="0"/>
                <a:cs typeface="Times New Roman" panose="02020503050405090304" pitchFamily="18" charset="0"/>
              </a:rPr>
              <a:t>经济发达地区人均收入水平较高，提供公共产品所造成的税赋也较小，而经济落后地区人均收入水平较低，但提供公共产品所造成税收负担却更大，这显然是不合理的。</a:t>
            </a:r>
            <a:endParaRPr lang="zh-CN" altLang="en-US" kern="100" dirty="0">
              <a:latin typeface="Times New Roman" panose="02020503050405090304" pitchFamily="18" charset="0"/>
              <a:cs typeface="Times New Roman" panose="02020503050405090304" pitchFamily="18" charset="0"/>
            </a:endParaRPr>
          </a:p>
          <a:p>
            <a:r>
              <a:rPr lang="zh-CN" altLang="en-US" kern="100" dirty="0">
                <a:latin typeface="Times New Roman" panose="02020503050405090304" pitchFamily="18" charset="0"/>
                <a:cs typeface="Times New Roman" panose="02020503050405090304" pitchFamily="18" charset="0"/>
              </a:rPr>
              <a:t>况且，这种不合理的情况如果不在一定程度上加以改善，会进一步造成地区间贫富差距的分化，从而影响到整个国家经济发展速度。为此，需要对发达地区和落后地区居民的收入再分配进行调节。</a:t>
            </a:r>
            <a:endParaRPr lang="zh-CN" altLang="en-US" kern="100" dirty="0">
              <a:latin typeface="Times New Roman" panose="02020503050405090304" pitchFamily="18" charset="0"/>
              <a:cs typeface="Times New Roman" panose="02020503050405090304" pitchFamily="18" charset="0"/>
            </a:endParaRPr>
          </a:p>
          <a:p>
            <a:endParaRPr lang="en-US" altLang="zh-CN" kern="100" dirty="0">
              <a:latin typeface="Times New Roman" panose="02020503050405090304" pitchFamily="18" charset="0"/>
              <a:cs typeface="Times New Roman" panose="02020503050405090304" pitchFamily="18" charset="0"/>
            </a:endParaRPr>
          </a:p>
          <a:p>
            <a:endParaRPr kumimoji="1" lang="zh-CN" altLang="en-US" dirty="0"/>
          </a:p>
        </p:txBody>
      </p:sp>
      <p:sp>
        <p:nvSpPr>
          <p:cNvPr id="4" name="标题 1"/>
          <p:cNvSpPr>
            <a:spLocks noGrp="1"/>
          </p:cNvSpPr>
          <p:nvPr>
            <p:ph type="title"/>
          </p:nvPr>
        </p:nvSpPr>
        <p:spPr/>
        <p:txBody>
          <a:bodyPr/>
          <a:lstStyle/>
          <a:p>
            <a:r>
              <a:rPr kumimoji="1" lang="zh-CN" altLang="en-US" dirty="0"/>
              <a:t>第十二讲 凯恩斯之后的经济学</a:t>
            </a:r>
            <a:endParaRPr kumimoji="1" lang="zh-CN"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标题 1"/>
          <p:cNvSpPr>
            <a:spLocks noGrp="1"/>
          </p:cNvSpPr>
          <p:nvPr>
            <p:ph type="title"/>
          </p:nvPr>
        </p:nvSpPr>
        <p:spPr/>
        <p:txBody>
          <a:bodyPr/>
          <a:lstStyle/>
          <a:p>
            <a:r>
              <a:rPr kumimoji="1" lang="zh-CN" altLang="en-US" dirty="0"/>
              <a:t>第十二讲 凯恩斯之后的经济学</a:t>
            </a:r>
            <a:endParaRPr kumimoji="1" lang="zh-CN" altLang="en-US" dirty="0"/>
          </a:p>
        </p:txBody>
      </p:sp>
      <p:sp>
        <p:nvSpPr>
          <p:cNvPr id="3" name="内容占位符 2"/>
          <p:cNvSpPr>
            <a:spLocks noGrp="1"/>
          </p:cNvSpPr>
          <p:nvPr>
            <p:ph idx="1"/>
          </p:nvPr>
        </p:nvSpPr>
        <p:spPr>
          <a:xfrm>
            <a:off x="677334" y="2160589"/>
            <a:ext cx="8596668" cy="2307239"/>
          </a:xfrm>
        </p:spPr>
        <p:txBody>
          <a:bodyPr/>
          <a:lstStyle/>
          <a:p>
            <a:endParaRPr lang="en-US" altLang="zh-CN" kern="100" dirty="0">
              <a:effectLst/>
              <a:latin typeface="Times New Roman" panose="02020503050405090304" pitchFamily="18" charset="0"/>
              <a:cs typeface="Times New Roman" panose="02020503050405090304" pitchFamily="18" charset="0"/>
            </a:endParaRPr>
          </a:p>
          <a:p>
            <a:r>
              <a:rPr lang="zh-CN" altLang="en-US" sz="1800" b="1" kern="100" dirty="0">
                <a:latin typeface="Times New Roman" panose="02020503050405090304" pitchFamily="18" charset="0"/>
                <a:cs typeface="Times New Roman" panose="02020503050405090304" pitchFamily="18" charset="0"/>
              </a:rPr>
              <a:t>稳定</a:t>
            </a:r>
            <a:r>
              <a:rPr lang="zh-CN" altLang="en-US" sz="1800" b="1" kern="100" dirty="0">
                <a:effectLst/>
                <a:latin typeface="Times New Roman" panose="02020503050405090304" pitchFamily="18" charset="0"/>
                <a:cs typeface="Times New Roman" panose="02020503050405090304" pitchFamily="18" charset="0"/>
              </a:rPr>
              <a:t>职能</a:t>
            </a:r>
            <a:endParaRPr lang="en-US" altLang="zh-CN" kern="100" dirty="0">
              <a:latin typeface="Times New Roman" panose="02020503050405090304" pitchFamily="18" charset="0"/>
              <a:cs typeface="Times New Roman" panose="02020503050405090304" pitchFamily="18" charset="0"/>
            </a:endParaRPr>
          </a:p>
          <a:p>
            <a:r>
              <a:rPr lang="zh-CN" altLang="en-US" kern="100" dirty="0">
                <a:effectLst/>
                <a:latin typeface="Times New Roman" panose="02020503050405090304" pitchFamily="18" charset="0"/>
                <a:cs typeface="Times New Roman" panose="02020503050405090304" pitchFamily="18" charset="0"/>
              </a:rPr>
              <a:t>宏观</a:t>
            </a:r>
            <a:r>
              <a:rPr lang="zh-CN" altLang="en-US" b="1" kern="100" dirty="0">
                <a:latin typeface="Times New Roman" panose="02020503050405090304" pitchFamily="18" charset="0"/>
                <a:cs typeface="Times New Roman" panose="02020503050405090304" pitchFamily="18" charset="0"/>
              </a:rPr>
              <a:t>政策的目标是实现社会总供求之间的平衡，促进经济的稳定和增长，因此这种关系到全社会利益</a:t>
            </a:r>
            <a:r>
              <a:rPr lang="zh-CN" altLang="en-US" b="1" kern="100" dirty="0">
                <a:effectLst/>
                <a:latin typeface="Times New Roman" panose="02020503050405090304" pitchFamily="18" charset="0"/>
                <a:cs typeface="Times New Roman" panose="02020503050405090304" pitchFamily="18" charset="0"/>
              </a:rPr>
              <a:t>的职能，只能由代表全国利益的中央政府来行使。地方政府显然是不具备这方面的能力的。</a:t>
            </a:r>
            <a:endParaRPr lang="en-US" altLang="zh-CN" b="1" kern="100" dirty="0">
              <a:effectLst/>
              <a:latin typeface="Times New Roman" panose="02020503050405090304" pitchFamily="18" charset="0"/>
              <a:cs typeface="Times New Roman" panose="02020503050405090304" pitchFamily="18" charset="0"/>
            </a:endParaRPr>
          </a:p>
          <a:p>
            <a:endParaRPr kumimoji="1" lang="zh-CN" altLang="en-US" dirty="0"/>
          </a:p>
        </p:txBody>
      </p:sp>
    </p:spTree>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77334" y="2160590"/>
            <a:ext cx="8596668" cy="2631330"/>
          </a:xfrm>
        </p:spPr>
        <p:txBody>
          <a:bodyPr>
            <a:normAutofit/>
          </a:bodyPr>
          <a:lstStyle/>
          <a:p>
            <a:pPr>
              <a:lnSpc>
                <a:spcPct val="110000"/>
              </a:lnSpc>
            </a:pPr>
            <a:r>
              <a:rPr lang="zh-CN" altLang="en-US" kern="100" dirty="0">
                <a:latin typeface="Times New Roman" panose="02020503050405090304" pitchFamily="18" charset="0"/>
                <a:cs typeface="Times New Roman" panose="02020503050405090304" pitchFamily="18" charset="0"/>
              </a:rPr>
              <a:t>“虽然公共产品对于其所涉及的人都是平等的，但是它的受益区域是可以限制的。国防利益全民共享，而路灯的利益只有区域内的居民才能享用。由于公共产品的这一特性，我们研究关注的就是所谓的财政的“集中”或“分散”问题。解决这一问题最好的方法是，全国性的公共服务由中央政府提供，地方性公共服务由地方政府提供。”</a:t>
            </a:r>
            <a:r>
              <a:rPr lang="en-US" altLang="zh-CN" kern="100" dirty="0">
                <a:latin typeface="Times New Roman" panose="02020503050405090304" pitchFamily="18" charset="0"/>
                <a:cs typeface="Times New Roman" panose="02020503050405090304" pitchFamily="18" charset="0"/>
              </a:rPr>
              <a:t>  </a:t>
            </a:r>
            <a:endParaRPr lang="en-US" altLang="zh-CN" kern="100" dirty="0">
              <a:latin typeface="Times New Roman" panose="02020503050405090304" pitchFamily="18" charset="0"/>
              <a:cs typeface="Times New Roman" panose="02020503050405090304" pitchFamily="18" charset="0"/>
            </a:endParaRPr>
          </a:p>
          <a:p>
            <a:pPr>
              <a:lnSpc>
                <a:spcPct val="110000"/>
              </a:lnSpc>
            </a:pPr>
            <a:r>
              <a:rPr lang="zh-CN" altLang="en-US" kern="100" dirty="0">
                <a:latin typeface="Times New Roman" panose="02020503050405090304" pitchFamily="18" charset="0"/>
                <a:cs typeface="Times New Roman" panose="02020503050405090304" pitchFamily="18" charset="0"/>
              </a:rPr>
              <a:t>资源配置职能（支出方面）</a:t>
            </a:r>
            <a:r>
              <a:rPr lang="en-US" altLang="zh-CN" kern="100" dirty="0">
                <a:latin typeface="Times New Roman" panose="02020503050405090304" pitchFamily="18" charset="0"/>
                <a:cs typeface="Times New Roman" panose="02020503050405090304" pitchFamily="18" charset="0"/>
              </a:rPr>
              <a:t>                                                                     </a:t>
            </a:r>
            <a:endParaRPr lang="zh-CN" altLang="zh-CN" kern="100" dirty="0">
              <a:latin typeface="Times New Roman" panose="02020503050405090304" pitchFamily="18" charset="0"/>
              <a:cs typeface="Times New Roman" panose="02020503050405090304" pitchFamily="18" charset="0"/>
            </a:endParaRPr>
          </a:p>
          <a:p>
            <a:endParaRPr kumimoji="1" lang="zh-CN" altLang="en-US" dirty="0"/>
          </a:p>
        </p:txBody>
      </p:sp>
      <p:sp>
        <p:nvSpPr>
          <p:cNvPr id="4" name="标题 1"/>
          <p:cNvSpPr>
            <a:spLocks noGrp="1"/>
          </p:cNvSpPr>
          <p:nvPr>
            <p:ph type="title"/>
          </p:nvPr>
        </p:nvSpPr>
        <p:spPr/>
        <p:txBody>
          <a:bodyPr/>
          <a:lstStyle/>
          <a:p>
            <a:r>
              <a:rPr kumimoji="1" lang="zh-CN" altLang="en-US" dirty="0"/>
              <a:t>第十二讲 凯恩斯之后的经济学</a:t>
            </a:r>
            <a:endParaRPr kumimoji="1" lang="zh-CN"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第十一讲 马歇尔和经济学原理</a:t>
            </a:r>
            <a:endParaRPr kumimoji="1" lang="zh-CN" altLang="en-US" dirty="0"/>
          </a:p>
        </p:txBody>
      </p:sp>
      <p:sp>
        <p:nvSpPr>
          <p:cNvPr id="3" name="内容占位符 2"/>
          <p:cNvSpPr>
            <a:spLocks noGrp="1"/>
          </p:cNvSpPr>
          <p:nvPr>
            <p:ph idx="1"/>
          </p:nvPr>
        </p:nvSpPr>
        <p:spPr/>
        <p:txBody>
          <a:bodyPr/>
          <a:lstStyle/>
          <a:p>
            <a:r>
              <a:rPr kumimoji="1" lang="zh-CN" altLang="en-US" dirty="0"/>
              <a:t>马歇尔引入了一幅使古典学派和边际学派相联系的图</a:t>
            </a:r>
            <a:endParaRPr kumimoji="1" lang="en-US" altLang="zh-CN" dirty="0"/>
          </a:p>
          <a:p>
            <a:r>
              <a:rPr kumimoji="1" lang="zh-CN" altLang="en-US" dirty="0"/>
              <a:t>第一个引入供给和需求图形</a:t>
            </a:r>
            <a:endParaRPr kumimoji="1" lang="en-US" altLang="zh-CN" dirty="0"/>
          </a:p>
          <a:p>
            <a:r>
              <a:rPr kumimoji="1" lang="zh-CN" altLang="en-US" dirty="0"/>
              <a:t>为了将供给和需求结合起来，他引入了反映购买者边际效用的需求曲线</a:t>
            </a:r>
            <a:endParaRPr kumimoji="1" lang="en-US" altLang="zh-CN" dirty="0"/>
          </a:p>
          <a:p>
            <a:r>
              <a:rPr kumimoji="1" lang="zh-CN" altLang="en-US" dirty="0"/>
              <a:t>从古典学派中，他提出了依赖生产成本的供给曲线</a:t>
            </a:r>
            <a:endParaRPr kumimoji="1" lang="en-US" altLang="zh-CN" dirty="0"/>
          </a:p>
          <a:p>
            <a:r>
              <a:rPr kumimoji="1" lang="zh-CN" altLang="en-US" dirty="0"/>
              <a:t>生产一种商品，需要耗费各种不同的劳动，并使用各种形态的资本</a:t>
            </a:r>
            <a:endParaRPr kumimoji="1" lang="en-US" altLang="zh-CN" dirty="0"/>
          </a:p>
          <a:p>
            <a:r>
              <a:rPr kumimoji="1" lang="zh-CN" altLang="en-US" dirty="0"/>
              <a:t>生产者对这些劳动和牺牲所必须支付的货币额，叫做货币的生产成本</a:t>
            </a:r>
            <a:endParaRPr kumimoji="1" lang="zh-CN" alt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77333" y="1585732"/>
            <a:ext cx="10144995" cy="4884515"/>
          </a:xfrm>
        </p:spPr>
        <p:txBody>
          <a:bodyPr>
            <a:normAutofit fontScale="85000" lnSpcReduction="20000"/>
          </a:bodyPr>
          <a:lstStyle/>
          <a:p>
            <a:r>
              <a:rPr kumimoji="1" lang="zh-CN" altLang="en-US" sz="2800" dirty="0"/>
              <a:t>政府间收入的划分</a:t>
            </a:r>
            <a:endParaRPr kumimoji="1" lang="en-US" altLang="zh-CN" sz="2800" dirty="0"/>
          </a:p>
          <a:p>
            <a:r>
              <a:rPr kumimoji="1" lang="zh-CN" altLang="en-US" dirty="0"/>
              <a:t>属于中央政府的税收</a:t>
            </a:r>
            <a:endParaRPr kumimoji="1" lang="zh-CN" altLang="en-US" dirty="0"/>
          </a:p>
          <a:p>
            <a:r>
              <a:rPr kumimoji="1" lang="zh-CN" altLang="en-US" dirty="0"/>
              <a:t>（</a:t>
            </a:r>
            <a:r>
              <a:rPr kumimoji="1" lang="en-US" altLang="zh-CN" dirty="0"/>
              <a:t>1</a:t>
            </a:r>
            <a:r>
              <a:rPr kumimoji="1" lang="zh-CN" altLang="en-US" dirty="0"/>
              <a:t>）具有税基分布不均匀的性质的税收</a:t>
            </a:r>
            <a:endParaRPr kumimoji="1" lang="zh-CN" altLang="en-US" dirty="0"/>
          </a:p>
          <a:p>
            <a:r>
              <a:rPr kumimoji="1" lang="zh-CN" altLang="en-US" dirty="0"/>
              <a:t>税基分布不均匀具有形成的原因，并不是由地方政府的工作绩效所决定的。</a:t>
            </a:r>
            <a:endParaRPr kumimoji="1" lang="zh-CN" altLang="en-US" dirty="0"/>
          </a:p>
          <a:p>
            <a:r>
              <a:rPr kumimoji="1" lang="zh-CN" altLang="en-US" dirty="0"/>
              <a:t>如果将这一类税收划归地方的话，就会引起地区间税源的不平衡，加大地方政府间财政收入不均的差异，导致地方政府间矛盾的出现和加剧。</a:t>
            </a:r>
            <a:endParaRPr kumimoji="1" lang="zh-CN" altLang="en-US" dirty="0"/>
          </a:p>
          <a:p>
            <a:endParaRPr kumimoji="1" lang="en-US" altLang="zh-CN" dirty="0"/>
          </a:p>
          <a:p>
            <a:r>
              <a:rPr kumimoji="1" lang="zh-CN" altLang="en-US" dirty="0"/>
              <a:t>（</a:t>
            </a:r>
            <a:r>
              <a:rPr kumimoji="1" lang="en-US" altLang="zh-CN" dirty="0"/>
              <a:t>2</a:t>
            </a:r>
            <a:r>
              <a:rPr kumimoji="1" lang="zh-CN" altLang="en-US" dirty="0"/>
              <a:t>）税基流动性大的税收</a:t>
            </a:r>
            <a:endParaRPr kumimoji="1" lang="zh-CN" altLang="en-US" dirty="0"/>
          </a:p>
          <a:p>
            <a:r>
              <a:rPr kumimoji="1" lang="zh-CN" altLang="en-US" dirty="0"/>
              <a:t>这类税收的特点就是税基可以在地区间自由流动，因此如果将这类税收划归地方政府，而各地方制订的税率又是不一样的话，就会造成税基的过多流动。</a:t>
            </a:r>
            <a:endParaRPr kumimoji="1" lang="zh-CN" altLang="en-US" dirty="0"/>
          </a:p>
          <a:p>
            <a:r>
              <a:rPr kumimoji="1" lang="zh-CN" altLang="en-US" dirty="0"/>
              <a:t>但这种流动并不一定是符合资源的有效配置原则的，而是由各地区间税率差别所造成的，因此为使资源配置更符合效率原则，就应将这一流动性大的税收划归中央政府。</a:t>
            </a:r>
            <a:endParaRPr kumimoji="1" lang="zh-CN" altLang="en-US" dirty="0"/>
          </a:p>
          <a:p>
            <a:endParaRPr kumimoji="1" lang="en-US" altLang="zh-CN" dirty="0"/>
          </a:p>
          <a:p>
            <a:r>
              <a:rPr kumimoji="1" lang="zh-CN" altLang="en-US" dirty="0"/>
              <a:t>（</a:t>
            </a:r>
            <a:r>
              <a:rPr kumimoji="1" lang="en-US" altLang="zh-CN" dirty="0"/>
              <a:t>3</a:t>
            </a:r>
            <a:r>
              <a:rPr kumimoji="1" lang="zh-CN" altLang="en-US" dirty="0"/>
              <a:t>）税负容易转嫁的税收</a:t>
            </a:r>
            <a:endParaRPr kumimoji="1" lang="zh-CN" altLang="en-US" dirty="0"/>
          </a:p>
          <a:p>
            <a:r>
              <a:rPr kumimoji="1" lang="zh-CN" altLang="en-US" dirty="0"/>
              <a:t>税负容易转嫁是由课税对象本身的性质所决定的。如果将这类税收划归给地方政府造成某一地区生产者的税赋转嫁给其他地区消费者的话，就会产生生产成本不合理分担的状况，即本该由某一地区生产者承担的成本却变成了由另一地区的消费者来承担成本，这就造成政府征税本意的偏离。</a:t>
            </a:r>
            <a:endParaRPr kumimoji="1" lang="zh-CN" altLang="en-US" dirty="0"/>
          </a:p>
          <a:p>
            <a:endParaRPr kumimoji="1" lang="zh-CN" altLang="en-US" dirty="0"/>
          </a:p>
        </p:txBody>
      </p:sp>
      <p:sp>
        <p:nvSpPr>
          <p:cNvPr id="4" name="标题 1"/>
          <p:cNvSpPr>
            <a:spLocks noGrp="1"/>
          </p:cNvSpPr>
          <p:nvPr>
            <p:ph type="title"/>
          </p:nvPr>
        </p:nvSpPr>
        <p:spPr/>
        <p:txBody>
          <a:bodyPr/>
          <a:lstStyle/>
          <a:p>
            <a:r>
              <a:rPr kumimoji="1" lang="zh-CN" altLang="en-US" dirty="0"/>
              <a:t>第十二讲 凯恩斯之后的经济学</a:t>
            </a:r>
            <a:endParaRPr kumimoji="1" lang="zh-CN" alt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p:txBody>
          <a:bodyPr/>
          <a:lstStyle/>
          <a:p>
            <a:r>
              <a:rPr kumimoji="1" lang="zh-CN" altLang="en-US" dirty="0"/>
              <a:t>第十二讲 凯恩斯之后的经济学</a:t>
            </a:r>
            <a:endParaRPr kumimoji="1" lang="zh-CN" altLang="en-US" dirty="0"/>
          </a:p>
        </p:txBody>
      </p:sp>
      <p:pic>
        <p:nvPicPr>
          <p:cNvPr id="5" name="内容占位符 4"/>
          <p:cNvPicPr>
            <a:picLocks noGrp="1" noChangeAspect="1"/>
          </p:cNvPicPr>
          <p:nvPr>
            <p:ph idx="1"/>
          </p:nvPr>
        </p:nvPicPr>
        <p:blipFill>
          <a:blip r:embed="rId1"/>
          <a:stretch>
            <a:fillRect/>
          </a:stretch>
        </p:blipFill>
        <p:spPr>
          <a:xfrm>
            <a:off x="909357" y="2599189"/>
            <a:ext cx="8596312" cy="23284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kumimoji="1" lang="zh-CN" altLang="en-US" dirty="0"/>
              <a:t>熊彼特（</a:t>
            </a:r>
            <a:r>
              <a:rPr kumimoji="1" lang="en-US" altLang="zh-CN" dirty="0"/>
              <a:t>1883——1950</a:t>
            </a:r>
            <a:r>
              <a:rPr kumimoji="1" lang="zh-CN" altLang="en-US" dirty="0"/>
              <a:t>）</a:t>
            </a:r>
            <a:endParaRPr kumimoji="1" lang="en-US" altLang="zh-CN" dirty="0"/>
          </a:p>
          <a:p>
            <a:r>
              <a:rPr kumimoji="1" lang="en-US" altLang="zh-CN" dirty="0"/>
              <a:t>1901</a:t>
            </a:r>
            <a:r>
              <a:rPr kumimoji="1" lang="zh-CN" altLang="en-US" dirty="0"/>
              <a:t>年，进入维也纳大学法律系读书。</a:t>
            </a:r>
            <a:endParaRPr kumimoji="1" lang="en-US" altLang="zh-CN" dirty="0"/>
          </a:p>
          <a:p>
            <a:r>
              <a:rPr kumimoji="1" lang="zh-CN" altLang="en-US" dirty="0"/>
              <a:t>就读期间，兴趣转向经济学，在庞巴维克门下学习。</a:t>
            </a:r>
            <a:endParaRPr kumimoji="1" lang="en-US" altLang="zh-CN" dirty="0"/>
          </a:p>
          <a:p>
            <a:r>
              <a:rPr kumimoji="1" lang="en-US" altLang="zh-CN" dirty="0"/>
              <a:t>1906</a:t>
            </a:r>
            <a:r>
              <a:rPr kumimoji="1" lang="zh-CN" altLang="en-US" dirty="0"/>
              <a:t>年，写了第一本著作</a:t>
            </a:r>
            <a:r>
              <a:rPr kumimoji="1" lang="en-US" altLang="zh-CN" dirty="0"/>
              <a:t>《</a:t>
            </a:r>
            <a:r>
              <a:rPr kumimoji="1" lang="zh-CN" altLang="en-US" dirty="0"/>
              <a:t>经济发展理论</a:t>
            </a:r>
            <a:r>
              <a:rPr kumimoji="1" lang="en-US" altLang="zh-CN" dirty="0"/>
              <a:t>》</a:t>
            </a:r>
            <a:r>
              <a:rPr kumimoji="1" lang="zh-CN" altLang="en-US" dirty="0"/>
              <a:t>。</a:t>
            </a:r>
            <a:endParaRPr kumimoji="1" lang="en-US" altLang="zh-CN" dirty="0"/>
          </a:p>
          <a:p>
            <a:r>
              <a:rPr kumimoji="1" lang="en-US" altLang="zh-CN" dirty="0"/>
              <a:t>1919</a:t>
            </a:r>
            <a:r>
              <a:rPr kumimoji="1" lang="zh-CN" altLang="en-US" dirty="0"/>
              <a:t>年，任奥地利财政部长，次年辞职。</a:t>
            </a:r>
            <a:endParaRPr kumimoji="1" lang="en-US" altLang="zh-CN" dirty="0"/>
          </a:p>
          <a:p>
            <a:r>
              <a:rPr kumimoji="1" lang="en-US" altLang="zh-CN" dirty="0"/>
              <a:t>1920——1924</a:t>
            </a:r>
            <a:r>
              <a:rPr kumimoji="1" lang="zh-CN" altLang="en-US" dirty="0"/>
              <a:t>年，任银行董事长。</a:t>
            </a:r>
            <a:endParaRPr kumimoji="1" lang="en-US" altLang="zh-CN" dirty="0"/>
          </a:p>
          <a:p>
            <a:r>
              <a:rPr kumimoji="1" lang="en-US" altLang="zh-CN" dirty="0"/>
              <a:t>1924</a:t>
            </a:r>
            <a:r>
              <a:rPr kumimoji="1" lang="zh-CN" altLang="en-US" dirty="0"/>
              <a:t>年，赴波恩大学任教。</a:t>
            </a:r>
            <a:endParaRPr kumimoji="1" lang="en-US" altLang="zh-CN" dirty="0"/>
          </a:p>
          <a:p>
            <a:r>
              <a:rPr kumimoji="1" lang="en-US" altLang="zh-CN" dirty="0"/>
              <a:t>1932</a:t>
            </a:r>
            <a:r>
              <a:rPr kumimoji="1" lang="zh-CN" altLang="en-US" dirty="0"/>
              <a:t>年，赴哈佛大学任教。</a:t>
            </a:r>
            <a:endParaRPr kumimoji="1" lang="en-US" altLang="zh-CN" dirty="0"/>
          </a:p>
          <a:p>
            <a:r>
              <a:rPr kumimoji="1" lang="en-US" altLang="zh-CN" dirty="0"/>
              <a:t>1939</a:t>
            </a:r>
            <a:r>
              <a:rPr kumimoji="1" lang="zh-CN" altLang="en-US" dirty="0"/>
              <a:t>年，出版了</a:t>
            </a:r>
            <a:r>
              <a:rPr kumimoji="1" lang="en-US" altLang="zh-CN" dirty="0"/>
              <a:t>《</a:t>
            </a:r>
            <a:r>
              <a:rPr kumimoji="1" lang="zh-CN" altLang="en-US" dirty="0"/>
              <a:t>经济周期</a:t>
            </a:r>
            <a:r>
              <a:rPr kumimoji="1" lang="en-US" altLang="zh-CN" dirty="0"/>
              <a:t>》</a:t>
            </a:r>
            <a:r>
              <a:rPr kumimoji="1" lang="zh-CN" altLang="en-US" dirty="0"/>
              <a:t>一书。</a:t>
            </a:r>
            <a:endParaRPr kumimoji="1" lang="en-US" altLang="zh-CN" dirty="0"/>
          </a:p>
        </p:txBody>
      </p:sp>
      <p:sp>
        <p:nvSpPr>
          <p:cNvPr id="8" name="标题 1"/>
          <p:cNvSpPr txBox="1"/>
          <p:nvPr/>
        </p:nvSpPr>
        <p:spPr>
          <a:xfrm>
            <a:off x="829734" y="762000"/>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kumimoji="1" lang="zh-CN" altLang="en-US"/>
              <a:t>第十二讲 凯恩斯之后的经济学</a:t>
            </a:r>
            <a:endParaRPr kumimoji="1" lang="zh-CN" alt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kumimoji="1" lang="zh-CN" altLang="en-US" dirty="0"/>
              <a:t>创造性破坏</a:t>
            </a:r>
            <a:endParaRPr kumimoji="1" lang="en-US" altLang="zh-CN" dirty="0"/>
          </a:p>
          <a:p>
            <a:r>
              <a:rPr lang="zh-CN" altLang="en-US" b="0" i="0" u="none" strike="noStrike" dirty="0">
                <a:solidFill>
                  <a:srgbClr val="333333"/>
                </a:solidFill>
                <a:effectLst/>
                <a:latin typeface="Helvetica Neue" panose="02000503000000020004" charset="0"/>
              </a:rPr>
              <a:t>“创造性破坏”是技术发展的本质事实。</a:t>
            </a:r>
            <a:endParaRPr lang="en-US" altLang="zh-CN" b="0" i="0" u="none" strike="noStrike" dirty="0">
              <a:solidFill>
                <a:srgbClr val="333333"/>
              </a:solidFill>
              <a:effectLst/>
              <a:latin typeface="Helvetica Neue" panose="02000503000000020004" charset="0"/>
            </a:endParaRPr>
          </a:p>
          <a:p>
            <a:r>
              <a:rPr kumimoji="1" lang="zh-CN" altLang="en-US" dirty="0">
                <a:solidFill>
                  <a:srgbClr val="333333"/>
                </a:solidFill>
                <a:latin typeface="Helvetica Neue" panose="02000503000000020004" charset="0"/>
              </a:rPr>
              <a:t>工业化过程不断毁坏原有的结构，不断创造新的结构。</a:t>
            </a:r>
            <a:endParaRPr kumimoji="1" lang="en-US" altLang="zh-CN" dirty="0">
              <a:solidFill>
                <a:srgbClr val="333333"/>
              </a:solidFill>
              <a:latin typeface="Helvetica Neue" panose="02000503000000020004" charset="0"/>
            </a:endParaRPr>
          </a:p>
          <a:p>
            <a:r>
              <a:rPr lang="zh-CN" altLang="en-US" sz="1800" dirty="0">
                <a:solidFill>
                  <a:srgbClr val="000000"/>
                </a:solidFill>
                <a:effectLst/>
                <a:latin typeface="SSJ-PK74820000093"/>
              </a:rPr>
              <a:t>将“创新” 作为打破均衡的内生力量，开创性地提出一个动态分析框架。</a:t>
            </a:r>
            <a:endParaRPr lang="zh-CN" altLang="en-US" dirty="0"/>
          </a:p>
          <a:p>
            <a:endParaRPr kumimoji="1" lang="en-US" altLang="zh-CN" dirty="0">
              <a:solidFill>
                <a:srgbClr val="333333"/>
              </a:solidFill>
              <a:latin typeface="Helvetica Neue" panose="02000503000000020004" charset="0"/>
            </a:endParaRPr>
          </a:p>
        </p:txBody>
      </p:sp>
      <p:sp>
        <p:nvSpPr>
          <p:cNvPr id="7" name="标题 1"/>
          <p:cNvSpPr>
            <a:spLocks noGrp="1"/>
          </p:cNvSpPr>
          <p:nvPr>
            <p:ph type="title"/>
          </p:nvPr>
        </p:nvSpPr>
        <p:spPr/>
        <p:txBody>
          <a:bodyPr/>
          <a:lstStyle/>
          <a:p>
            <a:r>
              <a:rPr kumimoji="1" lang="zh-CN" altLang="en-US" dirty="0"/>
              <a:t>第十二讲 凯恩斯之后的经济学</a:t>
            </a:r>
            <a:endParaRPr kumimoji="1" lang="zh-CN" alt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sz="1800" dirty="0">
                <a:solidFill>
                  <a:srgbClr val="000000"/>
                </a:solidFill>
                <a:effectLst/>
                <a:latin typeface="SSJ-PK74820000093"/>
              </a:rPr>
              <a:t>照对经济发展的影响程度：长波、中波、短波。</a:t>
            </a:r>
            <a:endParaRPr lang="en-US" altLang="zh-CN" sz="1800" dirty="0">
              <a:solidFill>
                <a:srgbClr val="000000"/>
              </a:solidFill>
              <a:effectLst/>
              <a:latin typeface="SSJ-PK74820000093"/>
            </a:endParaRPr>
          </a:p>
          <a:p>
            <a:r>
              <a:rPr lang="zh-CN" altLang="en-US" dirty="0"/>
              <a:t>长波是由影响深远的创新所致。</a:t>
            </a:r>
            <a:endParaRPr lang="en-US" altLang="zh-CN" dirty="0"/>
          </a:p>
          <a:p>
            <a:r>
              <a:rPr lang="zh-CN" altLang="en-US" dirty="0"/>
              <a:t>第一次长波：</a:t>
            </a:r>
            <a:r>
              <a:rPr lang="en-US" altLang="zh-CN" dirty="0"/>
              <a:t>1771</a:t>
            </a:r>
            <a:r>
              <a:rPr lang="zh-CN" altLang="en-US" dirty="0"/>
              <a:t>年到</a:t>
            </a:r>
            <a:r>
              <a:rPr lang="en-US" altLang="zh-CN" dirty="0"/>
              <a:t>1829</a:t>
            </a:r>
            <a:r>
              <a:rPr lang="zh-CN" altLang="en-US" dirty="0"/>
              <a:t>年。</a:t>
            </a:r>
            <a:endParaRPr lang="en-US" altLang="zh-CN" dirty="0"/>
          </a:p>
          <a:p>
            <a:r>
              <a:rPr lang="zh-CN" altLang="en-US" dirty="0"/>
              <a:t>第二次长波：</a:t>
            </a:r>
            <a:r>
              <a:rPr lang="en-US" altLang="zh-CN" dirty="0"/>
              <a:t>1829</a:t>
            </a:r>
            <a:r>
              <a:rPr lang="zh-CN" altLang="en-US" dirty="0"/>
              <a:t>年到</a:t>
            </a:r>
            <a:r>
              <a:rPr lang="en-US" altLang="zh-CN" dirty="0"/>
              <a:t>1875</a:t>
            </a:r>
            <a:r>
              <a:rPr lang="zh-CN" altLang="en-US" dirty="0"/>
              <a:t>年。</a:t>
            </a:r>
            <a:endParaRPr lang="en-US" altLang="zh-CN" dirty="0"/>
          </a:p>
          <a:p>
            <a:r>
              <a:rPr lang="zh-CN" altLang="en-US" dirty="0"/>
              <a:t>第三次长波：</a:t>
            </a:r>
            <a:r>
              <a:rPr lang="en-US" altLang="zh-CN" dirty="0"/>
              <a:t>1875</a:t>
            </a:r>
            <a:r>
              <a:rPr lang="zh-CN" altLang="en-US" dirty="0"/>
              <a:t>年到</a:t>
            </a:r>
            <a:r>
              <a:rPr lang="en-US" altLang="zh-CN" dirty="0"/>
              <a:t>1930</a:t>
            </a:r>
            <a:r>
              <a:rPr lang="zh-CN" altLang="en-US" dirty="0"/>
              <a:t>年。</a:t>
            </a:r>
            <a:endParaRPr lang="en-US" altLang="zh-CN" dirty="0"/>
          </a:p>
          <a:p>
            <a:pPr marL="0" indent="0">
              <a:buNone/>
            </a:pPr>
            <a:endParaRPr lang="zh-CN" altLang="en-US" dirty="0"/>
          </a:p>
          <a:p>
            <a:endParaRPr kumimoji="1" lang="zh-CN" altLang="en-US" dirty="0"/>
          </a:p>
        </p:txBody>
      </p:sp>
      <p:sp>
        <p:nvSpPr>
          <p:cNvPr id="4" name="标题 1"/>
          <p:cNvSpPr>
            <a:spLocks noGrp="1"/>
          </p:cNvSpPr>
          <p:nvPr>
            <p:ph type="title"/>
          </p:nvPr>
        </p:nvSpPr>
        <p:spPr/>
        <p:txBody>
          <a:bodyPr/>
          <a:lstStyle/>
          <a:p>
            <a:r>
              <a:rPr kumimoji="1" lang="zh-CN" altLang="en-US" dirty="0"/>
              <a:t>第十二讲 凯恩斯之后的经济学</a:t>
            </a:r>
            <a:endParaRPr kumimoji="1" lang="zh-CN" alt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第十二讲 凯恩斯之后的经济学</a:t>
            </a:r>
            <a:endParaRPr kumimoji="1" lang="zh-CN" altLang="en-US" dirty="0"/>
          </a:p>
        </p:txBody>
      </p:sp>
      <p:pic>
        <p:nvPicPr>
          <p:cNvPr id="4" name="内容占位符 3"/>
          <p:cNvPicPr>
            <a:picLocks noGrp="1" noChangeAspect="1"/>
          </p:cNvPicPr>
          <p:nvPr>
            <p:ph idx="1"/>
          </p:nvPr>
        </p:nvPicPr>
        <p:blipFill>
          <a:blip r:embed="rId1"/>
          <a:stretch>
            <a:fillRect/>
          </a:stretch>
        </p:blipFill>
        <p:spPr>
          <a:xfrm>
            <a:off x="778669" y="2463006"/>
            <a:ext cx="8394700" cy="327660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kumimoji="1" lang="zh-CN" altLang="en-US" dirty="0">
                <a:solidFill>
                  <a:srgbClr val="333333"/>
                </a:solidFill>
                <a:latin typeface="Helvetica Neue" panose="02000503000000020004" charset="0"/>
              </a:rPr>
              <a:t>企业家精神的重要性。</a:t>
            </a:r>
            <a:endParaRPr kumimoji="1" lang="en-US" altLang="zh-CN" dirty="0">
              <a:solidFill>
                <a:srgbClr val="333333"/>
              </a:solidFill>
              <a:latin typeface="Helvetica Neue" panose="02000503000000020004" charset="0"/>
            </a:endParaRPr>
          </a:p>
          <a:p>
            <a:r>
              <a:rPr kumimoji="1" lang="zh-CN" altLang="en-US" dirty="0">
                <a:solidFill>
                  <a:srgbClr val="333333"/>
                </a:solidFill>
                <a:latin typeface="Helvetica Neue" panose="02000503000000020004" charset="0"/>
              </a:rPr>
              <a:t>在一个 静态均衡中，为降低生产成本，获得超额利润，富有冒险和创新意识的企业家积极打破既有的规则，</a:t>
            </a:r>
            <a:r>
              <a:rPr lang="zh-CN" altLang="en-US" sz="1800" dirty="0">
                <a:solidFill>
                  <a:srgbClr val="000000"/>
                </a:solidFill>
                <a:effectLst/>
                <a:latin typeface="SSJ-PK74820000093"/>
              </a:rPr>
              <a:t>建立新的生产函数，带来新的产品、市场、组织方式、新的生产方法以及新的供给来源。</a:t>
            </a:r>
            <a:endParaRPr lang="en-US" altLang="zh-CN" sz="1800" dirty="0">
              <a:solidFill>
                <a:srgbClr val="000000"/>
              </a:solidFill>
              <a:effectLst/>
              <a:latin typeface="SSJ-PK74820000093"/>
            </a:endParaRPr>
          </a:p>
          <a:p>
            <a:r>
              <a:rPr lang="zh-CN" altLang="en-US" sz="1800" dirty="0">
                <a:solidFill>
                  <a:srgbClr val="000000"/>
                </a:solidFill>
                <a:effectLst/>
                <a:latin typeface="SSJ-PK74820000093"/>
              </a:rPr>
              <a:t>首次创新比之后跟随创新要艰难得多，在一个 “创造性破坏”的动态过程中，颠覆性的创新会受到个人习惯、旧的社会规则等多方面 的阻挠，一旦有人突破了既有规则并取得的成功，就为其他人获得超额利润扫除了障碍。</a:t>
            </a:r>
            <a:endParaRPr lang="zh-CN" altLang="en-US" sz="1800" dirty="0">
              <a:solidFill>
                <a:srgbClr val="000000"/>
              </a:solidFill>
              <a:effectLst/>
              <a:latin typeface="SSJ-PK74820000093"/>
            </a:endParaRPr>
          </a:p>
          <a:p>
            <a:endParaRPr lang="zh-CN" altLang="en-US" dirty="0"/>
          </a:p>
          <a:p>
            <a:endParaRPr lang="zh-CN" altLang="en-US" dirty="0"/>
          </a:p>
          <a:p>
            <a:endParaRPr kumimoji="1" lang="en-US" altLang="zh-CN" dirty="0">
              <a:solidFill>
                <a:srgbClr val="333333"/>
              </a:solidFill>
              <a:latin typeface="Helvetica Neue" panose="02000503000000020004" charset="0"/>
            </a:endParaRPr>
          </a:p>
          <a:p>
            <a:endParaRPr kumimoji="1" lang="zh-CN" altLang="en-US" dirty="0"/>
          </a:p>
        </p:txBody>
      </p:sp>
      <p:sp>
        <p:nvSpPr>
          <p:cNvPr id="4" name="标题 1"/>
          <p:cNvSpPr>
            <a:spLocks noGrp="1"/>
          </p:cNvSpPr>
          <p:nvPr>
            <p:ph type="title"/>
          </p:nvPr>
        </p:nvSpPr>
        <p:spPr/>
        <p:txBody>
          <a:bodyPr/>
          <a:lstStyle/>
          <a:p>
            <a:r>
              <a:rPr kumimoji="1" lang="zh-CN" altLang="en-US" dirty="0"/>
              <a:t>第十二讲 凯恩斯之后的经济学</a:t>
            </a:r>
            <a:endParaRPr kumimoji="1" lang="zh-CN" alt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kumimoji="1" lang="zh-CN" altLang="en-US" dirty="0"/>
              <a:t>在一次长波的上升期，新技术和新 产品会不断涌现，金融资本会助推这一过程。</a:t>
            </a:r>
            <a:endParaRPr kumimoji="1" lang="en-US" altLang="zh-CN" dirty="0"/>
          </a:p>
          <a:p>
            <a:r>
              <a:rPr kumimoji="1" lang="zh-CN" altLang="en-US" dirty="0"/>
              <a:t>随着竞争的加剧，技术和产品趋于标准化，产品价格不断下 降，企业的利润空间缩小，此时长波进入下降期，经济逐渐从繁荣转向衰退。</a:t>
            </a:r>
            <a:endParaRPr kumimoji="1" lang="en-US" altLang="zh-CN" dirty="0"/>
          </a:p>
          <a:p>
            <a:r>
              <a:rPr kumimoji="1" lang="zh-CN" altLang="en-US" dirty="0"/>
              <a:t>这是一个从创新打破旧均衡，到创新扩散至整个经济系统从而达到一个新均衡的过程。</a:t>
            </a:r>
            <a:endParaRPr kumimoji="1" lang="en-US" altLang="zh-CN" dirty="0"/>
          </a:p>
          <a:p>
            <a:r>
              <a:rPr kumimoji="1" lang="zh-CN" altLang="en-US" dirty="0"/>
              <a:t>每一次萧条阶段都包含着一次技术革新的可能性，萧条引致创新，如此循环往复，形成一轮又一轮经济的周期性波动，</a:t>
            </a:r>
            <a:endParaRPr kumimoji="1" lang="zh-CN" altLang="en-US" dirty="0"/>
          </a:p>
          <a:p>
            <a:endParaRPr kumimoji="1" lang="zh-CN" altLang="en-US" dirty="0"/>
          </a:p>
        </p:txBody>
      </p:sp>
      <p:sp>
        <p:nvSpPr>
          <p:cNvPr id="4" name="标题 1"/>
          <p:cNvSpPr>
            <a:spLocks noGrp="1"/>
          </p:cNvSpPr>
          <p:nvPr>
            <p:ph type="title"/>
          </p:nvPr>
        </p:nvSpPr>
        <p:spPr/>
        <p:txBody>
          <a:bodyPr/>
          <a:lstStyle/>
          <a:p>
            <a:r>
              <a:rPr kumimoji="1" lang="zh-CN" altLang="en-US" dirty="0"/>
              <a:t>第十二讲 凯恩斯之后的经济学</a:t>
            </a:r>
            <a:endParaRPr kumimoji="1" lang="zh-CN" alt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kumimoji="1" lang="zh-CN" altLang="en-US" dirty="0"/>
              <a:t>货币理论的深化</a:t>
            </a:r>
            <a:endParaRPr kumimoji="1" lang="en-US" altLang="zh-CN" dirty="0"/>
          </a:p>
          <a:p>
            <a:r>
              <a:rPr kumimoji="1" lang="zh-CN" altLang="en-US" dirty="0"/>
              <a:t>古典经济学离不开萨伊定律，供给自动创造需求，因此总供给天然与总需求相等。</a:t>
            </a:r>
            <a:endParaRPr kumimoji="1" lang="en-US" altLang="zh-CN" dirty="0"/>
          </a:p>
          <a:p>
            <a:r>
              <a:rPr kumimoji="1" lang="zh-CN" altLang="en-US" dirty="0"/>
              <a:t>在这种均衡的经济里，货币对经济的作用是中性的。</a:t>
            </a:r>
            <a:endParaRPr kumimoji="1" lang="en-US" altLang="zh-CN" dirty="0"/>
          </a:p>
          <a:p>
            <a:endParaRPr kumimoji="1" lang="en-US" altLang="zh-CN" dirty="0"/>
          </a:p>
          <a:p>
            <a:r>
              <a:rPr kumimoji="1" lang="zh-CN" altLang="en-US" dirty="0"/>
              <a:t>“凯恩斯革命”改变了这种观点，强调需求创造供给。</a:t>
            </a:r>
            <a:endParaRPr kumimoji="1" lang="en-US" altLang="zh-CN" dirty="0"/>
          </a:p>
          <a:p>
            <a:r>
              <a:rPr kumimoji="1" lang="zh-CN" altLang="en-US" dirty="0"/>
              <a:t>货币会对经济的运行产生实质性的影响。</a:t>
            </a:r>
            <a:endParaRPr kumimoji="1" lang="en-US" altLang="zh-CN" dirty="0"/>
          </a:p>
          <a:p>
            <a:endParaRPr kumimoji="1" lang="zh-CN" altLang="en-US" dirty="0"/>
          </a:p>
        </p:txBody>
      </p:sp>
      <p:sp>
        <p:nvSpPr>
          <p:cNvPr id="4" name="标题 1"/>
          <p:cNvSpPr>
            <a:spLocks noGrp="1"/>
          </p:cNvSpPr>
          <p:nvPr>
            <p:ph type="title"/>
          </p:nvPr>
        </p:nvSpPr>
        <p:spPr/>
        <p:txBody>
          <a:bodyPr/>
          <a:lstStyle/>
          <a:p>
            <a:r>
              <a:rPr kumimoji="1" lang="zh-CN" altLang="en-US" dirty="0"/>
              <a:t>第十二讲 凯恩斯之后的经济学</a:t>
            </a:r>
            <a:endParaRPr kumimoji="1" lang="zh-CN" alt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kumimoji="1" lang="zh-CN" altLang="en-US" dirty="0"/>
              <a:t>货币学派</a:t>
            </a:r>
            <a:endParaRPr kumimoji="1" lang="en-US" altLang="zh-CN" dirty="0"/>
          </a:p>
          <a:p>
            <a:r>
              <a:rPr kumimoji="1" lang="zh-CN" altLang="en-US" dirty="0"/>
              <a:t>代表人物：弗里德曼</a:t>
            </a:r>
            <a:endParaRPr kumimoji="1" lang="en-US" altLang="zh-CN" dirty="0"/>
          </a:p>
          <a:p>
            <a:r>
              <a:rPr kumimoji="1" lang="en-US" altLang="zh-CN" dirty="0"/>
              <a:t>1912</a:t>
            </a:r>
            <a:r>
              <a:rPr kumimoji="1" lang="zh-CN" altLang="en-US" dirty="0"/>
              <a:t>年出生于美国纽约</a:t>
            </a:r>
            <a:endParaRPr kumimoji="1" lang="en-US" altLang="zh-CN" dirty="0"/>
          </a:p>
          <a:p>
            <a:r>
              <a:rPr kumimoji="1" lang="en-US" altLang="zh-CN" dirty="0"/>
              <a:t>1946</a:t>
            </a:r>
            <a:r>
              <a:rPr kumimoji="1" lang="zh-CN" altLang="en-US" dirty="0"/>
              <a:t>年获哥伦比亚大学博士学位</a:t>
            </a:r>
            <a:endParaRPr kumimoji="1" lang="en-US" altLang="zh-CN" dirty="0"/>
          </a:p>
          <a:p>
            <a:r>
              <a:rPr kumimoji="1" lang="zh-CN" altLang="en-US" dirty="0"/>
              <a:t>从“一个凯恩斯主义者”转向</a:t>
            </a:r>
            <a:endParaRPr kumimoji="1" lang="en-US" altLang="zh-CN" dirty="0"/>
          </a:p>
          <a:p>
            <a:r>
              <a:rPr kumimoji="1" lang="zh-CN" altLang="en-US" dirty="0"/>
              <a:t>代表作： </a:t>
            </a:r>
            <a:r>
              <a:rPr kumimoji="1" lang="en-US" altLang="zh-CN" dirty="0"/>
              <a:t>《</a:t>
            </a:r>
            <a:r>
              <a:rPr kumimoji="1" lang="zh-CN" altLang="en-US" dirty="0"/>
              <a:t>美国货币史</a:t>
            </a:r>
            <a:r>
              <a:rPr kumimoji="1" lang="en-US" altLang="zh-CN" dirty="0"/>
              <a:t>》</a:t>
            </a:r>
            <a:endParaRPr kumimoji="1" lang="zh-CN" altLang="en-US" dirty="0"/>
          </a:p>
        </p:txBody>
      </p:sp>
      <p:sp>
        <p:nvSpPr>
          <p:cNvPr id="4" name="标题 1"/>
          <p:cNvSpPr>
            <a:spLocks noGrp="1"/>
          </p:cNvSpPr>
          <p:nvPr>
            <p:ph type="title"/>
          </p:nvPr>
        </p:nvSpPr>
        <p:spPr/>
        <p:txBody>
          <a:bodyPr/>
          <a:lstStyle/>
          <a:p>
            <a:r>
              <a:rPr kumimoji="1" lang="zh-CN" altLang="en-US" dirty="0"/>
              <a:t>第十二讲 凯恩斯之后的经济学</a:t>
            </a:r>
            <a:endParaRPr kumimoji="1" lang="zh-CN"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kumimoji="1" lang="zh-CN" altLang="en-US" dirty="0"/>
              <a:t>在短期中，需求供给剧烈变化，导致价格变化</a:t>
            </a:r>
            <a:endParaRPr kumimoji="1" lang="en-US" altLang="zh-CN" dirty="0"/>
          </a:p>
          <a:p>
            <a:r>
              <a:rPr kumimoji="1" lang="zh-CN" altLang="en-US" dirty="0"/>
              <a:t>在长期中，价格由生产成本决定</a:t>
            </a:r>
            <a:endParaRPr kumimoji="1" lang="en-US" altLang="zh-CN" dirty="0"/>
          </a:p>
          <a:p>
            <a:r>
              <a:rPr kumimoji="1" lang="zh-CN" altLang="en-US" dirty="0"/>
              <a:t>所以，在长期中，马歇尔仍试图将成本而不是效用作为价值的决定因素</a:t>
            </a:r>
            <a:endParaRPr kumimoji="1" lang="en-US" altLang="zh-CN" dirty="0"/>
          </a:p>
          <a:p>
            <a:r>
              <a:rPr kumimoji="1" lang="zh-CN" altLang="en-US" dirty="0"/>
              <a:t>他试图拯救李嘉图的体系</a:t>
            </a:r>
            <a:endParaRPr kumimoji="1" lang="en-US" altLang="zh-CN" dirty="0"/>
          </a:p>
          <a:p>
            <a:r>
              <a:rPr kumimoji="1" lang="zh-CN" altLang="en-US" dirty="0"/>
              <a:t>马歇尔是想完善古典经济学的体系</a:t>
            </a:r>
            <a:endParaRPr kumimoji="1" lang="zh-CN" altLang="en-US" dirty="0"/>
          </a:p>
        </p:txBody>
      </p:sp>
      <p:sp>
        <p:nvSpPr>
          <p:cNvPr id="4" name="标题 1"/>
          <p:cNvSpPr>
            <a:spLocks noGrp="1"/>
          </p:cNvSpPr>
          <p:nvPr>
            <p:ph type="title"/>
          </p:nvPr>
        </p:nvSpPr>
        <p:spPr/>
        <p:txBody>
          <a:bodyPr/>
          <a:lstStyle/>
          <a:p>
            <a:r>
              <a:rPr kumimoji="1" lang="zh-CN" altLang="en-US" dirty="0"/>
              <a:t>第十一讲 马歇尔和经济学原理</a:t>
            </a:r>
            <a:endParaRPr kumimoji="1" lang="zh-CN" alt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kumimoji="1" lang="zh-CN" altLang="en-US" dirty="0"/>
              <a:t>费雪方程：</a:t>
            </a:r>
            <a:r>
              <a:rPr kumimoji="1" lang="en-US" altLang="zh-CN" dirty="0"/>
              <a:t>MV=PQ</a:t>
            </a:r>
            <a:endParaRPr kumimoji="1" lang="en-US" altLang="zh-CN" dirty="0"/>
          </a:p>
          <a:p>
            <a:r>
              <a:rPr kumimoji="1" lang="zh-CN" altLang="en-US" dirty="0"/>
              <a:t>剑桥方程式：</a:t>
            </a:r>
            <a:r>
              <a:rPr kumimoji="1" lang="en-US" altLang="zh-CN" dirty="0"/>
              <a:t>M= KY=K</a:t>
            </a:r>
            <a:r>
              <a:rPr kumimoji="1" lang="zh-CN" altLang="en-US" dirty="0"/>
              <a:t>*</a:t>
            </a:r>
            <a:r>
              <a:rPr kumimoji="1" lang="en-US" altLang="zh-CN" dirty="0" err="1"/>
              <a:t>Py</a:t>
            </a:r>
            <a:endParaRPr kumimoji="1" lang="en-US" altLang="zh-CN" dirty="0"/>
          </a:p>
          <a:p>
            <a:r>
              <a:rPr kumimoji="1" lang="zh-CN" altLang="en-US" dirty="0"/>
              <a:t>共同点：物价水平和货币供应是正比例变化的。</a:t>
            </a:r>
            <a:endParaRPr kumimoji="1" lang="en-US" altLang="zh-CN" dirty="0"/>
          </a:p>
          <a:p>
            <a:r>
              <a:rPr kumimoji="1" lang="zh-CN" altLang="en-US" dirty="0"/>
              <a:t>不同点：费雪方程强调货币在支付过程中的作用（货币供应）</a:t>
            </a:r>
            <a:endParaRPr kumimoji="1" lang="en-US" altLang="zh-CN" dirty="0"/>
          </a:p>
          <a:p>
            <a:r>
              <a:rPr kumimoji="1" lang="zh-CN" altLang="en-US" dirty="0"/>
              <a:t>              剑桥方程式强调人们手持现金的作用（货币需求）</a:t>
            </a:r>
            <a:endParaRPr kumimoji="1" lang="zh-CN" altLang="en-US" dirty="0"/>
          </a:p>
        </p:txBody>
      </p:sp>
      <p:sp>
        <p:nvSpPr>
          <p:cNvPr id="4" name="标题 1"/>
          <p:cNvSpPr>
            <a:spLocks noGrp="1"/>
          </p:cNvSpPr>
          <p:nvPr>
            <p:ph type="title"/>
          </p:nvPr>
        </p:nvSpPr>
        <p:spPr/>
        <p:txBody>
          <a:bodyPr/>
          <a:lstStyle/>
          <a:p>
            <a:r>
              <a:rPr kumimoji="1" lang="zh-CN" altLang="en-US" dirty="0"/>
              <a:t>第十二讲 凯恩斯之后的经济学</a:t>
            </a:r>
            <a:endParaRPr kumimoji="1" lang="zh-CN" alt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77334" y="2160590"/>
            <a:ext cx="8596668" cy="2469284"/>
          </a:xfrm>
        </p:spPr>
        <p:txBody>
          <a:bodyPr/>
          <a:lstStyle/>
          <a:p>
            <a:r>
              <a:rPr kumimoji="1" lang="zh-CN" altLang="en-US" dirty="0"/>
              <a:t>弗里德曼沿着“剑桥方程式”来解释他对“货币数量论”的见解。</a:t>
            </a:r>
            <a:endParaRPr kumimoji="1" lang="en-US" altLang="zh-CN" dirty="0"/>
          </a:p>
          <a:p>
            <a:r>
              <a:rPr kumimoji="1" lang="en-US" altLang="zh-CN" dirty="0"/>
              <a:t>M=</a:t>
            </a:r>
            <a:r>
              <a:rPr kumimoji="1" lang="en-US" altLang="zh-CN" dirty="0" err="1"/>
              <a:t>kPy</a:t>
            </a:r>
            <a:r>
              <a:rPr kumimoji="1" lang="zh-CN" altLang="en-US" dirty="0"/>
              <a:t>看做货币需求函数。</a:t>
            </a:r>
            <a:endParaRPr kumimoji="1" lang="en-US" altLang="zh-CN" dirty="0"/>
          </a:p>
          <a:p>
            <a:r>
              <a:rPr kumimoji="1" lang="en-US" altLang="zh-CN" dirty="0"/>
              <a:t>k</a:t>
            </a:r>
            <a:r>
              <a:rPr kumimoji="1" lang="zh-CN" altLang="en-US" dirty="0"/>
              <a:t>应该被看做其他变量的函数。</a:t>
            </a:r>
            <a:endParaRPr kumimoji="1" lang="en-US" altLang="zh-CN" dirty="0"/>
          </a:p>
          <a:p>
            <a:r>
              <a:rPr kumimoji="1" lang="zh-CN" altLang="en-US" dirty="0"/>
              <a:t>决定货币供应量的是货币制度。</a:t>
            </a:r>
            <a:endParaRPr kumimoji="1" lang="en-US" altLang="zh-CN" dirty="0"/>
          </a:p>
          <a:p>
            <a:r>
              <a:rPr kumimoji="1" lang="zh-CN" altLang="en-US" dirty="0"/>
              <a:t>决定货币需求的是一系列因素。</a:t>
            </a:r>
            <a:endParaRPr kumimoji="1" lang="en-US" altLang="zh-CN" dirty="0"/>
          </a:p>
        </p:txBody>
      </p:sp>
      <p:sp>
        <p:nvSpPr>
          <p:cNvPr id="4" name="标题 1"/>
          <p:cNvSpPr>
            <a:spLocks noGrp="1"/>
          </p:cNvSpPr>
          <p:nvPr>
            <p:ph type="title"/>
          </p:nvPr>
        </p:nvSpPr>
        <p:spPr/>
        <p:txBody>
          <a:bodyPr/>
          <a:lstStyle/>
          <a:p>
            <a:r>
              <a:rPr kumimoji="1" lang="zh-CN" altLang="en-US" dirty="0"/>
              <a:t>第十二讲 凯恩斯之后的经济学</a:t>
            </a:r>
            <a:endParaRPr kumimoji="1" lang="zh-CN" alt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77334" y="2160589"/>
            <a:ext cx="9994524" cy="3880773"/>
          </a:xfrm>
        </p:spPr>
        <p:txBody>
          <a:bodyPr/>
          <a:lstStyle/>
          <a:p>
            <a:r>
              <a:rPr kumimoji="1" lang="en-US" altLang="zh-CN" dirty="0"/>
              <a:t>M/P=F(Y,</a:t>
            </a:r>
            <a:r>
              <a:rPr kumimoji="1" lang="zh-CN" altLang="en-US" dirty="0"/>
              <a:t> </a:t>
            </a:r>
            <a:r>
              <a:rPr kumimoji="1" lang="en-US" altLang="zh-CN" dirty="0"/>
              <a:t>W;</a:t>
            </a:r>
            <a:r>
              <a:rPr kumimoji="1" lang="zh-CN" altLang="en-US" dirty="0"/>
              <a:t> </a:t>
            </a:r>
            <a:r>
              <a:rPr kumimoji="1" lang="en-US" altLang="zh-CN" dirty="0"/>
              <a:t>r</a:t>
            </a:r>
            <a:r>
              <a:rPr kumimoji="1" lang="en-US" altLang="zh-CN" baseline="-25000" dirty="0"/>
              <a:t>m</a:t>
            </a:r>
            <a:r>
              <a:rPr kumimoji="1" lang="en-US" altLang="zh-CN" dirty="0"/>
              <a:t>,</a:t>
            </a:r>
            <a:r>
              <a:rPr kumimoji="1" lang="zh-CN" altLang="en-US" dirty="0"/>
              <a:t> </a:t>
            </a:r>
            <a:r>
              <a:rPr kumimoji="1" lang="en-US" altLang="zh-CN" dirty="0" err="1"/>
              <a:t>r</a:t>
            </a:r>
            <a:r>
              <a:rPr kumimoji="1" lang="en-US" altLang="zh-CN" baseline="-25000" dirty="0" err="1"/>
              <a:t>b</a:t>
            </a:r>
            <a:r>
              <a:rPr kumimoji="1" lang="en-US" altLang="zh-CN" dirty="0"/>
              <a:t>,</a:t>
            </a:r>
            <a:r>
              <a:rPr kumimoji="1" lang="zh-CN" altLang="en-US" dirty="0"/>
              <a:t> </a:t>
            </a:r>
            <a:r>
              <a:rPr kumimoji="1" lang="en-US" altLang="zh-CN" dirty="0"/>
              <a:t>re,</a:t>
            </a:r>
            <a:r>
              <a:rPr kumimoji="1" lang="zh-CN" altLang="en-US" dirty="0"/>
              <a:t> </a:t>
            </a:r>
            <a:r>
              <a:rPr kumimoji="1" lang="en-US" altLang="zh-CN" dirty="0"/>
              <a:t>1dp/</a:t>
            </a:r>
            <a:r>
              <a:rPr kumimoji="1" lang="en-US" altLang="zh-CN" dirty="0" err="1"/>
              <a:t>pd</a:t>
            </a:r>
            <a:r>
              <a:rPr kumimoji="1" lang="en-US" altLang="zh-CN" baseline="-25000" dirty="0" err="1"/>
              <a:t>t</a:t>
            </a:r>
            <a:r>
              <a:rPr kumimoji="1" lang="en-US" altLang="zh-CN" dirty="0"/>
              <a:t>;</a:t>
            </a:r>
            <a:r>
              <a:rPr kumimoji="1" lang="zh-CN" altLang="en-US" dirty="0"/>
              <a:t> </a:t>
            </a:r>
            <a:r>
              <a:rPr kumimoji="1" lang="en-US" altLang="zh-CN" dirty="0"/>
              <a:t>u)</a:t>
            </a:r>
            <a:endParaRPr kumimoji="1" lang="en-US" altLang="zh-CN" dirty="0"/>
          </a:p>
          <a:p>
            <a:r>
              <a:rPr kumimoji="1" lang="en-US" altLang="zh-CN" dirty="0"/>
              <a:t>M</a:t>
            </a:r>
            <a:r>
              <a:rPr kumimoji="1" lang="zh-CN" altLang="en-US" dirty="0"/>
              <a:t>为财富持有者手中保存的货币量；</a:t>
            </a:r>
            <a:r>
              <a:rPr kumimoji="1" lang="en-US" altLang="zh-CN" dirty="0"/>
              <a:t>P</a:t>
            </a:r>
            <a:r>
              <a:rPr kumimoji="1" lang="zh-CN" altLang="en-US" dirty="0"/>
              <a:t>为物价水平。</a:t>
            </a:r>
            <a:endParaRPr kumimoji="1" lang="en-US" altLang="zh-CN" dirty="0"/>
          </a:p>
          <a:p>
            <a:r>
              <a:rPr kumimoji="1" lang="en-US" altLang="zh-CN" dirty="0"/>
              <a:t>M/P</a:t>
            </a:r>
            <a:r>
              <a:rPr kumimoji="1" lang="zh-CN" altLang="en-US" dirty="0"/>
              <a:t>为货币需求量。</a:t>
            </a:r>
            <a:endParaRPr kumimoji="1" lang="en-US" altLang="zh-CN" dirty="0"/>
          </a:p>
          <a:p>
            <a:r>
              <a:rPr kumimoji="1" lang="zh-CN" altLang="en-US" dirty="0"/>
              <a:t>（</a:t>
            </a:r>
            <a:r>
              <a:rPr kumimoji="1" lang="en-US" altLang="zh-CN" dirty="0"/>
              <a:t>1</a:t>
            </a:r>
            <a:r>
              <a:rPr kumimoji="1" lang="zh-CN" altLang="en-US" dirty="0"/>
              <a:t>）收入：人力财富收入和非人力财富收入。</a:t>
            </a:r>
            <a:endParaRPr kumimoji="1" lang="en-US" altLang="zh-CN" dirty="0"/>
          </a:p>
          <a:p>
            <a:r>
              <a:rPr lang="zh-CN" altLang="en-US" b="0" i="0" u="none" strike="noStrike" dirty="0">
                <a:solidFill>
                  <a:srgbClr val="333333"/>
                </a:solidFill>
                <a:effectLst/>
                <a:latin typeface="Helvetica Neue" panose="02000503000000020004" charset="0"/>
              </a:rPr>
              <a:t>人力财富所占比重越大，货币需求就越多，而非人力财富所占比例越大，货币需求则相对较少。</a:t>
            </a:r>
            <a:endParaRPr lang="en-US" altLang="zh-CN" b="0" i="0" u="none" strike="noStrike" dirty="0">
              <a:solidFill>
                <a:srgbClr val="333333"/>
              </a:solidFill>
              <a:effectLst/>
              <a:latin typeface="Helvetica Neue" panose="02000503000000020004" charset="0"/>
            </a:endParaRPr>
          </a:p>
          <a:p>
            <a:r>
              <a:rPr kumimoji="1" lang="zh-CN" altLang="en-US" dirty="0">
                <a:solidFill>
                  <a:srgbClr val="333333"/>
                </a:solidFill>
                <a:latin typeface="Helvetica Neue" panose="02000503000000020004" charset="0"/>
              </a:rPr>
              <a:t>（</a:t>
            </a:r>
            <a:r>
              <a:rPr kumimoji="1" lang="en-US" altLang="zh-CN" dirty="0">
                <a:solidFill>
                  <a:srgbClr val="333333"/>
                </a:solidFill>
                <a:latin typeface="Helvetica Neue" panose="02000503000000020004" charset="0"/>
              </a:rPr>
              <a:t>2</a:t>
            </a:r>
            <a:r>
              <a:rPr kumimoji="1" lang="zh-CN" altLang="en-US" dirty="0">
                <a:solidFill>
                  <a:srgbClr val="333333"/>
                </a:solidFill>
                <a:latin typeface="Helvetica Neue" panose="02000503000000020004" charset="0"/>
              </a:rPr>
              <a:t>）</a:t>
            </a:r>
            <a:r>
              <a:rPr lang="zh-CN" altLang="en-US" b="0" i="0" u="none" strike="noStrike" dirty="0">
                <a:solidFill>
                  <a:srgbClr val="333333"/>
                </a:solidFill>
                <a:effectLst/>
                <a:latin typeface="Helvetica Neue" panose="02000503000000020004" charset="0"/>
              </a:rPr>
              <a:t>机会成本变量，衡量持有货币的潜在收益或潜在损失。</a:t>
            </a:r>
            <a:endParaRPr lang="en-US" altLang="zh-CN" b="0" i="0" u="none" strike="noStrike" dirty="0">
              <a:solidFill>
                <a:srgbClr val="333333"/>
              </a:solidFill>
              <a:effectLst/>
              <a:latin typeface="Helvetica Neue" panose="02000503000000020004" charset="0"/>
            </a:endParaRPr>
          </a:p>
          <a:p>
            <a:r>
              <a:rPr kumimoji="1" lang="en-US" altLang="zh-CN" dirty="0"/>
              <a:t>r</a:t>
            </a:r>
            <a:r>
              <a:rPr kumimoji="1" lang="en-US" altLang="zh-CN" baseline="-25000" dirty="0"/>
              <a:t>m</a:t>
            </a:r>
            <a:r>
              <a:rPr lang="zh-CN" altLang="en-US" b="0" i="0" u="none" strike="noStrike" dirty="0">
                <a:solidFill>
                  <a:srgbClr val="333333"/>
                </a:solidFill>
                <a:effectLst/>
                <a:latin typeface="Helvetica Neue" panose="02000503000000020004" charset="0"/>
              </a:rPr>
              <a:t>代表货币的预期收益率，</a:t>
            </a:r>
            <a:r>
              <a:rPr kumimoji="1" lang="en-US" altLang="zh-CN" dirty="0"/>
              <a:t> </a:t>
            </a:r>
            <a:r>
              <a:rPr kumimoji="1" lang="en-US" altLang="zh-CN" dirty="0" err="1"/>
              <a:t>r</a:t>
            </a:r>
            <a:r>
              <a:rPr kumimoji="1" lang="en-US" altLang="zh-CN" baseline="-25000" dirty="0" err="1"/>
              <a:t>b</a:t>
            </a:r>
            <a:r>
              <a:rPr lang="zh-CN" altLang="en-US" b="0" i="0" u="none" strike="noStrike" dirty="0">
                <a:solidFill>
                  <a:srgbClr val="333333"/>
                </a:solidFill>
                <a:effectLst/>
                <a:latin typeface="Helvetica Neue" panose="02000503000000020004" charset="0"/>
              </a:rPr>
              <a:t>是固定收益的债券利率，</a:t>
            </a:r>
            <a:r>
              <a:rPr lang="en-GB" altLang="zh-CN" dirty="0">
                <a:solidFill>
                  <a:srgbClr val="333333"/>
                </a:solidFill>
                <a:latin typeface="Helvetica Neue" panose="02000503000000020004" charset="0"/>
              </a:rPr>
              <a:t>r</a:t>
            </a:r>
            <a:r>
              <a:rPr lang="en-GB" altLang="zh-CN" b="0" i="0" u="none" strike="noStrike" dirty="0">
                <a:solidFill>
                  <a:srgbClr val="333333"/>
                </a:solidFill>
                <a:effectLst/>
                <a:latin typeface="Helvetica Neue" panose="02000503000000020004" charset="0"/>
              </a:rPr>
              <a:t>e</a:t>
            </a:r>
            <a:r>
              <a:rPr lang="zh-CN" altLang="en-US" b="0" i="0" u="none" strike="noStrike" dirty="0">
                <a:solidFill>
                  <a:srgbClr val="333333"/>
                </a:solidFill>
                <a:effectLst/>
                <a:latin typeface="Helvetica Neue" panose="02000503000000020004" charset="0"/>
              </a:rPr>
              <a:t>是非固定收益的证券利率。</a:t>
            </a:r>
            <a:endParaRPr lang="en-US" altLang="zh-CN" b="0" i="0" u="none" strike="noStrike" dirty="0">
              <a:solidFill>
                <a:srgbClr val="333333"/>
              </a:solidFill>
              <a:effectLst/>
              <a:latin typeface="Helvetica Neue" panose="02000503000000020004" charset="0"/>
            </a:endParaRPr>
          </a:p>
          <a:p>
            <a:r>
              <a:rPr kumimoji="1" lang="en-US" altLang="zh-CN" dirty="0"/>
              <a:t>1dp/</a:t>
            </a:r>
            <a:r>
              <a:rPr kumimoji="1" lang="en-US" altLang="zh-CN" dirty="0" err="1"/>
              <a:t>pd</a:t>
            </a:r>
            <a:r>
              <a:rPr kumimoji="1" lang="en-US" altLang="zh-CN" baseline="-25000" dirty="0" err="1"/>
              <a:t>t</a:t>
            </a:r>
            <a:r>
              <a:rPr kumimoji="1" lang="zh-CN" altLang="en-US" dirty="0"/>
              <a:t>是</a:t>
            </a:r>
            <a:r>
              <a:rPr lang="zh-CN" altLang="en-US" b="0" i="0" u="none" strike="noStrike" dirty="0">
                <a:solidFill>
                  <a:srgbClr val="333333"/>
                </a:solidFill>
                <a:effectLst/>
                <a:latin typeface="Helvetica Neue" panose="02000503000000020004" charset="0"/>
              </a:rPr>
              <a:t>预期的物价变动率，在物价变动率上升的条件下，人们会放弃货币购买商品，从而减少对货币的需求量。</a:t>
            </a:r>
            <a:endParaRPr lang="en-US" altLang="zh-CN" b="0" i="0" u="none" strike="noStrike" dirty="0">
              <a:solidFill>
                <a:srgbClr val="333333"/>
              </a:solidFill>
              <a:effectLst/>
              <a:latin typeface="Helvetica Neue" panose="02000503000000020004" charset="0"/>
            </a:endParaRPr>
          </a:p>
          <a:p>
            <a:r>
              <a:rPr kumimoji="1" lang="zh-CN" altLang="en-US" dirty="0">
                <a:solidFill>
                  <a:srgbClr val="333333"/>
                </a:solidFill>
                <a:latin typeface="Helvetica Neue" panose="02000503000000020004" charset="0"/>
              </a:rPr>
              <a:t>（</a:t>
            </a:r>
            <a:r>
              <a:rPr kumimoji="1" lang="en-US" altLang="zh-CN" dirty="0">
                <a:solidFill>
                  <a:srgbClr val="333333"/>
                </a:solidFill>
                <a:latin typeface="Helvetica Neue" panose="02000503000000020004" charset="0"/>
              </a:rPr>
              <a:t>3</a:t>
            </a:r>
            <a:r>
              <a:rPr kumimoji="1" lang="zh-CN" altLang="en-US" dirty="0">
                <a:solidFill>
                  <a:srgbClr val="333333"/>
                </a:solidFill>
                <a:latin typeface="Helvetica Neue" panose="02000503000000020004" charset="0"/>
              </a:rPr>
              <a:t>）</a:t>
            </a:r>
            <a:r>
              <a:rPr lang="zh-CN" altLang="en-US" b="0" i="0" u="none" strike="noStrike" dirty="0">
                <a:solidFill>
                  <a:srgbClr val="333333"/>
                </a:solidFill>
                <a:effectLst/>
                <a:latin typeface="Helvetica Neue" panose="02000503000000020004" charset="0"/>
              </a:rPr>
              <a:t>人们对货币的主观偏好。</a:t>
            </a:r>
            <a:endParaRPr kumimoji="1" lang="zh-CN" altLang="en-US" dirty="0"/>
          </a:p>
          <a:p>
            <a:endParaRPr kumimoji="1" lang="zh-CN" altLang="en-US" dirty="0"/>
          </a:p>
        </p:txBody>
      </p:sp>
      <p:sp>
        <p:nvSpPr>
          <p:cNvPr id="4" name="标题 1"/>
          <p:cNvSpPr>
            <a:spLocks noGrp="1"/>
          </p:cNvSpPr>
          <p:nvPr>
            <p:ph type="title"/>
          </p:nvPr>
        </p:nvSpPr>
        <p:spPr/>
        <p:txBody>
          <a:bodyPr/>
          <a:lstStyle/>
          <a:p>
            <a:r>
              <a:rPr kumimoji="1" lang="zh-CN" altLang="en-US" dirty="0"/>
              <a:t>第十二讲 凯恩斯之后的经济学</a:t>
            </a:r>
            <a:endParaRPr kumimoji="1" lang="zh-CN" alt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77334" y="2403657"/>
            <a:ext cx="8596668" cy="1693781"/>
          </a:xfrm>
        </p:spPr>
        <p:txBody>
          <a:bodyPr/>
          <a:lstStyle/>
          <a:p>
            <a:r>
              <a:rPr kumimoji="1" lang="zh-CN" altLang="en-US" dirty="0"/>
              <a:t>凯恩斯的货币需求以利率的流动性偏好为基础。</a:t>
            </a:r>
            <a:endParaRPr kumimoji="1" lang="en-US" altLang="zh-CN" dirty="0"/>
          </a:p>
          <a:p>
            <a:r>
              <a:rPr kumimoji="1" lang="zh-CN" altLang="en-US" dirty="0"/>
              <a:t>弗里德曼计算出，利率的影响极小。</a:t>
            </a:r>
            <a:endParaRPr kumimoji="1" lang="en-US" altLang="zh-CN" dirty="0"/>
          </a:p>
          <a:p>
            <a:r>
              <a:rPr kumimoji="1" lang="en-US" altLang="zh-CN" dirty="0"/>
              <a:t>1867-1960</a:t>
            </a:r>
            <a:r>
              <a:rPr kumimoji="1" lang="zh-CN" altLang="en-US" dirty="0"/>
              <a:t>期间，利率每增加</a:t>
            </a:r>
            <a:r>
              <a:rPr kumimoji="1" lang="en-US" altLang="zh-CN" dirty="0"/>
              <a:t>1%</a:t>
            </a:r>
            <a:r>
              <a:rPr kumimoji="1" lang="zh-CN" altLang="en-US" dirty="0"/>
              <a:t>，人们对货币的真实需求只减少</a:t>
            </a:r>
            <a:r>
              <a:rPr kumimoji="1" lang="en-US" altLang="zh-CN" dirty="0"/>
              <a:t>0.15%</a:t>
            </a:r>
            <a:r>
              <a:rPr kumimoji="1" lang="zh-CN" altLang="en-US" dirty="0"/>
              <a:t>。</a:t>
            </a:r>
            <a:endParaRPr kumimoji="1" lang="en-US" altLang="zh-CN" dirty="0"/>
          </a:p>
          <a:p>
            <a:r>
              <a:rPr kumimoji="1" lang="zh-CN" altLang="en-US" dirty="0"/>
              <a:t>随着国民收入的增长，人们对真实货币的需求将会增大。</a:t>
            </a:r>
            <a:endParaRPr kumimoji="1" lang="en-US" altLang="zh-CN" dirty="0"/>
          </a:p>
          <a:p>
            <a:endParaRPr kumimoji="1" lang="en-US" altLang="zh-CN" dirty="0"/>
          </a:p>
          <a:p>
            <a:endParaRPr kumimoji="1" lang="zh-CN" altLang="en-US" dirty="0"/>
          </a:p>
        </p:txBody>
      </p:sp>
      <p:sp>
        <p:nvSpPr>
          <p:cNvPr id="4" name="标题 1"/>
          <p:cNvSpPr>
            <a:spLocks noGrp="1"/>
          </p:cNvSpPr>
          <p:nvPr>
            <p:ph type="title"/>
          </p:nvPr>
        </p:nvSpPr>
        <p:spPr/>
        <p:txBody>
          <a:bodyPr/>
          <a:lstStyle/>
          <a:p>
            <a:r>
              <a:rPr kumimoji="1" lang="zh-CN" altLang="en-US" dirty="0"/>
              <a:t>第十二讲 凯恩斯之后的经济学</a:t>
            </a:r>
            <a:endParaRPr kumimoji="1" lang="zh-CN" alt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77334" y="2160589"/>
            <a:ext cx="9415790" cy="3880773"/>
          </a:xfrm>
        </p:spPr>
        <p:txBody>
          <a:bodyPr/>
          <a:lstStyle/>
          <a:p>
            <a:r>
              <a:rPr kumimoji="1" lang="zh-CN" altLang="en-US" dirty="0"/>
              <a:t>凯恩斯认为，国民收入是由有效需求决定的。</a:t>
            </a:r>
            <a:endParaRPr kumimoji="1" lang="en-US" altLang="zh-CN" dirty="0"/>
          </a:p>
          <a:p>
            <a:r>
              <a:rPr kumimoji="1" lang="en-US" altLang="zh-CN" dirty="0"/>
              <a:t>M</a:t>
            </a:r>
            <a:r>
              <a:rPr kumimoji="1" lang="zh-CN" altLang="en-US" dirty="0"/>
              <a:t>首先影响利率，利率影响投资，投资通过乘数效应，引起总需求的增长。</a:t>
            </a:r>
            <a:endParaRPr kumimoji="1" lang="en-US" altLang="zh-CN" dirty="0"/>
          </a:p>
          <a:p>
            <a:endParaRPr kumimoji="1" lang="en-US" altLang="zh-CN" dirty="0"/>
          </a:p>
          <a:p>
            <a:r>
              <a:rPr kumimoji="1" lang="zh-CN" altLang="en-US" dirty="0"/>
              <a:t>弗里德曼认为，</a:t>
            </a:r>
            <a:r>
              <a:rPr kumimoji="1" lang="en-US" altLang="zh-CN" dirty="0"/>
              <a:t>M</a:t>
            </a:r>
            <a:r>
              <a:rPr kumimoji="1" lang="zh-CN" altLang="en-US" dirty="0"/>
              <a:t>的增加，除非被流通速度的变化所抵消，否则将直接影响国民收入。</a:t>
            </a:r>
            <a:endParaRPr kumimoji="1" lang="en-US" altLang="zh-CN" dirty="0"/>
          </a:p>
          <a:p>
            <a:r>
              <a:rPr kumimoji="1" lang="en-US" altLang="zh-CN" dirty="0"/>
              <a:t>V</a:t>
            </a:r>
            <a:r>
              <a:rPr kumimoji="1" lang="zh-CN" altLang="en-US" dirty="0"/>
              <a:t>是相对稳定的，因此</a:t>
            </a:r>
            <a:r>
              <a:rPr kumimoji="1" lang="en-US" altLang="zh-CN" dirty="0"/>
              <a:t>M</a:t>
            </a:r>
            <a:r>
              <a:rPr kumimoji="1" lang="zh-CN" altLang="en-US" dirty="0"/>
              <a:t>将直接影响国民收入。</a:t>
            </a:r>
            <a:endParaRPr kumimoji="1" lang="en-US" altLang="zh-CN" dirty="0"/>
          </a:p>
          <a:p>
            <a:r>
              <a:rPr kumimoji="1" lang="zh-CN" altLang="en-US" dirty="0"/>
              <a:t>国民收入的变动意味着产量和价格的变动。</a:t>
            </a:r>
            <a:endParaRPr kumimoji="1" lang="en-US" altLang="zh-CN" dirty="0"/>
          </a:p>
          <a:p>
            <a:r>
              <a:rPr kumimoji="1" lang="zh-CN" altLang="en-US" dirty="0"/>
              <a:t>因此，“惟有货币要紧”。</a:t>
            </a:r>
            <a:endParaRPr kumimoji="1" lang="zh-CN" altLang="en-US" dirty="0"/>
          </a:p>
        </p:txBody>
      </p:sp>
      <p:sp>
        <p:nvSpPr>
          <p:cNvPr id="4" name="标题 1"/>
          <p:cNvSpPr>
            <a:spLocks noGrp="1"/>
          </p:cNvSpPr>
          <p:nvPr>
            <p:ph type="title"/>
          </p:nvPr>
        </p:nvSpPr>
        <p:spPr/>
        <p:txBody>
          <a:bodyPr/>
          <a:lstStyle/>
          <a:p>
            <a:r>
              <a:rPr kumimoji="1" lang="zh-CN" altLang="en-US" dirty="0"/>
              <a:t>第十二讲 凯恩斯之后的经济学</a:t>
            </a:r>
            <a:endParaRPr kumimoji="1" lang="zh-CN" alt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第十二讲 凯恩斯之后的经济学</a:t>
            </a:r>
            <a:endParaRPr kumimoji="1" lang="zh-CN" altLang="en-US" dirty="0"/>
          </a:p>
        </p:txBody>
      </p:sp>
      <p:sp>
        <p:nvSpPr>
          <p:cNvPr id="3" name="内容占位符 2"/>
          <p:cNvSpPr>
            <a:spLocks noGrp="1"/>
          </p:cNvSpPr>
          <p:nvPr>
            <p:ph idx="1"/>
          </p:nvPr>
        </p:nvSpPr>
        <p:spPr/>
        <p:txBody>
          <a:bodyPr/>
          <a:lstStyle/>
          <a:p>
            <a:r>
              <a:rPr kumimoji="1" lang="zh-CN" altLang="en-US" dirty="0"/>
              <a:t>单一货币政策</a:t>
            </a:r>
            <a:endParaRPr kumimoji="1" lang="en-US" altLang="zh-CN" dirty="0"/>
          </a:p>
          <a:p>
            <a:r>
              <a:rPr kumimoji="1" lang="zh-CN" altLang="en-US" dirty="0"/>
              <a:t>排除信贷利率、准备金等因素，将货币存量作为货币政策的唯一因素。</a:t>
            </a:r>
            <a:endParaRPr kumimoji="1" lang="en-US" altLang="zh-CN" dirty="0"/>
          </a:p>
          <a:p>
            <a:r>
              <a:rPr kumimoji="1" lang="zh-CN" altLang="en-US" dirty="0"/>
              <a:t>货币需求是相对稳定的，保持货币供给的稳定性。</a:t>
            </a:r>
            <a:endParaRPr kumimoji="1" lang="en-US" altLang="zh-CN" dirty="0"/>
          </a:p>
          <a:p>
            <a:r>
              <a:rPr kumimoji="1" lang="zh-CN" altLang="en-US" dirty="0"/>
              <a:t>货币政策的长期目标是物价稳定。</a:t>
            </a:r>
            <a:endParaRPr kumimoji="1" lang="en-US" altLang="zh-CN" dirty="0"/>
          </a:p>
          <a:p>
            <a:r>
              <a:rPr kumimoji="1" lang="zh-CN" altLang="en-US" dirty="0"/>
              <a:t>公开宣称货币供应的增长率。</a:t>
            </a:r>
            <a:endParaRPr kumimoji="1" lang="en-US" altLang="zh-CN" dirty="0"/>
          </a:p>
          <a:p>
            <a:r>
              <a:rPr kumimoji="1" lang="zh-CN" altLang="en-US" dirty="0"/>
              <a:t>假定人口和劳动力增加</a:t>
            </a:r>
            <a:r>
              <a:rPr kumimoji="1" lang="en-US" altLang="zh-CN" dirty="0"/>
              <a:t>1%-2%</a:t>
            </a:r>
            <a:r>
              <a:rPr kumimoji="1" lang="zh-CN" altLang="en-US" dirty="0"/>
              <a:t>，产量增加</a:t>
            </a:r>
            <a:r>
              <a:rPr kumimoji="1" lang="en-US" altLang="zh-CN" dirty="0"/>
              <a:t>3%</a:t>
            </a:r>
            <a:r>
              <a:rPr kumimoji="1" lang="zh-CN" altLang="en-US" dirty="0"/>
              <a:t>。</a:t>
            </a:r>
            <a:endParaRPr kumimoji="1" lang="en-US" altLang="zh-CN" dirty="0"/>
          </a:p>
          <a:p>
            <a:r>
              <a:rPr kumimoji="1" lang="zh-CN" altLang="en-US" dirty="0"/>
              <a:t>货币供应量增速大致在</a:t>
            </a:r>
            <a:r>
              <a:rPr kumimoji="1" lang="en-US" altLang="zh-CN" dirty="0"/>
              <a:t>4%-5%</a:t>
            </a:r>
            <a:r>
              <a:rPr kumimoji="1" lang="zh-CN" altLang="en-US" dirty="0"/>
              <a:t>。</a:t>
            </a:r>
            <a:endParaRPr kumimoji="1" lang="zh-CN" alt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kumimoji="1" lang="zh-CN" altLang="en-US" dirty="0"/>
              <a:t>供给学派</a:t>
            </a:r>
            <a:endParaRPr kumimoji="1" lang="en-US" altLang="zh-CN" dirty="0"/>
          </a:p>
          <a:p>
            <a:r>
              <a:rPr kumimoji="1" lang="zh-CN" altLang="en-US" dirty="0"/>
              <a:t>代表人物：拉弗、蒙代尔</a:t>
            </a:r>
            <a:endParaRPr kumimoji="1" lang="zh-CN" altLang="en-US" dirty="0"/>
          </a:p>
        </p:txBody>
      </p:sp>
      <p:sp>
        <p:nvSpPr>
          <p:cNvPr id="4" name="标题 1"/>
          <p:cNvSpPr>
            <a:spLocks noGrp="1"/>
          </p:cNvSpPr>
          <p:nvPr>
            <p:ph type="title"/>
          </p:nvPr>
        </p:nvSpPr>
        <p:spPr/>
        <p:txBody>
          <a:bodyPr/>
          <a:lstStyle/>
          <a:p>
            <a:r>
              <a:rPr kumimoji="1" lang="zh-CN" altLang="en-US" dirty="0"/>
              <a:t>第十二讲 凯恩斯之后的经济学</a:t>
            </a:r>
            <a:endParaRPr kumimoji="1" lang="zh-CN" alt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kumimoji="1" lang="zh-CN" altLang="en-US" dirty="0"/>
              <a:t>经济政策不能通过降低利率来刺激需求了，而是要减税，刺激供给方面。</a:t>
            </a:r>
            <a:endParaRPr kumimoji="1" lang="en-US" altLang="zh-CN" dirty="0"/>
          </a:p>
          <a:p>
            <a:r>
              <a:rPr kumimoji="1" lang="zh-CN" altLang="en-US" dirty="0"/>
              <a:t>“提供一套基于个人和企业刺激的分析结构。人们随着刺激而改变行为，为积极性刺激所吸引，见消极性刺激就回避。政府在这一结构中的任务在于使用其职能去改变刺激以影响社会行为”。</a:t>
            </a:r>
            <a:endParaRPr kumimoji="1" lang="en-US" altLang="zh-CN" dirty="0"/>
          </a:p>
          <a:p>
            <a:r>
              <a:rPr lang="zh-CN" altLang="en-US" b="0" i="0" u="none" strike="noStrike" dirty="0">
                <a:solidFill>
                  <a:srgbClr val="333333"/>
                </a:solidFill>
                <a:effectLst/>
                <a:latin typeface="Helvetica Neue" panose="02000503000000020004" charset="0"/>
              </a:rPr>
              <a:t>社会的购买能力取决于社会的生产能力，而社会的生产能力就是社会的供给能力，人们在向社会提供商品的过程中自然会创造出多方面的需求。社会的供给能力越强，需求就越大。</a:t>
            </a:r>
            <a:endParaRPr lang="en-US" altLang="zh-CN" b="0" i="0" u="none" strike="noStrike" dirty="0">
              <a:solidFill>
                <a:srgbClr val="333333"/>
              </a:solidFill>
              <a:effectLst/>
              <a:latin typeface="Helvetica Neue" panose="02000503000000020004" charset="0"/>
            </a:endParaRPr>
          </a:p>
          <a:p>
            <a:r>
              <a:rPr lang="zh-CN" altLang="en-US" b="0" i="0" u="none" strike="noStrike" dirty="0">
                <a:solidFill>
                  <a:srgbClr val="333333"/>
                </a:solidFill>
                <a:effectLst/>
                <a:latin typeface="Helvetica Neue" panose="02000503000000020004" charset="0"/>
              </a:rPr>
              <a:t>税率影响经济主体行为是通过相对价格变化实现的，税率提高，纳税后净报酬减少。就劳动力看，这意味着休闲对做工的价格下降，人们就会选择休闲而不去做工，劳动力供给就会减少，从而影响总供给。</a:t>
            </a:r>
            <a:endParaRPr kumimoji="1" lang="en-US" altLang="zh-CN" dirty="0"/>
          </a:p>
          <a:p>
            <a:endParaRPr kumimoji="1" lang="zh-CN" altLang="en-US" dirty="0"/>
          </a:p>
        </p:txBody>
      </p:sp>
      <p:sp>
        <p:nvSpPr>
          <p:cNvPr id="4" name="标题 1"/>
          <p:cNvSpPr>
            <a:spLocks noGrp="1"/>
          </p:cNvSpPr>
          <p:nvPr>
            <p:ph type="title"/>
          </p:nvPr>
        </p:nvSpPr>
        <p:spPr/>
        <p:txBody>
          <a:bodyPr/>
          <a:lstStyle/>
          <a:p>
            <a:r>
              <a:rPr kumimoji="1" lang="zh-CN" altLang="en-US" dirty="0"/>
              <a:t>第十二讲 凯恩斯之后的经济学</a:t>
            </a:r>
            <a:endParaRPr kumimoji="1" lang="zh-CN" alt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经济思想史与现实问题的衔接</a:t>
            </a:r>
            <a:endParaRPr kumimoji="1" lang="zh-CN" altLang="en-US" dirty="0"/>
          </a:p>
        </p:txBody>
      </p:sp>
      <p:sp>
        <p:nvSpPr>
          <p:cNvPr id="3" name="内容占位符 2"/>
          <p:cNvSpPr>
            <a:spLocks noGrp="1"/>
          </p:cNvSpPr>
          <p:nvPr>
            <p:ph idx="1"/>
          </p:nvPr>
        </p:nvSpPr>
        <p:spPr/>
        <p:txBody>
          <a:bodyPr/>
          <a:lstStyle/>
          <a:p>
            <a:r>
              <a:rPr kumimoji="1" lang="en-US" altLang="zh-CN" dirty="0"/>
              <a:t>2008</a:t>
            </a:r>
            <a:r>
              <a:rPr kumimoji="1" lang="zh-CN" altLang="en-US" dirty="0"/>
              <a:t>年，对国际金融危机的应对。</a:t>
            </a:r>
            <a:endParaRPr kumimoji="1" lang="en-US" altLang="zh-CN" dirty="0"/>
          </a:p>
          <a:p>
            <a:endParaRPr lang="en-US" altLang="zh-CN" dirty="0"/>
          </a:p>
          <a:p>
            <a:r>
              <a:rPr lang="en-US" altLang="zh-CN" dirty="0"/>
              <a:t>2015</a:t>
            </a:r>
            <a:r>
              <a:rPr lang="zh-CN" altLang="en-US"/>
              <a:t>年，“</a:t>
            </a:r>
            <a:r>
              <a:rPr lang="zh-CN" altLang="en-US" dirty="0"/>
              <a:t>三去一降一补”。</a:t>
            </a:r>
            <a:endParaRPr lang="en-US" altLang="zh-CN" dirty="0"/>
          </a:p>
          <a:p>
            <a:r>
              <a:rPr lang="zh-CN" altLang="en-US" dirty="0"/>
              <a:t>去产能、去库存、去杠杆、降成本、补短板。</a:t>
            </a:r>
            <a:endParaRPr lang="en-US" altLang="zh-CN" dirty="0"/>
          </a:p>
          <a:p>
            <a:endParaRPr kumimoji="1" lang="en-US" altLang="zh-CN" dirty="0"/>
          </a:p>
          <a:p>
            <a:r>
              <a:rPr kumimoji="1" lang="en-US" altLang="zh-CN" dirty="0"/>
              <a:t>2024</a:t>
            </a:r>
            <a:r>
              <a:rPr kumimoji="1" lang="zh-CN" altLang="en-US" dirty="0"/>
              <a:t>年，“把实施扩大内需战略同深化供给侧结构性改革有机结合起来，更好统筹消费和投资，增强对经济增长的拉动作用”。</a:t>
            </a:r>
            <a:endParaRPr kumimoji="1" lang="zh-CN"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kumimoji="1" lang="zh-CN" altLang="en-US" dirty="0"/>
              <a:t>一个神奇的概念 需求价格弹性</a:t>
            </a:r>
            <a:endParaRPr kumimoji="1" lang="en-US" altLang="zh-CN" dirty="0"/>
          </a:p>
          <a:p>
            <a:r>
              <a:rPr kumimoji="1" lang="en-US" altLang="zh-CN" dirty="0"/>
              <a:t>1881</a:t>
            </a:r>
            <a:r>
              <a:rPr kumimoji="1" lang="zh-CN" altLang="en-US" dirty="0"/>
              <a:t>，在意大利巴勒莫，马歇尔产生了弹性的想法</a:t>
            </a:r>
            <a:endParaRPr kumimoji="1" lang="en-US" altLang="zh-CN" dirty="0"/>
          </a:p>
          <a:p>
            <a:r>
              <a:rPr kumimoji="1" lang="zh-CN" altLang="en-US" dirty="0"/>
              <a:t>“他为此疯狂”</a:t>
            </a:r>
            <a:endParaRPr kumimoji="1" lang="en-US" altLang="zh-CN" dirty="0"/>
          </a:p>
          <a:p>
            <a:r>
              <a:rPr kumimoji="1" lang="zh-CN" altLang="en-US" dirty="0"/>
              <a:t>弹性是衡量购买者对价格敏感程度的概念</a:t>
            </a:r>
            <a:endParaRPr kumimoji="1" lang="en-US" altLang="zh-CN" dirty="0"/>
          </a:p>
          <a:p>
            <a:r>
              <a:rPr kumimoji="1" lang="zh-CN" altLang="en-US" dirty="0"/>
              <a:t>精巧而有效的数学概念</a:t>
            </a:r>
            <a:endParaRPr kumimoji="1" lang="en-US" altLang="zh-CN" dirty="0"/>
          </a:p>
          <a:p>
            <a:r>
              <a:rPr kumimoji="1" lang="zh-CN" altLang="en-US" dirty="0"/>
              <a:t>需求价格弹性反映消费者对价格的变化多么敏感</a:t>
            </a:r>
            <a:endParaRPr kumimoji="1" lang="en-US" altLang="zh-CN" dirty="0"/>
          </a:p>
          <a:p>
            <a:r>
              <a:rPr kumimoji="1" lang="zh-CN" altLang="en-US" dirty="0"/>
              <a:t>传统生产者喜欢需求价格弹性低的商品，这样他们可以提高价格获利</a:t>
            </a:r>
            <a:endParaRPr kumimoji="1" lang="en-US" altLang="zh-CN" dirty="0"/>
          </a:p>
          <a:p>
            <a:r>
              <a:rPr kumimoji="1" lang="zh-CN" altLang="en-US" dirty="0"/>
              <a:t>新的生产者喜欢富有弹性的市场，这样他们可以以低于市场领先者的价格销售导致销量的增加，吸引新的顾客</a:t>
            </a:r>
            <a:endParaRPr kumimoji="1" lang="zh-CN" altLang="en-US" dirty="0"/>
          </a:p>
        </p:txBody>
      </p:sp>
      <p:sp>
        <p:nvSpPr>
          <p:cNvPr id="4" name="标题 1"/>
          <p:cNvSpPr>
            <a:spLocks noGrp="1"/>
          </p:cNvSpPr>
          <p:nvPr>
            <p:ph type="title"/>
          </p:nvPr>
        </p:nvSpPr>
        <p:spPr/>
        <p:txBody>
          <a:bodyPr/>
          <a:lstStyle/>
          <a:p>
            <a:r>
              <a:rPr kumimoji="1" lang="zh-CN" altLang="en-US" dirty="0"/>
              <a:t>第十一讲 马歇尔和经济学原理</a:t>
            </a:r>
            <a:endParaRPr kumimoji="1" lang="zh-CN"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第十一讲 马歇尔和经济学原理</a:t>
            </a:r>
            <a:endParaRPr kumimoji="1" lang="zh-CN" altLang="en-US" dirty="0"/>
          </a:p>
        </p:txBody>
      </p:sp>
      <p:sp>
        <p:nvSpPr>
          <p:cNvPr id="3" name="内容占位符 2"/>
          <p:cNvSpPr>
            <a:spLocks noGrp="1"/>
          </p:cNvSpPr>
          <p:nvPr>
            <p:ph idx="1"/>
          </p:nvPr>
        </p:nvSpPr>
        <p:spPr/>
        <p:txBody>
          <a:bodyPr/>
          <a:lstStyle/>
          <a:p>
            <a:r>
              <a:rPr kumimoji="1" lang="zh-CN" altLang="en-US" dirty="0"/>
              <a:t>消费者剩余</a:t>
            </a:r>
            <a:endParaRPr kumimoji="1" lang="en-US" altLang="zh-CN" dirty="0"/>
          </a:p>
          <a:p>
            <a:r>
              <a:rPr kumimoji="1" lang="zh-CN" altLang="en-US" dirty="0"/>
              <a:t>加入一个</a:t>
            </a:r>
            <a:r>
              <a:rPr kumimoji="1" lang="en-US" altLang="zh-CN" dirty="0"/>
              <a:t>30</a:t>
            </a:r>
            <a:r>
              <a:rPr kumimoji="1" lang="zh-CN" altLang="en-US" dirty="0"/>
              <a:t>英寸的彩电价格是</a:t>
            </a:r>
            <a:r>
              <a:rPr kumimoji="1" lang="en-US" altLang="zh-CN" dirty="0"/>
              <a:t>500</a:t>
            </a:r>
            <a:r>
              <a:rPr kumimoji="1" lang="zh-CN" altLang="en-US" dirty="0"/>
              <a:t>美元（均衡价格）</a:t>
            </a:r>
            <a:endParaRPr kumimoji="1" lang="en-US" altLang="zh-CN" dirty="0"/>
          </a:p>
          <a:p>
            <a:r>
              <a:rPr kumimoji="1" lang="zh-CN" altLang="en-US" dirty="0"/>
              <a:t>有许多消费者愿意支付</a:t>
            </a:r>
            <a:r>
              <a:rPr kumimoji="1" lang="en-US" altLang="zh-CN" dirty="0"/>
              <a:t>600</a:t>
            </a:r>
            <a:r>
              <a:rPr kumimoji="1" lang="zh-CN" altLang="en-US" dirty="0"/>
              <a:t>美元，甚至</a:t>
            </a:r>
            <a:r>
              <a:rPr kumimoji="1" lang="en-US" altLang="zh-CN" dirty="0"/>
              <a:t>900</a:t>
            </a:r>
            <a:r>
              <a:rPr kumimoji="1" lang="zh-CN" altLang="en-US" dirty="0"/>
              <a:t>美元</a:t>
            </a:r>
            <a:endParaRPr kumimoji="1" lang="en-US" altLang="zh-CN" dirty="0"/>
          </a:p>
          <a:p>
            <a:r>
              <a:rPr kumimoji="1" lang="zh-CN" altLang="en-US" dirty="0"/>
              <a:t>当有这个意愿的消费者进入电视卖场后，尽管他们愿意支付</a:t>
            </a:r>
            <a:r>
              <a:rPr kumimoji="1" lang="en-US" altLang="zh-CN" dirty="0"/>
              <a:t>900</a:t>
            </a:r>
            <a:r>
              <a:rPr kumimoji="1" lang="zh-CN" altLang="en-US" dirty="0"/>
              <a:t>美元，但发现只需支付</a:t>
            </a:r>
            <a:r>
              <a:rPr kumimoji="1" lang="en-US" altLang="zh-CN" dirty="0"/>
              <a:t>500</a:t>
            </a:r>
            <a:r>
              <a:rPr kumimoji="1" lang="zh-CN" altLang="en-US" dirty="0"/>
              <a:t>美元后，这些购买者得到了</a:t>
            </a:r>
            <a:r>
              <a:rPr kumimoji="1" lang="en-US" altLang="zh-CN" dirty="0"/>
              <a:t>400</a:t>
            </a:r>
            <a:r>
              <a:rPr kumimoji="1" lang="zh-CN" altLang="en-US" dirty="0"/>
              <a:t>美元的消费者剩余。</a:t>
            </a:r>
            <a:endParaRPr kumimoji="1" lang="en-US" altLang="zh-CN" dirty="0"/>
          </a:p>
          <a:p>
            <a:endParaRPr kumimoji="1" lang="zh-CN" altLang="en-US" dirty="0"/>
          </a:p>
        </p:txBody>
      </p:sp>
      <p:pic>
        <p:nvPicPr>
          <p:cNvPr id="4" name="图片 3"/>
          <p:cNvPicPr/>
          <p:nvPr>
            <p:custDataLst>
              <p:tags r:id="rId1"/>
            </p:custDataLst>
          </p:nvPr>
        </p:nvPicPr>
        <p:blipFill>
          <a:blip r:embed="rId2"/>
          <a:stretch>
            <a:fillRect/>
          </a:stretch>
        </p:blipFill>
        <p:spPr>
          <a:xfrm>
            <a:off x="2617959" y="4016693"/>
            <a:ext cx="3898727" cy="2474595"/>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第十一讲 马歇尔和经济学原理</a:t>
            </a:r>
            <a:endParaRPr kumimoji="1" lang="zh-CN" altLang="en-US" dirty="0"/>
          </a:p>
        </p:txBody>
      </p:sp>
      <p:sp>
        <p:nvSpPr>
          <p:cNvPr id="3" name="内容占位符 2"/>
          <p:cNvSpPr>
            <a:spLocks noGrp="1"/>
          </p:cNvSpPr>
          <p:nvPr>
            <p:ph idx="1"/>
          </p:nvPr>
        </p:nvSpPr>
        <p:spPr/>
        <p:txBody>
          <a:bodyPr>
            <a:normAutofit lnSpcReduction="10000"/>
          </a:bodyPr>
          <a:lstStyle/>
          <a:p>
            <a:r>
              <a:rPr kumimoji="1" lang="zh-CN" altLang="en-US" dirty="0"/>
              <a:t>有关亨利</a:t>
            </a:r>
            <a:r>
              <a:rPr kumimoji="1" lang="en-US" altLang="zh-CN" dirty="0"/>
              <a:t>·</a:t>
            </a:r>
            <a:r>
              <a:rPr kumimoji="1" lang="zh-CN" altLang="en-US" dirty="0"/>
              <a:t>乔治的争论</a:t>
            </a:r>
            <a:endParaRPr kumimoji="1" lang="en-US" altLang="zh-CN" dirty="0"/>
          </a:p>
          <a:p>
            <a:r>
              <a:rPr kumimoji="1" lang="zh-CN" altLang="en-US" dirty="0"/>
              <a:t>美国土地暴涨</a:t>
            </a:r>
            <a:r>
              <a:rPr kumimoji="1" lang="en-US" altLang="zh-CN" dirty="0"/>
              <a:t>——</a:t>
            </a:r>
            <a:r>
              <a:rPr kumimoji="1" lang="zh-CN" altLang="en-US" dirty="0"/>
              <a:t>单一税运动</a:t>
            </a:r>
            <a:endParaRPr kumimoji="1" lang="en-US" altLang="zh-CN" dirty="0"/>
          </a:p>
          <a:p>
            <a:r>
              <a:rPr kumimoji="1" lang="zh-CN" altLang="en-US" dirty="0"/>
              <a:t>亨利</a:t>
            </a:r>
            <a:r>
              <a:rPr kumimoji="1" lang="en-US" altLang="zh-CN" dirty="0"/>
              <a:t>•</a:t>
            </a:r>
            <a:r>
              <a:rPr kumimoji="1" lang="zh-CN" altLang="en-US" dirty="0"/>
              <a:t>乔治（</a:t>
            </a:r>
            <a:r>
              <a:rPr kumimoji="1" lang="en-US" altLang="zh-CN" dirty="0"/>
              <a:t>1839—1897</a:t>
            </a:r>
            <a:r>
              <a:rPr kumimoji="1" lang="zh-CN" altLang="en-US" dirty="0"/>
              <a:t>）</a:t>
            </a:r>
            <a:endParaRPr kumimoji="1" lang="en-US" altLang="zh-CN" dirty="0"/>
          </a:p>
          <a:p>
            <a:r>
              <a:rPr kumimoji="1" lang="zh-CN" altLang="en-US" dirty="0"/>
              <a:t>早年当过水手和探矿者，后到旧金山成为记者、编辑。</a:t>
            </a:r>
            <a:r>
              <a:rPr kumimoji="1" lang="en-US" altLang="zh-CN" dirty="0"/>
              <a:t>1879</a:t>
            </a:r>
            <a:r>
              <a:rPr kumimoji="1" lang="zh-CN" altLang="en-US" dirty="0"/>
              <a:t>年，撰写</a:t>
            </a:r>
            <a:r>
              <a:rPr kumimoji="1" lang="en-US" altLang="zh-CN" dirty="0"/>
              <a:t>《</a:t>
            </a:r>
            <a:r>
              <a:rPr kumimoji="1" lang="zh-CN" altLang="en-US" dirty="0"/>
              <a:t>进步与贫困</a:t>
            </a:r>
            <a:r>
              <a:rPr kumimoji="1" lang="en-US" altLang="zh-CN" dirty="0"/>
              <a:t>》</a:t>
            </a:r>
            <a:r>
              <a:rPr kumimoji="1" lang="zh-CN" altLang="en-US" dirty="0"/>
              <a:t>一书，由于主流出版社拒绝出版，乔治自费印刷了</a:t>
            </a:r>
            <a:r>
              <a:rPr kumimoji="1" lang="en-US" altLang="zh-CN" dirty="0"/>
              <a:t>500</a:t>
            </a:r>
            <a:r>
              <a:rPr kumimoji="1" lang="zh-CN" altLang="en-US" dirty="0"/>
              <a:t>册。此后，他周游世界，宣传自己的理论，受到民众的欢迎。</a:t>
            </a:r>
            <a:endParaRPr kumimoji="1" lang="en-US" altLang="zh-CN" dirty="0"/>
          </a:p>
          <a:p>
            <a:r>
              <a:rPr kumimoji="1" lang="zh-CN" altLang="en-US" dirty="0"/>
              <a:t>要摆脱贫困，要使工资达到公正所要求的进步，即劳动者的全部果实，我们必须以土地公有制代替土地私有制</a:t>
            </a:r>
            <a:endParaRPr kumimoji="1" lang="en-US" altLang="zh-CN" dirty="0"/>
          </a:p>
          <a:p>
            <a:r>
              <a:rPr kumimoji="1" lang="zh-CN" altLang="en-US" dirty="0"/>
              <a:t>在欧美社会，对土地征收</a:t>
            </a:r>
            <a:r>
              <a:rPr kumimoji="1" lang="en-US" altLang="zh-CN" dirty="0"/>
              <a:t>100%</a:t>
            </a:r>
            <a:r>
              <a:rPr kumimoji="1" lang="zh-CN" altLang="en-US" dirty="0"/>
              <a:t>的价值税</a:t>
            </a:r>
            <a:endParaRPr kumimoji="1" lang="en-US" altLang="zh-CN" dirty="0"/>
          </a:p>
          <a:p>
            <a:r>
              <a:rPr kumimoji="1" lang="zh-CN" altLang="en-US" dirty="0"/>
              <a:t>对纯经济租征税（不包括对改良或建筑征税）</a:t>
            </a:r>
            <a:endParaRPr kumimoji="1" lang="en-US" altLang="zh-CN" dirty="0"/>
          </a:p>
          <a:p>
            <a:r>
              <a:rPr kumimoji="1" lang="zh-CN" altLang="en-US" dirty="0"/>
              <a:t>除了专利、印花税和土地价值税外，其他皆可取消</a:t>
            </a:r>
            <a:endParaRPr kumimoji="1" lang="zh-CN"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第十一讲 马歇尔和经济学原理</a:t>
            </a:r>
            <a:endParaRPr kumimoji="1" lang="zh-CN" altLang="en-US" dirty="0"/>
          </a:p>
        </p:txBody>
      </p:sp>
      <p:sp>
        <p:nvSpPr>
          <p:cNvPr id="3" name="内容占位符 2"/>
          <p:cNvSpPr>
            <a:spLocks noGrp="1"/>
          </p:cNvSpPr>
          <p:nvPr>
            <p:ph idx="1"/>
          </p:nvPr>
        </p:nvSpPr>
        <p:spPr/>
        <p:txBody>
          <a:bodyPr/>
          <a:lstStyle/>
          <a:p>
            <a:r>
              <a:rPr kumimoji="1" lang="zh-CN" altLang="en-US" dirty="0"/>
              <a:t>马歇尔的观点</a:t>
            </a:r>
            <a:endParaRPr kumimoji="1" lang="en-US" altLang="zh-CN" dirty="0"/>
          </a:p>
          <a:p>
            <a:r>
              <a:rPr kumimoji="1" lang="zh-CN" altLang="en-US" dirty="0"/>
              <a:t>不利于欧美社会的稳定</a:t>
            </a:r>
            <a:endParaRPr kumimoji="1" lang="en-US" altLang="zh-CN" dirty="0"/>
          </a:p>
          <a:p>
            <a:r>
              <a:rPr kumimoji="1" lang="zh-CN" altLang="en-US" dirty="0"/>
              <a:t>从经济角度。政府抽取纯经济租，使用者支付的价格不变。</a:t>
            </a:r>
            <a:endParaRPr kumimoji="1" lang="en-US" altLang="zh-CN" dirty="0"/>
          </a:p>
          <a:p>
            <a:r>
              <a:rPr kumimoji="1" lang="zh-CN" altLang="en-US" dirty="0"/>
              <a:t>地主智能接受低汇报</a:t>
            </a:r>
            <a:endParaRPr kumimoji="1" lang="en-US" altLang="zh-CN" dirty="0"/>
          </a:p>
          <a:p>
            <a:r>
              <a:rPr kumimoji="1" lang="zh-CN" altLang="en-US" dirty="0"/>
              <a:t>城市化增加带来的土地价值被社会共享</a:t>
            </a:r>
            <a:endParaRPr kumimoji="1" lang="zh-CN" altLang="en-US" dirty="0"/>
          </a:p>
        </p:txBody>
      </p:sp>
    </p:spTree>
  </p:cSld>
  <p:clrMapOvr>
    <a:masterClrMapping/>
  </p:clrMapOvr>
</p:sld>
</file>

<file path=ppt/tags/tag1.xml><?xml version="1.0" encoding="utf-8"?>
<p:tagLst xmlns:p="http://schemas.openxmlformats.org/presentationml/2006/main">
  <p:tag name="KSO_WM_BEAUTIFY_FLAG" val=""/>
</p:tagLst>
</file>

<file path=ppt/theme/theme1.xml><?xml version="1.0" encoding="utf-8"?>
<a:theme xmlns:a="http://schemas.openxmlformats.org/drawingml/2006/main" name="平面">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themeOverride>
</file>

<file path=docProps/app.xml><?xml version="1.0" encoding="utf-8"?>
<Properties xmlns="http://schemas.openxmlformats.org/officeDocument/2006/extended-properties" xmlns:vt="http://schemas.openxmlformats.org/officeDocument/2006/docPropsVTypes">
  <TotalTime>0</TotalTime>
  <Words>9098</Words>
  <Application>WPS 演示</Application>
  <PresentationFormat>宽屏</PresentationFormat>
  <Paragraphs>507</Paragraphs>
  <Slides>58</Slides>
  <Notes>0</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58</vt:i4>
      </vt:variant>
    </vt:vector>
  </HeadingPairs>
  <TitlesOfParts>
    <vt:vector size="80" baseType="lpstr">
      <vt:lpstr>Arial</vt:lpstr>
      <vt:lpstr>宋体</vt:lpstr>
      <vt:lpstr>Wingdings</vt:lpstr>
      <vt:lpstr>Wingdings 3</vt:lpstr>
      <vt:lpstr>Arial</vt:lpstr>
      <vt:lpstr>方正姚体</vt:lpstr>
      <vt:lpstr>宋体-简</vt:lpstr>
      <vt:lpstr>Trebuchet MS</vt:lpstr>
      <vt:lpstr>华文新魏</vt:lpstr>
      <vt:lpstr>微软雅黑</vt:lpstr>
      <vt:lpstr>汉仪旗黑</vt:lpstr>
      <vt:lpstr>宋体</vt:lpstr>
      <vt:lpstr>Arial Unicode MS</vt:lpstr>
      <vt:lpstr>汉仪书宋二KW</vt:lpstr>
      <vt:lpstr>Calibri</vt:lpstr>
      <vt:lpstr>Helvetica Neue</vt:lpstr>
      <vt:lpstr>Times New Roman</vt:lpstr>
      <vt:lpstr>SSJ-PK74820000093</vt:lpstr>
      <vt:lpstr>Thonburi</vt:lpstr>
      <vt:lpstr>SSJ-PK74820000093</vt:lpstr>
      <vt:lpstr>苹方-简</vt:lpstr>
      <vt:lpstr>平面</vt:lpstr>
      <vt:lpstr>西方经济思想史</vt:lpstr>
      <vt:lpstr>第十一讲 马歇尔和经济学原理</vt:lpstr>
      <vt:lpstr>第十一讲 马歇尔和经济学原理</vt:lpstr>
      <vt:lpstr>第十一讲 马歇尔和经济学原理</vt:lpstr>
      <vt:lpstr>第十一讲 马歇尔和经济学原理</vt:lpstr>
      <vt:lpstr>第十一讲 马歇尔和经济学原理</vt:lpstr>
      <vt:lpstr>第十一讲 马歇尔和经济学原理</vt:lpstr>
      <vt:lpstr>第十一讲 马歇尔和经济学原理</vt:lpstr>
      <vt:lpstr>第十一讲 马歇尔和经济学原理</vt:lpstr>
      <vt:lpstr>PowerPoint 演示文稿</vt:lpstr>
      <vt:lpstr>第十一讲 凯恩斯 </vt:lpstr>
      <vt:lpstr>第十一讲 凯恩斯</vt:lpstr>
      <vt:lpstr>第十一讲 凯恩斯</vt:lpstr>
      <vt:lpstr>第十一讲 凯恩斯</vt:lpstr>
      <vt:lpstr>第十一讲 凯恩斯</vt:lpstr>
      <vt:lpstr>第十一讲 凯恩斯</vt:lpstr>
      <vt:lpstr>第十一讲 凯恩斯</vt:lpstr>
      <vt:lpstr>第十一讲 凯恩斯</vt:lpstr>
      <vt:lpstr>第十一讲 凯恩斯</vt:lpstr>
      <vt:lpstr>第十一讲 凯恩斯</vt:lpstr>
      <vt:lpstr>第十一讲 凯恩斯</vt:lpstr>
      <vt:lpstr>第十一讲 凯恩斯</vt:lpstr>
      <vt:lpstr>第十一讲 凯恩斯</vt:lpstr>
      <vt:lpstr>第十一讲 凯恩斯</vt:lpstr>
      <vt:lpstr>第十一讲 凯恩斯</vt:lpstr>
      <vt:lpstr>第十一讲 凯恩斯</vt:lpstr>
      <vt:lpstr>第十一讲 凯恩斯</vt:lpstr>
      <vt:lpstr>第十一讲 凯恩斯</vt:lpstr>
      <vt:lpstr>第十一讲 凯恩斯</vt:lpstr>
      <vt:lpstr>第十一讲 凯恩斯</vt:lpstr>
      <vt:lpstr>第十一讲 凯恩斯</vt:lpstr>
      <vt:lpstr>第十一讲 凯恩斯</vt:lpstr>
      <vt:lpstr>第十一讲 凯恩斯</vt:lpstr>
      <vt:lpstr>第十二讲 凯恩斯之后的经济学</vt:lpstr>
      <vt:lpstr>第十二讲 凯恩斯之后的经济学</vt:lpstr>
      <vt:lpstr>第十二讲 凯恩斯之后的经济学</vt:lpstr>
      <vt:lpstr>第十二讲 凯恩斯之后的经济学</vt:lpstr>
      <vt:lpstr>第十二讲 凯恩斯之后的经济学</vt:lpstr>
      <vt:lpstr>第十二讲 凯恩斯之后的经济学</vt:lpstr>
      <vt:lpstr>第十二讲 凯恩斯之后的经济学</vt:lpstr>
      <vt:lpstr>第十二讲 凯恩斯之后的经济学</vt:lpstr>
      <vt:lpstr>PowerPoint 演示文稿</vt:lpstr>
      <vt:lpstr>第十二讲 凯恩斯之后的经济学</vt:lpstr>
      <vt:lpstr>第十二讲 凯恩斯之后的经济学</vt:lpstr>
      <vt:lpstr>第十二讲 凯恩斯之后的经济学</vt:lpstr>
      <vt:lpstr>第十二讲 凯恩斯之后的经济学</vt:lpstr>
      <vt:lpstr>第十二讲 凯恩斯之后的经济学</vt:lpstr>
      <vt:lpstr>第十二讲 凯恩斯之后的经济学</vt:lpstr>
      <vt:lpstr>第十二讲 凯恩斯之后的经济学</vt:lpstr>
      <vt:lpstr>第十二讲 凯恩斯之后的经济学</vt:lpstr>
      <vt:lpstr>第十二讲 凯恩斯之后的经济学</vt:lpstr>
      <vt:lpstr>第十二讲 凯恩斯之后的经济学</vt:lpstr>
      <vt:lpstr>第十二讲 凯恩斯之后的经济学</vt:lpstr>
      <vt:lpstr>第十二讲 凯恩斯之后的经济学</vt:lpstr>
      <vt:lpstr>第十二讲 凯恩斯之后的经济学</vt:lpstr>
      <vt:lpstr>第十二讲 凯恩斯之后的经济学</vt:lpstr>
      <vt:lpstr>第十二讲 凯恩斯之后的经济学</vt:lpstr>
      <vt:lpstr>经济思想史与现实问题的衔接</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《资本论》选读</dc:title>
  <dc:creator>office user</dc:creator>
  <cp:lastModifiedBy>卤汁鱼</cp:lastModifiedBy>
  <cp:revision>398</cp:revision>
  <dcterms:created xsi:type="dcterms:W3CDTF">2025-06-12T08:45:56Z</dcterms:created>
  <dcterms:modified xsi:type="dcterms:W3CDTF">2025-06-12T08:45:56Z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D4FE4FFFF66C8730981DEE6754F9B8B0_42</vt:lpwstr>
  </property>
  <property fmtid="{D5CDD505-2E9C-101B-9397-08002B2CF9AE}" pid="3" name="KSOProductBuildVer">
    <vt:lpwstr>2052-7.4.0.8981</vt:lpwstr>
  </property>
</Properties>
</file>