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5" r:id="rId3"/>
    <p:sldMasterId id="2147483687" r:id="rId4"/>
    <p:sldMasterId id="2147483688" r:id="rId5"/>
    <p:sldMasterId id="2147483689" r:id="rId6"/>
    <p:sldMasterId id="2147483690" r:id="rId7"/>
    <p:sldMasterId id="2147483691" r:id="rId8"/>
    <p:sldMasterId id="2147483692" r:id="rId9"/>
    <p:sldMasterId id="2147483693" r:id="rId10"/>
    <p:sldMasterId id="2147483694" r:id="rId11"/>
    <p:sldMasterId id="2147483695" r:id="rId12"/>
    <p:sldMasterId id="2147483696" r:id="rId13"/>
  </p:sldMasterIdLst>
  <p:notesMasterIdLst>
    <p:notesMasterId r:id="rId49"/>
  </p:notesMasterIdLst>
  <p:sldIdLst>
    <p:sldId id="257" r:id="rId14"/>
    <p:sldId id="379" r:id="rId15"/>
    <p:sldId id="258" r:id="rId16"/>
    <p:sldId id="298" r:id="rId17"/>
    <p:sldId id="380" r:id="rId18"/>
    <p:sldId id="381" r:id="rId19"/>
    <p:sldId id="382" r:id="rId20"/>
    <p:sldId id="383" r:id="rId21"/>
    <p:sldId id="384" r:id="rId22"/>
    <p:sldId id="385"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 id="375" r:id="rId45"/>
    <p:sldId id="376" r:id="rId46"/>
    <p:sldId id="377" r:id="rId47"/>
    <p:sldId id="351" r:id="rId48"/>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9FD3"/>
    <a:srgbClr val="0C86B6"/>
    <a:srgbClr val="777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93" autoAdjust="0"/>
  </p:normalViewPr>
  <p:slideViewPr>
    <p:cSldViewPr snapToGrid="0">
      <p:cViewPr varScale="1">
        <p:scale>
          <a:sx n="82" d="100"/>
          <a:sy n="82" d="100"/>
        </p:scale>
        <p:origin x="691"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E15B7C-AE9F-4418-A514-D94B531FE463}" type="doc">
      <dgm:prSet loTypeId="urn:microsoft.com/office/officeart/2005/8/layout/matrix1" loCatId="matrix" qsTypeId="urn:microsoft.com/office/officeart/2005/8/quickstyle/3d3" qsCatId="3D" csTypeId="urn:microsoft.com/office/officeart/2005/8/colors/accent1_3" csCatId="accent1" phldr="1"/>
      <dgm:spPr/>
      <dgm:t>
        <a:bodyPr/>
        <a:lstStyle/>
        <a:p>
          <a:endParaRPr lang="zh-CN" altLang="en-US"/>
        </a:p>
      </dgm:t>
    </dgm:pt>
    <dgm:pt modelId="{1CAB5226-E288-4ADF-AFB1-7A93DBE42D1D}">
      <dgm:prSet phldrT="[文本]" custT="1">
        <dgm:style>
          <a:lnRef idx="1">
            <a:schemeClr val="accent3"/>
          </a:lnRef>
          <a:fillRef idx="2">
            <a:schemeClr val="accent3"/>
          </a:fillRef>
          <a:effectRef idx="1">
            <a:schemeClr val="accent3"/>
          </a:effectRef>
          <a:fontRef idx="minor">
            <a:schemeClr val="dk1"/>
          </a:fontRef>
        </dgm:style>
      </dgm:prSet>
      <dgm:spPr/>
      <dgm:t>
        <a:bodyPr/>
        <a:lstStyle/>
        <a:p>
          <a:r>
            <a:rPr lang="zh-CN" altLang="en-US" sz="2400" b="1" dirty="0" smtClean="0">
              <a:latin typeface="微软雅黑" panose="020B0503020204020204" pitchFamily="34" charset="-122"/>
              <a:ea typeface="微软雅黑" panose="020B0503020204020204" pitchFamily="34" charset="-122"/>
            </a:rPr>
            <a:t>利率</a:t>
          </a:r>
          <a:endParaRPr lang="zh-CN" altLang="en-US" sz="2400" b="1" dirty="0">
            <a:latin typeface="微软雅黑" panose="020B0503020204020204" pitchFamily="34" charset="-122"/>
            <a:ea typeface="微软雅黑" panose="020B0503020204020204" pitchFamily="34" charset="-122"/>
          </a:endParaRPr>
        </a:p>
      </dgm:t>
    </dgm:pt>
    <dgm:pt modelId="{A0E780F2-161E-444C-ACC4-C76CD32BE121}" type="parTrans" cxnId="{0D783D96-519B-4D5C-A3D9-56E6A143620B}">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C1CA363A-0F37-4E14-945C-28800E81733A}" type="sibTrans" cxnId="{0D783D96-519B-4D5C-A3D9-56E6A143620B}">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22F1A533-91ED-4D57-8994-DC794F1FFA51}">
      <dgm:prSet phldrT="[文本]"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zh-CN" altLang="en-US" sz="2400" b="1" dirty="0" smtClean="0">
              <a:latin typeface="微软雅黑" panose="020B0503020204020204" pitchFamily="34" charset="-122"/>
              <a:ea typeface="微软雅黑" panose="020B0503020204020204" pitchFamily="34" charset="-122"/>
            </a:rPr>
            <a:t>货币</a:t>
          </a:r>
          <a:endParaRPr lang="zh-CN" altLang="en-US" sz="2400" b="1" dirty="0">
            <a:latin typeface="微软雅黑" panose="020B0503020204020204" pitchFamily="34" charset="-122"/>
            <a:ea typeface="微软雅黑" panose="020B0503020204020204" pitchFamily="34" charset="-122"/>
          </a:endParaRPr>
        </a:p>
      </dgm:t>
    </dgm:pt>
    <dgm:pt modelId="{BADDE99E-4228-4CEF-82A4-3426A781466C}" type="parTrans" cxnId="{17758E31-DCEC-4359-8088-3935E6FB80AE}">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001FF401-817A-4D5A-A98C-722F52243BF2}" type="sibTrans" cxnId="{17758E31-DCEC-4359-8088-3935E6FB80AE}">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F70571A1-6CAA-4F82-8C8A-47783A142535}">
      <dgm:prSet phldrT="[文本]" custT="1">
        <dgm:style>
          <a:lnRef idx="1">
            <a:schemeClr val="accent2"/>
          </a:lnRef>
          <a:fillRef idx="3">
            <a:schemeClr val="accent2"/>
          </a:fillRef>
          <a:effectRef idx="2">
            <a:schemeClr val="accent2"/>
          </a:effectRef>
          <a:fontRef idx="minor">
            <a:schemeClr val="lt1"/>
          </a:fontRef>
        </dgm:style>
      </dgm:prSet>
      <dgm:spPr/>
      <dgm:t>
        <a:bodyPr/>
        <a:lstStyle/>
        <a:p>
          <a:r>
            <a:rPr lang="zh-CN" altLang="en-US" sz="2400" b="1" dirty="0" smtClean="0">
              <a:latin typeface="微软雅黑" panose="020B0503020204020204" pitchFamily="34" charset="-122"/>
              <a:ea typeface="微软雅黑" panose="020B0503020204020204" pitchFamily="34" charset="-122"/>
            </a:rPr>
            <a:t>信用</a:t>
          </a:r>
          <a:endParaRPr lang="zh-CN" altLang="en-US" sz="2400" b="1" dirty="0">
            <a:latin typeface="微软雅黑" panose="020B0503020204020204" pitchFamily="34" charset="-122"/>
            <a:ea typeface="微软雅黑" panose="020B0503020204020204" pitchFamily="34" charset="-122"/>
          </a:endParaRPr>
        </a:p>
      </dgm:t>
    </dgm:pt>
    <dgm:pt modelId="{0BAB2C0F-5A8E-4F21-8716-9F91DD80544A}" type="parTrans" cxnId="{D7C8BAB3-B4DD-4945-911E-FDC156471B84}">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A7DBA407-6A79-475F-8B1A-7BBD5ADD31B8}" type="sibTrans" cxnId="{D7C8BAB3-B4DD-4945-911E-FDC156471B84}">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066CCFD5-2A8A-47F8-8887-6848841988FF}">
      <dgm:prSet phldrT="[文本]" custT="1">
        <dgm:style>
          <a:lnRef idx="1">
            <a:schemeClr val="accent2"/>
          </a:lnRef>
          <a:fillRef idx="3">
            <a:schemeClr val="accent2"/>
          </a:fillRef>
          <a:effectRef idx="2">
            <a:schemeClr val="accent2"/>
          </a:effectRef>
          <a:fontRef idx="minor">
            <a:schemeClr val="lt1"/>
          </a:fontRef>
        </dgm:style>
      </dgm:prSet>
      <dgm:spPr/>
      <dgm:t>
        <a:bodyPr/>
        <a:lstStyle/>
        <a:p>
          <a:r>
            <a:rPr lang="zh-CN" altLang="en-US" sz="2400" b="1" dirty="0" smtClean="0">
              <a:latin typeface="微软雅黑" panose="020B0503020204020204" pitchFamily="34" charset="-122"/>
              <a:ea typeface="微软雅黑" panose="020B0503020204020204" pitchFamily="34" charset="-122"/>
            </a:rPr>
            <a:t>汇率</a:t>
          </a:r>
          <a:endParaRPr lang="zh-CN" altLang="en-US" sz="2400" b="1" dirty="0">
            <a:latin typeface="微软雅黑" panose="020B0503020204020204" pitchFamily="34" charset="-122"/>
            <a:ea typeface="微软雅黑" panose="020B0503020204020204" pitchFamily="34" charset="-122"/>
          </a:endParaRPr>
        </a:p>
      </dgm:t>
    </dgm:pt>
    <dgm:pt modelId="{93AB4EC2-CEB1-4A95-B1B1-7E8528563D70}" type="parTrans" cxnId="{515A2080-7401-4BA4-8E06-9DCDA411E4F0}">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5468B384-7F1A-4EF3-AAC1-E2118086C2A8}" type="sibTrans" cxnId="{515A2080-7401-4BA4-8E06-9DCDA411E4F0}">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44A06540-CA55-4D3C-AD9A-B50E26B099DB}">
      <dgm:prSet phldrT="[文本]"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zh-CN" altLang="en-US" sz="2400" b="1" dirty="0" smtClean="0">
              <a:latin typeface="微软雅黑" panose="020B0503020204020204" pitchFamily="34" charset="-122"/>
              <a:ea typeface="微软雅黑" panose="020B0503020204020204" pitchFamily="34" charset="-122"/>
            </a:rPr>
            <a:t>金融工具</a:t>
          </a:r>
          <a:endParaRPr lang="zh-CN" altLang="en-US" sz="2400" b="1" dirty="0">
            <a:latin typeface="微软雅黑" panose="020B0503020204020204" pitchFamily="34" charset="-122"/>
            <a:ea typeface="微软雅黑" panose="020B0503020204020204" pitchFamily="34" charset="-122"/>
          </a:endParaRPr>
        </a:p>
      </dgm:t>
    </dgm:pt>
    <dgm:pt modelId="{7CAFA2FF-A622-4C3B-A82E-3FF6AEB2C04F}" type="parTrans" cxnId="{F9B0224B-70E9-4828-BBD3-9666A25C1AF4}">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C25DEEBE-A2D1-4EA3-849F-7B1D995B5757}" type="sibTrans" cxnId="{F9B0224B-70E9-4828-BBD3-9666A25C1AF4}">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63921D67-1101-414C-9C93-04DBF7D43073}" type="pres">
      <dgm:prSet presAssocID="{96E15B7C-AE9F-4418-A514-D94B531FE463}" presName="diagram" presStyleCnt="0">
        <dgm:presLayoutVars>
          <dgm:chMax val="1"/>
          <dgm:dir/>
          <dgm:animLvl val="ctr"/>
          <dgm:resizeHandles val="exact"/>
        </dgm:presLayoutVars>
      </dgm:prSet>
      <dgm:spPr/>
      <dgm:t>
        <a:bodyPr/>
        <a:lstStyle/>
        <a:p>
          <a:endParaRPr lang="zh-CN" altLang="en-US"/>
        </a:p>
      </dgm:t>
    </dgm:pt>
    <dgm:pt modelId="{B7127A0C-CE54-4974-B7BE-080C2B2B9EA2}" type="pres">
      <dgm:prSet presAssocID="{96E15B7C-AE9F-4418-A514-D94B531FE463}" presName="matrix" presStyleCnt="0"/>
      <dgm:spPr/>
      <dgm:t>
        <a:bodyPr/>
        <a:lstStyle/>
        <a:p>
          <a:endParaRPr lang="zh-CN" altLang="en-US"/>
        </a:p>
      </dgm:t>
    </dgm:pt>
    <dgm:pt modelId="{84374E15-9B0C-4F5E-9282-77B1DC5565EB}" type="pres">
      <dgm:prSet presAssocID="{96E15B7C-AE9F-4418-A514-D94B531FE463}" presName="tile1" presStyleLbl="node1" presStyleIdx="0" presStyleCnt="4"/>
      <dgm:spPr/>
      <dgm:t>
        <a:bodyPr/>
        <a:lstStyle/>
        <a:p>
          <a:endParaRPr lang="zh-CN" altLang="en-US"/>
        </a:p>
      </dgm:t>
    </dgm:pt>
    <dgm:pt modelId="{3108EC05-3BB8-4470-B0D2-E692B30644FA}" type="pres">
      <dgm:prSet presAssocID="{96E15B7C-AE9F-4418-A514-D94B531FE463}" presName="tile1text" presStyleLbl="node1" presStyleIdx="0" presStyleCnt="4">
        <dgm:presLayoutVars>
          <dgm:chMax val="0"/>
          <dgm:chPref val="0"/>
          <dgm:bulletEnabled val="1"/>
        </dgm:presLayoutVars>
      </dgm:prSet>
      <dgm:spPr/>
      <dgm:t>
        <a:bodyPr/>
        <a:lstStyle/>
        <a:p>
          <a:endParaRPr lang="zh-CN" altLang="en-US"/>
        </a:p>
      </dgm:t>
    </dgm:pt>
    <dgm:pt modelId="{40AB98E1-A47C-442F-AC82-7E655F065487}" type="pres">
      <dgm:prSet presAssocID="{96E15B7C-AE9F-4418-A514-D94B531FE463}" presName="tile2" presStyleLbl="node1" presStyleIdx="1" presStyleCnt="4"/>
      <dgm:spPr/>
      <dgm:t>
        <a:bodyPr/>
        <a:lstStyle/>
        <a:p>
          <a:endParaRPr lang="zh-CN" altLang="en-US"/>
        </a:p>
      </dgm:t>
    </dgm:pt>
    <dgm:pt modelId="{8EE44CE6-5646-4059-9A33-638CA28AD5BC}" type="pres">
      <dgm:prSet presAssocID="{96E15B7C-AE9F-4418-A514-D94B531FE463}" presName="tile2text" presStyleLbl="node1" presStyleIdx="1" presStyleCnt="4">
        <dgm:presLayoutVars>
          <dgm:chMax val="0"/>
          <dgm:chPref val="0"/>
          <dgm:bulletEnabled val="1"/>
        </dgm:presLayoutVars>
      </dgm:prSet>
      <dgm:spPr/>
      <dgm:t>
        <a:bodyPr/>
        <a:lstStyle/>
        <a:p>
          <a:endParaRPr lang="zh-CN" altLang="en-US"/>
        </a:p>
      </dgm:t>
    </dgm:pt>
    <dgm:pt modelId="{B52BA951-CD53-4A71-88BE-37A4CD40514F}" type="pres">
      <dgm:prSet presAssocID="{96E15B7C-AE9F-4418-A514-D94B531FE463}" presName="tile3" presStyleLbl="node1" presStyleIdx="2" presStyleCnt="4"/>
      <dgm:spPr/>
      <dgm:t>
        <a:bodyPr/>
        <a:lstStyle/>
        <a:p>
          <a:endParaRPr lang="zh-CN" altLang="en-US"/>
        </a:p>
      </dgm:t>
    </dgm:pt>
    <dgm:pt modelId="{FE55579D-D09E-4B5A-9E66-CFF6B1185F42}" type="pres">
      <dgm:prSet presAssocID="{96E15B7C-AE9F-4418-A514-D94B531FE463}" presName="tile3text" presStyleLbl="node1" presStyleIdx="2" presStyleCnt="4">
        <dgm:presLayoutVars>
          <dgm:chMax val="0"/>
          <dgm:chPref val="0"/>
          <dgm:bulletEnabled val="1"/>
        </dgm:presLayoutVars>
      </dgm:prSet>
      <dgm:spPr/>
      <dgm:t>
        <a:bodyPr/>
        <a:lstStyle/>
        <a:p>
          <a:endParaRPr lang="zh-CN" altLang="en-US"/>
        </a:p>
      </dgm:t>
    </dgm:pt>
    <dgm:pt modelId="{0CC5CA49-5CEB-480E-94F4-9C8494B4FD38}" type="pres">
      <dgm:prSet presAssocID="{96E15B7C-AE9F-4418-A514-D94B531FE463}" presName="tile4" presStyleLbl="node1" presStyleIdx="3" presStyleCnt="4"/>
      <dgm:spPr/>
      <dgm:t>
        <a:bodyPr/>
        <a:lstStyle/>
        <a:p>
          <a:endParaRPr lang="zh-CN" altLang="en-US"/>
        </a:p>
      </dgm:t>
    </dgm:pt>
    <dgm:pt modelId="{1765B423-41F7-4E7F-935D-FBB21F10F31E}" type="pres">
      <dgm:prSet presAssocID="{96E15B7C-AE9F-4418-A514-D94B531FE463}" presName="tile4text" presStyleLbl="node1" presStyleIdx="3" presStyleCnt="4">
        <dgm:presLayoutVars>
          <dgm:chMax val="0"/>
          <dgm:chPref val="0"/>
          <dgm:bulletEnabled val="1"/>
        </dgm:presLayoutVars>
      </dgm:prSet>
      <dgm:spPr/>
      <dgm:t>
        <a:bodyPr/>
        <a:lstStyle/>
        <a:p>
          <a:endParaRPr lang="zh-CN" altLang="en-US"/>
        </a:p>
      </dgm:t>
    </dgm:pt>
    <dgm:pt modelId="{94225A66-48E0-450F-9E6A-B495AAA5A8AE}" type="pres">
      <dgm:prSet presAssocID="{96E15B7C-AE9F-4418-A514-D94B531FE463}" presName="centerTile" presStyleLbl="fgShp" presStyleIdx="0" presStyleCnt="1" custScaleY="149419">
        <dgm:presLayoutVars>
          <dgm:chMax val="0"/>
          <dgm:chPref val="0"/>
        </dgm:presLayoutVars>
      </dgm:prSet>
      <dgm:spPr/>
      <dgm:t>
        <a:bodyPr/>
        <a:lstStyle/>
        <a:p>
          <a:endParaRPr lang="zh-CN" altLang="en-US"/>
        </a:p>
      </dgm:t>
    </dgm:pt>
  </dgm:ptLst>
  <dgm:cxnLst>
    <dgm:cxn modelId="{776662B9-D704-43ED-BD5E-37B6B0C2712F}" type="presOf" srcId="{44A06540-CA55-4D3C-AD9A-B50E26B099DB}" destId="{1765B423-41F7-4E7F-935D-FBB21F10F31E}" srcOrd="1" destOrd="0" presId="urn:microsoft.com/office/officeart/2005/8/layout/matrix1"/>
    <dgm:cxn modelId="{D7C8BAB3-B4DD-4945-911E-FDC156471B84}" srcId="{1CAB5226-E288-4ADF-AFB1-7A93DBE42D1D}" destId="{F70571A1-6CAA-4F82-8C8A-47783A142535}" srcOrd="1" destOrd="0" parTransId="{0BAB2C0F-5A8E-4F21-8716-9F91DD80544A}" sibTransId="{A7DBA407-6A79-475F-8B1A-7BBD5ADD31B8}"/>
    <dgm:cxn modelId="{C7082E6E-2392-4C36-8503-9AF28026B7D2}" type="presOf" srcId="{F70571A1-6CAA-4F82-8C8A-47783A142535}" destId="{8EE44CE6-5646-4059-9A33-638CA28AD5BC}" srcOrd="1" destOrd="0" presId="urn:microsoft.com/office/officeart/2005/8/layout/matrix1"/>
    <dgm:cxn modelId="{17758E31-DCEC-4359-8088-3935E6FB80AE}" srcId="{1CAB5226-E288-4ADF-AFB1-7A93DBE42D1D}" destId="{22F1A533-91ED-4D57-8994-DC794F1FFA51}" srcOrd="0" destOrd="0" parTransId="{BADDE99E-4228-4CEF-82A4-3426A781466C}" sibTransId="{001FF401-817A-4D5A-A98C-722F52243BF2}"/>
    <dgm:cxn modelId="{F9B0224B-70E9-4828-BBD3-9666A25C1AF4}" srcId="{1CAB5226-E288-4ADF-AFB1-7A93DBE42D1D}" destId="{44A06540-CA55-4D3C-AD9A-B50E26B099DB}" srcOrd="3" destOrd="0" parTransId="{7CAFA2FF-A622-4C3B-A82E-3FF6AEB2C04F}" sibTransId="{C25DEEBE-A2D1-4EA3-849F-7B1D995B5757}"/>
    <dgm:cxn modelId="{F5F53F56-D28D-4D4D-BE97-D51AB5FF5F04}" type="presOf" srcId="{1CAB5226-E288-4ADF-AFB1-7A93DBE42D1D}" destId="{94225A66-48E0-450F-9E6A-B495AAA5A8AE}" srcOrd="0" destOrd="0" presId="urn:microsoft.com/office/officeart/2005/8/layout/matrix1"/>
    <dgm:cxn modelId="{012E481A-5734-4509-B962-CB800E7381C3}" type="presOf" srcId="{44A06540-CA55-4D3C-AD9A-B50E26B099DB}" destId="{0CC5CA49-5CEB-480E-94F4-9C8494B4FD38}" srcOrd="0" destOrd="0" presId="urn:microsoft.com/office/officeart/2005/8/layout/matrix1"/>
    <dgm:cxn modelId="{0D783D96-519B-4D5C-A3D9-56E6A143620B}" srcId="{96E15B7C-AE9F-4418-A514-D94B531FE463}" destId="{1CAB5226-E288-4ADF-AFB1-7A93DBE42D1D}" srcOrd="0" destOrd="0" parTransId="{A0E780F2-161E-444C-ACC4-C76CD32BE121}" sibTransId="{C1CA363A-0F37-4E14-945C-28800E81733A}"/>
    <dgm:cxn modelId="{702ACAA3-D3F1-4BCC-9658-52C89F4E2347}" type="presOf" srcId="{22F1A533-91ED-4D57-8994-DC794F1FFA51}" destId="{84374E15-9B0C-4F5E-9282-77B1DC5565EB}" srcOrd="0" destOrd="0" presId="urn:microsoft.com/office/officeart/2005/8/layout/matrix1"/>
    <dgm:cxn modelId="{20B1CE1A-5EAD-4B43-865F-F09A9F3BC2F4}" type="presOf" srcId="{066CCFD5-2A8A-47F8-8887-6848841988FF}" destId="{FE55579D-D09E-4B5A-9E66-CFF6B1185F42}" srcOrd="1" destOrd="0" presId="urn:microsoft.com/office/officeart/2005/8/layout/matrix1"/>
    <dgm:cxn modelId="{F5969A3A-1834-4134-B4B9-2158D4A269DF}" type="presOf" srcId="{F70571A1-6CAA-4F82-8C8A-47783A142535}" destId="{40AB98E1-A47C-442F-AC82-7E655F065487}" srcOrd="0" destOrd="0" presId="urn:microsoft.com/office/officeart/2005/8/layout/matrix1"/>
    <dgm:cxn modelId="{1FE4048F-A862-45DC-A366-109279151611}" type="presOf" srcId="{22F1A533-91ED-4D57-8994-DC794F1FFA51}" destId="{3108EC05-3BB8-4470-B0D2-E692B30644FA}" srcOrd="1" destOrd="0" presId="urn:microsoft.com/office/officeart/2005/8/layout/matrix1"/>
    <dgm:cxn modelId="{4C88CCC4-440E-4EC7-879F-D08C19F17754}" type="presOf" srcId="{96E15B7C-AE9F-4418-A514-D94B531FE463}" destId="{63921D67-1101-414C-9C93-04DBF7D43073}" srcOrd="0" destOrd="0" presId="urn:microsoft.com/office/officeart/2005/8/layout/matrix1"/>
    <dgm:cxn modelId="{499724D3-E40D-4AAE-A99C-3584BB974C75}" type="presOf" srcId="{066CCFD5-2A8A-47F8-8887-6848841988FF}" destId="{B52BA951-CD53-4A71-88BE-37A4CD40514F}" srcOrd="0" destOrd="0" presId="urn:microsoft.com/office/officeart/2005/8/layout/matrix1"/>
    <dgm:cxn modelId="{515A2080-7401-4BA4-8E06-9DCDA411E4F0}" srcId="{1CAB5226-E288-4ADF-AFB1-7A93DBE42D1D}" destId="{066CCFD5-2A8A-47F8-8887-6848841988FF}" srcOrd="2" destOrd="0" parTransId="{93AB4EC2-CEB1-4A95-B1B1-7E8528563D70}" sibTransId="{5468B384-7F1A-4EF3-AAC1-E2118086C2A8}"/>
    <dgm:cxn modelId="{8660D411-D91B-4DB8-BC8C-DDA7BFD63228}" type="presParOf" srcId="{63921D67-1101-414C-9C93-04DBF7D43073}" destId="{B7127A0C-CE54-4974-B7BE-080C2B2B9EA2}" srcOrd="0" destOrd="0" presId="urn:microsoft.com/office/officeart/2005/8/layout/matrix1"/>
    <dgm:cxn modelId="{08E70B46-18F1-4E97-BC64-C5DD2C8E6B4C}" type="presParOf" srcId="{B7127A0C-CE54-4974-B7BE-080C2B2B9EA2}" destId="{84374E15-9B0C-4F5E-9282-77B1DC5565EB}" srcOrd="0" destOrd="0" presId="urn:microsoft.com/office/officeart/2005/8/layout/matrix1"/>
    <dgm:cxn modelId="{5A445170-8C84-45E6-85A9-8E5F163B29A3}" type="presParOf" srcId="{B7127A0C-CE54-4974-B7BE-080C2B2B9EA2}" destId="{3108EC05-3BB8-4470-B0D2-E692B30644FA}" srcOrd="1" destOrd="0" presId="urn:microsoft.com/office/officeart/2005/8/layout/matrix1"/>
    <dgm:cxn modelId="{55A1EC38-D566-450C-856F-D2C4006DF044}" type="presParOf" srcId="{B7127A0C-CE54-4974-B7BE-080C2B2B9EA2}" destId="{40AB98E1-A47C-442F-AC82-7E655F065487}" srcOrd="2" destOrd="0" presId="urn:microsoft.com/office/officeart/2005/8/layout/matrix1"/>
    <dgm:cxn modelId="{B9A36BF1-EC4E-4947-8B9F-4D032B64D808}" type="presParOf" srcId="{B7127A0C-CE54-4974-B7BE-080C2B2B9EA2}" destId="{8EE44CE6-5646-4059-9A33-638CA28AD5BC}" srcOrd="3" destOrd="0" presId="urn:microsoft.com/office/officeart/2005/8/layout/matrix1"/>
    <dgm:cxn modelId="{F32981CF-F401-472C-8D71-55340DAF75D9}" type="presParOf" srcId="{B7127A0C-CE54-4974-B7BE-080C2B2B9EA2}" destId="{B52BA951-CD53-4A71-88BE-37A4CD40514F}" srcOrd="4" destOrd="0" presId="urn:microsoft.com/office/officeart/2005/8/layout/matrix1"/>
    <dgm:cxn modelId="{A37060E5-CCEA-4917-9EEA-A3911E7FD568}" type="presParOf" srcId="{B7127A0C-CE54-4974-B7BE-080C2B2B9EA2}" destId="{FE55579D-D09E-4B5A-9E66-CFF6B1185F42}" srcOrd="5" destOrd="0" presId="urn:microsoft.com/office/officeart/2005/8/layout/matrix1"/>
    <dgm:cxn modelId="{4A2666DE-206D-4F67-98B2-CB695935C937}" type="presParOf" srcId="{B7127A0C-CE54-4974-B7BE-080C2B2B9EA2}" destId="{0CC5CA49-5CEB-480E-94F4-9C8494B4FD38}" srcOrd="6" destOrd="0" presId="urn:microsoft.com/office/officeart/2005/8/layout/matrix1"/>
    <dgm:cxn modelId="{768B0E05-9EDB-4C88-B84D-9D5E09A5A0D4}" type="presParOf" srcId="{B7127A0C-CE54-4974-B7BE-080C2B2B9EA2}" destId="{1765B423-41F7-4E7F-935D-FBB21F10F31E}" srcOrd="7" destOrd="0" presId="urn:microsoft.com/office/officeart/2005/8/layout/matrix1"/>
    <dgm:cxn modelId="{416EA0F7-4EC6-48C8-AD94-186320FA803F}" type="presParOf" srcId="{63921D67-1101-414C-9C93-04DBF7D43073}" destId="{94225A66-48E0-450F-9E6A-B495AAA5A8AE}"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200">
                <a:ea typeface="宋体" panose="02010600030101010101" pitchFamily="2" charset="-122"/>
              </a:defRPr>
            </a:lvl1pPr>
          </a:lstStyle>
          <a:p>
            <a:pPr>
              <a:defRPr/>
            </a:pPr>
            <a:endParaRPr lang="zh-CN" altLang="en-US"/>
          </a:p>
        </p:txBody>
      </p:sp>
      <p:sp>
        <p:nvSpPr>
          <p:cNvPr id="15363"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200">
                <a:ea typeface="宋体" panose="02010600030101010101" pitchFamily="2" charset="-122"/>
              </a:defRPr>
            </a:lvl1pPr>
          </a:lstStyle>
          <a:p>
            <a:pPr>
              <a:defRPr/>
            </a:pPr>
            <a:fld id="{182BF4EE-B06C-4000-9515-5B3B0A54F19C}" type="datetimeFigureOut">
              <a:rPr lang="zh-CN" altLang="en-US"/>
              <a:pPr>
                <a:defRPr/>
              </a:pPr>
              <a:t>2024/2/25</a:t>
            </a:fld>
            <a:endParaRPr lang="zh-CN" altLang="en-US"/>
          </a:p>
        </p:txBody>
      </p:sp>
      <p:sp>
        <p:nvSpPr>
          <p:cNvPr id="47108"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5365"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5366"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itchFamily="34" charset="0"/>
              <a:buNone/>
              <a:defRPr sz="1200">
                <a:ea typeface="宋体" panose="02010600030101010101" pitchFamily="2" charset="-122"/>
              </a:defRPr>
            </a:lvl1pPr>
          </a:lstStyle>
          <a:p>
            <a:pPr>
              <a:defRPr/>
            </a:pPr>
            <a:endParaRPr lang="zh-CN" altLang="en-US"/>
          </a:p>
        </p:txBody>
      </p:sp>
      <p:sp>
        <p:nvSpPr>
          <p:cNvPr id="15367"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charset="0"/>
              <a:buNone/>
              <a:defRPr sz="1200">
                <a:ea typeface="宋体" charset="-122"/>
              </a:defRPr>
            </a:lvl1pPr>
          </a:lstStyle>
          <a:p>
            <a:pPr>
              <a:defRPr/>
            </a:pPr>
            <a:fld id="{9AD30763-4DD2-4A25-AADC-8067EAB0C3D1}" type="slidenum">
              <a:rPr lang="zh-CN" altLang="en-US"/>
              <a:pPr>
                <a:defRPr/>
              </a:pPr>
              <a:t>‹#›</a:t>
            </a:fld>
            <a:endParaRPr lang="zh-CN" altLang="en-US"/>
          </a:p>
        </p:txBody>
      </p:sp>
    </p:spTree>
    <p:extLst>
      <p:ext uri="{BB962C8B-B14F-4D97-AF65-F5344CB8AC3E}">
        <p14:creationId xmlns:p14="http://schemas.microsoft.com/office/powerpoint/2010/main" val="1039573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smtClean="0"/>
          </a:p>
        </p:txBody>
      </p:sp>
      <p:sp>
        <p:nvSpPr>
          <p:cNvPr id="48132" name="灯片编号占位符 3"/>
          <p:cNvSpPr>
            <a:spLocks noGrp="1"/>
          </p:cNvSpPr>
          <p:nvPr>
            <p:ph type="sldNum" sz="quarter" idx="5"/>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7EF2C3B4-1370-4A4E-8DA2-F9A5660C73C1}" type="slidenum">
              <a:rPr kumimoji="0" lang="zh-CN" altLang="en-US" sz="1200" b="0" i="0" u="none" strike="noStrike" kern="1200" cap="none" spc="0" normalizeH="0" baseline="0" noProof="0" smtClean="0">
                <a:ln>
                  <a:noFill/>
                </a:ln>
                <a:solidFill>
                  <a:srgbClr val="000000"/>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14</a:t>
            </a:fld>
            <a:endParaRPr kumimoji="0" lang="zh-CN" altLang="en-US" sz="1200" b="0" i="0" u="none" strike="noStrike" kern="1200" cap="none" spc="0" normalizeH="0" baseline="0" noProof="0" smtClean="0">
              <a:ln>
                <a:noFill/>
              </a:ln>
              <a:solidFill>
                <a:srgbClr val="000000"/>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2018889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p:sp>
      <p:sp>
        <p:nvSpPr>
          <p:cNvPr id="58371"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smtClean="0"/>
          </a:p>
        </p:txBody>
      </p:sp>
      <p:sp>
        <p:nvSpPr>
          <p:cNvPr id="58372" name="灯片编号占位符 3"/>
          <p:cNvSpPr>
            <a:spLocks noGrp="1"/>
          </p:cNvSpPr>
          <p:nvPr>
            <p:ph type="sldNum" sz="quarter" idx="5"/>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2E7BBCBE-F17E-4ED1-8116-C0BA8CF7285A}" type="slidenum">
              <a:rPr kumimoji="0" lang="zh-CN" altLang="en-US" sz="1200" b="0" i="0" u="none" strike="noStrike" kern="1200" cap="none" spc="0" normalizeH="0" baseline="0" noProof="0" smtClean="0">
                <a:ln>
                  <a:noFill/>
                </a:ln>
                <a:solidFill>
                  <a:srgbClr val="000000"/>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33</a:t>
            </a:fld>
            <a:endParaRPr kumimoji="0" lang="zh-CN" altLang="en-US" sz="1200" b="0" i="0" u="none" strike="noStrike" kern="1200" cap="none" spc="0" normalizeH="0" baseline="0" noProof="0" smtClean="0">
              <a:ln>
                <a:noFill/>
              </a:ln>
              <a:solidFill>
                <a:srgbClr val="000000"/>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4146728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dirty="0" smtClean="0"/>
          </a:p>
        </p:txBody>
      </p:sp>
      <p:sp>
        <p:nvSpPr>
          <p:cNvPr id="59396" name="灯片编号占位符 3"/>
          <p:cNvSpPr>
            <a:spLocks noGrp="1"/>
          </p:cNvSpPr>
          <p:nvPr>
            <p:ph type="sldNum" sz="quarter" idx="5"/>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Arial" pitchFamily="34" charset="0"/>
              <a:buNone/>
            </a:pPr>
            <a:fld id="{667FAAE6-2C2E-4770-900B-7C21CDF516E5}" type="slidenum">
              <a:rPr lang="zh-CN" altLang="en-US" smtClean="0"/>
              <a:pPr>
                <a:buFont typeface="Arial" pitchFamily="34" charset="0"/>
                <a:buNone/>
              </a:pPr>
              <a:t>34</a:t>
            </a:fld>
            <a:endParaRPr lang="zh-CN" altLang="en-US" smtClean="0"/>
          </a:p>
        </p:txBody>
      </p:sp>
    </p:spTree>
    <p:extLst>
      <p:ext uri="{BB962C8B-B14F-4D97-AF65-F5344CB8AC3E}">
        <p14:creationId xmlns:p14="http://schemas.microsoft.com/office/powerpoint/2010/main" val="2686366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smtClean="0"/>
          </a:p>
        </p:txBody>
      </p:sp>
      <p:sp>
        <p:nvSpPr>
          <p:cNvPr id="49156" name="灯片编号占位符 3"/>
          <p:cNvSpPr>
            <a:spLocks noGrp="1"/>
          </p:cNvSpPr>
          <p:nvPr>
            <p:ph type="sldNum" sz="quarter" idx="5"/>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D2AEE819-29CF-4CCB-A229-BCC6D210DEBA}" type="slidenum">
              <a:rPr kumimoji="0" lang="zh-CN" altLang="en-US" sz="1200" b="0" i="0" u="none" strike="noStrike" kern="1200" cap="none" spc="0" normalizeH="0" baseline="0" noProof="0" smtClean="0">
                <a:ln>
                  <a:noFill/>
                </a:ln>
                <a:solidFill>
                  <a:srgbClr val="000000"/>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15</a:t>
            </a:fld>
            <a:endParaRPr kumimoji="0" lang="zh-CN" altLang="en-US" sz="1200" b="0" i="0" u="none" strike="noStrike" kern="1200" cap="none" spc="0" normalizeH="0" baseline="0" noProof="0" smtClean="0">
              <a:ln>
                <a:noFill/>
              </a:ln>
              <a:solidFill>
                <a:srgbClr val="000000"/>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179180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smtClean="0"/>
          </a:p>
        </p:txBody>
      </p:sp>
      <p:sp>
        <p:nvSpPr>
          <p:cNvPr id="50180" name="灯片编号占位符 3"/>
          <p:cNvSpPr>
            <a:spLocks noGrp="1"/>
          </p:cNvSpPr>
          <p:nvPr>
            <p:ph type="sldNum" sz="quarter" idx="5"/>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B91159B0-9F2D-42F9-96F0-B564FF456748}" type="slidenum">
              <a:rPr kumimoji="0" lang="zh-CN" altLang="en-US" sz="1200" b="0" i="0" u="none" strike="noStrike" kern="1200" cap="none" spc="0" normalizeH="0" baseline="0" noProof="0" smtClean="0">
                <a:ln>
                  <a:noFill/>
                </a:ln>
                <a:solidFill>
                  <a:srgbClr val="000000"/>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16</a:t>
            </a:fld>
            <a:endParaRPr kumimoji="0" lang="zh-CN" altLang="en-US" sz="1200" b="0" i="0" u="none" strike="noStrike" kern="1200" cap="none" spc="0" normalizeH="0" baseline="0" noProof="0" smtClean="0">
              <a:ln>
                <a:noFill/>
              </a:ln>
              <a:solidFill>
                <a:srgbClr val="000000"/>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2092868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smtClean="0"/>
          </a:p>
        </p:txBody>
      </p:sp>
      <p:sp>
        <p:nvSpPr>
          <p:cNvPr id="51204" name="灯片编号占位符 3"/>
          <p:cNvSpPr>
            <a:spLocks noGrp="1"/>
          </p:cNvSpPr>
          <p:nvPr>
            <p:ph type="sldNum" sz="quarter" idx="5"/>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C97693DC-384E-4C1C-8BCC-224D8F91D36D}" type="slidenum">
              <a:rPr kumimoji="0" lang="zh-CN" altLang="en-US" sz="1200" b="0" i="0" u="none" strike="noStrike" kern="1200" cap="none" spc="0" normalizeH="0" baseline="0" noProof="0" smtClean="0">
                <a:ln>
                  <a:noFill/>
                </a:ln>
                <a:solidFill>
                  <a:srgbClr val="000000"/>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17</a:t>
            </a:fld>
            <a:endParaRPr kumimoji="0" lang="zh-CN" altLang="en-US" sz="1200" b="0" i="0" u="none" strike="noStrike" kern="1200" cap="none" spc="0" normalizeH="0" baseline="0" noProof="0" smtClean="0">
              <a:ln>
                <a:noFill/>
              </a:ln>
              <a:solidFill>
                <a:srgbClr val="000000"/>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83483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smtClean="0"/>
          </a:p>
        </p:txBody>
      </p:sp>
      <p:sp>
        <p:nvSpPr>
          <p:cNvPr id="52228" name="灯片编号占位符 3"/>
          <p:cNvSpPr>
            <a:spLocks noGrp="1"/>
          </p:cNvSpPr>
          <p:nvPr>
            <p:ph type="sldNum" sz="quarter" idx="5"/>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E4A1AA99-0CB1-423B-8EB8-7C1E8E82B035}" type="slidenum">
              <a:rPr kumimoji="0" lang="zh-CN" altLang="en-US" sz="1200" b="0" i="0" u="none" strike="noStrike" kern="1200" cap="none" spc="0" normalizeH="0" baseline="0" noProof="0" smtClean="0">
                <a:ln>
                  <a:noFill/>
                </a:ln>
                <a:solidFill>
                  <a:srgbClr val="000000"/>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27</a:t>
            </a:fld>
            <a:endParaRPr kumimoji="0" lang="zh-CN" altLang="en-US" sz="1200" b="0" i="0" u="none" strike="noStrike" kern="1200" cap="none" spc="0" normalizeH="0" baseline="0" noProof="0" smtClean="0">
              <a:ln>
                <a:noFill/>
              </a:ln>
              <a:solidFill>
                <a:srgbClr val="000000"/>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1410001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smtClean="0"/>
          </a:p>
        </p:txBody>
      </p:sp>
      <p:sp>
        <p:nvSpPr>
          <p:cNvPr id="54276" name="灯片编号占位符 3"/>
          <p:cNvSpPr>
            <a:spLocks noGrp="1"/>
          </p:cNvSpPr>
          <p:nvPr>
            <p:ph type="sldNum" sz="quarter" idx="5"/>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4839BDFF-464A-4072-A856-0D1035834C1F}" type="slidenum">
              <a:rPr kumimoji="0" lang="zh-CN" altLang="en-US" sz="1200" b="0" i="0" u="none" strike="noStrike" kern="1200" cap="none" spc="0" normalizeH="0" baseline="0" noProof="0" smtClean="0">
                <a:ln>
                  <a:noFill/>
                </a:ln>
                <a:solidFill>
                  <a:srgbClr val="000000"/>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29</a:t>
            </a:fld>
            <a:endParaRPr kumimoji="0" lang="zh-CN" altLang="en-US" sz="1200" b="0" i="0" u="none" strike="noStrike" kern="1200" cap="none" spc="0" normalizeH="0" baseline="0" noProof="0" smtClean="0">
              <a:ln>
                <a:noFill/>
              </a:ln>
              <a:solidFill>
                <a:srgbClr val="000000"/>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618228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smtClean="0"/>
          </a:p>
        </p:txBody>
      </p:sp>
      <p:sp>
        <p:nvSpPr>
          <p:cNvPr id="55300" name="灯片编号占位符 3"/>
          <p:cNvSpPr>
            <a:spLocks noGrp="1"/>
          </p:cNvSpPr>
          <p:nvPr>
            <p:ph type="sldNum" sz="quarter" idx="5"/>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A0578247-22FA-4EC6-AD07-AF7448D10491}" type="slidenum">
              <a:rPr kumimoji="0" lang="zh-CN" altLang="en-US" sz="1200" b="0" i="0" u="none" strike="noStrike" kern="1200" cap="none" spc="0" normalizeH="0" baseline="0" noProof="0" smtClean="0">
                <a:ln>
                  <a:noFill/>
                </a:ln>
                <a:solidFill>
                  <a:srgbClr val="000000"/>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30</a:t>
            </a:fld>
            <a:endParaRPr kumimoji="0" lang="zh-CN" altLang="en-US" sz="1200" b="0" i="0" u="none" strike="noStrike" kern="1200" cap="none" spc="0" normalizeH="0" baseline="0" noProof="0" smtClean="0">
              <a:ln>
                <a:noFill/>
              </a:ln>
              <a:solidFill>
                <a:srgbClr val="000000"/>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3241031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p:sp>
      <p:sp>
        <p:nvSpPr>
          <p:cNvPr id="56323"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smtClean="0"/>
          </a:p>
        </p:txBody>
      </p:sp>
      <p:sp>
        <p:nvSpPr>
          <p:cNvPr id="56324" name="灯片编号占位符 3"/>
          <p:cNvSpPr>
            <a:spLocks noGrp="1"/>
          </p:cNvSpPr>
          <p:nvPr>
            <p:ph type="sldNum" sz="quarter" idx="5"/>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807FBF89-2146-4E17-A6B7-F891D333561A}" type="slidenum">
              <a:rPr kumimoji="0" lang="zh-CN" altLang="en-US" sz="1200" b="0" i="0" u="none" strike="noStrike" kern="1200" cap="none" spc="0" normalizeH="0" baseline="0" noProof="0" smtClean="0">
                <a:ln>
                  <a:noFill/>
                </a:ln>
                <a:solidFill>
                  <a:srgbClr val="000000"/>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31</a:t>
            </a:fld>
            <a:endParaRPr kumimoji="0" lang="zh-CN" altLang="en-US" sz="1200" b="0" i="0" u="none" strike="noStrike" kern="1200" cap="none" spc="0" normalizeH="0" baseline="0" noProof="0" smtClean="0">
              <a:ln>
                <a:noFill/>
              </a:ln>
              <a:solidFill>
                <a:srgbClr val="000000"/>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2411357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p:sp>
      <p:sp>
        <p:nvSpPr>
          <p:cNvPr id="57347"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smtClean="0"/>
          </a:p>
        </p:txBody>
      </p:sp>
      <p:sp>
        <p:nvSpPr>
          <p:cNvPr id="57348" name="灯片编号占位符 3"/>
          <p:cNvSpPr>
            <a:spLocks noGrp="1"/>
          </p:cNvSpPr>
          <p:nvPr>
            <p:ph type="sldNum" sz="quarter" idx="5"/>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3614B532-2D40-414D-8EB9-EA32014180D5}" type="slidenum">
              <a:rPr kumimoji="0" lang="zh-CN" altLang="en-US" sz="1200" b="0" i="0" u="none" strike="noStrike" kern="1200" cap="none" spc="0" normalizeH="0" baseline="0" noProof="0" smtClean="0">
                <a:ln>
                  <a:noFill/>
                </a:ln>
                <a:solidFill>
                  <a:srgbClr val="000000"/>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32</a:t>
            </a:fld>
            <a:endParaRPr kumimoji="0" lang="zh-CN" altLang="en-US" sz="1200" b="0" i="0" u="none" strike="noStrike" kern="1200" cap="none" spc="0" normalizeH="0" baseline="0" noProof="0" smtClean="0">
              <a:ln>
                <a:noFill/>
              </a:ln>
              <a:solidFill>
                <a:srgbClr val="000000"/>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1511139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068C85B-4AF6-4AAD-8AB2-54BEAEB36541}" type="datetime1">
              <a:rPr lang="zh-CN" altLang="en-US"/>
              <a:pPr>
                <a:defRPr/>
              </a:pPr>
              <a:t>2024/2/25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7F7A347-668B-4CFB-9ACA-7966738BDB4C}" type="slidenum">
              <a:rPr lang="zh-CN" altLang="en-US"/>
              <a:pPr>
                <a:defRPr/>
              </a:pPr>
              <a:t>‹#›</a:t>
            </a:fld>
            <a:endParaRPr lang="zh-CN" altLang="en-US"/>
          </a:p>
        </p:txBody>
      </p:sp>
    </p:spTree>
    <p:extLst>
      <p:ext uri="{BB962C8B-B14F-4D97-AF65-F5344CB8AC3E}">
        <p14:creationId xmlns:p14="http://schemas.microsoft.com/office/powerpoint/2010/main" val="117398171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F70F2E6-697F-4E55-AD4C-2F235AC830BF}" type="datetime1">
              <a:rPr lang="zh-CN" altLang="en-US"/>
              <a:pPr>
                <a:defRPr/>
              </a:pPr>
              <a:t>2024/2/25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BB98C5D-E8BC-40C4-A982-EC549FE907E9}" type="slidenum">
              <a:rPr lang="zh-CN" altLang="en-US"/>
              <a:pPr>
                <a:defRPr/>
              </a:pPr>
              <a:t>‹#›</a:t>
            </a:fld>
            <a:endParaRPr lang="zh-CN" altLang="en-US"/>
          </a:p>
        </p:txBody>
      </p:sp>
    </p:spTree>
    <p:extLst>
      <p:ext uri="{BB962C8B-B14F-4D97-AF65-F5344CB8AC3E}">
        <p14:creationId xmlns:p14="http://schemas.microsoft.com/office/powerpoint/2010/main" val="2055442130"/>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DA6D2B60-F0C7-411D-9ACF-22137B2F00B4}" type="datetime1">
              <a:rPr lang="zh-CN" altLang="en-US"/>
              <a:pPr>
                <a:defRPr/>
              </a:pPr>
              <a:t>2024/2/25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B1CA7D7-5B08-41A2-ADDC-E2CB2234A35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50007109"/>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A6612014-0F57-4FAF-B110-E5EAD7142D05}" type="datetime1">
              <a:rPr lang="zh-CN" altLang="en-US"/>
              <a:pPr>
                <a:defRPr/>
              </a:pPr>
              <a:t>2024/2/25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F3C182CD-5A9A-4855-BDFB-992CA90EA5A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90421769"/>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63797AD7-1CA4-4FB8-BCC4-340465AC2A92}" type="datetime1">
              <a:rPr lang="zh-CN" altLang="en-US"/>
              <a:pPr>
                <a:defRPr/>
              </a:pPr>
              <a:t>2024/2/25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4C485AB1-8C80-43E5-8148-8276DB42304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9707358"/>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F5F193C2-2545-4DF1-9FBB-000DB5ABEC22}" type="datetime1">
              <a:rPr lang="zh-CN" altLang="en-US"/>
              <a:pPr>
                <a:defRPr/>
              </a:pPr>
              <a:t>2024/2/25</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79DE83E-7085-48B7-9022-F827257A9D2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40814056"/>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0B117757-56FE-4019-8132-6BD0D87DEC34}" type="datetime1">
              <a:rPr lang="zh-CN" altLang="en-US"/>
              <a:pPr>
                <a:defRPr/>
              </a:pPr>
              <a:t>2024/2/25</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5E054404-E0CA-4D90-8BAD-3B56592532B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83325182"/>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1656D4E1-B8B9-43DA-A556-F0575BD6A774}" type="datetime1">
              <a:rPr lang="zh-CN" altLang="en-US"/>
              <a:pPr>
                <a:defRPr/>
              </a:pPr>
              <a:t>2024/2/25</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CCE99B9F-15D7-4D05-B74B-91EB76631C2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69039799"/>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46A02566-7D55-4713-AF15-3E5CD2FB88E8}" type="datetime1">
              <a:rPr lang="zh-CN" altLang="en-US"/>
              <a:pPr>
                <a:defRPr/>
              </a:pPr>
              <a:t>2024/2/25</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A3A6B793-5244-43C2-8B0E-2699CE5D64F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41302161"/>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9EB98E8F-35C2-4B8C-988D-DA924C608A36}" type="datetime1">
              <a:rPr lang="zh-CN" altLang="en-US"/>
              <a:pPr>
                <a:defRPr/>
              </a:pPr>
              <a:t>2024/2/25</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C8CFBC40-0B63-4F89-999F-47F0F41B382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3564043"/>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3AFC0284-CB47-431F-BBF5-407CABF8DB58}" type="datetime1">
              <a:rPr lang="zh-CN" altLang="en-US"/>
              <a:pPr>
                <a:defRPr/>
              </a:pPr>
              <a:t>2024/2/25</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D230FC2A-5299-4E3B-87A4-07F19F03942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27668313"/>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358CA950-C548-4F6C-848B-8A448DA440A8}" type="datetime1">
              <a:rPr lang="zh-CN" altLang="en-US"/>
              <a:pPr>
                <a:defRPr/>
              </a:pPr>
              <a:t>2024/2/25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3206DB6C-ADD9-4A0A-9B1B-A93D1AC1C0A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3060412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1EF615D-7EA6-47AA-8B92-F4A5C15CA3B9}" type="datetime1">
              <a:rPr lang="zh-CN" altLang="en-US"/>
              <a:pPr>
                <a:defRPr/>
              </a:pPr>
              <a:t>2024/2/25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C309B9D-D992-428D-B429-5476B6BF270E}" type="slidenum">
              <a:rPr lang="zh-CN" altLang="en-US"/>
              <a:pPr>
                <a:defRPr/>
              </a:pPr>
              <a:t>‹#›</a:t>
            </a:fld>
            <a:endParaRPr lang="zh-CN" altLang="en-US"/>
          </a:p>
        </p:txBody>
      </p:sp>
    </p:spTree>
    <p:extLst>
      <p:ext uri="{BB962C8B-B14F-4D97-AF65-F5344CB8AC3E}">
        <p14:creationId xmlns:p14="http://schemas.microsoft.com/office/powerpoint/2010/main" val="2141634403"/>
      </p:ext>
    </p:extLst>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1015892F-31FC-4FC8-9F83-F13D32D53ED2}" type="datetime1">
              <a:rPr lang="zh-CN" altLang="en-US"/>
              <a:pPr>
                <a:defRPr/>
              </a:pPr>
              <a:t>2024/2/25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64CB8B8-483F-4183-8051-A0D58520AE2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00939451"/>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406E9AC-4047-443B-ADDF-76A001EE7FFC}"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556780A7-8DFA-40DD-B7A4-356A13E7E30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18097369"/>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A0BD7BA2-0898-479F-9EC4-CDBCD9603E8A}"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3E77D6D-989A-4490-804D-D21735DE2A0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66689507"/>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11986453-1AE8-42C6-8D3F-0C5767889008}"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2ADA511-D65B-494E-A4EA-7D325C4FBEE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87194742"/>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86C5F0BB-6193-43A3-8FE0-88AE157DEF27}" type="datetime1">
              <a:rPr lang="zh-CN" altLang="en-US"/>
              <a:pPr>
                <a:defRPr/>
              </a:pPr>
              <a:t>2024/2/25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BA8C40C9-F5AC-485D-8E8B-A85BC107C15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33185971"/>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40AF74DA-CC7C-432A-A581-1D098F1E4D5C}" type="datetime1">
              <a:rPr lang="zh-CN" altLang="en-US"/>
              <a:pPr>
                <a:defRPr/>
              </a:pPr>
              <a:t>2024/2/25</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588582A0-10A3-4898-91C8-674E053A1DE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06327374"/>
      </p:ext>
    </p:extLst>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FD813E10-907E-4B80-B426-15AF3E4B22CF}" type="datetime1">
              <a:rPr lang="zh-CN" altLang="en-US"/>
              <a:pPr>
                <a:defRPr/>
              </a:pPr>
              <a:t>2024/2/25</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14DDE787-C636-4492-8378-5DC7AF01896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80677226"/>
      </p:ext>
    </p:extLst>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AC80B62D-97E3-4BAD-86A8-4CE7B1DA12A2}" type="datetime1">
              <a:rPr lang="zh-CN" altLang="en-US"/>
              <a:pPr>
                <a:defRPr/>
              </a:pPr>
              <a:t>2024/2/25</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2F89F47B-5E20-4044-9A5E-48BE8E47826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27920933"/>
      </p:ext>
    </p:extLst>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E45EFAEC-C34B-48FB-B2CA-60D963287E5F}" type="datetime1">
              <a:rPr lang="zh-CN" altLang="en-US"/>
              <a:pPr>
                <a:defRPr/>
              </a:pPr>
              <a:t>2024/2/25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C4EC7339-B0A6-4F80-B2E8-01E61594722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27785159"/>
      </p:ext>
    </p:extLst>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B5D946C-382C-4226-AF4C-0B00EA764680}" type="datetime1">
              <a:rPr lang="zh-CN" altLang="en-US"/>
              <a:pPr>
                <a:defRPr/>
              </a:pPr>
              <a:t>2024/2/25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03D8BEA-AD19-4116-A9E1-03EA4C722C7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5474695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99FF3A44-7012-4549-AE62-B2142D8A4CEE}"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596FA27-E215-4BB0-B048-686D0A45839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53879554"/>
      </p:ext>
    </p:extLst>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1C504A5-C3E2-435E-81FB-E3EE1EB0C155}"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17DA219-3423-482C-B73B-816E62CC05D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07856451"/>
      </p:ext>
    </p:extLst>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DEDB3535-7D89-4578-B315-5D44DEBD4460}"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B4B99A1-203E-4251-805C-B3CDDD0FE0B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40333570"/>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F953209-B692-4940-8439-33B9C8C03E63}"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C469448-912D-4701-BF9E-F7DE85BABB8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85479783"/>
      </p:ext>
    </p:extLst>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A09E3B86-7EE9-4F56-9307-2944DEA03C19}"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74FCCCB-2A8D-430C-A9AF-B320F8C985E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36484879"/>
      </p:ext>
    </p:extLst>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55204281-44BD-4F04-B805-9D6C21117FAE}"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65113CE-321E-43A9-B533-BACA604DA22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63945675"/>
      </p:ext>
    </p:extLst>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8AF94494-493D-4A3E-8448-3FA799C94D80}" type="datetime1">
              <a:rPr lang="zh-CN" altLang="en-US"/>
              <a:pPr>
                <a:defRPr/>
              </a:pPr>
              <a:t>2024/2/25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09981B44-545E-44AC-ABAC-4BF8A03B841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39521889"/>
      </p:ext>
    </p:extLst>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1375065D-D646-4E86-81CB-335291737CE1}" type="datetime1">
              <a:rPr lang="zh-CN" altLang="en-US"/>
              <a:pPr>
                <a:defRPr/>
              </a:pPr>
              <a:t>2024/2/25</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7E6C2D06-D55D-45D1-AD98-05889E81F80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72813641"/>
      </p:ext>
    </p:extLst>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B7AF6906-1306-4FDD-852E-DAA39640AB9F}" type="datetime1">
              <a:rPr lang="zh-CN" altLang="en-US"/>
              <a:pPr>
                <a:defRPr/>
              </a:pPr>
              <a:t>2024/2/25</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9EC927A2-00D6-4D83-AF95-F231A79FAE5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40498803"/>
      </p:ext>
    </p:extLst>
  </p:cSld>
  <p:clrMapOvr>
    <a:masterClrMapping/>
  </p:clrMapOvr>
  <p:transition spd="slow">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80E9CFE9-3B5E-4CCE-B458-5C4BEA076DF4}" type="datetime1">
              <a:rPr lang="zh-CN" altLang="en-US"/>
              <a:pPr>
                <a:defRPr/>
              </a:pPr>
              <a:t>2024/2/25</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B66A32E4-8FE9-4587-9B21-7E065D1AF20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21772356"/>
      </p:ext>
    </p:extLst>
  </p:cSld>
  <p:clrMapOvr>
    <a:masterClrMapping/>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6C107B32-AF4D-40AD-8969-52D00160B877}" type="datetime1">
              <a:rPr lang="zh-CN" altLang="en-US"/>
              <a:pPr>
                <a:defRPr/>
              </a:pPr>
              <a:t>2024/2/25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E2E0470-5821-4F80-A90D-490FB3C110F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1276078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BE5DE293-9A97-4EB3-9D49-C3700BC15B8A}"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F2C1035-D0E2-4B40-8946-D45C702F7EE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77222160"/>
      </p:ext>
    </p:extLst>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1EF5730B-FC4C-477D-A699-F90B6F1B2A51}" type="datetime1">
              <a:rPr lang="zh-CN" altLang="en-US"/>
              <a:pPr>
                <a:defRPr/>
              </a:pPr>
              <a:t>2024/2/25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56EE2D5D-5592-4BB6-922A-C8801095AFE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01829588"/>
      </p:ext>
    </p:extLst>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B0884814-AF9F-4F6A-B594-DC15B9B1A31D}"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19086B2-A9D3-4636-AFE9-1A7ABF193E6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3844477"/>
      </p:ext>
    </p:extLst>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974E4862-A5BE-4E61-904F-6A188FCF6A3F}"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61337B3-1434-4364-8907-2EB852C8B27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12530907"/>
      </p:ext>
    </p:extLst>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FB02A9D6-90BA-4ED7-8B0B-8AD3E714B54A}" type="datetime1">
              <a:rPr lang="zh-CN" altLang="en-US"/>
              <a:pPr>
                <a:defRPr/>
              </a:pPr>
              <a:t>2024/2/25</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FBFE982F-D3B5-4CA2-ADA1-06AA4036AC9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81036123"/>
      </p:ext>
    </p:extLst>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B08F2A61-7EF9-4027-BEE8-4A4245C2214D}" type="datetime1">
              <a:rPr lang="zh-CN" altLang="en-US"/>
              <a:pPr>
                <a:defRPr/>
              </a:pPr>
              <a:t>2024/2/25</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E19B97B5-8DA6-4EC4-AE03-10DA75ED2A2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31167643"/>
      </p:ext>
    </p:extLst>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DF0D2A21-6C2E-4BBD-9B07-C768AD950DFB}" type="datetime1">
              <a:rPr lang="zh-CN" altLang="en-US"/>
              <a:pPr>
                <a:defRPr/>
              </a:pPr>
              <a:t>2024/2/25</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AD622083-83C9-4AA5-9C55-0D40FC62556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44266466"/>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fld id="{C7EE4658-7A8E-470B-9CC8-79C0FE98B112}" type="datetime1">
              <a:rPr lang="zh-CN" altLang="en-US"/>
              <a:pPr>
                <a:defRPr/>
              </a:pPr>
              <a:t>2024/2/25</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AFC4487B-A7D8-4C0C-B838-D53640FDCE8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03471477"/>
      </p:ext>
    </p:extLst>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fld id="{DAE3AA10-6219-450F-A159-C28EA8CA1DA5}" type="datetime1">
              <a:rPr lang="zh-CN" altLang="en-US"/>
              <a:pPr>
                <a:defRPr/>
              </a:pPr>
              <a:t>2024/2/25</a:t>
            </a:fld>
            <a:endParaRPr lang="zh-CN" altLang="en-US" sz="1800">
              <a:solidFill>
                <a:srgbClr val="000000"/>
              </a:solidFill>
            </a:endParaRPr>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094427CF-22BE-417A-A8F1-93BE971617C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21604328"/>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fld id="{E52F70B4-0216-414B-A871-D7086A83FD90}" type="datetime1">
              <a:rPr lang="zh-CN" altLang="en-US"/>
              <a:pPr>
                <a:defRPr/>
              </a:pPr>
              <a:t>2024/2/25</a:t>
            </a:fld>
            <a:endParaRPr lang="zh-CN" altLang="en-US" sz="1800">
              <a:solidFill>
                <a:srgbClr val="000000"/>
              </a:solidFill>
            </a:endParaRPr>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83D83D6B-B6BA-40AB-AEAF-9C90BEBEBBF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7315151"/>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D6DF9498-21A3-443D-B79F-E215F062D531}" type="datetime1">
              <a:rPr lang="zh-CN" altLang="en-US"/>
              <a:pPr>
                <a:defRPr/>
              </a:pPr>
              <a:t>2024/2/25</a:t>
            </a:fld>
            <a:endParaRPr lang="zh-CN" altLang="en-US" sz="1800">
              <a:solidFill>
                <a:srgbClr val="000000"/>
              </a:solidFill>
            </a:endParaRPr>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1381966E-EB52-43F0-9708-C9C95EAA73F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9811700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E671C5DA-623A-4105-A983-950F7CCFA1F9}"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463F9DB-B40B-4782-948E-8EA8D8DC951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17469627"/>
      </p:ext>
    </p:extLst>
  </p:cSld>
  <p:clrMapOvr>
    <a:masterClrMapping/>
  </p:clrMapOvr>
  <p:transition spd="slow">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2BBDA300-5ECE-42B9-B4FC-624880F4CD89}" type="datetime1">
              <a:rPr lang="zh-CN" altLang="en-US"/>
              <a:pPr>
                <a:defRPr/>
              </a:pPr>
              <a:t>2024/2/25</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F28DDFC5-2422-4028-8B5A-A6679DE52A5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33427043"/>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8FC77A66-4DF4-4DB9-A02D-E0493A0106B1}" type="datetime1">
              <a:rPr lang="zh-CN" altLang="en-US"/>
              <a:pPr>
                <a:defRPr/>
              </a:pPr>
              <a:t>2024/2/25</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7ACE3139-CF3B-4746-8E6C-BA629C4EDE7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18005241"/>
      </p:ext>
    </p:extLst>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98C91A7C-2DCC-4F27-B9F6-00123AB2F3A2}" type="datetime1">
              <a:rPr lang="zh-CN" altLang="en-US"/>
              <a:pPr>
                <a:defRPr/>
              </a:pPr>
              <a:t>2024/2/25</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5026543E-56F4-45A4-855D-7F9012965BF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0355512"/>
      </p:ext>
    </p:extLst>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330DF80C-6FFB-4F49-A84F-8B176E147B43}" type="datetime1">
              <a:rPr lang="zh-CN" altLang="en-US"/>
              <a:pPr>
                <a:defRPr/>
              </a:pPr>
              <a:t>2024/2/25</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7003A688-660C-4A6A-80D3-B09573D3CF3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8785859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436D8213-7A69-4C28-BA59-C8B3963BCC7B}" type="datetime1">
              <a:rPr lang="zh-CN" altLang="en-US"/>
              <a:pPr>
                <a:defRPr/>
              </a:pPr>
              <a:t>2024/2/25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DBDBA36-84BF-4575-B402-1F36AB8C325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08148024"/>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F7EBCE80-1A26-4902-AA29-739CE4C31751}" type="datetime1">
              <a:rPr lang="zh-CN" altLang="en-US"/>
              <a:pPr>
                <a:defRPr/>
              </a:pPr>
              <a:t>2024/2/25</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E95A8CDB-6976-4145-B374-F3B45B59FE6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93525993"/>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85C34FB2-0984-446D-8C71-B3EE95054BFD}" type="datetime1">
              <a:rPr lang="zh-CN" altLang="en-US"/>
              <a:pPr>
                <a:defRPr/>
              </a:pPr>
              <a:t>2024/2/25</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8EED6208-E1A1-4A78-BAAC-EE03D0EFC69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72088712"/>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8E9290E2-A3C6-4AB7-BE37-967E822029AF}" type="datetime1">
              <a:rPr lang="zh-CN" altLang="en-US"/>
              <a:pPr>
                <a:defRPr/>
              </a:pPr>
              <a:t>2024/2/25</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82C7255F-DFEF-4FDF-AA83-EF1646D5D34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1486067"/>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5A6C4F7-402A-41F9-84E7-511AA28653A4}" type="datetime1">
              <a:rPr lang="zh-CN" altLang="en-US"/>
              <a:pPr>
                <a:defRPr/>
              </a:pPr>
              <a:t>2024/2/25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8260DD8-081A-41A9-9E8F-D2E8AB5075F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4305098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22DF463-7AFB-4572-A16C-41BD2409D561}" type="datetime1">
              <a:rPr lang="zh-CN" altLang="en-US"/>
              <a:pPr>
                <a:defRPr/>
              </a:pPr>
              <a:t>2024/2/25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783AB3A-6C8D-45FA-ADC1-27752F7DC9FA}" type="slidenum">
              <a:rPr lang="zh-CN" altLang="en-US"/>
              <a:pPr>
                <a:defRPr/>
              </a:pPr>
              <a:t>‹#›</a:t>
            </a:fld>
            <a:endParaRPr lang="zh-CN" altLang="en-US"/>
          </a:p>
        </p:txBody>
      </p:sp>
    </p:spTree>
    <p:extLst>
      <p:ext uri="{BB962C8B-B14F-4D97-AF65-F5344CB8AC3E}">
        <p14:creationId xmlns:p14="http://schemas.microsoft.com/office/powerpoint/2010/main" val="701918112"/>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3D63808A-68B5-4F75-AE28-22F6FFA3AD68}" type="datetime1">
              <a:rPr lang="zh-CN" altLang="en-US"/>
              <a:pPr>
                <a:defRPr/>
              </a:pPr>
              <a:t>2024/2/25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FD01B61-4328-48C9-B01C-E1B0BA31C59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8247888"/>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05556BFF-BD4A-45DF-9FC9-138CA9B8EDD8}"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905ADDC-5D91-4CDF-A18B-3113B89FCEE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16946117"/>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E006478E-4CA2-4EB0-AC35-9CCE09D8344B}"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366E023-93BF-4407-9509-8FC752533ED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23606932"/>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9B5C3E1-EF8B-49AA-8F86-540429D4617F}"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4959DB8-E987-47EC-94D9-61F182A312F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6600640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35A801E-EDA7-4935-ADB0-D1D77604379B}"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4F4578F-1EAE-421E-9957-3FA240E8329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9040044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B68181A1-A6C9-45B5-AF2D-6CF484CA6B30}"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782A02F-B99B-463C-94E6-31E78B52056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0448222"/>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5F364CC4-5910-457F-8DB0-3DB966A3A452}" type="datetime1">
              <a:rPr lang="zh-CN" altLang="en-US"/>
              <a:pPr>
                <a:defRPr/>
              </a:pPr>
              <a:t>2024/2/25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0C3A2169-6686-45A6-885A-632CF7DEE07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08400519"/>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5B821DD4-E1F9-40C4-98E8-CEFA301F0228}" type="datetime1">
              <a:rPr lang="zh-CN" altLang="en-US"/>
              <a:pPr>
                <a:defRPr/>
              </a:pPr>
              <a:t>2024/2/25</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9DF46AD5-A173-4317-9AD1-BAD02306066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9320512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AEB1242C-B259-489A-B079-746721ABAB2F}" type="datetime1">
              <a:rPr lang="zh-CN" altLang="en-US"/>
              <a:pPr>
                <a:defRPr/>
              </a:pPr>
              <a:t>2024/2/25</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AC76C12F-3749-49F8-A264-DC37B5CEBA6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0483762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1DE79B84-CA6C-4BD4-B662-92C6FD77F0B8}" type="datetime1">
              <a:rPr lang="zh-CN" altLang="en-US"/>
              <a:pPr>
                <a:defRPr/>
              </a:pPr>
              <a:t>2024/2/25</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AEC23491-D1FB-49C9-B954-9861FE51471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3819938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01D89F8B-A2B5-4D60-B705-44BEBA9F208E}" type="datetime1">
              <a:rPr lang="zh-CN" altLang="en-US"/>
              <a:pPr>
                <a:defRPr/>
              </a:pPr>
              <a:t>2024/2/25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682EE4A-F8F8-461A-B76B-5C5E72D9F4B1}" type="slidenum">
              <a:rPr lang="zh-CN" altLang="en-US"/>
              <a:pPr>
                <a:defRPr/>
              </a:pPr>
              <a:t>‹#›</a:t>
            </a:fld>
            <a:endParaRPr lang="zh-CN" altLang="en-US"/>
          </a:p>
        </p:txBody>
      </p:sp>
    </p:spTree>
    <p:extLst>
      <p:ext uri="{BB962C8B-B14F-4D97-AF65-F5344CB8AC3E}">
        <p14:creationId xmlns:p14="http://schemas.microsoft.com/office/powerpoint/2010/main" val="494721217"/>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E16E53B0-1566-4618-B3A5-B3C613BEE10B}" type="datetime1">
              <a:rPr lang="zh-CN" altLang="en-US"/>
              <a:pPr>
                <a:defRPr/>
              </a:pPr>
              <a:t>2024/2/25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E875FB4-E27B-4FC8-897A-4F166C3418F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08069752"/>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6AD04C2A-6E2F-4091-A525-72FF529A27C2}" type="datetime1">
              <a:rPr lang="zh-CN" altLang="en-US"/>
              <a:pPr>
                <a:defRPr/>
              </a:pPr>
              <a:t>2024/2/25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F54C8C42-BBFB-4264-ADAA-879DB211EFE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87890432"/>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56C83BC-6C49-496D-90D8-7CF034421768}"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6C10394-1F35-4BF1-A8B9-825809FF5BC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08359379"/>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137705B4-2B3E-4646-8BC2-3CEA52731005}"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1EAF588-99B9-4A03-95FB-5713729C81B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78941214"/>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004E5EC-6A33-4A6B-8C78-889252A2D64C}"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2475AC7-9B4E-4284-A5D1-41ABFECE929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89016984"/>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120FF874-9127-49E7-9741-E72A1131C822}"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F741837-0145-4ABA-BAE3-BC0A581F9DF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39088420"/>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CF9168EE-0293-4CEC-8FF3-BC3AD2CCCD29}"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AA1CE76-4C5E-4050-AFEA-E79D022027E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17604808"/>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FF4C1BD3-DE3E-4AEB-8D25-3390198A5E84}" type="datetime1">
              <a:rPr lang="zh-CN" altLang="en-US"/>
              <a:pPr>
                <a:defRPr/>
              </a:pPr>
              <a:t>2024/2/25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581AC225-4B7E-4F36-ABDF-7D8418A9E02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28230791"/>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8065B687-55CD-486C-A7F4-8E3A0653C4AD}" type="datetime1">
              <a:rPr lang="zh-CN" altLang="en-US"/>
              <a:pPr>
                <a:defRPr/>
              </a:pPr>
              <a:t>2024/2/25</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D3A52632-F647-4400-B21E-A37020A3937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77325051"/>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927FEA52-DC68-4655-AAF8-EC2258DD34D4}" type="datetime1">
              <a:rPr lang="zh-CN" altLang="en-US"/>
              <a:pPr>
                <a:defRPr/>
              </a:pPr>
              <a:t>2024/2/25</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FE555EC1-65A6-4D5F-B64B-4EBF1252201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058040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2533FE86-8FB7-49C3-A2D6-D57BE4A3A42D}" type="datetime1">
              <a:rPr lang="zh-CN" altLang="en-US"/>
              <a:pPr>
                <a:defRPr/>
              </a:pPr>
              <a:t>2024/2/25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FDE3F5F-1588-4EF7-B176-3ADA77A0B9D4}" type="slidenum">
              <a:rPr lang="zh-CN" altLang="en-US"/>
              <a:pPr>
                <a:defRPr/>
              </a:pPr>
              <a:t>‹#›</a:t>
            </a:fld>
            <a:endParaRPr lang="zh-CN" altLang="en-US"/>
          </a:p>
        </p:txBody>
      </p:sp>
    </p:spTree>
    <p:extLst>
      <p:ext uri="{BB962C8B-B14F-4D97-AF65-F5344CB8AC3E}">
        <p14:creationId xmlns:p14="http://schemas.microsoft.com/office/powerpoint/2010/main" val="159606441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A85554DB-F02C-4F1D-A267-E487DA06FDCE}" type="datetime1">
              <a:rPr lang="zh-CN" altLang="en-US"/>
              <a:pPr>
                <a:defRPr/>
              </a:pPr>
              <a:t>2024/2/25</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59A49047-8597-4415-AAF6-2317725195B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9043940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E2F731E1-499E-4164-A40D-417C66D088EA}" type="datetime1">
              <a:rPr lang="zh-CN" altLang="en-US"/>
              <a:pPr>
                <a:defRPr/>
              </a:pPr>
              <a:t>2024/2/25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1462711-518C-4FB5-A0BB-0C3B800E13E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61639680"/>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3AB53A6C-08D6-4463-87D8-94513DF9B634}" type="datetime1">
              <a:rPr lang="zh-CN" altLang="en-US"/>
              <a:pPr>
                <a:defRPr/>
              </a:pPr>
              <a:t>2024/2/25</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C5D5BA8-8619-4DCB-9F70-812005B722B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13031489"/>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F41DD58-F65C-4B95-A668-4ED3A8282C9B}"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7334709-BF27-4654-AF69-F7E69C45CE3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7976269"/>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2FAAF95-DA06-427E-8511-FA700A5E70BA}" type="datetime1">
              <a:rPr lang="zh-CN" altLang="en-US"/>
              <a:pPr>
                <a:defRPr/>
              </a:pPr>
              <a:t>2024/2/25</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5D43D685-0C7E-467B-A72D-457969E129A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73250135"/>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39208352-03B7-4DA2-9A60-DFCAE49D26CE}" type="datetime1">
              <a:rPr lang="zh-CN" altLang="en-US"/>
              <a:pPr>
                <a:defRPr/>
              </a:pPr>
              <a:t>2024/2/25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59E19851-027D-48E9-844F-2777E36F883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80658329"/>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1E13B619-3966-4616-B17A-82522B41F0E9}" type="datetime1">
              <a:rPr lang="zh-CN" altLang="en-US"/>
              <a:pPr>
                <a:defRPr/>
              </a:pPr>
              <a:t>2024/2/25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0FE9DA57-2E43-46C9-9C78-682BA7304DB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94784291"/>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15C818A4-D0AF-47BA-92AB-B524EDE6AA2D}" type="datetime1">
              <a:rPr lang="zh-CN" altLang="en-US"/>
              <a:pPr>
                <a:defRPr/>
              </a:pPr>
              <a:t>2024/2/25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33E64342-9554-4D5D-9729-57439A9F27C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25874873"/>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282FB053-CC3C-48F0-98EF-63FCECB10770}" type="datetime1">
              <a:rPr lang="zh-CN" altLang="en-US"/>
              <a:pPr>
                <a:defRPr/>
              </a:pPr>
              <a:t>2024/2/25</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A478D32A-E7DA-4E8B-8A53-5755414BFC9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0475827"/>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BA9B97D5-7346-46E9-BE5D-21AC107EF3AA}" type="datetime1">
              <a:rPr lang="zh-CN" altLang="en-US"/>
              <a:pPr>
                <a:defRPr/>
              </a:pPr>
              <a:t>2024/2/25</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12CC2BBF-2295-4D57-893A-A6962295519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523310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89F53586-8018-49DE-BC51-E3B97D90A42C}" type="datetime1">
              <a:rPr lang="zh-CN" altLang="en-US"/>
              <a:pPr>
                <a:defRPr/>
              </a:pPr>
              <a:t>2024/2/25</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B8BAB491-33A4-4BA3-9C4A-E347A337048A}" type="slidenum">
              <a:rPr lang="zh-CN" altLang="en-US"/>
              <a:pPr>
                <a:defRPr/>
              </a:pPr>
              <a:t>‹#›</a:t>
            </a:fld>
            <a:endParaRPr lang="zh-CN" altLang="en-US"/>
          </a:p>
        </p:txBody>
      </p:sp>
    </p:spTree>
    <p:extLst>
      <p:ext uri="{BB962C8B-B14F-4D97-AF65-F5344CB8AC3E}">
        <p14:creationId xmlns:p14="http://schemas.microsoft.com/office/powerpoint/2010/main" val="2676737377"/>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784E6519-5672-412D-93E9-167A8649F45A}" type="datetime1">
              <a:rPr lang="zh-CN" altLang="en-US"/>
              <a:pPr>
                <a:defRPr/>
              </a:pPr>
              <a:t>2024/2/25</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C9E59CDA-0113-44F8-BE34-E3E2736A1F8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21234412"/>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60B69953-2BA6-45B6-9E68-B5E047D69AB0}" type="datetime1">
              <a:rPr lang="zh-CN" altLang="en-US"/>
              <a:pPr>
                <a:defRPr/>
              </a:pPr>
              <a:t>2024/2/25</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C727DCC7-60E8-446B-AEA8-E60C7839133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50368895"/>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7F2B411C-773F-421D-BF02-DF8B5DB16EEE}" type="datetime1">
              <a:rPr lang="zh-CN" altLang="en-US"/>
              <a:pPr>
                <a:defRPr/>
              </a:pPr>
              <a:t>2024/2/25</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ED1429A5-28B8-4B84-B553-B438A6374C3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70463282"/>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3901467C-E8BF-43EF-A50F-93219B4E76A6}" type="datetime1">
              <a:rPr lang="zh-CN" altLang="en-US"/>
              <a:pPr>
                <a:defRPr/>
              </a:pPr>
              <a:t>2024/2/25</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F2406BF4-6383-4B5F-B40A-9F30DF67115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40492247"/>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E91926EC-FEC8-45B6-B985-4E6604067EA6}" type="datetime1">
              <a:rPr lang="zh-CN" altLang="en-US"/>
              <a:pPr>
                <a:defRPr/>
              </a:pPr>
              <a:t>2024/2/25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399E1814-FC14-407B-8141-CF451140275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12919123"/>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9CD09548-C778-4283-97D0-FD886FD82032}" type="datetime1">
              <a:rPr lang="zh-CN" altLang="en-US"/>
              <a:pPr>
                <a:defRPr/>
              </a:pPr>
              <a:t>2024/2/25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68F67D9C-6093-4F7F-80E1-FA53C19782A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35203195"/>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42103F6D-CB12-400E-80D7-146E9A0DFD4E}" type="datetime1">
              <a:rPr lang="zh-CN" altLang="en-US"/>
              <a:pPr>
                <a:defRPr/>
              </a:pPr>
              <a:t>2024/2/25</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05A13EE1-3470-4B8E-84A3-00196AE2333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2491004"/>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9699D936-77A2-4882-B0DA-DC509DEDE592}" type="datetime1">
              <a:rPr lang="zh-CN" altLang="en-US"/>
              <a:pPr>
                <a:defRPr/>
              </a:pPr>
              <a:t>2024/2/25</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989E3E9B-F7E8-49E8-B1E5-DF740BC37B0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40590745"/>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pPr>
              <a:defRPr/>
            </a:pPr>
            <a:fld id="{8736F602-6FEB-4C3F-89D6-04E674A726AF}" type="datetime1">
              <a:rPr lang="zh-CN" altLang="en-US"/>
              <a:pPr>
                <a:defRPr/>
              </a:pPr>
              <a:t>2024/2/25</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4AAD0B58-FA68-4CA9-A807-24E0B5DE07C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3578042"/>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6"/>
          <p:cNvSpPr>
            <a:spLocks noGrp="1" noChangeArrowheads="1"/>
          </p:cNvSpPr>
          <p:nvPr>
            <p:ph type="dt" sz="half" idx="10"/>
          </p:nvPr>
        </p:nvSpPr>
        <p:spPr>
          <a:ln/>
        </p:spPr>
        <p:txBody>
          <a:bodyPr/>
          <a:lstStyle>
            <a:lvl1pPr>
              <a:defRPr/>
            </a:lvl1pPr>
          </a:lstStyle>
          <a:p>
            <a:pPr>
              <a:defRPr/>
            </a:pPr>
            <a:fld id="{CB933134-4A95-4BC9-8AE8-E4E265436A5D}" type="datetime1">
              <a:rPr lang="zh-CN" altLang="en-US"/>
              <a:pPr>
                <a:defRPr/>
              </a:pPr>
              <a:t>2024/2/25</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80992661-660C-4479-8740-090734E2DBF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3117688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E9E168F3-9773-49C9-B024-823819F2C24A}" type="datetime1">
              <a:rPr lang="zh-CN" altLang="en-US"/>
              <a:pPr>
                <a:defRPr/>
              </a:pPr>
              <a:t>2024/2/25</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E79BF2B4-FA62-460D-A141-24F7D6DCA626}" type="slidenum">
              <a:rPr lang="zh-CN" altLang="en-US"/>
              <a:pPr>
                <a:defRPr/>
              </a:pPr>
              <a:t>‹#›</a:t>
            </a:fld>
            <a:endParaRPr lang="zh-CN" altLang="en-US"/>
          </a:p>
        </p:txBody>
      </p:sp>
    </p:spTree>
    <p:extLst>
      <p:ext uri="{BB962C8B-B14F-4D97-AF65-F5344CB8AC3E}">
        <p14:creationId xmlns:p14="http://schemas.microsoft.com/office/powerpoint/2010/main" val="4172677368"/>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noChangeArrowheads="1"/>
          </p:cNvSpPr>
          <p:nvPr>
            <p:ph type="dt" sz="half" idx="10"/>
          </p:nvPr>
        </p:nvSpPr>
        <p:spPr>
          <a:ln/>
        </p:spPr>
        <p:txBody>
          <a:bodyPr/>
          <a:lstStyle>
            <a:lvl1pPr>
              <a:defRPr/>
            </a:lvl1pPr>
          </a:lstStyle>
          <a:p>
            <a:pPr>
              <a:defRPr/>
            </a:pPr>
            <a:fld id="{25F74B62-E89D-499C-87E3-3AD455FC768E}" type="datetime1">
              <a:rPr lang="zh-CN" altLang="en-US"/>
              <a:pPr>
                <a:defRPr/>
              </a:pPr>
              <a:t>2024/2/25</a:t>
            </a:fld>
            <a:endParaRPr lang="zh-CN" altLang="en-US" sz="1800">
              <a:solidFill>
                <a:srgbClr val="000000"/>
              </a:solidFill>
            </a:endParaRPr>
          </a:p>
        </p:txBody>
      </p:sp>
      <p:sp>
        <p:nvSpPr>
          <p:cNvPr id="8"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a:ln/>
        </p:spPr>
        <p:txBody>
          <a:bodyPr/>
          <a:lstStyle>
            <a:lvl1pPr>
              <a:defRPr/>
            </a:lvl1pPr>
          </a:lstStyle>
          <a:p>
            <a:pPr>
              <a:defRPr/>
            </a:pPr>
            <a:fld id="{12507547-4DFE-4E7F-8793-5268C8F1DCF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8025564"/>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a:ln/>
        </p:spPr>
        <p:txBody>
          <a:bodyPr/>
          <a:lstStyle>
            <a:lvl1pPr>
              <a:defRPr/>
            </a:lvl1pPr>
          </a:lstStyle>
          <a:p>
            <a:pPr>
              <a:defRPr/>
            </a:pPr>
            <a:fld id="{7AD8A218-2D65-454D-82FC-D3C4162598D1}" type="datetime1">
              <a:rPr lang="zh-CN" altLang="en-US"/>
              <a:pPr>
                <a:defRPr/>
              </a:pPr>
              <a:t>2024/2/25</a:t>
            </a:fld>
            <a:endParaRPr lang="zh-CN" altLang="en-US" sz="1800">
              <a:solidFill>
                <a:srgbClr val="000000"/>
              </a:solidFill>
            </a:endParaRPr>
          </a:p>
        </p:txBody>
      </p:sp>
      <p:sp>
        <p:nvSpPr>
          <p:cNvPr id="4"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a:ln/>
        </p:spPr>
        <p:txBody>
          <a:bodyPr/>
          <a:lstStyle>
            <a:lvl1pPr>
              <a:defRPr/>
            </a:lvl1pPr>
          </a:lstStyle>
          <a:p>
            <a:pPr>
              <a:defRPr/>
            </a:pPr>
            <a:fld id="{C5612E7C-D3B6-4315-B05B-72B6E6DD2A9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5968928"/>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pPr>
              <a:defRPr/>
            </a:pPr>
            <a:fld id="{5C5B88A3-6A21-4AE7-AA3D-8A63FF5B3B60}" type="datetime1">
              <a:rPr lang="zh-CN" altLang="en-US"/>
              <a:pPr>
                <a:defRPr/>
              </a:pPr>
              <a:t>2024/2/25</a:t>
            </a:fld>
            <a:endParaRPr lang="zh-CN" altLang="en-US" sz="1800">
              <a:solidFill>
                <a:srgbClr val="000000"/>
              </a:solidFill>
            </a:endParaRPr>
          </a:p>
        </p:txBody>
      </p:sp>
      <p:sp>
        <p:nvSpPr>
          <p:cNvPr id="3"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a:ln/>
        </p:spPr>
        <p:txBody>
          <a:bodyPr/>
          <a:lstStyle>
            <a:lvl1pPr>
              <a:defRPr/>
            </a:lvl1pPr>
          </a:lstStyle>
          <a:p>
            <a:pPr>
              <a:defRPr/>
            </a:pPr>
            <a:fld id="{477B8C40-0763-4659-8FD2-D36D90316E6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79410807"/>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510FA2AC-D6EB-4B09-846B-D7A8BC604040}" type="datetime1">
              <a:rPr lang="zh-CN" altLang="en-US"/>
              <a:pPr>
                <a:defRPr/>
              </a:pPr>
              <a:t>2024/2/25</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E0291850-356F-4B8D-9072-6CDBBC06BD1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76347398"/>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445477DC-593B-4D20-BADF-B9AAE3CA4EB8}" type="datetime1">
              <a:rPr lang="zh-CN" altLang="en-US"/>
              <a:pPr>
                <a:defRPr/>
              </a:pPr>
              <a:t>2024/2/25</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7E559B39-D901-4C8B-84EF-32F560E884B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79067674"/>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B24DB59E-D633-4F84-A35F-1925400175AA}" type="datetime1">
              <a:rPr lang="zh-CN" altLang="en-US"/>
              <a:pPr>
                <a:defRPr/>
              </a:pPr>
              <a:t>2024/2/25</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3F5D8FDA-962A-4B69-88CC-79CD0DA821D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7957808"/>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F4B688A6-3918-48AB-9016-5C1DF67DF970}" type="datetime1">
              <a:rPr lang="zh-CN" altLang="en-US"/>
              <a:pPr>
                <a:defRPr/>
              </a:pPr>
              <a:t>2024/2/25</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45261CAA-41A4-4E69-8FDD-AF762186A4E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69143249"/>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131739DF-3B36-483A-8DD3-4262DA1EF8C4}" type="datetime1">
              <a:rPr lang="zh-CN" altLang="en-US"/>
              <a:pPr>
                <a:defRPr/>
              </a:pPr>
              <a:t>2024/2/25</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CFBA5E9C-5166-4D1C-82C2-65833CA209A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96501173"/>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A39F6754-9A81-4C48-BB43-B5F67728C364}" type="datetime1">
              <a:rPr lang="zh-CN" altLang="en-US"/>
              <a:pPr>
                <a:defRPr/>
              </a:pPr>
              <a:t>2024/2/25</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55F93BF5-1252-4209-AAFA-405A38E2C24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26749681"/>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4C2065E1-0990-418D-AFDA-D27A20291B68}" type="datetime1">
              <a:rPr lang="zh-CN" altLang="en-US"/>
              <a:pPr>
                <a:defRPr/>
              </a:pPr>
              <a:t>2024/2/25</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085828B2-7477-48CB-B92E-0D261D57567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7020743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871194B6-88A9-4F0C-859F-1034DE60FAD9}" type="datetime1">
              <a:rPr lang="zh-CN" altLang="en-US"/>
              <a:pPr>
                <a:defRPr/>
              </a:pPr>
              <a:t>2024/2/25</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E7E6587F-D274-4993-B2F1-541C39E667ED}" type="slidenum">
              <a:rPr lang="zh-CN" altLang="en-US"/>
              <a:pPr>
                <a:defRPr/>
              </a:pPr>
              <a:t>‹#›</a:t>
            </a:fld>
            <a:endParaRPr lang="zh-CN" altLang="en-US"/>
          </a:p>
        </p:txBody>
      </p:sp>
    </p:spTree>
    <p:extLst>
      <p:ext uri="{BB962C8B-B14F-4D97-AF65-F5344CB8AC3E}">
        <p14:creationId xmlns:p14="http://schemas.microsoft.com/office/powerpoint/2010/main" val="1556572851"/>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fld id="{3CCEBFE0-A324-4CCE-A99D-7435CDB4DC56}" type="datetime1">
              <a:rPr lang="zh-CN" altLang="en-US"/>
              <a:pPr>
                <a:defRPr/>
              </a:pPr>
              <a:t>2024/2/25</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C4C245B9-13A9-4FEB-8587-43D4A529451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35409602"/>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fld id="{A6802F90-852D-4A67-A4E6-399AB70F5C20}" type="datetime1">
              <a:rPr lang="zh-CN" altLang="en-US"/>
              <a:pPr>
                <a:defRPr/>
              </a:pPr>
              <a:t>2024/2/25</a:t>
            </a:fld>
            <a:endParaRPr lang="zh-CN" altLang="en-US" sz="1800">
              <a:solidFill>
                <a:srgbClr val="000000"/>
              </a:solidFill>
            </a:endParaRPr>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59B162C3-1EB9-41AC-BF59-10270FEDCE3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64995049"/>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fld id="{14C444BD-FD9B-411B-B570-6BE5952FA82A}" type="datetime1">
              <a:rPr lang="zh-CN" altLang="en-US"/>
              <a:pPr>
                <a:defRPr/>
              </a:pPr>
              <a:t>2024/2/25</a:t>
            </a:fld>
            <a:endParaRPr lang="zh-CN" altLang="en-US" sz="1800">
              <a:solidFill>
                <a:srgbClr val="000000"/>
              </a:solidFill>
            </a:endParaRPr>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DA8F23BF-11E4-45B7-9301-8FBF2018CC3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59279727"/>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FBD72A55-F7B3-4674-B41E-19F2009124D2}" type="datetime1">
              <a:rPr lang="zh-CN" altLang="en-US"/>
              <a:pPr>
                <a:defRPr/>
              </a:pPr>
              <a:t>2024/2/25</a:t>
            </a:fld>
            <a:endParaRPr lang="zh-CN" altLang="en-US" sz="1800">
              <a:solidFill>
                <a:srgbClr val="000000"/>
              </a:solidFill>
            </a:endParaRPr>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33C4EFD9-64C6-445A-A0CC-2BAD5BE0F4E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95132400"/>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CBFD4425-9DA4-40FA-B769-D51C307933B6}" type="datetime1">
              <a:rPr lang="zh-CN" altLang="en-US"/>
              <a:pPr>
                <a:defRPr/>
              </a:pPr>
              <a:t>2024/2/25</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F722DCC6-8C32-4C2C-9FEF-CDB1D758BFD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63409193"/>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C96321F3-9F5A-4429-9521-74C4A50586B8}" type="datetime1">
              <a:rPr lang="zh-CN" altLang="en-US"/>
              <a:pPr>
                <a:defRPr/>
              </a:pPr>
              <a:t>2024/2/25</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2B58BBFA-17E7-451B-A4BB-882CD05F523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81125276"/>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0738EAD3-BEE0-4BD2-B3A5-82ABA181FFE9}" type="datetime1">
              <a:rPr lang="zh-CN" altLang="en-US"/>
              <a:pPr>
                <a:defRPr/>
              </a:pPr>
              <a:t>2024/2/25</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A848C677-0F66-435F-B694-9B2EDB5D9E7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56896230"/>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8FBF1906-03F7-4881-AF91-21C01900ADEA}" type="datetime1">
              <a:rPr lang="zh-CN" altLang="en-US"/>
              <a:pPr>
                <a:defRPr/>
              </a:pPr>
              <a:t>2024/2/25</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06CB4ECA-0601-4D7D-B009-D7C768EBCA0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81277679"/>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D67A764E-017B-45A9-AC58-22E068B5EB38}" type="datetime1">
              <a:rPr lang="zh-CN" altLang="en-US"/>
              <a:pPr>
                <a:defRPr/>
              </a:pPr>
              <a:t>2024/2/25</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85DB4E82-B310-40FE-AF88-7700A5AC6D6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28262477"/>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0F04B761-464E-40DE-9FB0-135375E1EB9C}" type="datetime1">
              <a:rPr lang="zh-CN" altLang="en-US"/>
              <a:pPr>
                <a:defRPr/>
              </a:pPr>
              <a:t>2024/2/25</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A3DB2538-58F2-4429-8851-D467A1209C2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7808259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A671D1A3-798B-4914-9F22-9F86D78DB4B8}" type="datetime1">
              <a:rPr lang="zh-CN" altLang="en-US"/>
              <a:pPr>
                <a:defRPr/>
              </a:pPr>
              <a:t>2024/2/25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4C6B2FB-B009-4C99-9813-1A303E5F767D}" type="slidenum">
              <a:rPr lang="zh-CN" altLang="en-US"/>
              <a:pPr>
                <a:defRPr/>
              </a:pPr>
              <a:t>‹#›</a:t>
            </a:fld>
            <a:endParaRPr lang="zh-CN" altLang="en-US"/>
          </a:p>
        </p:txBody>
      </p:sp>
    </p:spTree>
    <p:extLst>
      <p:ext uri="{BB962C8B-B14F-4D97-AF65-F5344CB8AC3E}">
        <p14:creationId xmlns:p14="http://schemas.microsoft.com/office/powerpoint/2010/main" val="1487024030"/>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pPr>
              <a:defRPr/>
            </a:pPr>
            <a:fld id="{485307CD-D1F4-4D96-86E4-D86776F72D70}" type="datetime1">
              <a:rPr lang="zh-CN" altLang="en-US"/>
              <a:pPr>
                <a:defRPr/>
              </a:pPr>
              <a:t>2024/2/25</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8B83C35F-1CCA-468D-8F3B-74DA65F53EE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97763377"/>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ln/>
        </p:spPr>
        <p:txBody>
          <a:bodyPr/>
          <a:lstStyle>
            <a:lvl1pPr>
              <a:defRPr/>
            </a:lvl1pPr>
          </a:lstStyle>
          <a:p>
            <a:pPr>
              <a:defRPr/>
            </a:pPr>
            <a:fld id="{281A03F8-F4E0-499F-9986-9D4415DAFC9E}" type="datetime1">
              <a:rPr lang="zh-CN" altLang="en-US"/>
              <a:pPr>
                <a:defRPr/>
              </a:pPr>
              <a:t>2024/2/25</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AB9E0C2D-1050-4CCB-B92A-6A0D8543FB1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55354326"/>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ln/>
        </p:spPr>
        <p:txBody>
          <a:bodyPr/>
          <a:lstStyle>
            <a:lvl1pPr>
              <a:defRPr/>
            </a:lvl1pPr>
          </a:lstStyle>
          <a:p>
            <a:pPr>
              <a:defRPr/>
            </a:pPr>
            <a:fld id="{75609927-3224-4121-9393-2C61B7885538}" type="datetime1">
              <a:rPr lang="zh-CN" altLang="en-US"/>
              <a:pPr>
                <a:defRPr/>
              </a:pPr>
              <a:t>2024/2/25</a:t>
            </a:fld>
            <a:endParaRPr lang="zh-CN" altLang="en-US" sz="1800">
              <a:solidFill>
                <a:srgbClr val="000000"/>
              </a:solidFill>
            </a:endParaRPr>
          </a:p>
        </p:txBody>
      </p:sp>
      <p:sp>
        <p:nvSpPr>
          <p:cNvPr id="8"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a:ln/>
        </p:spPr>
        <p:txBody>
          <a:bodyPr/>
          <a:lstStyle>
            <a:lvl1pPr>
              <a:defRPr/>
            </a:lvl1pPr>
          </a:lstStyle>
          <a:p>
            <a:pPr>
              <a:defRPr/>
            </a:pPr>
            <a:fld id="{1333CDBA-BCAA-41C0-BA02-BCE88645447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45632187"/>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ln/>
        </p:spPr>
        <p:txBody>
          <a:bodyPr/>
          <a:lstStyle>
            <a:lvl1pPr>
              <a:defRPr/>
            </a:lvl1pPr>
          </a:lstStyle>
          <a:p>
            <a:pPr>
              <a:defRPr/>
            </a:pPr>
            <a:fld id="{4FA4F0C2-758C-4402-83E5-254F51C2FDE2}" type="datetime1">
              <a:rPr lang="zh-CN" altLang="en-US"/>
              <a:pPr>
                <a:defRPr/>
              </a:pPr>
              <a:t>2024/2/25</a:t>
            </a:fld>
            <a:endParaRPr lang="zh-CN" altLang="en-US" sz="1800">
              <a:solidFill>
                <a:srgbClr val="000000"/>
              </a:solidFill>
            </a:endParaRPr>
          </a:p>
        </p:txBody>
      </p:sp>
      <p:sp>
        <p:nvSpPr>
          <p:cNvPr id="4"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a:ln/>
        </p:spPr>
        <p:txBody>
          <a:bodyPr/>
          <a:lstStyle>
            <a:lvl1pPr>
              <a:defRPr/>
            </a:lvl1pPr>
          </a:lstStyle>
          <a:p>
            <a:pPr>
              <a:defRPr/>
            </a:pPr>
            <a:fld id="{BB908C21-F0A9-4032-B0A0-20CA6FCCB43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58945098"/>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pPr>
              <a:defRPr/>
            </a:pPr>
            <a:fld id="{CDDBB871-2FE6-415F-9E4D-959C94F7577A}" type="datetime1">
              <a:rPr lang="zh-CN" altLang="en-US"/>
              <a:pPr>
                <a:defRPr/>
              </a:pPr>
              <a:t>2024/2/25</a:t>
            </a:fld>
            <a:endParaRPr lang="zh-CN" altLang="en-US" sz="1800">
              <a:solidFill>
                <a:srgbClr val="000000"/>
              </a:solidFill>
            </a:endParaRPr>
          </a:p>
        </p:txBody>
      </p:sp>
      <p:sp>
        <p:nvSpPr>
          <p:cNvPr id="3"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a:ln/>
        </p:spPr>
        <p:txBody>
          <a:bodyPr/>
          <a:lstStyle>
            <a:lvl1pPr>
              <a:defRPr/>
            </a:lvl1pPr>
          </a:lstStyle>
          <a:p>
            <a:pPr>
              <a:defRPr/>
            </a:pPr>
            <a:fld id="{276C18B2-4DED-439D-96F0-220B6C800A8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16009922"/>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DAE28C15-0BF0-42B6-BC1A-37F14CDE9559}" type="datetime1">
              <a:rPr lang="zh-CN" altLang="en-US"/>
              <a:pPr>
                <a:defRPr/>
              </a:pPr>
              <a:t>2024/2/25</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BCFC1C1A-EF98-4D9E-B452-417806A1740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28048454"/>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7E1BDF67-7A5F-4C98-A154-C7DD708718A4}" type="datetime1">
              <a:rPr lang="zh-CN" altLang="en-US"/>
              <a:pPr>
                <a:defRPr/>
              </a:pPr>
              <a:t>2024/2/25</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4FD4AA14-F6B6-4E96-9ABA-5DE1B856A0F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56334683"/>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08B5504B-A89B-4309-9C48-632F8127E698}" type="datetime1">
              <a:rPr lang="zh-CN" altLang="en-US"/>
              <a:pPr>
                <a:defRPr/>
              </a:pPr>
              <a:t>2024/2/25</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D843C90C-5699-4929-95EC-C20174424D0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51979577"/>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32F72258-19A9-47BE-8493-D6AEB38EE47A}" type="datetime1">
              <a:rPr lang="zh-CN" altLang="en-US"/>
              <a:pPr>
                <a:defRPr/>
              </a:pPr>
              <a:t>2024/2/25</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8B7ECB35-A7DB-49C4-8BB9-D5880598B20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5155559"/>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FD663CAA-2F7D-4F9C-BCCF-044BD22D4E64}" type="datetime1">
              <a:rPr lang="zh-CN" altLang="en-US"/>
              <a:pPr>
                <a:defRPr/>
              </a:pPr>
              <a:t>2024/2/25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3B39B007-F1DA-4D23-A436-68DD2083D52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117630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4FF66ED-A013-47CC-BE36-F22DFFDDEDC9}" type="datetime1">
              <a:rPr lang="zh-CN" altLang="en-US"/>
              <a:pPr>
                <a:defRPr/>
              </a:pPr>
              <a:t>2024/2/25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3FE5FCE-A0E2-404D-B26E-78B2C54C08D5}" type="slidenum">
              <a:rPr lang="zh-CN" altLang="en-US"/>
              <a:pPr>
                <a:defRPr/>
              </a:pPr>
              <a:t>‹#›</a:t>
            </a:fld>
            <a:endParaRPr lang="zh-CN" altLang="en-US"/>
          </a:p>
        </p:txBody>
      </p:sp>
    </p:spTree>
    <p:extLst>
      <p:ext uri="{BB962C8B-B14F-4D97-AF65-F5344CB8AC3E}">
        <p14:creationId xmlns:p14="http://schemas.microsoft.com/office/powerpoint/2010/main" val="3404964980"/>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0EEEF480-46CD-4DFE-9682-0D46CAF8E0BF}" type="datetime1">
              <a:rPr lang="zh-CN" altLang="en-US"/>
              <a:pPr>
                <a:defRPr/>
              </a:pPr>
              <a:t>2024/2/25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E09111CD-4E78-4396-A56D-484FEAD9A1D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6305725"/>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689DDC92-3504-49C9-8853-9C2697D4F714}" type="datetime1">
              <a:rPr lang="zh-CN" altLang="en-US"/>
              <a:pPr>
                <a:defRPr/>
              </a:pPr>
              <a:t>2024/2/25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A5BA5D8-6049-4255-92BD-9FA97AF31E1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25080789"/>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9BB7830D-E0B1-4661-918E-2A0C5F5A03C0}" type="datetime1">
              <a:rPr lang="zh-CN" altLang="en-US"/>
              <a:pPr>
                <a:defRPr/>
              </a:pPr>
              <a:t>2024/2/25</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949B7699-2135-4F87-929C-D8DCC1D6D83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88884177"/>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5502A7EF-A57E-4DD6-B54E-419198EBE2DB}" type="datetime1">
              <a:rPr lang="zh-CN" altLang="en-US"/>
              <a:pPr>
                <a:defRPr/>
              </a:pPr>
              <a:t>2024/2/25</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69A4F7AA-A127-4A61-88BF-167791AA3C1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87936468"/>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63754A8F-09A6-4F31-B4E2-F2C14207B369}" type="datetime1">
              <a:rPr lang="zh-CN" altLang="en-US"/>
              <a:pPr>
                <a:defRPr/>
              </a:pPr>
              <a:t>2024/2/25</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F75F0A5E-73B1-416F-8DD0-37CC4A3DF27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32999571"/>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7439F46C-3ECA-4379-A090-7BEF19274EEA}" type="datetime1">
              <a:rPr lang="zh-CN" altLang="en-US"/>
              <a:pPr>
                <a:defRPr/>
              </a:pPr>
              <a:t>2024/2/25</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CF21789D-B423-4D67-9B01-05EF0D17464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51835145"/>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C50D7D95-5A5B-4919-9CCA-7B604AD60D20}" type="datetime1">
              <a:rPr lang="zh-CN" altLang="en-US"/>
              <a:pPr>
                <a:defRPr/>
              </a:pPr>
              <a:t>2024/2/25</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6453643-BB5C-4321-99FF-7BCC54CFFC6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39227433"/>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E5C597A0-C452-4F43-9811-60E643DD6BDE}" type="datetime1">
              <a:rPr lang="zh-CN" altLang="en-US"/>
              <a:pPr>
                <a:defRPr/>
              </a:pPr>
              <a:t>2024/2/25</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B9E8450F-44A1-49D2-8F23-9D016C57F0B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97951162"/>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A7771A29-10E3-494D-995B-0FF4F42E98B9}" type="datetime1">
              <a:rPr lang="zh-CN" altLang="en-US"/>
              <a:pPr>
                <a:defRPr/>
              </a:pPr>
              <a:t>2024/2/25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784BBC7-11E2-40FD-B4F0-4BCBE3FBD9C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77758118"/>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D3261C59-87B1-423D-9721-CABDE5CB2DA8}" type="datetime1">
              <a:rPr lang="zh-CN" altLang="en-US"/>
              <a:pPr>
                <a:defRPr/>
              </a:pPr>
              <a:t>2024/2/25</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90472885-66F9-416D-BB0E-1144EB6895D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3398598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anose="02010600030101010101" pitchFamily="2" charset="-122"/>
              </a:defRPr>
            </a:lvl1pPr>
          </a:lstStyle>
          <a:p>
            <a:pPr>
              <a:defRPr/>
            </a:pPr>
            <a:fld id="{0A96737E-9B97-4A60-AF00-00172B1F2EF6}" type="datetime1">
              <a:rPr lang="zh-CN" altLang="en-US"/>
              <a:pPr>
                <a:defRPr/>
              </a:pPr>
              <a:t>2024/2/25</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AC5C6AA3-2AF5-437A-B32E-16F33990EF6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hf hdr="0" ftr="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024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126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anose="02010600030101010101" pitchFamily="2" charset="-122"/>
              </a:defRPr>
            </a:lvl1pPr>
          </a:lstStyle>
          <a:p>
            <a:pPr>
              <a:defRPr/>
            </a:pPr>
            <a:fld id="{CE36E19A-48E4-47F0-BFEE-2884D36D5001}" type="datetime1">
              <a:rPr lang="zh-CN" altLang="en-US"/>
              <a:pPr>
                <a:defRPr/>
              </a:pPr>
              <a:t>2024/2/25</a:t>
            </a:fld>
            <a:endParaRPr lang="zh-CN" altLang="en-US" sz="1800">
              <a:solidFill>
                <a:srgbClr val="000000"/>
              </a:solidFill>
            </a:endParaRPr>
          </a:p>
        </p:txBody>
      </p:sp>
      <p:sp>
        <p:nvSpPr>
          <p:cNvPr id="1126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127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AE11947A-F741-4BC8-BCCA-E5DBB01D4932}"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slow">
    <p:fade/>
  </p:transition>
  <p:hf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126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2292"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anose="02010600030101010101" pitchFamily="2" charset="-122"/>
              </a:defRPr>
            </a:lvl1pPr>
          </a:lstStyle>
          <a:p>
            <a:pPr>
              <a:defRPr/>
            </a:pPr>
            <a:fld id="{A68B742A-318F-4244-A2AA-CEEE5FF9082C}" type="datetime1">
              <a:rPr lang="zh-CN" altLang="en-US"/>
              <a:pPr>
                <a:defRPr/>
              </a:pPr>
              <a:t>2024/2/25</a:t>
            </a:fld>
            <a:endParaRPr lang="zh-CN" altLang="en-US" sz="1800">
              <a:solidFill>
                <a:srgbClr val="000000"/>
              </a:solidFill>
            </a:endParaRPr>
          </a:p>
        </p:txBody>
      </p:sp>
      <p:sp>
        <p:nvSpPr>
          <p:cNvPr id="12293"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2294"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DF8C8E82-BF2A-4D79-9C87-8348603CE709}"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spd="slow">
    <p:fade/>
  </p:transition>
  <p:hf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229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331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anose="02010600030101010101" pitchFamily="2" charset="-122"/>
              </a:defRPr>
            </a:lvl1pPr>
          </a:lstStyle>
          <a:p>
            <a:pPr>
              <a:defRPr/>
            </a:pPr>
            <a:fld id="{832717B3-A223-4856-BDFD-868D613F352A}" type="datetime1">
              <a:rPr lang="zh-CN" altLang="en-US"/>
              <a:pPr>
                <a:defRPr/>
              </a:pPr>
              <a:t>2024/2/25</a:t>
            </a:fld>
            <a:endParaRPr lang="zh-CN" altLang="en-US" sz="1800">
              <a:solidFill>
                <a:srgbClr val="000000"/>
              </a:solidFill>
            </a:endParaRPr>
          </a:p>
        </p:txBody>
      </p:sp>
      <p:sp>
        <p:nvSpPr>
          <p:cNvPr id="1331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331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C77CFEB1-BFB5-460D-AA74-4E0333ED6A05}"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spd="slow">
    <p:fade/>
  </p:transition>
  <p:hf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331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4340"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anose="02010600030101010101" pitchFamily="2" charset="-122"/>
              </a:defRPr>
            </a:lvl1pPr>
          </a:lstStyle>
          <a:p>
            <a:pPr>
              <a:defRPr/>
            </a:pPr>
            <a:fld id="{B2326370-4932-46B9-A957-082E2F1EB089}" type="datetime1">
              <a:rPr lang="zh-CN" altLang="en-US"/>
              <a:pPr>
                <a:defRPr/>
              </a:pPr>
              <a:t>2024/2/25</a:t>
            </a:fld>
            <a:endParaRPr lang="zh-CN" altLang="en-US" sz="1800">
              <a:solidFill>
                <a:srgbClr val="000000"/>
              </a:solidFill>
            </a:endParaRPr>
          </a:p>
        </p:txBody>
      </p:sp>
      <p:sp>
        <p:nvSpPr>
          <p:cNvPr id="14341"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4342"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1D055D0A-A369-4779-B7CE-50616888B0C5}"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fade/>
  </p:transition>
  <p:hf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205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307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latin typeface="Arial" pitchFamily="34" charset="0"/>
                <a:ea typeface="宋体" panose="02010600030101010101" pitchFamily="2" charset="-122"/>
              </a:defRPr>
            </a:lvl1pPr>
          </a:lstStyle>
          <a:p>
            <a:pPr>
              <a:defRPr/>
            </a:pPr>
            <a:fld id="{E3812FD9-DB35-4B0A-987A-1E680523380A}" type="datetime1">
              <a:rPr lang="zh-CN" altLang="en-US"/>
              <a:pPr>
                <a:defRPr/>
              </a:pPr>
              <a:t>2024/2/25</a:t>
            </a:fld>
            <a:endParaRPr lang="zh-CN" altLang="en-US" sz="1800">
              <a:solidFill>
                <a:srgbClr val="000000"/>
              </a:solidFill>
            </a:endParaRPr>
          </a:p>
        </p:txBody>
      </p:sp>
      <p:sp>
        <p:nvSpPr>
          <p:cNvPr id="307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latin typeface="Arial" pitchFamily="34" charset="0"/>
                <a:ea typeface="宋体" panose="02010600030101010101" pitchFamily="2" charset="-122"/>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latin typeface="Arial" charset="0"/>
                <a:ea typeface="宋体" charset="-122"/>
              </a:defRPr>
            </a:lvl1pPr>
          </a:lstStyle>
          <a:p>
            <a:pPr>
              <a:defRPr/>
            </a:pPr>
            <a:fld id="{07151A5D-BFA9-4771-A7EC-0371FFC80FCB}"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spd="slow">
    <p:fade/>
  </p:transition>
  <p:hf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307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4100"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anose="02010600030101010101" pitchFamily="2" charset="-122"/>
              </a:defRPr>
            </a:lvl1pPr>
          </a:lstStyle>
          <a:p>
            <a:pPr>
              <a:defRPr/>
            </a:pPr>
            <a:fld id="{69DCFA4B-61AF-4BAE-A098-6FFE384827DD}" type="datetime1">
              <a:rPr lang="zh-CN" altLang="en-US"/>
              <a:pPr>
                <a:defRPr/>
              </a:pPr>
              <a:t>2024/2/25</a:t>
            </a:fld>
            <a:endParaRPr lang="zh-CN" altLang="en-US" sz="1800">
              <a:solidFill>
                <a:srgbClr val="000000"/>
              </a:solidFill>
            </a:endParaRPr>
          </a:p>
        </p:txBody>
      </p:sp>
      <p:sp>
        <p:nvSpPr>
          <p:cNvPr id="4101"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7F745273-7504-47B5-963D-E34251FFA001}"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p:fade/>
  </p:transition>
  <p:hf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409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5124"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anose="02010600030101010101" pitchFamily="2" charset="-122"/>
              </a:defRPr>
            </a:lvl1pPr>
          </a:lstStyle>
          <a:p>
            <a:pPr>
              <a:defRPr/>
            </a:pPr>
            <a:fld id="{635FCC69-C8C8-4EA5-ACC5-526B046368F8}" type="datetime1">
              <a:rPr lang="zh-CN" altLang="en-US"/>
              <a:pPr>
                <a:defRPr/>
              </a:pPr>
              <a:t>2024/2/25</a:t>
            </a:fld>
            <a:endParaRPr lang="zh-CN" altLang="en-US" sz="1800">
              <a:solidFill>
                <a:srgbClr val="000000"/>
              </a:solidFill>
            </a:endParaRPr>
          </a:p>
        </p:txBody>
      </p:sp>
      <p:sp>
        <p:nvSpPr>
          <p:cNvPr id="5125"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5126"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1F87744F-BA29-45C4-8659-286352C12D4C}"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spd="slow">
    <p:fade/>
  </p:transition>
  <p:hf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512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614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anose="02010600030101010101" pitchFamily="2" charset="-122"/>
              </a:defRPr>
            </a:lvl1pPr>
          </a:lstStyle>
          <a:p>
            <a:pPr>
              <a:defRPr/>
            </a:pPr>
            <a:fld id="{6C331756-4836-48A8-B205-6B68E95BADAD}" type="datetime1">
              <a:rPr lang="zh-CN" altLang="en-US"/>
              <a:pPr>
                <a:defRPr/>
              </a:pPr>
              <a:t>2024/2/25</a:t>
            </a:fld>
            <a:endParaRPr lang="zh-CN" altLang="en-US" sz="1800">
              <a:solidFill>
                <a:srgbClr val="000000"/>
              </a:solidFill>
            </a:endParaRPr>
          </a:p>
        </p:txBody>
      </p:sp>
      <p:sp>
        <p:nvSpPr>
          <p:cNvPr id="614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615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674DB532-B0BD-4AB3-BAB2-9816C8D2AFF6}"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spd="slow">
    <p:fade/>
  </p:transition>
  <p:hf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614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7172" name="日期占位符 6"/>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anose="02010600030101010101" pitchFamily="2" charset="-122"/>
              </a:defRPr>
            </a:lvl1pPr>
          </a:lstStyle>
          <a:p>
            <a:pPr>
              <a:defRPr/>
            </a:pPr>
            <a:fld id="{08533277-8AEB-4114-A9FC-13BC14DE0FEE}" type="datetime1">
              <a:rPr lang="zh-CN" altLang="en-US"/>
              <a:pPr>
                <a:defRPr/>
              </a:pPr>
              <a:t>2024/2/25</a:t>
            </a:fld>
            <a:endParaRPr lang="zh-CN" altLang="en-US" sz="1800">
              <a:solidFill>
                <a:srgbClr val="000000"/>
              </a:solidFill>
            </a:endParaRPr>
          </a:p>
        </p:txBody>
      </p:sp>
      <p:sp>
        <p:nvSpPr>
          <p:cNvPr id="7173" name="页脚占位符 7"/>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7174" name="灯片编号占位符 8"/>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CE2C8C47-6A9D-4455-8DA5-22EFA29B249F}"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spd="slow">
    <p:fade/>
  </p:transition>
  <p:hf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717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8196"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anose="02010600030101010101" pitchFamily="2" charset="-122"/>
              </a:defRPr>
            </a:lvl1pPr>
          </a:lstStyle>
          <a:p>
            <a:pPr>
              <a:defRPr/>
            </a:pPr>
            <a:fld id="{5886AAF5-6CEA-4B6C-8A50-3DBCA9F81E99}" type="datetime1">
              <a:rPr lang="zh-CN" altLang="en-US"/>
              <a:pPr>
                <a:defRPr/>
              </a:pPr>
              <a:t>2024/2/25</a:t>
            </a:fld>
            <a:endParaRPr lang="zh-CN" altLang="en-US" sz="1800">
              <a:solidFill>
                <a:srgbClr val="000000"/>
              </a:solidFill>
            </a:endParaRPr>
          </a:p>
        </p:txBody>
      </p:sp>
      <p:sp>
        <p:nvSpPr>
          <p:cNvPr id="8197"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8198"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80C07529-1F56-4874-9673-AC96A2684D54}"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spd="slow">
    <p:fade/>
  </p:transition>
  <p:hf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819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9220" name="日期占位符 1"/>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anose="02010600030101010101" pitchFamily="2" charset="-122"/>
              </a:defRPr>
            </a:lvl1pPr>
          </a:lstStyle>
          <a:p>
            <a:pPr>
              <a:defRPr/>
            </a:pPr>
            <a:fld id="{02E315F5-A5F9-44D5-8B6C-431A2841C848}" type="datetime1">
              <a:rPr lang="zh-CN" altLang="en-US"/>
              <a:pPr>
                <a:defRPr/>
              </a:pPr>
              <a:t>2024/2/25</a:t>
            </a:fld>
            <a:endParaRPr lang="zh-CN" altLang="en-US" sz="1800">
              <a:solidFill>
                <a:srgbClr val="000000"/>
              </a:solidFill>
            </a:endParaRPr>
          </a:p>
        </p:txBody>
      </p:sp>
      <p:sp>
        <p:nvSpPr>
          <p:cNvPr id="9221" name="页脚占位符 2"/>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9222" name="灯片编号占位符 3"/>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870852AC-4583-4C38-9767-872BD503D097}"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spd="slow">
    <p:fade/>
  </p:transition>
  <p:hf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921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0244"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anose="02010600030101010101" pitchFamily="2" charset="-122"/>
              </a:defRPr>
            </a:lvl1pPr>
          </a:lstStyle>
          <a:p>
            <a:pPr>
              <a:defRPr/>
            </a:pPr>
            <a:fld id="{2FF8A461-0B71-447C-8A7F-AEAAB51D1745}" type="datetime1">
              <a:rPr lang="zh-CN" altLang="en-US"/>
              <a:pPr>
                <a:defRPr/>
              </a:pPr>
              <a:t>2024/2/25</a:t>
            </a:fld>
            <a:endParaRPr lang="zh-CN" altLang="en-US" sz="1800">
              <a:solidFill>
                <a:srgbClr val="000000"/>
              </a:solidFill>
            </a:endParaRPr>
          </a:p>
        </p:txBody>
      </p:sp>
      <p:sp>
        <p:nvSpPr>
          <p:cNvPr id="10245"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anose="02010600030101010101" pitchFamily="2" charset="-122"/>
              </a:defRPr>
            </a:lvl1pPr>
          </a:lstStyle>
          <a:p>
            <a:pPr>
              <a:defRPr/>
            </a:pPr>
            <a:endParaRPr lang="zh-CN" altLang="en-US"/>
          </a:p>
        </p:txBody>
      </p:sp>
      <p:sp>
        <p:nvSpPr>
          <p:cNvPr id="10246"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ea typeface="宋体" charset="-122"/>
              </a:defRPr>
            </a:lvl1pPr>
          </a:lstStyle>
          <a:p>
            <a:pPr>
              <a:defRPr/>
            </a:pPr>
            <a:fld id="{C55991A9-0A09-450D-92DA-F9272272BCB3}"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spd="slow">
    <p:fade/>
  </p:transition>
  <p:hf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slideLayout" Target="../slideLayouts/slideLayout1.xml"/><Relationship Id="rId4" Type="http://schemas.openxmlformats.org/officeDocument/2006/relationships/tags" Target="../tags/tag9.xml"/></Relationships>
</file>

<file path=ppt/slides/_rels/slide2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slideLayout" Target="../slideLayouts/slideLayout1.xml"/><Relationship Id="rId4" Type="http://schemas.openxmlformats.org/officeDocument/2006/relationships/tags" Target="../tags/tag13.xml"/></Relationships>
</file>

<file path=ppt/slides/_rels/slide24.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2.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1.xml"/><Relationship Id="rId5" Type="http://schemas.openxmlformats.org/officeDocument/2006/relationships/tags" Target="../tags/tag18.xml"/><Relationship Id="rId4" Type="http://schemas.openxmlformats.org/officeDocument/2006/relationships/tags" Target="../tags/tag17.xml"/></Relationships>
</file>

<file path=ppt/slides/_rels/slide2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slideLayout" Target="../slideLayouts/slideLayout1.xml"/><Relationship Id="rId4" Type="http://schemas.openxmlformats.org/officeDocument/2006/relationships/tags" Target="../tags/tag22.xml"/></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5.xml"/><Relationship Id="rId7"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矩形 8"/>
          <p:cNvSpPr>
            <a:spLocks/>
          </p:cNvSpPr>
          <p:nvPr/>
        </p:nvSpPr>
        <p:spPr bwMode="auto">
          <a:xfrm>
            <a:off x="763588" y="1619250"/>
            <a:ext cx="11096625" cy="1819275"/>
          </a:xfrm>
          <a:custGeom>
            <a:avLst/>
            <a:gdLst>
              <a:gd name="T0" fmla="*/ 0 w 6696075"/>
              <a:gd name="T1" fmla="*/ 0 h 1819275"/>
              <a:gd name="T2" fmla="*/ 16813094 w 6696075"/>
              <a:gd name="T3" fmla="*/ 19050 h 1819275"/>
              <a:gd name="T4" fmla="*/ 16813094 w 6696075"/>
              <a:gd name="T5" fmla="*/ 1809750 h 1819275"/>
              <a:gd name="T6" fmla="*/ 2817913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1">
              <a:lumMod val="50000"/>
            </a:schemeClr>
          </a:solidFill>
          <a:ln>
            <a:noFill/>
          </a:ln>
        </p:spPr>
        <p:txBody>
          <a:bodyPr anchor="ctr"/>
          <a:lstStyle/>
          <a:p>
            <a:pPr>
              <a:defRPr/>
            </a:pPr>
            <a:endParaRPr lang="zh-CN" altLang="en-US"/>
          </a:p>
        </p:txBody>
      </p:sp>
      <p:sp>
        <p:nvSpPr>
          <p:cNvPr id="14340" name="矩形 9"/>
          <p:cNvSpPr>
            <a:spLocks noChangeArrowheads="1"/>
          </p:cNvSpPr>
          <p:nvPr/>
        </p:nvSpPr>
        <p:spPr bwMode="auto">
          <a:xfrm>
            <a:off x="12088813" y="1628775"/>
            <a:ext cx="171450" cy="1800225"/>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sp>
        <p:nvSpPr>
          <p:cNvPr id="14341" name="等腰三角形 11"/>
          <p:cNvSpPr>
            <a:spLocks/>
          </p:cNvSpPr>
          <p:nvPr/>
        </p:nvSpPr>
        <p:spPr bwMode="auto">
          <a:xfrm>
            <a:off x="5964238" y="1628775"/>
            <a:ext cx="5895975" cy="1800225"/>
          </a:xfrm>
          <a:custGeom>
            <a:avLst/>
            <a:gdLst>
              <a:gd name="T0" fmla="*/ 0 w 5895976"/>
              <a:gd name="T1" fmla="*/ 1800225 h 1800225"/>
              <a:gd name="T2" fmla="*/ 3586158 w 5895976"/>
              <a:gd name="T3" fmla="*/ 0 h 1800225"/>
              <a:gd name="T4" fmla="*/ 5895963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rgbClr val="0C86B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4342" name="矩形 14"/>
          <p:cNvSpPr>
            <a:spLocks noChangeArrowheads="1"/>
          </p:cNvSpPr>
          <p:nvPr/>
        </p:nvSpPr>
        <p:spPr bwMode="auto">
          <a:xfrm>
            <a:off x="0" y="6448425"/>
            <a:ext cx="12192000" cy="419100"/>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sp>
        <p:nvSpPr>
          <p:cNvPr id="14343"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sp>
        <p:nvSpPr>
          <p:cNvPr id="14344" name="直角三角形 15"/>
          <p:cNvSpPr>
            <a:spLocks noChangeArrowheads="1"/>
          </p:cNvSpPr>
          <p:nvPr/>
        </p:nvSpPr>
        <p:spPr bwMode="auto">
          <a:xfrm rot="-2482782">
            <a:off x="9013825" y="6180138"/>
            <a:ext cx="622300" cy="544512"/>
          </a:xfrm>
          <a:prstGeom prst="rtTriangle">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sp>
        <p:nvSpPr>
          <p:cNvPr id="14345" name="文本框 24"/>
          <p:cNvSpPr txBox="1">
            <a:spLocks noChangeArrowheads="1"/>
          </p:cNvSpPr>
          <p:nvPr/>
        </p:nvSpPr>
        <p:spPr bwMode="auto">
          <a:xfrm>
            <a:off x="2011363" y="2008188"/>
            <a:ext cx="9664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4800" b="1" dirty="0" smtClean="0">
                <a:solidFill>
                  <a:schemeClr val="bg1"/>
                </a:solidFill>
                <a:latin typeface="微软雅黑" pitchFamily="34" charset="-122"/>
                <a:ea typeface="微软雅黑" pitchFamily="34" charset="-122"/>
              </a:rPr>
              <a:t>2023-2024</a:t>
            </a:r>
            <a:r>
              <a:rPr lang="zh-CN" altLang="en-US" sz="4800" b="1" dirty="0" smtClean="0">
                <a:solidFill>
                  <a:schemeClr val="bg1"/>
                </a:solidFill>
                <a:latin typeface="微软雅黑" pitchFamily="34" charset="-122"/>
                <a:ea typeface="微软雅黑" pitchFamily="34" charset="-122"/>
              </a:rPr>
              <a:t>学年</a:t>
            </a:r>
            <a:r>
              <a:rPr lang="zh-CN" altLang="en-US" sz="4800" b="1" dirty="0" smtClean="0">
                <a:solidFill>
                  <a:schemeClr val="bg1"/>
                </a:solidFill>
                <a:latin typeface="微软雅黑" pitchFamily="34" charset="-122"/>
                <a:ea typeface="微软雅黑" pitchFamily="34" charset="-122"/>
              </a:rPr>
              <a:t>第二学</a:t>
            </a:r>
            <a:r>
              <a:rPr lang="zh-CN" altLang="en-US" sz="4800" b="1" dirty="0">
                <a:solidFill>
                  <a:schemeClr val="bg1"/>
                </a:solidFill>
                <a:latin typeface="微软雅黑" pitchFamily="34" charset="-122"/>
                <a:ea typeface="微软雅黑" pitchFamily="34" charset="-122"/>
              </a:rPr>
              <a:t>期</a:t>
            </a:r>
            <a:r>
              <a:rPr lang="en-US" altLang="zh-CN" sz="4800" b="1" dirty="0">
                <a:solidFill>
                  <a:schemeClr val="bg1"/>
                </a:solidFill>
                <a:latin typeface="微软雅黑" pitchFamily="34" charset="-122"/>
                <a:ea typeface="微软雅黑" pitchFamily="34" charset="-122"/>
              </a:rPr>
              <a:t>《</a:t>
            </a:r>
            <a:r>
              <a:rPr lang="zh-CN" altLang="en-US" sz="4800" b="1" dirty="0">
                <a:solidFill>
                  <a:schemeClr val="bg1"/>
                </a:solidFill>
                <a:latin typeface="微软雅黑" pitchFamily="34" charset="-122"/>
                <a:ea typeface="微软雅黑" pitchFamily="34" charset="-122"/>
              </a:rPr>
              <a:t>金融学</a:t>
            </a:r>
            <a:r>
              <a:rPr lang="en-US" altLang="zh-CN" sz="4800" b="1" dirty="0">
                <a:solidFill>
                  <a:schemeClr val="bg1"/>
                </a:solidFill>
                <a:latin typeface="微软雅黑" pitchFamily="34" charset="-122"/>
                <a:ea typeface="微软雅黑" pitchFamily="34" charset="-122"/>
              </a:rPr>
              <a:t>》</a:t>
            </a:r>
            <a:endParaRPr lang="zh-CN" altLang="en-US" sz="4800" b="1" dirty="0">
              <a:solidFill>
                <a:schemeClr val="bg1"/>
              </a:solidFill>
              <a:latin typeface="微软雅黑" pitchFamily="34" charset="-122"/>
              <a:ea typeface="微软雅黑" pitchFamily="34" charset="-122"/>
            </a:endParaRPr>
          </a:p>
        </p:txBody>
      </p:sp>
      <p:sp>
        <p:nvSpPr>
          <p:cNvPr id="14346" name="矩形 25"/>
          <p:cNvSpPr>
            <a:spLocks noChangeArrowheads="1"/>
          </p:cNvSpPr>
          <p:nvPr/>
        </p:nvSpPr>
        <p:spPr bwMode="auto">
          <a:xfrm>
            <a:off x="6958013" y="2820988"/>
            <a:ext cx="4387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eaLnBrk="1" hangingPunct="1">
              <a:buFont typeface="Arial" pitchFamily="34" charset="0"/>
              <a:buNone/>
            </a:pPr>
            <a:endParaRPr lang="zh-CN" altLang="en-US">
              <a:solidFill>
                <a:schemeClr val="bg1"/>
              </a:solidFill>
            </a:endParaRPr>
          </a:p>
        </p:txBody>
      </p:sp>
      <p:sp>
        <p:nvSpPr>
          <p:cNvPr id="22" name="Rectangle 3"/>
          <p:cNvSpPr txBox="1">
            <a:spLocks noChangeArrowheads="1"/>
          </p:cNvSpPr>
          <p:nvPr/>
        </p:nvSpPr>
        <p:spPr>
          <a:xfrm>
            <a:off x="2332234" y="4284663"/>
            <a:ext cx="9013629" cy="216058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buNone/>
              <a:defRPr/>
            </a:pPr>
            <a:r>
              <a:rPr lang="zh-CN" altLang="en-US" sz="2400" kern="0" dirty="0" smtClean="0">
                <a:latin typeface="微软雅黑" panose="020B0503020204020204" pitchFamily="34" charset="-122"/>
                <a:ea typeface="微软雅黑" panose="020B0503020204020204" pitchFamily="34" charset="-122"/>
              </a:rPr>
              <a:t>时间</a:t>
            </a:r>
            <a:r>
              <a:rPr lang="en-US" altLang="zh-CN" sz="2400" kern="0" dirty="0" smtClean="0">
                <a:latin typeface="微软雅黑" panose="020B0503020204020204" pitchFamily="34" charset="-122"/>
                <a:ea typeface="微软雅黑" panose="020B0503020204020204" pitchFamily="34" charset="-122"/>
              </a:rPr>
              <a:t>:   </a:t>
            </a:r>
            <a:r>
              <a:rPr lang="zh-CN" altLang="en-US" sz="2400" kern="0" dirty="0" smtClean="0">
                <a:latin typeface="微软雅黑" panose="020B0503020204020204" pitchFamily="34" charset="-122"/>
                <a:ea typeface="微软雅黑" panose="020B0503020204020204" pitchFamily="34" charset="-122"/>
              </a:rPr>
              <a:t>周一：</a:t>
            </a:r>
            <a:r>
              <a:rPr lang="en-US" altLang="zh-CN" sz="2400" kern="0" dirty="0" smtClean="0">
                <a:latin typeface="微软雅黑" panose="020B0503020204020204" pitchFamily="34" charset="-122"/>
                <a:ea typeface="微软雅黑" panose="020B0503020204020204" pitchFamily="34" charset="-122"/>
              </a:rPr>
              <a:t>7-8</a:t>
            </a:r>
            <a:r>
              <a:rPr lang="zh-CN" altLang="en-US" sz="2400" kern="0" dirty="0" smtClean="0">
                <a:latin typeface="微软雅黑" panose="020B0503020204020204" pitchFamily="34" charset="-122"/>
                <a:ea typeface="微软雅黑" panose="020B0503020204020204" pitchFamily="34" charset="-122"/>
              </a:rPr>
              <a:t>节</a:t>
            </a:r>
            <a:endParaRPr lang="en-US" altLang="zh-CN" sz="2400" kern="0" dirty="0" smtClean="0">
              <a:latin typeface="微软雅黑" panose="020B0503020204020204" pitchFamily="34" charset="-122"/>
              <a:ea typeface="微软雅黑" panose="020B0503020204020204" pitchFamily="34" charset="-122"/>
            </a:endParaRPr>
          </a:p>
          <a:p>
            <a:pPr marL="0" indent="0" eaLnBrk="1" hangingPunct="1">
              <a:buFont typeface="Arial" panose="020B0604020202020204" pitchFamily="34" charset="0"/>
              <a:buNone/>
              <a:defRPr/>
            </a:pPr>
            <a:r>
              <a:rPr lang="zh-CN" altLang="en-US" sz="2400" kern="0" dirty="0" smtClean="0">
                <a:latin typeface="微软雅黑" panose="020B0503020204020204" pitchFamily="34" charset="-122"/>
                <a:ea typeface="微软雅黑" panose="020B0503020204020204" pitchFamily="34" charset="-122"/>
              </a:rPr>
              <a:t>教师：杜涣程</a:t>
            </a:r>
            <a:r>
              <a:rPr lang="zh-CN" altLang="en-US" sz="2400" kern="0" dirty="0">
                <a:latin typeface="微软雅黑" panose="020B0503020204020204" pitchFamily="34" charset="-122"/>
                <a:ea typeface="微软雅黑" panose="020B0503020204020204" pitchFamily="34" charset="-122"/>
              </a:rPr>
              <a:t> </a:t>
            </a:r>
            <a:r>
              <a:rPr lang="en-US" altLang="zh-CN" sz="2400" kern="0" dirty="0" smtClean="0">
                <a:solidFill>
                  <a:srgbClr val="0070C0"/>
                </a:solidFill>
                <a:latin typeface="微软雅黑" panose="020B0503020204020204" pitchFamily="34" charset="-122"/>
                <a:ea typeface="微软雅黑" panose="020B0503020204020204" pitchFamily="34" charset="-122"/>
              </a:rPr>
              <a:t>hdu@cufe.edu.cn</a:t>
            </a:r>
            <a:endParaRPr lang="zh-CN" altLang="en-US" sz="2400" kern="0" dirty="0" smtClean="0">
              <a:latin typeface="微软雅黑" panose="020B0503020204020204" pitchFamily="34" charset="-122"/>
              <a:ea typeface="微软雅黑" panose="020B0503020204020204" pitchFamily="34" charset="-122"/>
            </a:endParaRPr>
          </a:p>
        </p:txBody>
      </p:sp>
      <p:sp>
        <p:nvSpPr>
          <p:cNvPr id="14348"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1E14AC4B-788B-487C-BCBB-1D90AB0DC1E0}" type="datetime1">
              <a:rPr lang="zh-CN" altLang="en-US" smtClean="0">
                <a:solidFill>
                  <a:srgbClr val="898989"/>
                </a:solidFill>
              </a:rPr>
              <a:pPr/>
              <a:t>2024/2/25</a:t>
            </a:fld>
            <a:endParaRPr lang="zh-CN" altLang="en-US" smtClean="0">
              <a:solidFill>
                <a:srgbClr val="898989"/>
              </a:solidFill>
            </a:endParaRPr>
          </a:p>
        </p:txBody>
      </p:sp>
      <p:sp>
        <p:nvSpPr>
          <p:cNvPr id="14349"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Arial" pitchFamily="34" charset="0"/>
              <a:buNone/>
            </a:pPr>
            <a:fld id="{DB841E62-694A-4C34-A477-89B29BFC9C79}" type="slidenum">
              <a:rPr lang="zh-CN" altLang="en-US" smtClean="0">
                <a:solidFill>
                  <a:srgbClr val="898989"/>
                </a:solidFill>
              </a:rPr>
              <a:pPr>
                <a:buFont typeface="Arial" pitchFamily="34" charset="0"/>
                <a:buNone/>
              </a:pPr>
              <a:t>1</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开放经济</a:t>
            </a:r>
            <a:r>
              <a:rPr lang="zh-CN" altLang="en-US" dirty="0" smtClean="0"/>
              <a:t>下的案例分析：</a:t>
            </a:r>
            <a:r>
              <a:rPr lang="en-US" altLang="zh-CN" dirty="0" smtClean="0">
                <a:latin typeface="Times New Roman" panose="02020603050405020304" pitchFamily="18" charset="0"/>
                <a:cs typeface="Times New Roman" panose="02020603050405020304" pitchFamily="18" charset="0"/>
              </a:rPr>
              <a:t>IS-LM-BP</a:t>
            </a:r>
            <a:endParaRPr lang="en-US" dirty="0"/>
          </a:p>
        </p:txBody>
      </p:sp>
      <p:pic>
        <p:nvPicPr>
          <p:cNvPr id="6" name="Picture 5"/>
          <p:cNvPicPr>
            <a:picLocks noChangeAspect="1"/>
          </p:cNvPicPr>
          <p:nvPr/>
        </p:nvPicPr>
        <p:blipFill>
          <a:blip r:embed="rId2"/>
          <a:stretch>
            <a:fillRect/>
          </a:stretch>
        </p:blipFill>
        <p:spPr>
          <a:xfrm>
            <a:off x="594192" y="1285875"/>
            <a:ext cx="6467475" cy="5505450"/>
          </a:xfrm>
          <a:prstGeom prst="rect">
            <a:avLst/>
          </a:prstGeom>
        </p:spPr>
      </p:pic>
      <p:sp>
        <p:nvSpPr>
          <p:cNvPr id="7" name="TextBox 6"/>
          <p:cNvSpPr txBox="1"/>
          <p:nvPr/>
        </p:nvSpPr>
        <p:spPr>
          <a:xfrm>
            <a:off x="8265459" y="2312893"/>
            <a:ext cx="2644588" cy="1569660"/>
          </a:xfrm>
          <a:prstGeom prst="rect">
            <a:avLst/>
          </a:prstGeom>
          <a:noFill/>
        </p:spPr>
        <p:txBody>
          <a:bodyPr wrap="square" rtlCol="0">
            <a:spAutoFit/>
          </a:bodyPr>
          <a:lstStyle/>
          <a:p>
            <a:r>
              <a:rPr lang="zh-CN" altLang="en-US" sz="3200" dirty="0"/>
              <a:t>固</a:t>
            </a:r>
            <a:r>
              <a:rPr lang="zh-CN" altLang="en-US" sz="3200" dirty="0" smtClean="0"/>
              <a:t>定汇率制度</a:t>
            </a:r>
            <a:endParaRPr lang="en-US" altLang="zh-CN" sz="3200" dirty="0" smtClean="0"/>
          </a:p>
          <a:p>
            <a:r>
              <a:rPr lang="zh-CN" altLang="en-US" sz="3200" dirty="0" smtClean="0"/>
              <a:t>资本流动强</a:t>
            </a:r>
            <a:endParaRPr lang="en-US" altLang="zh-CN" sz="3200" dirty="0" smtClean="0"/>
          </a:p>
          <a:p>
            <a:r>
              <a:rPr lang="zh-CN" altLang="en-US" sz="3200" dirty="0"/>
              <a:t>增</a:t>
            </a:r>
            <a:r>
              <a:rPr lang="zh-CN" altLang="en-US" sz="3200" dirty="0" smtClean="0"/>
              <a:t>加货币供给</a:t>
            </a:r>
            <a:endParaRPr lang="en-US" sz="3200" dirty="0"/>
          </a:p>
        </p:txBody>
      </p:sp>
    </p:spTree>
    <p:extLst>
      <p:ext uri="{BB962C8B-B14F-4D97-AF65-F5344CB8AC3E}">
        <p14:creationId xmlns:p14="http://schemas.microsoft.com/office/powerpoint/2010/main" val="300506253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945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矩形 1"/>
          <p:cNvSpPr>
            <a:spLocks noChangeArrowheads="1"/>
          </p:cNvSpPr>
          <p:nvPr/>
        </p:nvSpPr>
        <p:spPr bwMode="auto">
          <a:xfrm>
            <a:off x="992188" y="2530475"/>
            <a:ext cx="4756150"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1. </a:t>
            </a:r>
            <a:r>
              <a:rPr kumimoji="0" lang="zh-CN" altLang="en-US" sz="2400" b="0"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居民住户</a:t>
            </a:r>
            <a:r>
              <a:rPr kumimoji="0" lang="zh-CN" altLang="en-US" sz="24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rPr>
              <a:t>：</a:t>
            </a:r>
            <a:r>
              <a:rPr kumimoji="0" lang="en-US" altLang="zh-CN" sz="24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rPr>
              <a:t>-</a:t>
            </a:r>
            <a:r>
              <a:rPr kumimoji="0" lang="zh-CN" altLang="en-US" sz="24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rPr>
              <a:t>家庭为单位</a:t>
            </a:r>
            <a:endParaRPr kumimoji="0" lang="en-US" altLang="zh-CN" sz="2400" b="0"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2. </a:t>
            </a:r>
            <a:r>
              <a:rPr kumimoji="0" lang="zh-CN" altLang="en-US" sz="2400" b="0"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非金融企业</a:t>
            </a:r>
            <a:r>
              <a:rPr kumimoji="0" lang="zh-CN" altLang="en-US" sz="24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rPr>
              <a:t>：工商类</a:t>
            </a:r>
            <a:endParaRPr kumimoji="0" lang="zh-CN" altLang="en-US" sz="2400" b="0"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3. </a:t>
            </a:r>
            <a:r>
              <a:rPr kumimoji="0" lang="zh-CN" altLang="en-US" sz="2400" b="0"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政府部门</a:t>
            </a:r>
            <a:r>
              <a:rPr kumimoji="0" lang="zh-CN" altLang="en-US" sz="24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rPr>
              <a:t>：各级行政单位</a:t>
            </a:r>
            <a:endParaRPr kumimoji="0" lang="zh-CN" altLang="en-US" sz="2400" b="0"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4. </a:t>
            </a:r>
            <a:r>
              <a:rPr kumimoji="0" lang="zh-CN" altLang="en-US" sz="2400" b="0"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金融部门</a:t>
            </a:r>
            <a:r>
              <a:rPr kumimoji="0" lang="zh-CN" altLang="en-US" sz="24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rPr>
              <a:t>：银证保信租</a:t>
            </a:r>
            <a:endParaRPr kumimoji="0" lang="zh-CN" altLang="en-US" sz="2400" b="0"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5. </a:t>
            </a:r>
            <a:r>
              <a:rPr kumimoji="0" lang="zh-CN" altLang="en-US" sz="2400" b="0"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非居民</a:t>
            </a:r>
            <a:r>
              <a:rPr kumimoji="0" lang="en-US" altLang="zh-CN" sz="2400" b="0"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a:t>
            </a:r>
            <a:r>
              <a:rPr kumimoji="0" lang="zh-CN" altLang="en-US" sz="2400" b="0"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国外部门</a:t>
            </a:r>
            <a:r>
              <a:rPr kumimoji="0" lang="en-US" altLang="zh-CN" sz="24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rPr>
              <a:t>)</a:t>
            </a:r>
            <a:r>
              <a:rPr kumimoji="0" lang="zh-CN" altLang="en-US" sz="24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rPr>
              <a:t>：</a:t>
            </a:r>
            <a:r>
              <a:rPr kumimoji="0" lang="en-US" altLang="zh-CN" sz="24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rPr>
              <a:t>TRW</a:t>
            </a:r>
            <a:endParaRPr kumimoji="0" lang="zh-CN" altLang="en-US" sz="2400" b="0"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10000"/>
              </a:lnSpc>
              <a:spcBef>
                <a:spcPct val="0"/>
              </a:spcBef>
              <a:spcAft>
                <a:spcPct val="0"/>
              </a:spcAft>
              <a:buClrTx/>
              <a:buSzTx/>
              <a:buFontTx/>
              <a:buNone/>
              <a:tabLst/>
              <a:defRPr/>
            </a:pPr>
            <a:endParaRPr kumimoji="0" lang="zh-CN" altLang="en-US" sz="24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endParaRPr>
          </a:p>
        </p:txBody>
      </p:sp>
      <p:pic>
        <p:nvPicPr>
          <p:cNvPr id="1946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428" y="2363788"/>
            <a:ext cx="6215062"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2" name="矩形 2"/>
          <p:cNvSpPr>
            <a:spLocks noChangeArrowheads="1"/>
          </p:cNvSpPr>
          <p:nvPr/>
        </p:nvSpPr>
        <p:spPr bwMode="auto">
          <a:xfrm>
            <a:off x="354013" y="1539875"/>
            <a:ext cx="6032421"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10000"/>
              </a:lnSpc>
              <a:spcBef>
                <a:spcPct val="0"/>
              </a:spcBef>
              <a:spcAft>
                <a:spcPct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rPr>
              <a:t>（一）</a:t>
            </a:r>
            <a:r>
              <a:rPr kumimoji="0" lang="zh-CN" altLang="en-US" sz="24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金融活动中的各类主体的角色与目标</a:t>
            </a:r>
            <a:endParaRPr kumimoji="0" lang="en-US" altLang="zh-CN" sz="24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endParaRPr>
          </a:p>
        </p:txBody>
      </p:sp>
      <p:sp>
        <p:nvSpPr>
          <p:cNvPr id="19463" name="文本框 12"/>
          <p:cNvSpPr txBox="1">
            <a:spLocks noChangeArrowheads="1"/>
          </p:cNvSpPr>
          <p:nvPr/>
        </p:nvSpPr>
        <p:spPr bwMode="auto">
          <a:xfrm>
            <a:off x="749300" y="37941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zh-CN" altLang="en-US" sz="2400" b="1" i="0" u="none" strike="noStrike" kern="1200" cap="none" spc="0" normalizeH="0" baseline="0" noProof="0">
                <a:ln>
                  <a:noFill/>
                </a:ln>
                <a:solidFill>
                  <a:srgbClr val="595959"/>
                </a:solidFill>
                <a:effectLst/>
                <a:uLnTx/>
                <a:uFillTx/>
                <a:latin typeface="微软雅黑" pitchFamily="34" charset="-122"/>
                <a:ea typeface="微软雅黑" pitchFamily="34" charset="-122"/>
                <a:cs typeface="+mn-cs"/>
              </a:rPr>
              <a:t>引子：金融活动与现代金融体系</a:t>
            </a:r>
          </a:p>
        </p:txBody>
      </p:sp>
      <p:sp>
        <p:nvSpPr>
          <p:cNvPr id="19464"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fld id="{A5AF0842-0864-431C-83CB-ECC4BC97C94F}" type="datetime1">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t>2024/2/25</a:t>
            </a:fld>
            <a:endParaRPr kumimoji="0" lang="zh-CN" altLang="en-US" sz="1200" b="0" i="0" u="none" strike="noStrike" kern="1200" cap="none" spc="0" normalizeH="0" baseline="0" noProof="0" dirty="0" smtClean="0">
              <a:ln>
                <a:noFill/>
              </a:ln>
              <a:solidFill>
                <a:srgbClr val="898989"/>
              </a:solidFill>
              <a:effectLst/>
              <a:uLnTx/>
              <a:uFillTx/>
              <a:latin typeface="Calibri" pitchFamily="34" charset="0"/>
              <a:ea typeface="宋体" pitchFamily="2" charset="-122"/>
              <a:cs typeface="+mn-cs"/>
            </a:endParaRPr>
          </a:p>
        </p:txBody>
      </p:sp>
      <p:sp>
        <p:nvSpPr>
          <p:cNvPr id="19465"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CE5E3B63-D370-43FB-980F-D44B0705A08D}"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11</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36561142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circle(in)">
                                      <p:cBhvr>
                                        <p:cTn id="7" dur="20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048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矩形 2"/>
          <p:cNvSpPr>
            <a:spLocks noChangeArrowheads="1"/>
          </p:cNvSpPr>
          <p:nvPr/>
        </p:nvSpPr>
        <p:spPr bwMode="auto">
          <a:xfrm>
            <a:off x="354013" y="1539875"/>
            <a:ext cx="6032421"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10000"/>
              </a:lnSpc>
              <a:spcBef>
                <a:spcPct val="0"/>
              </a:spcBef>
              <a:spcAft>
                <a:spcPct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rPr>
              <a:t>（一）</a:t>
            </a:r>
            <a:r>
              <a:rPr kumimoji="0" lang="zh-CN" altLang="en-US" sz="24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金融活动中的各类主体的角色与目标</a:t>
            </a:r>
            <a:endParaRPr kumimoji="0" lang="en-US" altLang="zh-CN" sz="24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endParaRPr>
          </a:p>
        </p:txBody>
      </p:sp>
      <p:sp>
        <p:nvSpPr>
          <p:cNvPr id="9" name="Line 2"/>
          <p:cNvSpPr>
            <a:spLocks noChangeShapeType="1"/>
          </p:cNvSpPr>
          <p:nvPr/>
        </p:nvSpPr>
        <p:spPr bwMode="auto">
          <a:xfrm>
            <a:off x="3492501" y="3094037"/>
            <a:ext cx="79216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0" name="Line 3"/>
          <p:cNvSpPr>
            <a:spLocks noChangeShapeType="1"/>
          </p:cNvSpPr>
          <p:nvPr/>
        </p:nvSpPr>
        <p:spPr bwMode="auto">
          <a:xfrm>
            <a:off x="3852863" y="2446338"/>
            <a:ext cx="0" cy="12239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1" name="Line 4"/>
          <p:cNvSpPr>
            <a:spLocks noChangeShapeType="1"/>
          </p:cNvSpPr>
          <p:nvPr/>
        </p:nvSpPr>
        <p:spPr bwMode="auto">
          <a:xfrm>
            <a:off x="3851275" y="2446338"/>
            <a:ext cx="433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3" name="Text Box 6"/>
          <p:cNvSpPr txBox="1">
            <a:spLocks noChangeArrowheads="1"/>
          </p:cNvSpPr>
          <p:nvPr/>
        </p:nvSpPr>
        <p:spPr bwMode="auto">
          <a:xfrm>
            <a:off x="1337311" y="2708399"/>
            <a:ext cx="2155190" cy="645990"/>
          </a:xfrm>
          <a:prstGeom prst="rect">
            <a:avLst/>
          </a:prstGeom>
          <a:solidFill>
            <a:srgbClr val="92D050"/>
          </a:solidFill>
          <a:ln>
            <a:headEnd/>
            <a:tailEnd/>
          </a:ln>
        </p:spPr>
        <p:style>
          <a:lnRef idx="2">
            <a:schemeClr val="accent4"/>
          </a:lnRef>
          <a:fillRef idx="1">
            <a:schemeClr val="lt1"/>
          </a:fillRef>
          <a:effectRef idx="0">
            <a:schemeClr val="accent4"/>
          </a:effectRef>
          <a:fontRef idx="minor">
            <a:schemeClr val="dk1"/>
          </a:fontRef>
        </p:style>
        <p:txBody>
          <a:bodyPr wrap="none" lIns="92075" tIns="46038" rIns="92075" bIns="46038"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20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居民理财与金融</a:t>
            </a:r>
          </a:p>
        </p:txBody>
      </p:sp>
      <p:sp>
        <p:nvSpPr>
          <p:cNvPr id="14" name="Text Box 7"/>
          <p:cNvSpPr txBox="1">
            <a:spLocks noChangeArrowheads="1"/>
          </p:cNvSpPr>
          <p:nvPr/>
        </p:nvSpPr>
        <p:spPr bwMode="auto">
          <a:xfrm>
            <a:off x="4284663" y="3382963"/>
            <a:ext cx="2881312" cy="574675"/>
          </a:xfrm>
          <a:prstGeom prst="rect">
            <a:avLst/>
          </a:prstGeom>
          <a:solidFill>
            <a:srgbClr val="92D050"/>
          </a:solidFill>
          <a:ln w="38100" algn="ctr">
            <a:solidFill>
              <a:schemeClr val="tx1"/>
            </a:solidFill>
            <a:miter lim="800000"/>
            <a:headEnd/>
            <a:tailEnd/>
          </a:ln>
          <a:effectLst/>
        </p:spPr>
        <p:txBody>
          <a:bodyPr wrap="none" lIns="0" tIns="0" rIns="0" bIns="0"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居民赤字的弥补：</a:t>
            </a:r>
          </a:p>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消费信用与民间借贷</a:t>
            </a:r>
          </a:p>
        </p:txBody>
      </p:sp>
      <p:sp>
        <p:nvSpPr>
          <p:cNvPr id="15" name="Text Box 8"/>
          <p:cNvSpPr txBox="1">
            <a:spLocks noChangeArrowheads="1"/>
          </p:cNvSpPr>
          <p:nvPr/>
        </p:nvSpPr>
        <p:spPr bwMode="auto">
          <a:xfrm>
            <a:off x="1187451" y="4826000"/>
            <a:ext cx="2393950" cy="860426"/>
          </a:xfrm>
          <a:prstGeom prst="rect">
            <a:avLst/>
          </a:prstGeom>
          <a:solidFill>
            <a:srgbClr val="FFFF00"/>
          </a:solidFill>
          <a:ln>
            <a:headEnd/>
            <a:tailEnd/>
          </a:ln>
        </p:spPr>
        <p:style>
          <a:lnRef idx="2">
            <a:schemeClr val="accent4"/>
          </a:lnRef>
          <a:fillRef idx="1">
            <a:schemeClr val="lt1"/>
          </a:fillRef>
          <a:effectRef idx="0">
            <a:schemeClr val="accent4"/>
          </a:effectRef>
          <a:fontRef idx="minor">
            <a:schemeClr val="dk1"/>
          </a:fontRef>
        </p:style>
        <p:txBody>
          <a:bodyPr wrap="none" lIns="92075" tIns="46038" rIns="92075" bIns="46038"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20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t>企业财务活动</a:t>
            </a:r>
          </a:p>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20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t>与金融</a:t>
            </a:r>
          </a:p>
        </p:txBody>
      </p:sp>
      <p:sp>
        <p:nvSpPr>
          <p:cNvPr id="16" name="Text Box 9"/>
          <p:cNvSpPr txBox="1">
            <a:spLocks noChangeArrowheads="1"/>
          </p:cNvSpPr>
          <p:nvPr/>
        </p:nvSpPr>
        <p:spPr bwMode="auto">
          <a:xfrm>
            <a:off x="4284663" y="4391025"/>
            <a:ext cx="2881312" cy="503238"/>
          </a:xfrm>
          <a:prstGeom prst="rect">
            <a:avLst/>
          </a:prstGeom>
          <a:solidFill>
            <a:srgbClr val="FFFF00"/>
          </a:solidFill>
          <a:ln w="38100" algn="ctr">
            <a:solidFill>
              <a:schemeClr val="tx1"/>
            </a:solidFill>
            <a:miter lim="800000"/>
            <a:headEnd/>
            <a:tailEnd/>
          </a:ln>
          <a:effectLst/>
        </p:spPr>
        <p:txBody>
          <a:bodyPr wrap="none" lIns="0" tIns="0" rIns="0" bIns="0"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t>企业经营与财务</a:t>
            </a:r>
          </a:p>
        </p:txBody>
      </p:sp>
      <p:sp>
        <p:nvSpPr>
          <p:cNvPr id="17" name="Line 10"/>
          <p:cNvSpPr>
            <a:spLocks noChangeShapeType="1"/>
          </p:cNvSpPr>
          <p:nvPr/>
        </p:nvSpPr>
        <p:spPr bwMode="auto">
          <a:xfrm flipV="1">
            <a:off x="3851275" y="3670300"/>
            <a:ext cx="433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8" name="Text Box 11"/>
          <p:cNvSpPr txBox="1">
            <a:spLocks noChangeArrowheads="1"/>
          </p:cNvSpPr>
          <p:nvPr/>
        </p:nvSpPr>
        <p:spPr bwMode="auto">
          <a:xfrm>
            <a:off x="4284663" y="5530850"/>
            <a:ext cx="2881312" cy="515938"/>
          </a:xfrm>
          <a:prstGeom prst="rect">
            <a:avLst/>
          </a:prstGeom>
          <a:solidFill>
            <a:srgbClr val="FFFF00"/>
          </a:solidFill>
          <a:ln w="38100" algn="ctr">
            <a:solidFill>
              <a:schemeClr val="tx1"/>
            </a:solidFill>
            <a:miter lim="800000"/>
            <a:headEnd/>
            <a:tailEnd/>
          </a:ln>
          <a:effectLst/>
        </p:spPr>
        <p:txBody>
          <a:bodyPr wrap="none" lIns="0" tIns="0" rIns="0" bIns="0"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t>企业资产管理与金融体系</a:t>
            </a:r>
          </a:p>
        </p:txBody>
      </p:sp>
      <p:sp>
        <p:nvSpPr>
          <p:cNvPr id="19" name="Text Box 12"/>
          <p:cNvSpPr txBox="1">
            <a:spLocks noChangeArrowheads="1"/>
          </p:cNvSpPr>
          <p:nvPr/>
        </p:nvSpPr>
        <p:spPr bwMode="auto">
          <a:xfrm>
            <a:off x="4284663" y="6118225"/>
            <a:ext cx="2881312" cy="504825"/>
          </a:xfrm>
          <a:prstGeom prst="rect">
            <a:avLst/>
          </a:prstGeom>
          <a:solidFill>
            <a:srgbClr val="FFFF00"/>
          </a:solidFill>
          <a:ln w="38100" algn="ctr">
            <a:solidFill>
              <a:schemeClr val="tx1"/>
            </a:solidFill>
            <a:miter lim="800000"/>
            <a:headEnd/>
            <a:tailEnd/>
          </a:ln>
          <a:effectLst/>
        </p:spPr>
        <p:txBody>
          <a:bodyPr wrap="none" lIns="0" tIns="0" rIns="0" bIns="0"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t>企业盈余分配</a:t>
            </a:r>
          </a:p>
        </p:txBody>
      </p:sp>
      <p:sp>
        <p:nvSpPr>
          <p:cNvPr id="20" name="Line 13"/>
          <p:cNvSpPr>
            <a:spLocks noChangeShapeType="1"/>
          </p:cNvSpPr>
          <p:nvPr/>
        </p:nvSpPr>
        <p:spPr bwMode="auto">
          <a:xfrm flipV="1">
            <a:off x="3851275" y="5614988"/>
            <a:ext cx="433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1" name="Line 14"/>
          <p:cNvSpPr>
            <a:spLocks noChangeShapeType="1"/>
          </p:cNvSpPr>
          <p:nvPr/>
        </p:nvSpPr>
        <p:spPr bwMode="auto">
          <a:xfrm>
            <a:off x="3852863" y="4678363"/>
            <a:ext cx="0" cy="16573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2" name="Line 15"/>
          <p:cNvSpPr>
            <a:spLocks noChangeShapeType="1"/>
          </p:cNvSpPr>
          <p:nvPr/>
        </p:nvSpPr>
        <p:spPr bwMode="auto">
          <a:xfrm>
            <a:off x="3851275" y="6335713"/>
            <a:ext cx="433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3" name="Line 16"/>
          <p:cNvSpPr>
            <a:spLocks noChangeShapeType="1"/>
          </p:cNvSpPr>
          <p:nvPr/>
        </p:nvSpPr>
        <p:spPr bwMode="auto">
          <a:xfrm flipV="1">
            <a:off x="3565525" y="5399088"/>
            <a:ext cx="2889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 name="Text Box 17"/>
          <p:cNvSpPr txBox="1">
            <a:spLocks noChangeArrowheads="1"/>
          </p:cNvSpPr>
          <p:nvPr/>
        </p:nvSpPr>
        <p:spPr bwMode="auto">
          <a:xfrm>
            <a:off x="4284663" y="2735263"/>
            <a:ext cx="2881312" cy="574675"/>
          </a:xfrm>
          <a:prstGeom prst="rect">
            <a:avLst/>
          </a:prstGeom>
          <a:solidFill>
            <a:srgbClr val="92D050"/>
          </a:solidFill>
          <a:ln w="38100" algn="ctr">
            <a:solidFill>
              <a:schemeClr val="tx1"/>
            </a:solidFill>
            <a:miter lim="800000"/>
            <a:headEnd/>
            <a:tailEnd/>
          </a:ln>
          <a:effectLst/>
        </p:spPr>
        <p:txBody>
          <a:bodyPr wrap="none" lIns="0" tIns="0" rIns="0" bIns="0"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居民盈余的使用：</a:t>
            </a:r>
          </a:p>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储蓄与投资</a:t>
            </a:r>
          </a:p>
        </p:txBody>
      </p:sp>
      <p:sp>
        <p:nvSpPr>
          <p:cNvPr id="25" name="Text Box 18"/>
          <p:cNvSpPr txBox="1">
            <a:spLocks noChangeArrowheads="1"/>
          </p:cNvSpPr>
          <p:nvPr/>
        </p:nvSpPr>
        <p:spPr bwMode="auto">
          <a:xfrm>
            <a:off x="4284663" y="2303463"/>
            <a:ext cx="2881312" cy="358775"/>
          </a:xfrm>
          <a:prstGeom prst="rect">
            <a:avLst/>
          </a:prstGeom>
          <a:solidFill>
            <a:srgbClr val="92D050"/>
          </a:solidFill>
          <a:ln w="38100" algn="ctr">
            <a:solidFill>
              <a:schemeClr val="tx1"/>
            </a:solidFill>
            <a:miter lim="800000"/>
            <a:headEnd/>
            <a:tailEnd/>
          </a:ln>
          <a:effectLst/>
        </p:spPr>
        <p:txBody>
          <a:bodyPr wrap="none" lIns="0" tIns="0" rIns="0" bIns="0"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货币收入与支出</a:t>
            </a:r>
          </a:p>
        </p:txBody>
      </p:sp>
      <p:sp>
        <p:nvSpPr>
          <p:cNvPr id="26" name="Text Box 19"/>
          <p:cNvSpPr txBox="1">
            <a:spLocks noChangeArrowheads="1"/>
          </p:cNvSpPr>
          <p:nvPr/>
        </p:nvSpPr>
        <p:spPr bwMode="auto">
          <a:xfrm>
            <a:off x="4284663" y="4967288"/>
            <a:ext cx="2881312" cy="503237"/>
          </a:xfrm>
          <a:prstGeom prst="rect">
            <a:avLst/>
          </a:prstGeom>
          <a:solidFill>
            <a:srgbClr val="FFFF00"/>
          </a:solidFill>
          <a:ln w="38100" algn="ctr">
            <a:solidFill>
              <a:schemeClr val="tx1"/>
            </a:solidFill>
            <a:miter lim="800000"/>
            <a:headEnd/>
            <a:tailEnd/>
          </a:ln>
          <a:effectLst/>
        </p:spPr>
        <p:txBody>
          <a:bodyPr wrap="none" lIns="0" tIns="0" rIns="0" bIns="0"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t>企业负债管理与金融体系</a:t>
            </a:r>
          </a:p>
        </p:txBody>
      </p:sp>
      <p:sp>
        <p:nvSpPr>
          <p:cNvPr id="27" name="Line 20"/>
          <p:cNvSpPr>
            <a:spLocks noChangeShapeType="1"/>
          </p:cNvSpPr>
          <p:nvPr/>
        </p:nvSpPr>
        <p:spPr bwMode="auto">
          <a:xfrm flipV="1">
            <a:off x="3851275" y="5183188"/>
            <a:ext cx="433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8" name="Line 21"/>
          <p:cNvSpPr>
            <a:spLocks noChangeShapeType="1"/>
          </p:cNvSpPr>
          <p:nvPr/>
        </p:nvSpPr>
        <p:spPr bwMode="auto">
          <a:xfrm flipV="1">
            <a:off x="7165975" y="2447925"/>
            <a:ext cx="2873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9" name="Line 22"/>
          <p:cNvSpPr>
            <a:spLocks noChangeShapeType="1"/>
          </p:cNvSpPr>
          <p:nvPr/>
        </p:nvSpPr>
        <p:spPr bwMode="auto">
          <a:xfrm flipH="1">
            <a:off x="7451725" y="2014538"/>
            <a:ext cx="1588" cy="1009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30" name="Line 23"/>
          <p:cNvSpPr>
            <a:spLocks noChangeShapeType="1"/>
          </p:cNvSpPr>
          <p:nvPr/>
        </p:nvSpPr>
        <p:spPr bwMode="auto">
          <a:xfrm>
            <a:off x="7453313" y="2446338"/>
            <a:ext cx="288925" cy="31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31" name="Line 24"/>
          <p:cNvSpPr>
            <a:spLocks noChangeShapeType="1"/>
          </p:cNvSpPr>
          <p:nvPr/>
        </p:nvSpPr>
        <p:spPr bwMode="auto">
          <a:xfrm>
            <a:off x="7453313" y="3022600"/>
            <a:ext cx="288925"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32" name="Text Box 25"/>
          <p:cNvSpPr txBox="1">
            <a:spLocks noChangeArrowheads="1"/>
          </p:cNvSpPr>
          <p:nvPr/>
        </p:nvSpPr>
        <p:spPr bwMode="auto">
          <a:xfrm>
            <a:off x="7742238" y="2337753"/>
            <a:ext cx="2663825" cy="361950"/>
          </a:xfrm>
          <a:prstGeom prst="rect">
            <a:avLst/>
          </a:prstGeom>
          <a:solidFill>
            <a:srgbClr val="92D050"/>
          </a:solidFill>
          <a:ln>
            <a:headEnd/>
            <a:tailEnd/>
          </a:ln>
        </p:spPr>
        <p:style>
          <a:lnRef idx="2">
            <a:schemeClr val="accent4"/>
          </a:lnRef>
          <a:fillRef idx="1">
            <a:schemeClr val="lt1"/>
          </a:fillRef>
          <a:effectRef idx="0">
            <a:schemeClr val="accent4"/>
          </a:effectRef>
          <a:fontRef idx="minor">
            <a:schemeClr val="dk1"/>
          </a:fontRef>
        </p:style>
        <p:txBody>
          <a:bodyPr wrap="none" lIns="92075" tIns="46038" rIns="92075" bIns="46038"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t>货币支出</a:t>
            </a:r>
          </a:p>
        </p:txBody>
      </p:sp>
      <p:sp>
        <p:nvSpPr>
          <p:cNvPr id="33" name="Text Box 26"/>
          <p:cNvSpPr txBox="1">
            <a:spLocks noChangeArrowheads="1"/>
          </p:cNvSpPr>
          <p:nvPr/>
        </p:nvSpPr>
        <p:spPr bwMode="auto">
          <a:xfrm>
            <a:off x="7742238" y="2826703"/>
            <a:ext cx="2663825" cy="358775"/>
          </a:xfrm>
          <a:prstGeom prst="rect">
            <a:avLst/>
          </a:prstGeom>
          <a:solidFill>
            <a:srgbClr val="92D050"/>
          </a:solidFill>
          <a:ln>
            <a:headEnd/>
            <a:tailEnd/>
          </a:ln>
        </p:spPr>
        <p:style>
          <a:lnRef idx="2">
            <a:schemeClr val="accent4"/>
          </a:lnRef>
          <a:fillRef idx="1">
            <a:schemeClr val="lt1"/>
          </a:fillRef>
          <a:effectRef idx="0">
            <a:schemeClr val="accent4"/>
          </a:effectRef>
          <a:fontRef idx="minor">
            <a:schemeClr val="dk1"/>
          </a:fontRef>
        </p:style>
        <p:txBody>
          <a:bodyPr wrap="none" lIns="92075" tIns="46038" rIns="92075" bIns="46038"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赤字或盈余</a:t>
            </a:r>
          </a:p>
        </p:txBody>
      </p:sp>
      <p:sp>
        <p:nvSpPr>
          <p:cNvPr id="34" name="Line 27"/>
          <p:cNvSpPr>
            <a:spLocks noChangeShapeType="1"/>
          </p:cNvSpPr>
          <p:nvPr/>
        </p:nvSpPr>
        <p:spPr bwMode="auto">
          <a:xfrm flipV="1">
            <a:off x="3851275" y="4678363"/>
            <a:ext cx="433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35" name="Text Box 28"/>
          <p:cNvSpPr txBox="1">
            <a:spLocks noChangeArrowheads="1"/>
          </p:cNvSpPr>
          <p:nvPr/>
        </p:nvSpPr>
        <p:spPr bwMode="auto">
          <a:xfrm>
            <a:off x="7742238" y="1871663"/>
            <a:ext cx="2663825" cy="358775"/>
          </a:xfrm>
          <a:prstGeom prst="rect">
            <a:avLst/>
          </a:prstGeom>
          <a:solidFill>
            <a:srgbClr val="92D050"/>
          </a:solidFill>
          <a:ln>
            <a:headEnd/>
            <a:tailEnd/>
          </a:ln>
        </p:spPr>
        <p:style>
          <a:lnRef idx="2">
            <a:schemeClr val="accent4"/>
          </a:lnRef>
          <a:fillRef idx="1">
            <a:schemeClr val="lt1"/>
          </a:fillRef>
          <a:effectRef idx="0">
            <a:schemeClr val="accent4"/>
          </a:effectRef>
          <a:fontRef idx="minor">
            <a:schemeClr val="dk1"/>
          </a:fontRef>
        </p:style>
        <p:txBody>
          <a:bodyPr wrap="none" lIns="92075" tIns="46038" rIns="92075" bIns="46038"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货币收入</a:t>
            </a:r>
          </a:p>
        </p:txBody>
      </p:sp>
      <p:sp>
        <p:nvSpPr>
          <p:cNvPr id="36" name="Line 29"/>
          <p:cNvSpPr>
            <a:spLocks noChangeShapeType="1"/>
          </p:cNvSpPr>
          <p:nvPr/>
        </p:nvSpPr>
        <p:spPr bwMode="auto">
          <a:xfrm flipV="1">
            <a:off x="7453313" y="2014538"/>
            <a:ext cx="2889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37" name="Line 30"/>
          <p:cNvSpPr>
            <a:spLocks noChangeShapeType="1"/>
          </p:cNvSpPr>
          <p:nvPr/>
        </p:nvSpPr>
        <p:spPr bwMode="auto">
          <a:xfrm flipH="1">
            <a:off x="7451725" y="4175125"/>
            <a:ext cx="1588" cy="1009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38" name="Line 31"/>
          <p:cNvSpPr>
            <a:spLocks noChangeShapeType="1"/>
          </p:cNvSpPr>
          <p:nvPr/>
        </p:nvSpPr>
        <p:spPr bwMode="auto">
          <a:xfrm>
            <a:off x="7453313" y="4606925"/>
            <a:ext cx="288925" cy="31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39" name="Line 32"/>
          <p:cNvSpPr>
            <a:spLocks noChangeShapeType="1"/>
          </p:cNvSpPr>
          <p:nvPr/>
        </p:nvSpPr>
        <p:spPr bwMode="auto">
          <a:xfrm>
            <a:off x="7453313" y="5183188"/>
            <a:ext cx="288925" cy="1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40" name="Text Box 33"/>
          <p:cNvSpPr txBox="1">
            <a:spLocks noChangeArrowheads="1"/>
          </p:cNvSpPr>
          <p:nvPr/>
        </p:nvSpPr>
        <p:spPr bwMode="auto">
          <a:xfrm>
            <a:off x="7742238" y="4464050"/>
            <a:ext cx="2663825" cy="361950"/>
          </a:xfrm>
          <a:prstGeom prst="rect">
            <a:avLst/>
          </a:prstGeom>
          <a:solidFill>
            <a:srgbClr val="FFFF00"/>
          </a:solidFill>
          <a:ln>
            <a:headEnd/>
            <a:tailEnd/>
          </a:ln>
        </p:spPr>
        <p:style>
          <a:lnRef idx="2">
            <a:schemeClr val="accent4"/>
          </a:lnRef>
          <a:fillRef idx="1">
            <a:schemeClr val="lt1"/>
          </a:fillRef>
          <a:effectRef idx="0">
            <a:schemeClr val="accent4"/>
          </a:effectRef>
          <a:fontRef idx="minor">
            <a:schemeClr val="dk1"/>
          </a:fontRef>
        </p:style>
        <p:txBody>
          <a:bodyPr wrap="none" lIns="92075" tIns="46038" rIns="92075" bIns="46038"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企业财务与管理</a:t>
            </a:r>
          </a:p>
        </p:txBody>
      </p:sp>
      <p:sp>
        <p:nvSpPr>
          <p:cNvPr id="41" name="Text Box 34"/>
          <p:cNvSpPr txBox="1">
            <a:spLocks noChangeArrowheads="1"/>
          </p:cNvSpPr>
          <p:nvPr/>
        </p:nvSpPr>
        <p:spPr bwMode="auto">
          <a:xfrm>
            <a:off x="7742238" y="4895850"/>
            <a:ext cx="2663825" cy="358775"/>
          </a:xfrm>
          <a:prstGeom prst="rect">
            <a:avLst/>
          </a:prstGeom>
          <a:solidFill>
            <a:srgbClr val="FFFF00"/>
          </a:solidFill>
          <a:ln>
            <a:headEnd/>
            <a:tailEnd/>
          </a:ln>
        </p:spPr>
        <p:style>
          <a:lnRef idx="2">
            <a:schemeClr val="accent4"/>
          </a:lnRef>
          <a:fillRef idx="1">
            <a:schemeClr val="lt1"/>
          </a:fillRef>
          <a:effectRef idx="0">
            <a:schemeClr val="accent4"/>
          </a:effectRef>
          <a:fontRef idx="minor">
            <a:schemeClr val="dk1"/>
          </a:fontRef>
        </p:style>
        <p:txBody>
          <a:bodyPr wrap="none" lIns="92075" tIns="46038" rIns="92075" bIns="46038"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企业财务活动与金融体系</a:t>
            </a:r>
          </a:p>
        </p:txBody>
      </p:sp>
      <p:sp>
        <p:nvSpPr>
          <p:cNvPr id="42" name="Text Box 35"/>
          <p:cNvSpPr txBox="1">
            <a:spLocks noChangeArrowheads="1"/>
          </p:cNvSpPr>
          <p:nvPr/>
        </p:nvSpPr>
        <p:spPr bwMode="auto">
          <a:xfrm>
            <a:off x="7742238" y="4032250"/>
            <a:ext cx="2663825" cy="358775"/>
          </a:xfrm>
          <a:prstGeom prst="rect">
            <a:avLst/>
          </a:prstGeom>
          <a:solidFill>
            <a:srgbClr val="FFFF00"/>
          </a:solidFill>
          <a:ln>
            <a:headEnd/>
            <a:tailEnd/>
          </a:ln>
        </p:spPr>
        <p:style>
          <a:lnRef idx="2">
            <a:schemeClr val="accent4"/>
          </a:lnRef>
          <a:fillRef idx="1">
            <a:schemeClr val="lt1"/>
          </a:fillRef>
          <a:effectRef idx="0">
            <a:schemeClr val="accent4"/>
          </a:effectRef>
          <a:fontRef idx="minor">
            <a:schemeClr val="dk1"/>
          </a:fontRef>
        </p:style>
        <p:txBody>
          <a:bodyPr wrap="none" lIns="92075" tIns="46038" rIns="92075" bIns="46038"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企业经营与资金运动</a:t>
            </a:r>
          </a:p>
        </p:txBody>
      </p:sp>
      <p:sp>
        <p:nvSpPr>
          <p:cNvPr id="43" name="Line 36"/>
          <p:cNvSpPr>
            <a:spLocks noChangeShapeType="1"/>
          </p:cNvSpPr>
          <p:nvPr/>
        </p:nvSpPr>
        <p:spPr bwMode="auto">
          <a:xfrm flipV="1">
            <a:off x="7453313" y="4175125"/>
            <a:ext cx="2889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44" name="Line 37"/>
          <p:cNvSpPr>
            <a:spLocks noChangeShapeType="1"/>
          </p:cNvSpPr>
          <p:nvPr/>
        </p:nvSpPr>
        <p:spPr bwMode="auto">
          <a:xfrm flipV="1">
            <a:off x="7165975" y="4606925"/>
            <a:ext cx="2873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0521" name="文本框 12"/>
          <p:cNvSpPr txBox="1">
            <a:spLocks noChangeArrowheads="1"/>
          </p:cNvSpPr>
          <p:nvPr/>
        </p:nvSpPr>
        <p:spPr bwMode="auto">
          <a:xfrm>
            <a:off x="749300" y="37941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zh-CN" altLang="en-US" sz="2400" b="1" i="0" u="none" strike="noStrike" kern="1200" cap="none" spc="0" normalizeH="0" baseline="0" noProof="0">
                <a:ln>
                  <a:noFill/>
                </a:ln>
                <a:solidFill>
                  <a:srgbClr val="595959"/>
                </a:solidFill>
                <a:effectLst/>
                <a:uLnTx/>
                <a:uFillTx/>
                <a:latin typeface="微软雅黑" pitchFamily="34" charset="-122"/>
                <a:ea typeface="微软雅黑" pitchFamily="34" charset="-122"/>
                <a:cs typeface="+mn-cs"/>
              </a:rPr>
              <a:t>引子：金融活动与现代金融体系</a:t>
            </a:r>
          </a:p>
        </p:txBody>
      </p:sp>
      <p:sp>
        <p:nvSpPr>
          <p:cNvPr id="20522"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fld id="{7CFB74E1-6FD6-4082-9073-ACB1D7064A97}" type="datetime1">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t>2024/2/25</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
        <p:nvSpPr>
          <p:cNvPr id="20523"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A2149654-2610-4C66-A62C-2B51880AC1B6}"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12</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30264997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circle(in)">
                                      <p:cBhvr>
                                        <p:cTn id="25" dur="2000"/>
                                        <p:tgtEl>
                                          <p:spTgt spid="24"/>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circle(in)">
                                      <p:cBhvr>
                                        <p:cTn id="28" dur="2000"/>
                                        <p:tgtEl>
                                          <p:spTgt spid="25"/>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circle(in)">
                                      <p:cBhvr>
                                        <p:cTn id="31" dur="2000"/>
                                        <p:tgtEl>
                                          <p:spTgt spid="3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circle(in)">
                                      <p:cBhvr>
                                        <p:cTn id="34" dur="2000"/>
                                        <p:tgtEl>
                                          <p:spTgt spid="36"/>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circle(in)">
                                      <p:cBhvr>
                                        <p:cTn id="37" dur="2000"/>
                                        <p:tgtEl>
                                          <p:spTgt spid="28"/>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circle(in)">
                                      <p:cBhvr>
                                        <p:cTn id="40" dur="2000"/>
                                        <p:tgtEl>
                                          <p:spTgt spid="30"/>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circle(in)">
                                      <p:cBhvr>
                                        <p:cTn id="43" dur="2000"/>
                                        <p:tgtEl>
                                          <p:spTgt spid="3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circle(in)">
                                      <p:cBhvr>
                                        <p:cTn id="46" dur="2000"/>
                                        <p:tgtEl>
                                          <p:spTgt spid="33"/>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circle(in)">
                                      <p:cBhvr>
                                        <p:cTn id="49" dur="2000"/>
                                        <p:tgtEl>
                                          <p:spTgt spid="31"/>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circle(in)">
                                      <p:cBhvr>
                                        <p:cTn id="52" dur="20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Effect transition="in" filter="fade">
                                      <p:cBhvr>
                                        <p:cTn id="64" dur="500"/>
                                        <p:tgtEl>
                                          <p:spTgt spid="2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fltVal val="0"/>
                                          </p:val>
                                        </p:tav>
                                        <p:tav tm="100000">
                                          <p:val>
                                            <p:strVal val="#ppt_h"/>
                                          </p:val>
                                        </p:tav>
                                      </p:tavLst>
                                    </p:anim>
                                    <p:animEffect transition="in" filter="fade">
                                      <p:cBhvr>
                                        <p:cTn id="79" dur="500"/>
                                        <p:tgtEl>
                                          <p:spTgt spid="2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ppt_w</p:attrName>
                                        </p:attrNameLst>
                                      </p:cBhvr>
                                      <p:tavLst>
                                        <p:tav tm="0">
                                          <p:val>
                                            <p:fltVal val="0"/>
                                          </p:val>
                                        </p:tav>
                                        <p:tav tm="100000">
                                          <p:val>
                                            <p:strVal val="#ppt_w"/>
                                          </p:val>
                                        </p:tav>
                                      </p:tavLst>
                                    </p:anim>
                                    <p:anim calcmode="lin" valueType="num">
                                      <p:cBhvr>
                                        <p:cTn id="88" dur="500" fill="hold"/>
                                        <p:tgtEl>
                                          <p:spTgt spid="22"/>
                                        </p:tgtEl>
                                        <p:attrNameLst>
                                          <p:attrName>ppt_h</p:attrName>
                                        </p:attrNameLst>
                                      </p:cBhvr>
                                      <p:tavLst>
                                        <p:tav tm="0">
                                          <p:val>
                                            <p:fltVal val="0"/>
                                          </p:val>
                                        </p:tav>
                                        <p:tav tm="100000">
                                          <p:val>
                                            <p:strVal val="#ppt_h"/>
                                          </p:val>
                                        </p:tav>
                                      </p:tavLst>
                                    </p:anim>
                                    <p:animEffect transition="in" filter="fade">
                                      <p:cBhvr>
                                        <p:cTn id="89" dur="500"/>
                                        <p:tgtEl>
                                          <p:spTgt spid="2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ppt_w</p:attrName>
                                        </p:attrNameLst>
                                      </p:cBhvr>
                                      <p:tavLst>
                                        <p:tav tm="0">
                                          <p:val>
                                            <p:fltVal val="0"/>
                                          </p:val>
                                        </p:tav>
                                        <p:tav tm="100000">
                                          <p:val>
                                            <p:strVal val="#ppt_w"/>
                                          </p:val>
                                        </p:tav>
                                      </p:tavLst>
                                    </p:anim>
                                    <p:anim calcmode="lin" valueType="num">
                                      <p:cBhvr>
                                        <p:cTn id="98" dur="500" fill="hold"/>
                                        <p:tgtEl>
                                          <p:spTgt spid="18"/>
                                        </p:tgtEl>
                                        <p:attrNameLst>
                                          <p:attrName>ppt_h</p:attrName>
                                        </p:attrNameLst>
                                      </p:cBhvr>
                                      <p:tavLst>
                                        <p:tav tm="0">
                                          <p:val>
                                            <p:fltVal val="0"/>
                                          </p:val>
                                        </p:tav>
                                        <p:tav tm="100000">
                                          <p:val>
                                            <p:strVal val="#ppt_h"/>
                                          </p:val>
                                        </p:tav>
                                      </p:tavLst>
                                    </p:anim>
                                    <p:animEffect transition="in" filter="fade">
                                      <p:cBhvr>
                                        <p:cTn id="99" dur="500"/>
                                        <p:tgtEl>
                                          <p:spTgt spid="18"/>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p:cTn id="102" dur="500" fill="hold"/>
                                        <p:tgtEl>
                                          <p:spTgt spid="26"/>
                                        </p:tgtEl>
                                        <p:attrNameLst>
                                          <p:attrName>ppt_w</p:attrName>
                                        </p:attrNameLst>
                                      </p:cBhvr>
                                      <p:tavLst>
                                        <p:tav tm="0">
                                          <p:val>
                                            <p:fltVal val="0"/>
                                          </p:val>
                                        </p:tav>
                                        <p:tav tm="100000">
                                          <p:val>
                                            <p:strVal val="#ppt_w"/>
                                          </p:val>
                                        </p:tav>
                                      </p:tavLst>
                                    </p:anim>
                                    <p:anim calcmode="lin" valueType="num">
                                      <p:cBhvr>
                                        <p:cTn id="103" dur="500" fill="hold"/>
                                        <p:tgtEl>
                                          <p:spTgt spid="26"/>
                                        </p:tgtEl>
                                        <p:attrNameLst>
                                          <p:attrName>ppt_h</p:attrName>
                                        </p:attrNameLst>
                                      </p:cBhvr>
                                      <p:tavLst>
                                        <p:tav tm="0">
                                          <p:val>
                                            <p:fltVal val="0"/>
                                          </p:val>
                                        </p:tav>
                                        <p:tav tm="100000">
                                          <p:val>
                                            <p:strVal val="#ppt_h"/>
                                          </p:val>
                                        </p:tav>
                                      </p:tavLst>
                                    </p:anim>
                                    <p:animEffect transition="in" filter="fade">
                                      <p:cBhvr>
                                        <p:cTn id="104" dur="500"/>
                                        <p:tgtEl>
                                          <p:spTgt spid="26"/>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p:cTn id="107" dur="500" fill="hold"/>
                                        <p:tgtEl>
                                          <p:spTgt spid="16"/>
                                        </p:tgtEl>
                                        <p:attrNameLst>
                                          <p:attrName>ppt_w</p:attrName>
                                        </p:attrNameLst>
                                      </p:cBhvr>
                                      <p:tavLst>
                                        <p:tav tm="0">
                                          <p:val>
                                            <p:fltVal val="0"/>
                                          </p:val>
                                        </p:tav>
                                        <p:tav tm="100000">
                                          <p:val>
                                            <p:strVal val="#ppt_w"/>
                                          </p:val>
                                        </p:tav>
                                      </p:tavLst>
                                    </p:anim>
                                    <p:anim calcmode="lin" valueType="num">
                                      <p:cBhvr>
                                        <p:cTn id="108" dur="500" fill="hold"/>
                                        <p:tgtEl>
                                          <p:spTgt spid="16"/>
                                        </p:tgtEl>
                                        <p:attrNameLst>
                                          <p:attrName>ppt_h</p:attrName>
                                        </p:attrNameLst>
                                      </p:cBhvr>
                                      <p:tavLst>
                                        <p:tav tm="0">
                                          <p:val>
                                            <p:fltVal val="0"/>
                                          </p:val>
                                        </p:tav>
                                        <p:tav tm="100000">
                                          <p:val>
                                            <p:strVal val="#ppt_h"/>
                                          </p:val>
                                        </p:tav>
                                      </p:tavLst>
                                    </p:anim>
                                    <p:animEffect transition="in" filter="fade">
                                      <p:cBhvr>
                                        <p:cTn id="109" dur="500"/>
                                        <p:tgtEl>
                                          <p:spTgt spid="16"/>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44"/>
                                        </p:tgtEl>
                                        <p:attrNameLst>
                                          <p:attrName>style.visibility</p:attrName>
                                        </p:attrNameLst>
                                      </p:cBhvr>
                                      <p:to>
                                        <p:strVal val="visible"/>
                                      </p:to>
                                    </p:set>
                                    <p:anim calcmode="lin" valueType="num">
                                      <p:cBhvr>
                                        <p:cTn id="117" dur="500" fill="hold"/>
                                        <p:tgtEl>
                                          <p:spTgt spid="44"/>
                                        </p:tgtEl>
                                        <p:attrNameLst>
                                          <p:attrName>ppt_w</p:attrName>
                                        </p:attrNameLst>
                                      </p:cBhvr>
                                      <p:tavLst>
                                        <p:tav tm="0">
                                          <p:val>
                                            <p:fltVal val="0"/>
                                          </p:val>
                                        </p:tav>
                                        <p:tav tm="100000">
                                          <p:val>
                                            <p:strVal val="#ppt_w"/>
                                          </p:val>
                                        </p:tav>
                                      </p:tavLst>
                                    </p:anim>
                                    <p:anim calcmode="lin" valueType="num">
                                      <p:cBhvr>
                                        <p:cTn id="118" dur="500" fill="hold"/>
                                        <p:tgtEl>
                                          <p:spTgt spid="44"/>
                                        </p:tgtEl>
                                        <p:attrNameLst>
                                          <p:attrName>ppt_h</p:attrName>
                                        </p:attrNameLst>
                                      </p:cBhvr>
                                      <p:tavLst>
                                        <p:tav tm="0">
                                          <p:val>
                                            <p:fltVal val="0"/>
                                          </p:val>
                                        </p:tav>
                                        <p:tav tm="100000">
                                          <p:val>
                                            <p:strVal val="#ppt_h"/>
                                          </p:val>
                                        </p:tav>
                                      </p:tavLst>
                                    </p:anim>
                                    <p:animEffect transition="in" filter="fade">
                                      <p:cBhvr>
                                        <p:cTn id="119" dur="500"/>
                                        <p:tgtEl>
                                          <p:spTgt spid="4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38"/>
                                        </p:tgtEl>
                                        <p:attrNameLst>
                                          <p:attrName>style.visibility</p:attrName>
                                        </p:attrNameLst>
                                      </p:cBhvr>
                                      <p:to>
                                        <p:strVal val="visible"/>
                                      </p:to>
                                    </p:set>
                                    <p:anim calcmode="lin" valueType="num">
                                      <p:cBhvr>
                                        <p:cTn id="122" dur="500" fill="hold"/>
                                        <p:tgtEl>
                                          <p:spTgt spid="38"/>
                                        </p:tgtEl>
                                        <p:attrNameLst>
                                          <p:attrName>ppt_w</p:attrName>
                                        </p:attrNameLst>
                                      </p:cBhvr>
                                      <p:tavLst>
                                        <p:tav tm="0">
                                          <p:val>
                                            <p:fltVal val="0"/>
                                          </p:val>
                                        </p:tav>
                                        <p:tav tm="100000">
                                          <p:val>
                                            <p:strVal val="#ppt_w"/>
                                          </p:val>
                                        </p:tav>
                                      </p:tavLst>
                                    </p:anim>
                                    <p:anim calcmode="lin" valueType="num">
                                      <p:cBhvr>
                                        <p:cTn id="123" dur="500" fill="hold"/>
                                        <p:tgtEl>
                                          <p:spTgt spid="38"/>
                                        </p:tgtEl>
                                        <p:attrNameLst>
                                          <p:attrName>ppt_h</p:attrName>
                                        </p:attrNameLst>
                                      </p:cBhvr>
                                      <p:tavLst>
                                        <p:tav tm="0">
                                          <p:val>
                                            <p:fltVal val="0"/>
                                          </p:val>
                                        </p:tav>
                                        <p:tav tm="100000">
                                          <p:val>
                                            <p:strVal val="#ppt_h"/>
                                          </p:val>
                                        </p:tav>
                                      </p:tavLst>
                                    </p:anim>
                                    <p:animEffect transition="in" filter="fade">
                                      <p:cBhvr>
                                        <p:cTn id="124" dur="500"/>
                                        <p:tgtEl>
                                          <p:spTgt spid="3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37"/>
                                        </p:tgtEl>
                                        <p:attrNameLst>
                                          <p:attrName>style.visibility</p:attrName>
                                        </p:attrNameLst>
                                      </p:cBhvr>
                                      <p:to>
                                        <p:strVal val="visible"/>
                                      </p:to>
                                    </p:set>
                                    <p:anim calcmode="lin" valueType="num">
                                      <p:cBhvr>
                                        <p:cTn id="127" dur="500" fill="hold"/>
                                        <p:tgtEl>
                                          <p:spTgt spid="37"/>
                                        </p:tgtEl>
                                        <p:attrNameLst>
                                          <p:attrName>ppt_w</p:attrName>
                                        </p:attrNameLst>
                                      </p:cBhvr>
                                      <p:tavLst>
                                        <p:tav tm="0">
                                          <p:val>
                                            <p:fltVal val="0"/>
                                          </p:val>
                                        </p:tav>
                                        <p:tav tm="100000">
                                          <p:val>
                                            <p:strVal val="#ppt_w"/>
                                          </p:val>
                                        </p:tav>
                                      </p:tavLst>
                                    </p:anim>
                                    <p:anim calcmode="lin" valueType="num">
                                      <p:cBhvr>
                                        <p:cTn id="128" dur="500" fill="hold"/>
                                        <p:tgtEl>
                                          <p:spTgt spid="37"/>
                                        </p:tgtEl>
                                        <p:attrNameLst>
                                          <p:attrName>ppt_h</p:attrName>
                                        </p:attrNameLst>
                                      </p:cBhvr>
                                      <p:tavLst>
                                        <p:tav tm="0">
                                          <p:val>
                                            <p:fltVal val="0"/>
                                          </p:val>
                                        </p:tav>
                                        <p:tav tm="100000">
                                          <p:val>
                                            <p:strVal val="#ppt_h"/>
                                          </p:val>
                                        </p:tav>
                                      </p:tavLst>
                                    </p:anim>
                                    <p:animEffect transition="in" filter="fade">
                                      <p:cBhvr>
                                        <p:cTn id="129" dur="500"/>
                                        <p:tgtEl>
                                          <p:spTgt spid="37"/>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500" fill="hold"/>
                                        <p:tgtEl>
                                          <p:spTgt spid="39"/>
                                        </p:tgtEl>
                                        <p:attrNameLst>
                                          <p:attrName>ppt_w</p:attrName>
                                        </p:attrNameLst>
                                      </p:cBhvr>
                                      <p:tavLst>
                                        <p:tav tm="0">
                                          <p:val>
                                            <p:fltVal val="0"/>
                                          </p:val>
                                        </p:tav>
                                        <p:tav tm="100000">
                                          <p:val>
                                            <p:strVal val="#ppt_w"/>
                                          </p:val>
                                        </p:tav>
                                      </p:tavLst>
                                    </p:anim>
                                    <p:anim calcmode="lin" valueType="num">
                                      <p:cBhvr>
                                        <p:cTn id="133" dur="500" fill="hold"/>
                                        <p:tgtEl>
                                          <p:spTgt spid="39"/>
                                        </p:tgtEl>
                                        <p:attrNameLst>
                                          <p:attrName>ppt_h</p:attrName>
                                        </p:attrNameLst>
                                      </p:cBhvr>
                                      <p:tavLst>
                                        <p:tav tm="0">
                                          <p:val>
                                            <p:fltVal val="0"/>
                                          </p:val>
                                        </p:tav>
                                        <p:tav tm="100000">
                                          <p:val>
                                            <p:strVal val="#ppt_h"/>
                                          </p:val>
                                        </p:tav>
                                      </p:tavLst>
                                    </p:anim>
                                    <p:animEffect transition="in" filter="fade">
                                      <p:cBhvr>
                                        <p:cTn id="134" dur="500"/>
                                        <p:tgtEl>
                                          <p:spTgt spid="39"/>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1"/>
                                        </p:tgtEl>
                                        <p:attrNameLst>
                                          <p:attrName>style.visibility</p:attrName>
                                        </p:attrNameLst>
                                      </p:cBhvr>
                                      <p:to>
                                        <p:strVal val="visible"/>
                                      </p:to>
                                    </p:set>
                                    <p:anim calcmode="lin" valueType="num">
                                      <p:cBhvr>
                                        <p:cTn id="137" dur="500" fill="hold"/>
                                        <p:tgtEl>
                                          <p:spTgt spid="41"/>
                                        </p:tgtEl>
                                        <p:attrNameLst>
                                          <p:attrName>ppt_w</p:attrName>
                                        </p:attrNameLst>
                                      </p:cBhvr>
                                      <p:tavLst>
                                        <p:tav tm="0">
                                          <p:val>
                                            <p:fltVal val="0"/>
                                          </p:val>
                                        </p:tav>
                                        <p:tav tm="100000">
                                          <p:val>
                                            <p:strVal val="#ppt_w"/>
                                          </p:val>
                                        </p:tav>
                                      </p:tavLst>
                                    </p:anim>
                                    <p:anim calcmode="lin" valueType="num">
                                      <p:cBhvr>
                                        <p:cTn id="138" dur="500" fill="hold"/>
                                        <p:tgtEl>
                                          <p:spTgt spid="41"/>
                                        </p:tgtEl>
                                        <p:attrNameLst>
                                          <p:attrName>ppt_h</p:attrName>
                                        </p:attrNameLst>
                                      </p:cBhvr>
                                      <p:tavLst>
                                        <p:tav tm="0">
                                          <p:val>
                                            <p:fltVal val="0"/>
                                          </p:val>
                                        </p:tav>
                                        <p:tav tm="100000">
                                          <p:val>
                                            <p:strVal val="#ppt_h"/>
                                          </p:val>
                                        </p:tav>
                                      </p:tavLst>
                                    </p:anim>
                                    <p:animEffect transition="in" filter="fade">
                                      <p:cBhvr>
                                        <p:cTn id="139" dur="500"/>
                                        <p:tgtEl>
                                          <p:spTgt spid="41"/>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40"/>
                                        </p:tgtEl>
                                        <p:attrNameLst>
                                          <p:attrName>style.visibility</p:attrName>
                                        </p:attrNameLst>
                                      </p:cBhvr>
                                      <p:to>
                                        <p:strVal val="visible"/>
                                      </p:to>
                                    </p:set>
                                    <p:anim calcmode="lin" valueType="num">
                                      <p:cBhvr>
                                        <p:cTn id="142" dur="500" fill="hold"/>
                                        <p:tgtEl>
                                          <p:spTgt spid="40"/>
                                        </p:tgtEl>
                                        <p:attrNameLst>
                                          <p:attrName>ppt_w</p:attrName>
                                        </p:attrNameLst>
                                      </p:cBhvr>
                                      <p:tavLst>
                                        <p:tav tm="0">
                                          <p:val>
                                            <p:fltVal val="0"/>
                                          </p:val>
                                        </p:tav>
                                        <p:tav tm="100000">
                                          <p:val>
                                            <p:strVal val="#ppt_w"/>
                                          </p:val>
                                        </p:tav>
                                      </p:tavLst>
                                    </p:anim>
                                    <p:anim calcmode="lin" valueType="num">
                                      <p:cBhvr>
                                        <p:cTn id="143" dur="500" fill="hold"/>
                                        <p:tgtEl>
                                          <p:spTgt spid="40"/>
                                        </p:tgtEl>
                                        <p:attrNameLst>
                                          <p:attrName>ppt_h</p:attrName>
                                        </p:attrNameLst>
                                      </p:cBhvr>
                                      <p:tavLst>
                                        <p:tav tm="0">
                                          <p:val>
                                            <p:fltVal val="0"/>
                                          </p:val>
                                        </p:tav>
                                        <p:tav tm="100000">
                                          <p:val>
                                            <p:strVal val="#ppt_h"/>
                                          </p:val>
                                        </p:tav>
                                      </p:tavLst>
                                    </p:anim>
                                    <p:animEffect transition="in" filter="fade">
                                      <p:cBhvr>
                                        <p:cTn id="144" dur="500"/>
                                        <p:tgtEl>
                                          <p:spTgt spid="40"/>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150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矩形 2"/>
          <p:cNvSpPr>
            <a:spLocks noChangeArrowheads="1"/>
          </p:cNvSpPr>
          <p:nvPr/>
        </p:nvSpPr>
        <p:spPr bwMode="auto">
          <a:xfrm>
            <a:off x="354013" y="1539875"/>
            <a:ext cx="6032421"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10000"/>
              </a:lnSpc>
              <a:spcBef>
                <a:spcPct val="0"/>
              </a:spcBef>
              <a:spcAft>
                <a:spcPct val="0"/>
              </a:spcAft>
              <a:buClrTx/>
              <a:buSzTx/>
              <a:buFont typeface="Wingdings" pitchFamily="2" charset="2"/>
              <a:buNone/>
              <a:tabLst/>
              <a:defRPr/>
            </a:pPr>
            <a:r>
              <a:rPr kumimoji="0" lang="zh-CN" altLang="en-US" sz="2400" b="1"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rPr>
              <a:t>（一）</a:t>
            </a:r>
            <a:r>
              <a:rPr kumimoji="0" lang="zh-CN" altLang="en-US" sz="24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金融活动中的各类主体的角色与目标</a:t>
            </a:r>
            <a:endParaRPr kumimoji="0" lang="en-US" altLang="zh-CN" sz="24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endParaRPr>
          </a:p>
        </p:txBody>
      </p:sp>
      <p:sp>
        <p:nvSpPr>
          <p:cNvPr id="21509" name="文本框 12"/>
          <p:cNvSpPr txBox="1">
            <a:spLocks noChangeArrowheads="1"/>
          </p:cNvSpPr>
          <p:nvPr/>
        </p:nvSpPr>
        <p:spPr bwMode="auto">
          <a:xfrm>
            <a:off x="749300" y="37941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zh-CN" altLang="en-US" sz="2400" b="1" i="0" u="none" strike="noStrike" kern="1200" cap="none" spc="0" normalizeH="0" baseline="0" noProof="0">
                <a:ln>
                  <a:noFill/>
                </a:ln>
                <a:solidFill>
                  <a:srgbClr val="595959"/>
                </a:solidFill>
                <a:effectLst/>
                <a:uLnTx/>
                <a:uFillTx/>
                <a:latin typeface="微软雅黑" pitchFamily="34" charset="-122"/>
                <a:ea typeface="微软雅黑" pitchFamily="34" charset="-122"/>
                <a:cs typeface="+mn-cs"/>
              </a:rPr>
              <a:t>引子：金融活动与现代金融体系</a:t>
            </a:r>
          </a:p>
        </p:txBody>
      </p:sp>
      <p:sp>
        <p:nvSpPr>
          <p:cNvPr id="46" name="Line 2"/>
          <p:cNvSpPr>
            <a:spLocks noChangeShapeType="1"/>
          </p:cNvSpPr>
          <p:nvPr/>
        </p:nvSpPr>
        <p:spPr bwMode="auto">
          <a:xfrm>
            <a:off x="3178175" y="3260725"/>
            <a:ext cx="7921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47" name="Line 3"/>
          <p:cNvSpPr>
            <a:spLocks noChangeShapeType="1"/>
          </p:cNvSpPr>
          <p:nvPr/>
        </p:nvSpPr>
        <p:spPr bwMode="auto">
          <a:xfrm>
            <a:off x="3538538" y="2613025"/>
            <a:ext cx="0" cy="12239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48" name="Line 4"/>
          <p:cNvSpPr>
            <a:spLocks noChangeShapeType="1"/>
          </p:cNvSpPr>
          <p:nvPr/>
        </p:nvSpPr>
        <p:spPr bwMode="auto">
          <a:xfrm>
            <a:off x="3536950" y="2613025"/>
            <a:ext cx="433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50" name="Text Box 6"/>
          <p:cNvSpPr txBox="1">
            <a:spLocks noChangeArrowheads="1"/>
          </p:cNvSpPr>
          <p:nvPr/>
        </p:nvSpPr>
        <p:spPr bwMode="auto">
          <a:xfrm>
            <a:off x="1377950" y="2928938"/>
            <a:ext cx="1800225" cy="692150"/>
          </a:xfrm>
          <a:prstGeom prst="rect">
            <a:avLst/>
          </a:prstGeom>
          <a:solidFill>
            <a:srgbClr val="00B050"/>
          </a:solidFill>
          <a:ln>
            <a:headEnd/>
            <a:tailEnd/>
          </a:ln>
        </p:spPr>
        <p:style>
          <a:lnRef idx="2">
            <a:schemeClr val="accent4"/>
          </a:lnRef>
          <a:fillRef idx="1">
            <a:schemeClr val="lt1"/>
          </a:fillRef>
          <a:effectRef idx="0">
            <a:schemeClr val="accent4"/>
          </a:effectRef>
          <a:fontRef idx="minor">
            <a:schemeClr val="dk1"/>
          </a:fontRef>
        </p:style>
        <p:txBody>
          <a:bodyPr wrap="none" lIns="92075" tIns="46038" rIns="92075" bIns="46038"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8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政府的财政</a:t>
            </a:r>
          </a:p>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8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收支与金融</a:t>
            </a:r>
          </a:p>
        </p:txBody>
      </p:sp>
      <p:sp>
        <p:nvSpPr>
          <p:cNvPr id="51" name="Text Box 7"/>
          <p:cNvSpPr txBox="1">
            <a:spLocks noChangeArrowheads="1"/>
          </p:cNvSpPr>
          <p:nvPr/>
        </p:nvSpPr>
        <p:spPr bwMode="auto">
          <a:xfrm>
            <a:off x="3970338" y="3621088"/>
            <a:ext cx="2881312" cy="503237"/>
          </a:xfrm>
          <a:prstGeom prst="rect">
            <a:avLst/>
          </a:prstGeom>
          <a:solidFill>
            <a:srgbClr val="00B050"/>
          </a:solidFill>
          <a:ln w="38100" algn="ctr">
            <a:solidFill>
              <a:schemeClr val="tx1"/>
            </a:solidFill>
            <a:miter lim="800000"/>
            <a:headEnd/>
            <a:tailEnd/>
          </a:ln>
        </p:spPr>
        <p:txBody>
          <a:bodyPr wrap="none"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政府投资</a:t>
            </a:r>
          </a:p>
        </p:txBody>
      </p:sp>
      <p:sp>
        <p:nvSpPr>
          <p:cNvPr id="52" name="Text Box 8"/>
          <p:cNvSpPr txBox="1">
            <a:spLocks noChangeArrowheads="1"/>
          </p:cNvSpPr>
          <p:nvPr/>
        </p:nvSpPr>
        <p:spPr bwMode="auto">
          <a:xfrm>
            <a:off x="1154430" y="4992688"/>
            <a:ext cx="2096770" cy="860425"/>
          </a:xfrm>
          <a:prstGeom prst="rect">
            <a:avLst/>
          </a:prstGeom>
          <a:solidFill>
            <a:srgbClr val="0070C0"/>
          </a:solidFill>
          <a:ln>
            <a:headEnd/>
            <a:tailEnd/>
          </a:ln>
        </p:spPr>
        <p:style>
          <a:lnRef idx="2">
            <a:schemeClr val="accent4"/>
          </a:lnRef>
          <a:fillRef idx="1">
            <a:schemeClr val="lt1"/>
          </a:fillRef>
          <a:effectRef idx="0">
            <a:schemeClr val="accent4"/>
          </a:effectRef>
          <a:fontRef idx="minor">
            <a:schemeClr val="dk1"/>
          </a:fontRef>
        </p:style>
        <p:txBody>
          <a:bodyPr wrap="none" lIns="92075" tIns="46038" rIns="92075" bIns="46038"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20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开放条件下各部</a:t>
            </a:r>
          </a:p>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20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门的金融活动</a:t>
            </a:r>
          </a:p>
        </p:txBody>
      </p:sp>
      <p:sp>
        <p:nvSpPr>
          <p:cNvPr id="53" name="Text Box 9"/>
          <p:cNvSpPr txBox="1">
            <a:spLocks noChangeArrowheads="1"/>
          </p:cNvSpPr>
          <p:nvPr/>
        </p:nvSpPr>
        <p:spPr bwMode="auto">
          <a:xfrm>
            <a:off x="3970338" y="4557713"/>
            <a:ext cx="2881312" cy="503237"/>
          </a:xfrm>
          <a:prstGeom prst="rect">
            <a:avLst/>
          </a:prstGeom>
          <a:solidFill>
            <a:schemeClr val="accent1"/>
          </a:solidFill>
          <a:ln w="38100" algn="ctr">
            <a:solidFill>
              <a:schemeClr val="tx1"/>
            </a:solidFill>
            <a:miter lim="800000"/>
            <a:headEnd/>
            <a:tailEnd/>
          </a:ln>
        </p:spPr>
        <p:txBody>
          <a:bodyPr wrap="none"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国际支付与结算</a:t>
            </a:r>
          </a:p>
        </p:txBody>
      </p:sp>
      <p:sp>
        <p:nvSpPr>
          <p:cNvPr id="54" name="Line 10"/>
          <p:cNvSpPr>
            <a:spLocks noChangeShapeType="1"/>
          </p:cNvSpPr>
          <p:nvPr/>
        </p:nvSpPr>
        <p:spPr bwMode="auto">
          <a:xfrm flipV="1">
            <a:off x="3525520" y="3825558"/>
            <a:ext cx="433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55" name="Text Box 11"/>
          <p:cNvSpPr txBox="1">
            <a:spLocks noChangeArrowheads="1"/>
          </p:cNvSpPr>
          <p:nvPr/>
        </p:nvSpPr>
        <p:spPr bwMode="auto">
          <a:xfrm>
            <a:off x="3970338" y="5842000"/>
            <a:ext cx="2881312" cy="515938"/>
          </a:xfrm>
          <a:prstGeom prst="rect">
            <a:avLst/>
          </a:prstGeom>
          <a:solidFill>
            <a:schemeClr val="accent1"/>
          </a:solidFill>
          <a:ln w="38100" algn="ctr">
            <a:solidFill>
              <a:schemeClr val="tx1"/>
            </a:solidFill>
            <a:miter lim="800000"/>
            <a:headEnd/>
            <a:tailEnd/>
          </a:ln>
        </p:spPr>
        <p:txBody>
          <a:bodyPr wrap="none"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国际投资与资本流动</a:t>
            </a:r>
          </a:p>
        </p:txBody>
      </p:sp>
      <p:sp>
        <p:nvSpPr>
          <p:cNvPr id="56" name="Line 12"/>
          <p:cNvSpPr>
            <a:spLocks noChangeShapeType="1"/>
          </p:cNvSpPr>
          <p:nvPr/>
        </p:nvSpPr>
        <p:spPr bwMode="auto">
          <a:xfrm flipV="1">
            <a:off x="3536950" y="6142038"/>
            <a:ext cx="433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57" name="Line 13"/>
          <p:cNvSpPr>
            <a:spLocks noChangeShapeType="1"/>
          </p:cNvSpPr>
          <p:nvPr/>
        </p:nvSpPr>
        <p:spPr bwMode="auto">
          <a:xfrm>
            <a:off x="3538538" y="4845050"/>
            <a:ext cx="0" cy="12969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58" name="Line 14"/>
          <p:cNvSpPr>
            <a:spLocks noChangeShapeType="1"/>
          </p:cNvSpPr>
          <p:nvPr/>
        </p:nvSpPr>
        <p:spPr bwMode="auto">
          <a:xfrm flipV="1">
            <a:off x="3251200" y="5492750"/>
            <a:ext cx="2889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59" name="Text Box 15"/>
          <p:cNvSpPr txBox="1">
            <a:spLocks noChangeArrowheads="1"/>
          </p:cNvSpPr>
          <p:nvPr/>
        </p:nvSpPr>
        <p:spPr bwMode="auto">
          <a:xfrm>
            <a:off x="3970338" y="2973388"/>
            <a:ext cx="2881312" cy="503237"/>
          </a:xfrm>
          <a:prstGeom prst="rect">
            <a:avLst/>
          </a:prstGeom>
          <a:solidFill>
            <a:srgbClr val="00B050"/>
          </a:solidFill>
          <a:ln w="38100" algn="ctr">
            <a:solidFill>
              <a:schemeClr val="tx1"/>
            </a:solidFill>
            <a:miter lim="800000"/>
            <a:headEnd/>
            <a:tailEnd/>
          </a:ln>
        </p:spPr>
        <p:txBody>
          <a:bodyPr wrap="none"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公债融资</a:t>
            </a:r>
          </a:p>
        </p:txBody>
      </p:sp>
      <p:sp>
        <p:nvSpPr>
          <p:cNvPr id="60" name="Text Box 16"/>
          <p:cNvSpPr txBox="1">
            <a:spLocks noChangeArrowheads="1"/>
          </p:cNvSpPr>
          <p:nvPr/>
        </p:nvSpPr>
        <p:spPr bwMode="auto">
          <a:xfrm>
            <a:off x="3970338" y="2325688"/>
            <a:ext cx="2881312" cy="503237"/>
          </a:xfrm>
          <a:prstGeom prst="rect">
            <a:avLst/>
          </a:prstGeom>
          <a:solidFill>
            <a:srgbClr val="00B050"/>
          </a:solidFill>
          <a:ln w="38100" algn="ctr">
            <a:solidFill>
              <a:schemeClr val="tx1"/>
            </a:solidFill>
            <a:miter lim="800000"/>
            <a:headEnd/>
            <a:tailEnd/>
          </a:ln>
        </p:spPr>
        <p:txBody>
          <a:bodyPr wrap="none"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财政收支与政策安排</a:t>
            </a:r>
          </a:p>
        </p:txBody>
      </p:sp>
      <p:sp>
        <p:nvSpPr>
          <p:cNvPr id="61" name="Text Box 17"/>
          <p:cNvSpPr txBox="1">
            <a:spLocks noChangeArrowheads="1"/>
          </p:cNvSpPr>
          <p:nvPr/>
        </p:nvSpPr>
        <p:spPr bwMode="auto">
          <a:xfrm>
            <a:off x="3970338" y="5205413"/>
            <a:ext cx="2881312" cy="503237"/>
          </a:xfrm>
          <a:prstGeom prst="rect">
            <a:avLst/>
          </a:prstGeom>
          <a:solidFill>
            <a:schemeClr val="accent1"/>
          </a:solidFill>
          <a:ln w="38100" algn="ctr">
            <a:solidFill>
              <a:schemeClr val="tx1"/>
            </a:solidFill>
            <a:miter lim="800000"/>
            <a:headEnd/>
            <a:tailEnd/>
          </a:ln>
        </p:spPr>
        <p:txBody>
          <a:bodyPr wrap="none"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贸易融资与国际信用</a:t>
            </a:r>
          </a:p>
        </p:txBody>
      </p:sp>
      <p:sp>
        <p:nvSpPr>
          <p:cNvPr id="62" name="Line 18"/>
          <p:cNvSpPr>
            <a:spLocks noChangeShapeType="1"/>
          </p:cNvSpPr>
          <p:nvPr/>
        </p:nvSpPr>
        <p:spPr bwMode="auto">
          <a:xfrm flipV="1">
            <a:off x="3536950" y="5492750"/>
            <a:ext cx="433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64" name="Line 20"/>
          <p:cNvSpPr>
            <a:spLocks noChangeShapeType="1"/>
          </p:cNvSpPr>
          <p:nvPr/>
        </p:nvSpPr>
        <p:spPr bwMode="auto">
          <a:xfrm flipH="1">
            <a:off x="7137400" y="2181225"/>
            <a:ext cx="1588" cy="1009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65" name="Line 21"/>
          <p:cNvSpPr>
            <a:spLocks noChangeShapeType="1"/>
          </p:cNvSpPr>
          <p:nvPr/>
        </p:nvSpPr>
        <p:spPr bwMode="auto">
          <a:xfrm flipV="1">
            <a:off x="6869430" y="2616200"/>
            <a:ext cx="558483" cy="127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66" name="Line 22"/>
          <p:cNvSpPr>
            <a:spLocks noChangeShapeType="1"/>
          </p:cNvSpPr>
          <p:nvPr/>
        </p:nvSpPr>
        <p:spPr bwMode="auto">
          <a:xfrm flipV="1">
            <a:off x="7131050" y="3186745"/>
            <a:ext cx="2968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67" name="Text Box 23"/>
          <p:cNvSpPr txBox="1">
            <a:spLocks noChangeArrowheads="1"/>
          </p:cNvSpPr>
          <p:nvPr/>
        </p:nvSpPr>
        <p:spPr bwMode="auto">
          <a:xfrm>
            <a:off x="7427913" y="2504440"/>
            <a:ext cx="2087562" cy="361950"/>
          </a:xfrm>
          <a:prstGeom prst="rect">
            <a:avLst/>
          </a:prstGeom>
          <a:solidFill>
            <a:srgbClr val="00B050"/>
          </a:solidFill>
          <a:ln>
            <a:headEnd/>
            <a:tailEnd/>
          </a:ln>
        </p:spPr>
        <p:style>
          <a:lnRef idx="2">
            <a:schemeClr val="accent4"/>
          </a:lnRef>
          <a:fillRef idx="1">
            <a:schemeClr val="lt1"/>
          </a:fillRef>
          <a:effectRef idx="0">
            <a:schemeClr val="accent4"/>
          </a:effectRef>
          <a:fontRef idx="minor">
            <a:schemeClr val="dk1"/>
          </a:fontRef>
        </p:style>
        <p:txBody>
          <a:bodyPr wrap="none" lIns="92075" tIns="46038" rIns="92075" bIns="46038"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财政盈余与赤字</a:t>
            </a:r>
          </a:p>
        </p:txBody>
      </p:sp>
      <p:sp>
        <p:nvSpPr>
          <p:cNvPr id="68" name="Text Box 24"/>
          <p:cNvSpPr txBox="1">
            <a:spLocks noChangeArrowheads="1"/>
          </p:cNvSpPr>
          <p:nvPr/>
        </p:nvSpPr>
        <p:spPr bwMode="auto">
          <a:xfrm>
            <a:off x="7427913" y="2993390"/>
            <a:ext cx="2087562" cy="358775"/>
          </a:xfrm>
          <a:prstGeom prst="rect">
            <a:avLst/>
          </a:prstGeom>
          <a:solidFill>
            <a:srgbClr val="00B050"/>
          </a:solidFill>
          <a:ln>
            <a:headEnd/>
            <a:tailEnd/>
          </a:ln>
        </p:spPr>
        <p:style>
          <a:lnRef idx="2">
            <a:schemeClr val="accent4"/>
          </a:lnRef>
          <a:fillRef idx="1">
            <a:schemeClr val="lt1"/>
          </a:fillRef>
          <a:effectRef idx="0">
            <a:schemeClr val="accent4"/>
          </a:effectRef>
          <a:fontRef idx="minor">
            <a:schemeClr val="dk1"/>
          </a:fontRef>
        </p:style>
        <p:txBody>
          <a:bodyPr wrap="none" lIns="92075" tIns="46038" rIns="92075" bIns="46038"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财政政策安排</a:t>
            </a:r>
          </a:p>
        </p:txBody>
      </p:sp>
      <p:sp>
        <p:nvSpPr>
          <p:cNvPr id="69" name="Line 25"/>
          <p:cNvSpPr>
            <a:spLocks noChangeShapeType="1"/>
          </p:cNvSpPr>
          <p:nvPr/>
        </p:nvSpPr>
        <p:spPr bwMode="auto">
          <a:xfrm flipV="1">
            <a:off x="3536950" y="4845050"/>
            <a:ext cx="433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70" name="Text Box 26"/>
          <p:cNvSpPr txBox="1">
            <a:spLocks noChangeArrowheads="1"/>
          </p:cNvSpPr>
          <p:nvPr/>
        </p:nvSpPr>
        <p:spPr bwMode="auto">
          <a:xfrm>
            <a:off x="7427913" y="2038350"/>
            <a:ext cx="2087562" cy="358775"/>
          </a:xfrm>
          <a:prstGeom prst="rect">
            <a:avLst/>
          </a:prstGeom>
          <a:solidFill>
            <a:srgbClr val="00B050"/>
          </a:solidFill>
          <a:ln>
            <a:headEnd/>
            <a:tailEnd/>
          </a:ln>
        </p:spPr>
        <p:style>
          <a:lnRef idx="2">
            <a:schemeClr val="accent4"/>
          </a:lnRef>
          <a:fillRef idx="1">
            <a:schemeClr val="lt1"/>
          </a:fillRef>
          <a:effectRef idx="0">
            <a:schemeClr val="accent4"/>
          </a:effectRef>
          <a:fontRef idx="minor">
            <a:schemeClr val="dk1"/>
          </a:fontRef>
        </p:style>
        <p:txBody>
          <a:bodyPr wrap="none" lIns="92075" tIns="46038" rIns="92075" bIns="46038"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财政收支</a:t>
            </a:r>
          </a:p>
        </p:txBody>
      </p:sp>
      <p:sp>
        <p:nvSpPr>
          <p:cNvPr id="71" name="Line 27"/>
          <p:cNvSpPr>
            <a:spLocks noChangeShapeType="1"/>
          </p:cNvSpPr>
          <p:nvPr/>
        </p:nvSpPr>
        <p:spPr bwMode="auto">
          <a:xfrm flipV="1">
            <a:off x="7138988" y="2181225"/>
            <a:ext cx="2889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72" name="Line 28"/>
          <p:cNvSpPr>
            <a:spLocks noChangeShapeType="1"/>
          </p:cNvSpPr>
          <p:nvPr/>
        </p:nvSpPr>
        <p:spPr bwMode="auto">
          <a:xfrm flipH="1">
            <a:off x="7137400" y="4341813"/>
            <a:ext cx="1588" cy="1009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73" name="Line 29"/>
          <p:cNvSpPr>
            <a:spLocks noChangeShapeType="1"/>
          </p:cNvSpPr>
          <p:nvPr/>
        </p:nvSpPr>
        <p:spPr bwMode="auto">
          <a:xfrm>
            <a:off x="7138988" y="4773613"/>
            <a:ext cx="288925" cy="31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74" name="Line 30"/>
          <p:cNvSpPr>
            <a:spLocks noChangeShapeType="1"/>
          </p:cNvSpPr>
          <p:nvPr/>
        </p:nvSpPr>
        <p:spPr bwMode="auto">
          <a:xfrm>
            <a:off x="7138988" y="5349875"/>
            <a:ext cx="288925"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75" name="Text Box 31"/>
          <p:cNvSpPr txBox="1">
            <a:spLocks noChangeArrowheads="1"/>
          </p:cNvSpPr>
          <p:nvPr/>
        </p:nvSpPr>
        <p:spPr bwMode="auto">
          <a:xfrm>
            <a:off x="7427913" y="4665028"/>
            <a:ext cx="2159000" cy="361950"/>
          </a:xfrm>
          <a:prstGeom prst="rect">
            <a:avLst/>
          </a:prstGeom>
          <a:solidFill>
            <a:srgbClr val="0070C0"/>
          </a:solidFill>
          <a:ln>
            <a:headEnd/>
            <a:tailEnd/>
          </a:ln>
        </p:spPr>
        <p:style>
          <a:lnRef idx="2">
            <a:schemeClr val="accent4"/>
          </a:lnRef>
          <a:fillRef idx="1">
            <a:schemeClr val="lt1"/>
          </a:fillRef>
          <a:effectRef idx="0">
            <a:schemeClr val="accent4"/>
          </a:effectRef>
          <a:fontRef idx="minor">
            <a:schemeClr val="dk1"/>
          </a:fontRef>
        </p:style>
        <p:txBody>
          <a:bodyPr wrap="none" lIns="92075" tIns="46038" rIns="92075" bIns="46038"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国际结算</a:t>
            </a:r>
          </a:p>
        </p:txBody>
      </p:sp>
      <p:sp>
        <p:nvSpPr>
          <p:cNvPr id="76" name="Text Box 32"/>
          <p:cNvSpPr txBox="1">
            <a:spLocks noChangeArrowheads="1"/>
          </p:cNvSpPr>
          <p:nvPr/>
        </p:nvSpPr>
        <p:spPr bwMode="auto">
          <a:xfrm>
            <a:off x="7427913" y="5131118"/>
            <a:ext cx="2159000" cy="358775"/>
          </a:xfrm>
          <a:prstGeom prst="rect">
            <a:avLst/>
          </a:prstGeom>
          <a:solidFill>
            <a:srgbClr val="0070C0"/>
          </a:solidFill>
          <a:ln>
            <a:headEnd/>
            <a:tailEnd/>
          </a:ln>
        </p:spPr>
        <p:style>
          <a:lnRef idx="2">
            <a:schemeClr val="accent4"/>
          </a:lnRef>
          <a:fillRef idx="1">
            <a:schemeClr val="lt1"/>
          </a:fillRef>
          <a:effectRef idx="0">
            <a:schemeClr val="accent4"/>
          </a:effectRef>
          <a:fontRef idx="minor">
            <a:schemeClr val="dk1"/>
          </a:fontRef>
        </p:style>
        <p:txBody>
          <a:bodyPr wrap="none" lIns="92075" tIns="46038" rIns="92075" bIns="46038"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国际货币</a:t>
            </a:r>
          </a:p>
        </p:txBody>
      </p:sp>
      <p:sp>
        <p:nvSpPr>
          <p:cNvPr id="77" name="Text Box 33"/>
          <p:cNvSpPr txBox="1">
            <a:spLocks noChangeArrowheads="1"/>
          </p:cNvSpPr>
          <p:nvPr/>
        </p:nvSpPr>
        <p:spPr bwMode="auto">
          <a:xfrm>
            <a:off x="7427913" y="4164648"/>
            <a:ext cx="2159000" cy="358775"/>
          </a:xfrm>
          <a:prstGeom prst="rect">
            <a:avLst/>
          </a:prstGeom>
          <a:solidFill>
            <a:srgbClr val="0070C0"/>
          </a:solidFill>
          <a:ln>
            <a:headEnd/>
            <a:tailEnd/>
          </a:ln>
        </p:spPr>
        <p:style>
          <a:lnRef idx="2">
            <a:schemeClr val="accent4"/>
          </a:lnRef>
          <a:fillRef idx="1">
            <a:schemeClr val="lt1"/>
          </a:fillRef>
          <a:effectRef idx="0">
            <a:schemeClr val="accent4"/>
          </a:effectRef>
          <a:fontRef idx="minor">
            <a:schemeClr val="dk1"/>
          </a:fontRef>
        </p:style>
        <p:txBody>
          <a:bodyPr wrap="none" lIns="92075" tIns="46038" rIns="92075" bIns="46038"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国际支付</a:t>
            </a:r>
          </a:p>
        </p:txBody>
      </p:sp>
      <p:sp>
        <p:nvSpPr>
          <p:cNvPr id="78" name="Line 34"/>
          <p:cNvSpPr>
            <a:spLocks noChangeShapeType="1"/>
          </p:cNvSpPr>
          <p:nvPr/>
        </p:nvSpPr>
        <p:spPr bwMode="auto">
          <a:xfrm flipV="1">
            <a:off x="7138988" y="4341813"/>
            <a:ext cx="2889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79" name="Line 35"/>
          <p:cNvSpPr>
            <a:spLocks noChangeShapeType="1"/>
          </p:cNvSpPr>
          <p:nvPr/>
        </p:nvSpPr>
        <p:spPr bwMode="auto">
          <a:xfrm flipV="1">
            <a:off x="6851650" y="4773613"/>
            <a:ext cx="2873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1544"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fld id="{25376D04-7749-479D-99AB-B63A079F75CD}" type="datetime1">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t>2024/2/25</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
        <p:nvSpPr>
          <p:cNvPr id="21545"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546A696A-BCED-40C5-A0C1-B6AE426538A7}"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13</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39451388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circle(in)">
                                      <p:cBhvr>
                                        <p:cTn id="7" dur="2000"/>
                                        <p:tgtEl>
                                          <p:spTgt spid="5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circle(in)">
                                      <p:cBhvr>
                                        <p:cTn id="10" dur="2000"/>
                                        <p:tgtEl>
                                          <p:spTgt spid="4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circle(in)">
                                      <p:cBhvr>
                                        <p:cTn id="13" dur="2000"/>
                                        <p:tgtEl>
                                          <p:spTgt spid="4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circle(in)">
                                      <p:cBhvr>
                                        <p:cTn id="16" dur="2000"/>
                                        <p:tgtEl>
                                          <p:spTgt spid="5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circle(in)">
                                      <p:cBhvr>
                                        <p:cTn id="19" dur="2000"/>
                                        <p:tgtEl>
                                          <p:spTgt spid="4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circle(in)">
                                      <p:cBhvr>
                                        <p:cTn id="22" dur="2000"/>
                                        <p:tgtEl>
                                          <p:spTgt spid="6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circle(in)">
                                      <p:cBhvr>
                                        <p:cTn id="25" dur="2000"/>
                                        <p:tgtEl>
                                          <p:spTgt spid="5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circle(in)">
                                      <p:cBhvr>
                                        <p:cTn id="28" dur="2000"/>
                                        <p:tgtEl>
                                          <p:spTgt spid="5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circle(in)">
                                      <p:cBhvr>
                                        <p:cTn id="31" dur="2000"/>
                                        <p:tgtEl>
                                          <p:spTgt spid="6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circle(in)">
                                      <p:cBhvr>
                                        <p:cTn id="34" dur="2000"/>
                                        <p:tgtEl>
                                          <p:spTgt spid="64"/>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circle(in)">
                                      <p:cBhvr>
                                        <p:cTn id="37" dur="2000"/>
                                        <p:tgtEl>
                                          <p:spTgt spid="65"/>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circle(in)">
                                      <p:cBhvr>
                                        <p:cTn id="40" dur="2000"/>
                                        <p:tgtEl>
                                          <p:spTgt spid="7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circle(in)">
                                      <p:cBhvr>
                                        <p:cTn id="43" dur="2000"/>
                                        <p:tgtEl>
                                          <p:spTgt spid="70"/>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circle(in)">
                                      <p:cBhvr>
                                        <p:cTn id="46" dur="2000"/>
                                        <p:tgtEl>
                                          <p:spTgt spid="6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circle(in)">
                                      <p:cBhvr>
                                        <p:cTn id="49" dur="2000"/>
                                        <p:tgtEl>
                                          <p:spTgt spid="68"/>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circle(in)">
                                      <p:cBhvr>
                                        <p:cTn id="54" dur="2000"/>
                                        <p:tgtEl>
                                          <p:spTgt spid="52"/>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circle(in)">
                                      <p:cBhvr>
                                        <p:cTn id="57" dur="2000"/>
                                        <p:tgtEl>
                                          <p:spTgt spid="57"/>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circle(in)">
                                      <p:cBhvr>
                                        <p:cTn id="60" dur="2000"/>
                                        <p:tgtEl>
                                          <p:spTgt spid="62"/>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circle(in)">
                                      <p:cBhvr>
                                        <p:cTn id="63" dur="2000"/>
                                        <p:tgtEl>
                                          <p:spTgt spid="58"/>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circle(in)">
                                      <p:cBhvr>
                                        <p:cTn id="66" dur="2000"/>
                                        <p:tgtEl>
                                          <p:spTgt spid="69"/>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circle(in)">
                                      <p:cBhvr>
                                        <p:cTn id="69" dur="2000"/>
                                        <p:tgtEl>
                                          <p:spTgt spid="61"/>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circle(in)">
                                      <p:cBhvr>
                                        <p:cTn id="72" dur="2000"/>
                                        <p:tgtEl>
                                          <p:spTgt spid="55"/>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circle(in)">
                                      <p:cBhvr>
                                        <p:cTn id="75" dur="2000"/>
                                        <p:tgtEl>
                                          <p:spTgt spid="56"/>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circle(in)">
                                      <p:cBhvr>
                                        <p:cTn id="78" dur="2000"/>
                                        <p:tgtEl>
                                          <p:spTgt spid="78"/>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circle(in)">
                                      <p:cBhvr>
                                        <p:cTn id="81" dur="2000"/>
                                        <p:tgtEl>
                                          <p:spTgt spid="72"/>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74"/>
                                        </p:tgtEl>
                                        <p:attrNameLst>
                                          <p:attrName>style.visibility</p:attrName>
                                        </p:attrNameLst>
                                      </p:cBhvr>
                                      <p:to>
                                        <p:strVal val="visible"/>
                                      </p:to>
                                    </p:set>
                                    <p:animEffect transition="in" filter="circle(in)">
                                      <p:cBhvr>
                                        <p:cTn id="84" dur="2000"/>
                                        <p:tgtEl>
                                          <p:spTgt spid="74"/>
                                        </p:tgtEl>
                                      </p:cBhvr>
                                    </p:animEffect>
                                  </p:childTnLst>
                                </p:cTn>
                              </p:par>
                              <p:par>
                                <p:cTn id="85" presetID="6" presetClass="entr" presetSubtype="16" fill="hold" grpId="0" nodeType="withEffect">
                                  <p:stCondLst>
                                    <p:cond delay="0"/>
                                  </p:stCondLst>
                                  <p:childTnLst>
                                    <p:set>
                                      <p:cBhvr>
                                        <p:cTn id="86" dur="1" fill="hold">
                                          <p:stCondLst>
                                            <p:cond delay="0"/>
                                          </p:stCondLst>
                                        </p:cTn>
                                        <p:tgtEl>
                                          <p:spTgt spid="73"/>
                                        </p:tgtEl>
                                        <p:attrNameLst>
                                          <p:attrName>style.visibility</p:attrName>
                                        </p:attrNameLst>
                                      </p:cBhvr>
                                      <p:to>
                                        <p:strVal val="visible"/>
                                      </p:to>
                                    </p:set>
                                    <p:animEffect transition="in" filter="circle(in)">
                                      <p:cBhvr>
                                        <p:cTn id="87" dur="2000"/>
                                        <p:tgtEl>
                                          <p:spTgt spid="73"/>
                                        </p:tgtEl>
                                      </p:cBhvr>
                                    </p:animEffect>
                                  </p:childTnLst>
                                </p:cTn>
                              </p:par>
                              <p:par>
                                <p:cTn id="88" presetID="6" presetClass="entr" presetSubtype="16" fill="hold" grpId="0" nodeType="withEffect">
                                  <p:stCondLst>
                                    <p:cond delay="0"/>
                                  </p:stCondLst>
                                  <p:childTnLst>
                                    <p:set>
                                      <p:cBhvr>
                                        <p:cTn id="89" dur="1" fill="hold">
                                          <p:stCondLst>
                                            <p:cond delay="0"/>
                                          </p:stCondLst>
                                        </p:cTn>
                                        <p:tgtEl>
                                          <p:spTgt spid="79"/>
                                        </p:tgtEl>
                                        <p:attrNameLst>
                                          <p:attrName>style.visibility</p:attrName>
                                        </p:attrNameLst>
                                      </p:cBhvr>
                                      <p:to>
                                        <p:strVal val="visible"/>
                                      </p:to>
                                    </p:set>
                                    <p:animEffect transition="in" filter="circle(in)">
                                      <p:cBhvr>
                                        <p:cTn id="90" dur="2000"/>
                                        <p:tgtEl>
                                          <p:spTgt spid="79"/>
                                        </p:tgtEl>
                                      </p:cBhvr>
                                    </p:animEffect>
                                  </p:childTnLst>
                                </p:cTn>
                              </p:par>
                              <p:par>
                                <p:cTn id="91" presetID="6" presetClass="entr" presetSubtype="16" fill="hold" grpId="0" nodeType="with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circle(in)">
                                      <p:cBhvr>
                                        <p:cTn id="93" dur="2000"/>
                                        <p:tgtEl>
                                          <p:spTgt spid="53"/>
                                        </p:tgtEl>
                                      </p:cBhvr>
                                    </p:animEffect>
                                  </p:childTnLst>
                                </p:cTn>
                              </p:par>
                              <p:par>
                                <p:cTn id="94" presetID="6" presetClass="entr" presetSubtype="16"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circle(in)">
                                      <p:cBhvr>
                                        <p:cTn id="96" dur="2000"/>
                                        <p:tgtEl>
                                          <p:spTgt spid="77"/>
                                        </p:tgtEl>
                                      </p:cBhvr>
                                    </p:animEffect>
                                  </p:childTnLst>
                                </p:cTn>
                              </p:par>
                              <p:par>
                                <p:cTn id="97" presetID="6" presetClass="entr" presetSubtype="16" fill="hold" grpId="0" nodeType="with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circle(in)">
                                      <p:cBhvr>
                                        <p:cTn id="99" dur="2000"/>
                                        <p:tgtEl>
                                          <p:spTgt spid="75"/>
                                        </p:tgtEl>
                                      </p:cBhvr>
                                    </p:animEffect>
                                  </p:childTnLst>
                                </p:cTn>
                              </p:par>
                              <p:par>
                                <p:cTn id="100" presetID="6" presetClass="entr" presetSubtype="16" fill="hold" grpId="0" nodeType="with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circle(in)">
                                      <p:cBhvr>
                                        <p:cTn id="102"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2531"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矩形 2"/>
          <p:cNvSpPr>
            <a:spLocks noChangeArrowheads="1"/>
          </p:cNvSpPr>
          <p:nvPr/>
        </p:nvSpPr>
        <p:spPr bwMode="auto">
          <a:xfrm>
            <a:off x="354013" y="1539875"/>
            <a:ext cx="295433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（二）现代金融体系</a:t>
            </a:r>
          </a:p>
          <a:p>
            <a:pPr marL="0" marR="0" lvl="0" indent="0" algn="l" defTabSz="914400" rtl="0" eaLnBrk="1" fontAlgn="base" latinLnBrk="0" hangingPunct="1">
              <a:lnSpc>
                <a:spcPct val="110000"/>
              </a:lnSpc>
              <a:spcBef>
                <a:spcPct val="0"/>
              </a:spcBef>
              <a:spcAft>
                <a:spcPct val="0"/>
              </a:spcAft>
              <a:buClrTx/>
              <a:buSzTx/>
              <a:buFont typeface="Wingdings" pitchFamily="2" charset="2"/>
              <a:buNone/>
              <a:tabLst/>
              <a:defRPr/>
            </a:pPr>
            <a:endParaRPr kumimoji="0" lang="en-US" altLang="zh-CN" sz="24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endParaRPr>
          </a:p>
        </p:txBody>
      </p:sp>
      <p:sp>
        <p:nvSpPr>
          <p:cNvPr id="22533" name="六边形 75"/>
          <p:cNvSpPr>
            <a:spLocks noChangeArrowheads="1"/>
          </p:cNvSpPr>
          <p:nvPr/>
        </p:nvSpPr>
        <p:spPr bwMode="auto">
          <a:xfrm>
            <a:off x="1679575" y="3603625"/>
            <a:ext cx="1778000" cy="1531938"/>
          </a:xfrm>
          <a:prstGeom prst="hexagon">
            <a:avLst>
              <a:gd name="adj" fmla="val 25012"/>
              <a:gd name="vf" fmla="val 115470"/>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pitchFamily="34" charset="0"/>
              <a:ea typeface="宋体" pitchFamily="2" charset="-122"/>
              <a:cs typeface="+mn-cs"/>
            </a:endParaRPr>
          </a:p>
        </p:txBody>
      </p:sp>
      <p:sp>
        <p:nvSpPr>
          <p:cNvPr id="22534" name="六边形 78"/>
          <p:cNvSpPr>
            <a:spLocks noChangeArrowheads="1"/>
          </p:cNvSpPr>
          <p:nvPr/>
        </p:nvSpPr>
        <p:spPr bwMode="auto">
          <a:xfrm>
            <a:off x="4551363" y="3505200"/>
            <a:ext cx="1778000" cy="1533525"/>
          </a:xfrm>
          <a:prstGeom prst="hexagon">
            <a:avLst>
              <a:gd name="adj" fmla="val 24987"/>
              <a:gd name="vf" fmla="val 115470"/>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pitchFamily="34" charset="0"/>
              <a:ea typeface="宋体" pitchFamily="2" charset="-122"/>
              <a:cs typeface="+mn-cs"/>
            </a:endParaRPr>
          </a:p>
        </p:txBody>
      </p:sp>
      <p:sp>
        <p:nvSpPr>
          <p:cNvPr id="22535" name="六边形 79"/>
          <p:cNvSpPr>
            <a:spLocks noChangeArrowheads="1"/>
          </p:cNvSpPr>
          <p:nvPr/>
        </p:nvSpPr>
        <p:spPr bwMode="auto">
          <a:xfrm>
            <a:off x="7402513" y="3529013"/>
            <a:ext cx="1778000" cy="1531937"/>
          </a:xfrm>
          <a:prstGeom prst="hexagon">
            <a:avLst>
              <a:gd name="adj" fmla="val 25012"/>
              <a:gd name="vf" fmla="val 115470"/>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pitchFamily="34" charset="0"/>
              <a:ea typeface="宋体" pitchFamily="2" charset="-122"/>
              <a:cs typeface="+mn-cs"/>
            </a:endParaRPr>
          </a:p>
        </p:txBody>
      </p:sp>
      <p:sp>
        <p:nvSpPr>
          <p:cNvPr id="22536" name="椭圆 48"/>
          <p:cNvSpPr>
            <a:spLocks noChangeArrowheads="1"/>
          </p:cNvSpPr>
          <p:nvPr/>
        </p:nvSpPr>
        <p:spPr bwMode="auto">
          <a:xfrm>
            <a:off x="8004175" y="4391025"/>
            <a:ext cx="565150" cy="5651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pitchFamily="34" charset="0"/>
              <a:ea typeface="宋体" pitchFamily="2" charset="-122"/>
              <a:cs typeface="+mn-cs"/>
            </a:endParaRPr>
          </a:p>
        </p:txBody>
      </p:sp>
      <p:grpSp>
        <p:nvGrpSpPr>
          <p:cNvPr id="22537" name="组合 49"/>
          <p:cNvGrpSpPr>
            <a:grpSpLocks/>
          </p:cNvGrpSpPr>
          <p:nvPr/>
        </p:nvGrpSpPr>
        <p:grpSpPr bwMode="auto">
          <a:xfrm>
            <a:off x="2268538" y="4389438"/>
            <a:ext cx="565150" cy="566737"/>
            <a:chOff x="0" y="0"/>
            <a:chExt cx="566057" cy="566057"/>
          </a:xfrm>
        </p:grpSpPr>
        <p:sp>
          <p:nvSpPr>
            <p:cNvPr id="22557" name="椭圆 73"/>
            <p:cNvSpPr>
              <a:spLocks noChangeArrowheads="1"/>
            </p:cNvSpPr>
            <p:nvPr/>
          </p:nvSpPr>
          <p:spPr bwMode="auto">
            <a:xfrm>
              <a:off x="0" y="0"/>
              <a:ext cx="566057" cy="56605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pitchFamily="34" charset="0"/>
                <a:ea typeface="宋体" pitchFamily="2" charset="-122"/>
                <a:cs typeface="+mn-cs"/>
              </a:endParaRPr>
            </a:p>
          </p:txBody>
        </p:sp>
        <p:sp>
          <p:nvSpPr>
            <p:cNvPr id="22558" name="Freeform 95"/>
            <p:cNvSpPr>
              <a:spLocks noEditPoints="1"/>
            </p:cNvSpPr>
            <p:nvPr/>
          </p:nvSpPr>
          <p:spPr bwMode="auto">
            <a:xfrm>
              <a:off x="139887" y="126321"/>
              <a:ext cx="286284" cy="311268"/>
            </a:xfrm>
            <a:custGeom>
              <a:avLst/>
              <a:gdLst>
                <a:gd name="T0" fmla="*/ 2147483647 w 176"/>
                <a:gd name="T1" fmla="*/ 2147483647 h 192"/>
                <a:gd name="T2" fmla="*/ 2147483647 w 176"/>
                <a:gd name="T3" fmla="*/ 0 h 192"/>
                <a:gd name="T4" fmla="*/ 2147483647 w 176"/>
                <a:gd name="T5" fmla="*/ 2147483647 h 192"/>
                <a:gd name="T6" fmla="*/ 2147483647 w 176"/>
                <a:gd name="T7" fmla="*/ 2147483647 h 192"/>
                <a:gd name="T8" fmla="*/ 2147483647 w 176"/>
                <a:gd name="T9" fmla="*/ 2147483647 h 192"/>
                <a:gd name="T10" fmla="*/ 2147483647 w 176"/>
                <a:gd name="T11" fmla="*/ 2147483647 h 192"/>
                <a:gd name="T12" fmla="*/ 0 w 176"/>
                <a:gd name="T13" fmla="*/ 2147483647 h 192"/>
                <a:gd name="T14" fmla="*/ 2147483647 w 176"/>
                <a:gd name="T15" fmla="*/ 2147483647 h 192"/>
                <a:gd name="T16" fmla="*/ 2147483647 w 176"/>
                <a:gd name="T17" fmla="*/ 2147483647 h 192"/>
                <a:gd name="T18" fmla="*/ 2147483647 w 176"/>
                <a:gd name="T19" fmla="*/ 2147483647 h 192"/>
                <a:gd name="T20" fmla="*/ 2147483647 w 176"/>
                <a:gd name="T21" fmla="*/ 2147483647 h 192"/>
                <a:gd name="T22" fmla="*/ 2147483647 w 176"/>
                <a:gd name="T23" fmla="*/ 2147483647 h 192"/>
                <a:gd name="T24" fmla="*/ 2147483647 w 176"/>
                <a:gd name="T25" fmla="*/ 2147483647 h 192"/>
                <a:gd name="T26" fmla="*/ 2147483647 w 176"/>
                <a:gd name="T27" fmla="*/ 2147483647 h 192"/>
                <a:gd name="T28" fmla="*/ 2147483647 w 176"/>
                <a:gd name="T29" fmla="*/ 2147483647 h 192"/>
                <a:gd name="T30" fmla="*/ 2147483647 w 176"/>
                <a:gd name="T31" fmla="*/ 2147483647 h 192"/>
                <a:gd name="T32" fmla="*/ 2147483647 w 176"/>
                <a:gd name="T33" fmla="*/ 2147483647 h 192"/>
                <a:gd name="T34" fmla="*/ 2147483647 w 176"/>
                <a:gd name="T35" fmla="*/ 2147483647 h 192"/>
                <a:gd name="T36" fmla="*/ 2147483647 w 176"/>
                <a:gd name="T37" fmla="*/ 2147483647 h 192"/>
                <a:gd name="T38" fmla="*/ 2147483647 w 176"/>
                <a:gd name="T39" fmla="*/ 2147483647 h 192"/>
                <a:gd name="T40" fmla="*/ 2147483647 w 176"/>
                <a:gd name="T41" fmla="*/ 2147483647 h 192"/>
                <a:gd name="T42" fmla="*/ 2147483647 w 176"/>
                <a:gd name="T43" fmla="*/ 2147483647 h 192"/>
                <a:gd name="T44" fmla="*/ 2147483647 w 176"/>
                <a:gd name="T45" fmla="*/ 2147483647 h 192"/>
                <a:gd name="T46" fmla="*/ 2147483647 w 176"/>
                <a:gd name="T47" fmla="*/ 2147483647 h 192"/>
                <a:gd name="T48" fmla="*/ 2147483647 w 176"/>
                <a:gd name="T49" fmla="*/ 2147483647 h 192"/>
                <a:gd name="T50" fmla="*/ 2147483647 w 176"/>
                <a:gd name="T51" fmla="*/ 2147483647 h 192"/>
                <a:gd name="T52" fmla="*/ 2147483647 w 176"/>
                <a:gd name="T53" fmla="*/ 2147483647 h 192"/>
                <a:gd name="T54" fmla="*/ 2147483647 w 176"/>
                <a:gd name="T55" fmla="*/ 2147483647 h 192"/>
                <a:gd name="T56" fmla="*/ 2147483647 w 176"/>
                <a:gd name="T57" fmla="*/ 2147483647 h 192"/>
                <a:gd name="T58" fmla="*/ 2147483647 w 176"/>
                <a:gd name="T59" fmla="*/ 2147483647 h 192"/>
                <a:gd name="T60" fmla="*/ 2147483647 w 176"/>
                <a:gd name="T61" fmla="*/ 2147483647 h 192"/>
                <a:gd name="T62" fmla="*/ 2147483647 w 176"/>
                <a:gd name="T63" fmla="*/ 2147483647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rgbClr val="0C86B6"/>
            </a:solidFill>
            <a:ln>
              <a:noFill/>
            </a:ln>
            <a:extLst>
              <a:ext uri="{91240B29-F687-4F45-9708-019B960494DF}">
                <a14:hiddenLine xmlns:a14="http://schemas.microsoft.com/office/drawing/2010/main" w="9525">
                  <a:solidFill>
                    <a:srgbClr val="000000"/>
                  </a:solidFill>
                  <a:round/>
                  <a:headEnd/>
                  <a:tailEnd/>
                </a14:hiddenLine>
              </a:ext>
            </a:extLst>
          </p:spPr>
          <p:txBody>
            <a:bodyPr lIns="80296" tIns="40148" rIns="80296" bIns="4014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grpSp>
      <p:sp>
        <p:nvSpPr>
          <p:cNvPr id="22538" name="椭圆 53"/>
          <p:cNvSpPr>
            <a:spLocks noChangeArrowheads="1"/>
          </p:cNvSpPr>
          <p:nvPr/>
        </p:nvSpPr>
        <p:spPr bwMode="auto">
          <a:xfrm>
            <a:off x="5157788" y="3646488"/>
            <a:ext cx="565150" cy="5651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pitchFamily="34" charset="0"/>
              <a:ea typeface="宋体" pitchFamily="2" charset="-122"/>
              <a:cs typeface="+mn-cs"/>
            </a:endParaRPr>
          </a:p>
        </p:txBody>
      </p:sp>
      <p:pic>
        <p:nvPicPr>
          <p:cNvPr id="22539" name="组合 5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0825" y="3765550"/>
            <a:ext cx="2809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Freeform 6"/>
          <p:cNvSpPr>
            <a:spLocks noEditPoints="1"/>
          </p:cNvSpPr>
          <p:nvPr/>
        </p:nvSpPr>
        <p:spPr bwMode="auto">
          <a:xfrm>
            <a:off x="8162925" y="4449763"/>
            <a:ext cx="236538" cy="404812"/>
          </a:xfrm>
          <a:custGeom>
            <a:avLst/>
            <a:gdLst>
              <a:gd name="T0" fmla="*/ 2147483647 w 112"/>
              <a:gd name="T1" fmla="*/ 0 h 192"/>
              <a:gd name="T2" fmla="*/ 2147483647 w 112"/>
              <a:gd name="T3" fmla="*/ 0 h 192"/>
              <a:gd name="T4" fmla="*/ 0 w 112"/>
              <a:gd name="T5" fmla="*/ 2147483647 h 192"/>
              <a:gd name="T6" fmla="*/ 0 w 112"/>
              <a:gd name="T7" fmla="*/ 2147483647 h 192"/>
              <a:gd name="T8" fmla="*/ 2147483647 w 112"/>
              <a:gd name="T9" fmla="*/ 2147483647 h 192"/>
              <a:gd name="T10" fmla="*/ 2147483647 w 112"/>
              <a:gd name="T11" fmla="*/ 2147483647 h 192"/>
              <a:gd name="T12" fmla="*/ 2147483647 w 112"/>
              <a:gd name="T13" fmla="*/ 2147483647 h 192"/>
              <a:gd name="T14" fmla="*/ 2147483647 w 112"/>
              <a:gd name="T15" fmla="*/ 2147483647 h 192"/>
              <a:gd name="T16" fmla="*/ 2147483647 w 112"/>
              <a:gd name="T17" fmla="*/ 0 h 192"/>
              <a:gd name="T18" fmla="*/ 2147483647 w 112"/>
              <a:gd name="T19" fmla="*/ 2147483647 h 192"/>
              <a:gd name="T20" fmla="*/ 2147483647 w 112"/>
              <a:gd name="T21" fmla="*/ 2147483647 h 192"/>
              <a:gd name="T22" fmla="*/ 2147483647 w 112"/>
              <a:gd name="T23" fmla="*/ 2147483647 h 192"/>
              <a:gd name="T24" fmla="*/ 2147483647 w 112"/>
              <a:gd name="T25" fmla="*/ 2147483647 h 192"/>
              <a:gd name="T26" fmla="*/ 2147483647 w 112"/>
              <a:gd name="T27" fmla="*/ 2147483647 h 192"/>
              <a:gd name="T28" fmla="*/ 2147483647 w 112"/>
              <a:gd name="T29" fmla="*/ 2147483647 h 192"/>
              <a:gd name="T30" fmla="*/ 2147483647 w 112"/>
              <a:gd name="T31" fmla="*/ 2147483647 h 192"/>
              <a:gd name="T32" fmla="*/ 2147483647 w 112"/>
              <a:gd name="T33" fmla="*/ 2147483647 h 192"/>
              <a:gd name="T34" fmla="*/ 2147483647 w 112"/>
              <a:gd name="T35" fmla="*/ 2147483647 h 192"/>
              <a:gd name="T36" fmla="*/ 2147483647 w 112"/>
              <a:gd name="T37" fmla="*/ 2147483647 h 192"/>
              <a:gd name="T38" fmla="*/ 2147483647 w 112"/>
              <a:gd name="T39" fmla="*/ 2147483647 h 192"/>
              <a:gd name="T40" fmla="*/ 2147483647 w 112"/>
              <a:gd name="T41" fmla="*/ 2147483647 h 192"/>
              <a:gd name="T42" fmla="*/ 2147483647 w 112"/>
              <a:gd name="T43" fmla="*/ 2147483647 h 192"/>
              <a:gd name="T44" fmla="*/ 2147483647 w 112"/>
              <a:gd name="T45" fmla="*/ 2147483647 h 192"/>
              <a:gd name="T46" fmla="*/ 2147483647 w 112"/>
              <a:gd name="T47" fmla="*/ 2147483647 h 192"/>
              <a:gd name="T48" fmla="*/ 2147483647 w 112"/>
              <a:gd name="T49" fmla="*/ 2147483647 h 192"/>
              <a:gd name="T50" fmla="*/ 2147483647 w 112"/>
              <a:gd name="T51" fmla="*/ 2147483647 h 192"/>
              <a:gd name="T52" fmla="*/ 2147483647 w 112"/>
              <a:gd name="T53" fmla="*/ 2147483647 h 192"/>
              <a:gd name="T54" fmla="*/ 2147483647 w 112"/>
              <a:gd name="T55" fmla="*/ 2147483647 h 192"/>
              <a:gd name="T56" fmla="*/ 2147483647 w 112"/>
              <a:gd name="T57" fmla="*/ 2147483647 h 192"/>
              <a:gd name="T58" fmla="*/ 2147483647 w 112"/>
              <a:gd name="T59" fmla="*/ 2147483647 h 192"/>
              <a:gd name="T60" fmla="*/ 2147483647 w 112"/>
              <a:gd name="T61" fmla="*/ 2147483647 h 192"/>
              <a:gd name="T62" fmla="*/ 2147483647 w 112"/>
              <a:gd name="T63" fmla="*/ 2147483647 h 192"/>
              <a:gd name="T64" fmla="*/ 2147483647 w 112"/>
              <a:gd name="T65" fmla="*/ 2147483647 h 192"/>
              <a:gd name="T66" fmla="*/ 2147483647 w 112"/>
              <a:gd name="T67" fmla="*/ 2147483647 h 192"/>
              <a:gd name="T68" fmla="*/ 2147483647 w 112"/>
              <a:gd name="T69" fmla="*/ 2147483647 h 192"/>
              <a:gd name="T70" fmla="*/ 2147483647 w 112"/>
              <a:gd name="T71" fmla="*/ 2147483647 h 192"/>
              <a:gd name="T72" fmla="*/ 2147483647 w 112"/>
              <a:gd name="T73" fmla="*/ 2147483647 h 192"/>
              <a:gd name="T74" fmla="*/ 2147483647 w 11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52" y="16"/>
                </a:moveTo>
                <a:cubicBezTo>
                  <a:pt x="60" y="16"/>
                  <a:pt x="60" y="16"/>
                  <a:pt x="60" y="16"/>
                </a:cubicBezTo>
                <a:cubicBezTo>
                  <a:pt x="62" y="16"/>
                  <a:pt x="64" y="18"/>
                  <a:pt x="64" y="20"/>
                </a:cubicBezTo>
                <a:cubicBezTo>
                  <a:pt x="64" y="22"/>
                  <a:pt x="62" y="24"/>
                  <a:pt x="60" y="24"/>
                </a:cubicBezTo>
                <a:cubicBezTo>
                  <a:pt x="52" y="24"/>
                  <a:pt x="52" y="24"/>
                  <a:pt x="52" y="24"/>
                </a:cubicBezTo>
                <a:cubicBezTo>
                  <a:pt x="50" y="24"/>
                  <a:pt x="48" y="22"/>
                  <a:pt x="48" y="20"/>
                </a:cubicBezTo>
                <a:cubicBezTo>
                  <a:pt x="48" y="18"/>
                  <a:pt x="50" y="16"/>
                  <a:pt x="52" y="16"/>
                </a:cubicBezTo>
                <a:close/>
                <a:moveTo>
                  <a:pt x="33" y="17"/>
                </a:moveTo>
                <a:cubicBezTo>
                  <a:pt x="35" y="16"/>
                  <a:pt x="38" y="16"/>
                  <a:pt x="39" y="17"/>
                </a:cubicBezTo>
                <a:cubicBezTo>
                  <a:pt x="40" y="18"/>
                  <a:pt x="40" y="19"/>
                  <a:pt x="40" y="20"/>
                </a:cubicBezTo>
                <a:cubicBezTo>
                  <a:pt x="40" y="21"/>
                  <a:pt x="40" y="22"/>
                  <a:pt x="39" y="23"/>
                </a:cubicBezTo>
                <a:cubicBezTo>
                  <a:pt x="38" y="23"/>
                  <a:pt x="37" y="24"/>
                  <a:pt x="36" y="24"/>
                </a:cubicBezTo>
                <a:cubicBezTo>
                  <a:pt x="35" y="24"/>
                  <a:pt x="34" y="23"/>
                  <a:pt x="33" y="23"/>
                </a:cubicBezTo>
                <a:cubicBezTo>
                  <a:pt x="33" y="22"/>
                  <a:pt x="32" y="21"/>
                  <a:pt x="32" y="20"/>
                </a:cubicBezTo>
                <a:cubicBezTo>
                  <a:pt x="32" y="19"/>
                  <a:pt x="33" y="18"/>
                  <a:pt x="33" y="17"/>
                </a:cubicBezTo>
                <a:close/>
                <a:moveTo>
                  <a:pt x="56" y="176"/>
                </a:moveTo>
                <a:cubicBezTo>
                  <a:pt x="50" y="176"/>
                  <a:pt x="44" y="170"/>
                  <a:pt x="44" y="164"/>
                </a:cubicBezTo>
                <a:cubicBezTo>
                  <a:pt x="44" y="157"/>
                  <a:pt x="50" y="152"/>
                  <a:pt x="56" y="152"/>
                </a:cubicBezTo>
                <a:cubicBezTo>
                  <a:pt x="63" y="152"/>
                  <a:pt x="68" y="157"/>
                  <a:pt x="68" y="164"/>
                </a:cubicBezTo>
                <a:cubicBezTo>
                  <a:pt x="68" y="170"/>
                  <a:pt x="63" y="176"/>
                  <a:pt x="56" y="176"/>
                </a:cubicBezTo>
                <a:close/>
                <a:moveTo>
                  <a:pt x="96" y="140"/>
                </a:moveTo>
                <a:cubicBezTo>
                  <a:pt x="96" y="142"/>
                  <a:pt x="94" y="144"/>
                  <a:pt x="92"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92" y="32"/>
                  <a:pt x="92" y="32"/>
                  <a:pt x="92" y="32"/>
                </a:cubicBezTo>
                <a:cubicBezTo>
                  <a:pt x="94" y="32"/>
                  <a:pt x="96" y="34"/>
                  <a:pt x="96" y="36"/>
                </a:cubicBezTo>
                <a:lnTo>
                  <a:pt x="96" y="140"/>
                </a:lnTo>
                <a:close/>
              </a:path>
            </a:pathLst>
          </a:custGeom>
          <a:solidFill>
            <a:srgbClr val="0C86B6"/>
          </a:solidFill>
          <a:ln>
            <a:noFill/>
          </a:ln>
          <a:extLst>
            <a:ext uri="{91240B29-F687-4F45-9708-019B960494DF}">
              <a14:hiddenLine xmlns:a14="http://schemas.microsoft.com/office/drawing/2010/main" w="9525">
                <a:solidFill>
                  <a:srgbClr val="000000"/>
                </a:solidFill>
                <a:round/>
                <a:headEnd/>
                <a:tailEnd/>
              </a14:hiddenLine>
            </a:ext>
          </a:extLst>
        </p:spPr>
        <p:txBody>
          <a:bodyPr lIns="80296" tIns="40148" rIns="80296" bIns="4014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2541" name="文本框 81"/>
          <p:cNvSpPr txBox="1">
            <a:spLocks noChangeArrowheads="1"/>
          </p:cNvSpPr>
          <p:nvPr/>
        </p:nvSpPr>
        <p:spPr bwMode="auto">
          <a:xfrm>
            <a:off x="1997075" y="3892550"/>
            <a:ext cx="1316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zh-CN" sz="18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1.</a:t>
            </a:r>
            <a:r>
              <a:rPr kumimoji="0" lang="zh-CN" altLang="en-US" sz="18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基础要素</a:t>
            </a:r>
          </a:p>
        </p:txBody>
      </p:sp>
      <p:sp>
        <p:nvSpPr>
          <p:cNvPr id="22542" name="文本框 82"/>
          <p:cNvSpPr txBox="1">
            <a:spLocks noChangeArrowheads="1"/>
          </p:cNvSpPr>
          <p:nvPr/>
        </p:nvSpPr>
        <p:spPr bwMode="auto">
          <a:xfrm>
            <a:off x="3433763" y="3783013"/>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zh-CN" altLang="en-US" sz="18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添加标题</a:t>
            </a:r>
          </a:p>
        </p:txBody>
      </p:sp>
      <p:sp>
        <p:nvSpPr>
          <p:cNvPr id="22543" name="文本框 84"/>
          <p:cNvSpPr txBox="1">
            <a:spLocks noChangeArrowheads="1"/>
          </p:cNvSpPr>
          <p:nvPr/>
        </p:nvSpPr>
        <p:spPr bwMode="auto">
          <a:xfrm>
            <a:off x="4797425" y="4559300"/>
            <a:ext cx="1316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zh-CN" sz="18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2.</a:t>
            </a:r>
            <a:r>
              <a:rPr kumimoji="0" lang="zh-CN" altLang="en-US" sz="18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框架体系</a:t>
            </a:r>
          </a:p>
        </p:txBody>
      </p:sp>
      <p:sp>
        <p:nvSpPr>
          <p:cNvPr id="22544" name="文本框 85"/>
          <p:cNvSpPr txBox="1">
            <a:spLocks noChangeArrowheads="1"/>
          </p:cNvSpPr>
          <p:nvPr/>
        </p:nvSpPr>
        <p:spPr bwMode="auto">
          <a:xfrm>
            <a:off x="7737475" y="379095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zh-CN" altLang="en-US" sz="18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运行机制</a:t>
            </a:r>
          </a:p>
        </p:txBody>
      </p:sp>
      <p:cxnSp>
        <p:nvCxnSpPr>
          <p:cNvPr id="22545" name="直接连接符 88"/>
          <p:cNvCxnSpPr>
            <a:cxnSpLocks noChangeShapeType="1"/>
          </p:cNvCxnSpPr>
          <p:nvPr/>
        </p:nvCxnSpPr>
        <p:spPr bwMode="auto">
          <a:xfrm>
            <a:off x="4908550" y="5094288"/>
            <a:ext cx="1063625" cy="0"/>
          </a:xfrm>
          <a:prstGeom prst="line">
            <a:avLst/>
          </a:prstGeom>
          <a:noFill/>
          <a:ln w="28575">
            <a:solidFill>
              <a:srgbClr val="525252"/>
            </a:solidFill>
            <a:round/>
            <a:headEnd/>
            <a:tailEnd/>
          </a:ln>
          <a:extLst>
            <a:ext uri="{909E8E84-426E-40DD-AFC4-6F175D3DCCD1}">
              <a14:hiddenFill xmlns:a14="http://schemas.microsoft.com/office/drawing/2010/main">
                <a:noFill/>
              </a14:hiddenFill>
            </a:ext>
          </a:extLst>
        </p:spPr>
      </p:cxnSp>
      <p:cxnSp>
        <p:nvCxnSpPr>
          <p:cNvPr id="22546" name="直接连接符 90"/>
          <p:cNvCxnSpPr>
            <a:cxnSpLocks noChangeShapeType="1"/>
          </p:cNvCxnSpPr>
          <p:nvPr/>
        </p:nvCxnSpPr>
        <p:spPr bwMode="auto">
          <a:xfrm>
            <a:off x="2019300" y="3548063"/>
            <a:ext cx="1063625" cy="0"/>
          </a:xfrm>
          <a:prstGeom prst="line">
            <a:avLst/>
          </a:prstGeom>
          <a:noFill/>
          <a:ln w="28575">
            <a:solidFill>
              <a:srgbClr val="0C86B6"/>
            </a:solidFill>
            <a:round/>
            <a:headEnd/>
            <a:tailEnd/>
          </a:ln>
          <a:extLst>
            <a:ext uri="{909E8E84-426E-40DD-AFC4-6F175D3DCCD1}">
              <a14:hiddenFill xmlns:a14="http://schemas.microsoft.com/office/drawing/2010/main">
                <a:noFill/>
              </a14:hiddenFill>
            </a:ext>
          </a:extLst>
        </p:spPr>
      </p:cxnSp>
      <p:cxnSp>
        <p:nvCxnSpPr>
          <p:cNvPr id="22547" name="直接连接符 92"/>
          <p:cNvCxnSpPr>
            <a:cxnSpLocks noChangeShapeType="1"/>
          </p:cNvCxnSpPr>
          <p:nvPr/>
        </p:nvCxnSpPr>
        <p:spPr bwMode="auto">
          <a:xfrm>
            <a:off x="7759700" y="3517900"/>
            <a:ext cx="1063625" cy="0"/>
          </a:xfrm>
          <a:prstGeom prst="line">
            <a:avLst/>
          </a:prstGeom>
          <a:noFill/>
          <a:ln w="28575">
            <a:solidFill>
              <a:srgbClr val="0C86B6"/>
            </a:solidFill>
            <a:round/>
            <a:headEnd/>
            <a:tailEnd/>
          </a:ln>
          <a:extLst>
            <a:ext uri="{909E8E84-426E-40DD-AFC4-6F175D3DCCD1}">
              <a14:hiddenFill xmlns:a14="http://schemas.microsoft.com/office/drawing/2010/main">
                <a:noFill/>
              </a14:hiddenFill>
            </a:ext>
          </a:extLst>
        </p:spPr>
      </p:cxnSp>
      <p:cxnSp>
        <p:nvCxnSpPr>
          <p:cNvPr id="22548" name="直接箭头连接符 93"/>
          <p:cNvCxnSpPr>
            <a:cxnSpLocks noChangeShapeType="1"/>
          </p:cNvCxnSpPr>
          <p:nvPr/>
        </p:nvCxnSpPr>
        <p:spPr bwMode="auto">
          <a:xfrm flipV="1">
            <a:off x="2568575" y="2981325"/>
            <a:ext cx="0" cy="566738"/>
          </a:xfrm>
          <a:prstGeom prst="straightConnector1">
            <a:avLst/>
          </a:prstGeom>
          <a:noFill/>
          <a:ln w="19050">
            <a:solidFill>
              <a:srgbClr val="0C86B6"/>
            </a:solidFill>
            <a:round/>
            <a:headEnd/>
            <a:tailEnd type="triangle" w="med" len="med"/>
          </a:ln>
          <a:extLst>
            <a:ext uri="{909E8E84-426E-40DD-AFC4-6F175D3DCCD1}">
              <a14:hiddenFill xmlns:a14="http://schemas.microsoft.com/office/drawing/2010/main">
                <a:noFill/>
              </a14:hiddenFill>
            </a:ext>
          </a:extLst>
        </p:spPr>
      </p:cxnSp>
      <p:cxnSp>
        <p:nvCxnSpPr>
          <p:cNvPr id="22549" name="直接箭头连接符 95"/>
          <p:cNvCxnSpPr>
            <a:cxnSpLocks noChangeShapeType="1"/>
          </p:cNvCxnSpPr>
          <p:nvPr/>
        </p:nvCxnSpPr>
        <p:spPr bwMode="auto">
          <a:xfrm flipV="1">
            <a:off x="8281988" y="2944813"/>
            <a:ext cx="0" cy="566737"/>
          </a:xfrm>
          <a:prstGeom prst="straightConnector1">
            <a:avLst/>
          </a:prstGeom>
          <a:noFill/>
          <a:ln w="19050">
            <a:solidFill>
              <a:srgbClr val="0C86B6"/>
            </a:solidFill>
            <a:round/>
            <a:headEnd/>
            <a:tailEnd type="triangle" w="med" len="med"/>
          </a:ln>
          <a:extLst>
            <a:ext uri="{909E8E84-426E-40DD-AFC4-6F175D3DCCD1}">
              <a14:hiddenFill xmlns:a14="http://schemas.microsoft.com/office/drawing/2010/main">
                <a:noFill/>
              </a14:hiddenFill>
            </a:ext>
          </a:extLst>
        </p:spPr>
      </p:cxnSp>
      <p:cxnSp>
        <p:nvCxnSpPr>
          <p:cNvPr id="22550" name="直接箭头连接符 97"/>
          <p:cNvCxnSpPr>
            <a:cxnSpLocks noChangeShapeType="1"/>
          </p:cNvCxnSpPr>
          <p:nvPr/>
        </p:nvCxnSpPr>
        <p:spPr bwMode="auto">
          <a:xfrm>
            <a:off x="5426075" y="5072063"/>
            <a:ext cx="0" cy="479425"/>
          </a:xfrm>
          <a:prstGeom prst="straightConnector1">
            <a:avLst/>
          </a:prstGeom>
          <a:noFill/>
          <a:ln w="19050">
            <a:solidFill>
              <a:srgbClr val="525252"/>
            </a:solidFill>
            <a:round/>
            <a:headEnd/>
            <a:tailEnd type="triangle" w="med" len="med"/>
          </a:ln>
          <a:extLst>
            <a:ext uri="{909E8E84-426E-40DD-AFC4-6F175D3DCCD1}">
              <a14:hiddenFill xmlns:a14="http://schemas.microsoft.com/office/drawing/2010/main">
                <a:noFill/>
              </a14:hiddenFill>
            </a:ext>
          </a:extLst>
        </p:spPr>
      </p:cxnSp>
      <p:sp>
        <p:nvSpPr>
          <p:cNvPr id="22551" name="矩形 102"/>
          <p:cNvSpPr>
            <a:spLocks noChangeArrowheads="1"/>
          </p:cNvSpPr>
          <p:nvPr/>
        </p:nvSpPr>
        <p:spPr bwMode="auto">
          <a:xfrm>
            <a:off x="4102894" y="5561300"/>
            <a:ext cx="2736850" cy="461962"/>
          </a:xfrm>
          <a:prstGeom prst="rect">
            <a:avLst/>
          </a:prstGeom>
          <a:ln/>
          <a:extLst/>
        </p:spPr>
        <p:style>
          <a:lnRef idx="2">
            <a:schemeClr val="accent4"/>
          </a:lnRef>
          <a:fillRef idx="1">
            <a:schemeClr val="lt1"/>
          </a:fillRef>
          <a:effectRef idx="0">
            <a:schemeClr val="accent4"/>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组织、规则与制度</a:t>
            </a:r>
          </a:p>
        </p:txBody>
      </p:sp>
      <p:sp>
        <p:nvSpPr>
          <p:cNvPr id="22552" name="矩形 3"/>
          <p:cNvSpPr>
            <a:spLocks noChangeArrowheads="1"/>
          </p:cNvSpPr>
          <p:nvPr/>
        </p:nvSpPr>
        <p:spPr bwMode="auto">
          <a:xfrm>
            <a:off x="653979" y="2358811"/>
            <a:ext cx="3878263" cy="461963"/>
          </a:xfrm>
          <a:prstGeom prst="rect">
            <a:avLst/>
          </a:prstGeom>
          <a:ln/>
          <a:extLst/>
        </p:spPr>
        <p:style>
          <a:lnRef idx="2">
            <a:schemeClr val="accent4"/>
          </a:lnRef>
          <a:fillRef idx="1">
            <a:schemeClr val="lt1"/>
          </a:fillRef>
          <a:effectRef idx="0">
            <a:schemeClr val="accent4"/>
          </a:effectRef>
          <a:fontRef idx="minor">
            <a:schemeClr val="dk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构成金融的基本条件与单位</a:t>
            </a:r>
          </a:p>
        </p:txBody>
      </p:sp>
      <p:sp>
        <p:nvSpPr>
          <p:cNvPr id="22553" name="矩形 4"/>
          <p:cNvSpPr>
            <a:spLocks noChangeArrowheads="1"/>
          </p:cNvSpPr>
          <p:nvPr/>
        </p:nvSpPr>
        <p:spPr bwMode="auto">
          <a:xfrm>
            <a:off x="7340369" y="2482851"/>
            <a:ext cx="2351088" cy="461962"/>
          </a:xfrm>
          <a:prstGeom prst="rect">
            <a:avLst/>
          </a:prstGeom>
          <a:ln/>
          <a:extLst/>
        </p:spPr>
        <p:style>
          <a:lnRef idx="2">
            <a:schemeClr val="accent4"/>
          </a:lnRef>
          <a:fillRef idx="1">
            <a:schemeClr val="lt1"/>
          </a:fillRef>
          <a:effectRef idx="0">
            <a:schemeClr val="accent4"/>
          </a:effectRef>
          <a:fontRef idx="minor">
            <a:schemeClr val="dk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动态平衡与规则</a:t>
            </a:r>
          </a:p>
        </p:txBody>
      </p:sp>
      <p:sp>
        <p:nvSpPr>
          <p:cNvPr id="22554" name="文本框 12"/>
          <p:cNvSpPr txBox="1">
            <a:spLocks noChangeArrowheads="1"/>
          </p:cNvSpPr>
          <p:nvPr/>
        </p:nvSpPr>
        <p:spPr bwMode="auto">
          <a:xfrm>
            <a:off x="749300" y="37941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zh-CN" altLang="en-US" sz="2400" b="1" i="0" u="none" strike="noStrike" kern="1200" cap="none" spc="0" normalizeH="0" baseline="0" noProof="0">
                <a:ln>
                  <a:noFill/>
                </a:ln>
                <a:solidFill>
                  <a:srgbClr val="595959"/>
                </a:solidFill>
                <a:effectLst/>
                <a:uLnTx/>
                <a:uFillTx/>
                <a:latin typeface="微软雅黑" pitchFamily="34" charset="-122"/>
                <a:ea typeface="微软雅黑" pitchFamily="34" charset="-122"/>
                <a:cs typeface="+mn-cs"/>
              </a:rPr>
              <a:t>引子：金融活动与现代金融体系</a:t>
            </a:r>
          </a:p>
        </p:txBody>
      </p:sp>
      <p:sp>
        <p:nvSpPr>
          <p:cNvPr id="22555"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fld id="{DDE30869-B579-48FA-8DD5-75FB3E7BC702}" type="datetime1">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t>2024/2/25</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
        <p:nvSpPr>
          <p:cNvPr id="22556"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AAAA10DA-6A00-4E43-A7F8-46CE65DCD1E5}"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14</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38817775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52"/>
                                        </p:tgtEl>
                                        <p:attrNameLst>
                                          <p:attrName>style.visibility</p:attrName>
                                        </p:attrNameLst>
                                      </p:cBhvr>
                                      <p:to>
                                        <p:strVal val="visible"/>
                                      </p:to>
                                    </p:set>
                                    <p:animEffect transition="in" filter="fade">
                                      <p:cBhvr>
                                        <p:cTn id="7" dur="1000"/>
                                        <p:tgtEl>
                                          <p:spTgt spid="22552"/>
                                        </p:tgtEl>
                                      </p:cBhvr>
                                    </p:animEffect>
                                    <p:anim calcmode="lin" valueType="num">
                                      <p:cBhvr>
                                        <p:cTn id="8" dur="1000" fill="hold"/>
                                        <p:tgtEl>
                                          <p:spTgt spid="22552"/>
                                        </p:tgtEl>
                                        <p:attrNameLst>
                                          <p:attrName>ppt_x</p:attrName>
                                        </p:attrNameLst>
                                      </p:cBhvr>
                                      <p:tavLst>
                                        <p:tav tm="0">
                                          <p:val>
                                            <p:strVal val="#ppt_x"/>
                                          </p:val>
                                        </p:tav>
                                        <p:tav tm="100000">
                                          <p:val>
                                            <p:strVal val="#ppt_x"/>
                                          </p:val>
                                        </p:tav>
                                      </p:tavLst>
                                    </p:anim>
                                    <p:anim calcmode="lin" valueType="num">
                                      <p:cBhvr>
                                        <p:cTn id="9" dur="1000" fill="hold"/>
                                        <p:tgtEl>
                                          <p:spTgt spid="2255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548"/>
                                        </p:tgtEl>
                                        <p:attrNameLst>
                                          <p:attrName>style.visibility</p:attrName>
                                        </p:attrNameLst>
                                      </p:cBhvr>
                                      <p:to>
                                        <p:strVal val="visible"/>
                                      </p:to>
                                    </p:set>
                                    <p:animEffect transition="in" filter="fade">
                                      <p:cBhvr>
                                        <p:cTn id="12" dur="1000"/>
                                        <p:tgtEl>
                                          <p:spTgt spid="22548"/>
                                        </p:tgtEl>
                                      </p:cBhvr>
                                    </p:animEffect>
                                    <p:anim calcmode="lin" valueType="num">
                                      <p:cBhvr>
                                        <p:cTn id="13" dur="1000" fill="hold"/>
                                        <p:tgtEl>
                                          <p:spTgt spid="22548"/>
                                        </p:tgtEl>
                                        <p:attrNameLst>
                                          <p:attrName>ppt_x</p:attrName>
                                        </p:attrNameLst>
                                      </p:cBhvr>
                                      <p:tavLst>
                                        <p:tav tm="0">
                                          <p:val>
                                            <p:strVal val="#ppt_x"/>
                                          </p:val>
                                        </p:tav>
                                        <p:tav tm="100000">
                                          <p:val>
                                            <p:strVal val="#ppt_x"/>
                                          </p:val>
                                        </p:tav>
                                      </p:tavLst>
                                    </p:anim>
                                    <p:anim calcmode="lin" valueType="num">
                                      <p:cBhvr>
                                        <p:cTn id="14" dur="1000" fill="hold"/>
                                        <p:tgtEl>
                                          <p:spTgt spid="2254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546"/>
                                        </p:tgtEl>
                                        <p:attrNameLst>
                                          <p:attrName>style.visibility</p:attrName>
                                        </p:attrNameLst>
                                      </p:cBhvr>
                                      <p:to>
                                        <p:strVal val="visible"/>
                                      </p:to>
                                    </p:set>
                                    <p:animEffect transition="in" filter="fade">
                                      <p:cBhvr>
                                        <p:cTn id="17" dur="1000"/>
                                        <p:tgtEl>
                                          <p:spTgt spid="22546"/>
                                        </p:tgtEl>
                                      </p:cBhvr>
                                    </p:animEffect>
                                    <p:anim calcmode="lin" valueType="num">
                                      <p:cBhvr>
                                        <p:cTn id="18" dur="1000" fill="hold"/>
                                        <p:tgtEl>
                                          <p:spTgt spid="22546"/>
                                        </p:tgtEl>
                                        <p:attrNameLst>
                                          <p:attrName>ppt_x</p:attrName>
                                        </p:attrNameLst>
                                      </p:cBhvr>
                                      <p:tavLst>
                                        <p:tav tm="0">
                                          <p:val>
                                            <p:strVal val="#ppt_x"/>
                                          </p:val>
                                        </p:tav>
                                        <p:tav tm="100000">
                                          <p:val>
                                            <p:strVal val="#ppt_x"/>
                                          </p:val>
                                        </p:tav>
                                      </p:tavLst>
                                    </p:anim>
                                    <p:anim calcmode="lin" valueType="num">
                                      <p:cBhvr>
                                        <p:cTn id="19" dur="1000" fill="hold"/>
                                        <p:tgtEl>
                                          <p:spTgt spid="2254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533"/>
                                        </p:tgtEl>
                                        <p:attrNameLst>
                                          <p:attrName>style.visibility</p:attrName>
                                        </p:attrNameLst>
                                      </p:cBhvr>
                                      <p:to>
                                        <p:strVal val="visible"/>
                                      </p:to>
                                    </p:set>
                                    <p:animEffect transition="in" filter="fade">
                                      <p:cBhvr>
                                        <p:cTn id="22" dur="1000"/>
                                        <p:tgtEl>
                                          <p:spTgt spid="22533"/>
                                        </p:tgtEl>
                                      </p:cBhvr>
                                    </p:animEffect>
                                    <p:anim calcmode="lin" valueType="num">
                                      <p:cBhvr>
                                        <p:cTn id="23" dur="1000" fill="hold"/>
                                        <p:tgtEl>
                                          <p:spTgt spid="22533"/>
                                        </p:tgtEl>
                                        <p:attrNameLst>
                                          <p:attrName>ppt_x</p:attrName>
                                        </p:attrNameLst>
                                      </p:cBhvr>
                                      <p:tavLst>
                                        <p:tav tm="0">
                                          <p:val>
                                            <p:strVal val="#ppt_x"/>
                                          </p:val>
                                        </p:tav>
                                        <p:tav tm="100000">
                                          <p:val>
                                            <p:strVal val="#ppt_x"/>
                                          </p:val>
                                        </p:tav>
                                      </p:tavLst>
                                    </p:anim>
                                    <p:anim calcmode="lin" valueType="num">
                                      <p:cBhvr>
                                        <p:cTn id="24" dur="1000" fill="hold"/>
                                        <p:tgtEl>
                                          <p:spTgt spid="2253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541"/>
                                        </p:tgtEl>
                                        <p:attrNameLst>
                                          <p:attrName>style.visibility</p:attrName>
                                        </p:attrNameLst>
                                      </p:cBhvr>
                                      <p:to>
                                        <p:strVal val="visible"/>
                                      </p:to>
                                    </p:set>
                                    <p:animEffect transition="in" filter="fade">
                                      <p:cBhvr>
                                        <p:cTn id="27" dur="1000"/>
                                        <p:tgtEl>
                                          <p:spTgt spid="22541"/>
                                        </p:tgtEl>
                                      </p:cBhvr>
                                    </p:animEffect>
                                    <p:anim calcmode="lin" valueType="num">
                                      <p:cBhvr>
                                        <p:cTn id="28" dur="1000" fill="hold"/>
                                        <p:tgtEl>
                                          <p:spTgt spid="22541"/>
                                        </p:tgtEl>
                                        <p:attrNameLst>
                                          <p:attrName>ppt_x</p:attrName>
                                        </p:attrNameLst>
                                      </p:cBhvr>
                                      <p:tavLst>
                                        <p:tav tm="0">
                                          <p:val>
                                            <p:strVal val="#ppt_x"/>
                                          </p:val>
                                        </p:tav>
                                        <p:tav tm="100000">
                                          <p:val>
                                            <p:strVal val="#ppt_x"/>
                                          </p:val>
                                        </p:tav>
                                      </p:tavLst>
                                    </p:anim>
                                    <p:anim calcmode="lin" valueType="num">
                                      <p:cBhvr>
                                        <p:cTn id="29" dur="1000" fill="hold"/>
                                        <p:tgtEl>
                                          <p:spTgt spid="2254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2537"/>
                                        </p:tgtEl>
                                        <p:attrNameLst>
                                          <p:attrName>style.visibility</p:attrName>
                                        </p:attrNameLst>
                                      </p:cBhvr>
                                      <p:to>
                                        <p:strVal val="visible"/>
                                      </p:to>
                                    </p:set>
                                    <p:animEffect transition="in" filter="fade">
                                      <p:cBhvr>
                                        <p:cTn id="32" dur="1000"/>
                                        <p:tgtEl>
                                          <p:spTgt spid="22537"/>
                                        </p:tgtEl>
                                      </p:cBhvr>
                                    </p:animEffect>
                                    <p:anim calcmode="lin" valueType="num">
                                      <p:cBhvr>
                                        <p:cTn id="33" dur="1000" fill="hold"/>
                                        <p:tgtEl>
                                          <p:spTgt spid="22537"/>
                                        </p:tgtEl>
                                        <p:attrNameLst>
                                          <p:attrName>ppt_x</p:attrName>
                                        </p:attrNameLst>
                                      </p:cBhvr>
                                      <p:tavLst>
                                        <p:tav tm="0">
                                          <p:val>
                                            <p:strVal val="#ppt_x"/>
                                          </p:val>
                                        </p:tav>
                                        <p:tav tm="100000">
                                          <p:val>
                                            <p:strVal val="#ppt_x"/>
                                          </p:val>
                                        </p:tav>
                                      </p:tavLst>
                                    </p:anim>
                                    <p:anim calcmode="lin" valueType="num">
                                      <p:cBhvr>
                                        <p:cTn id="34" dur="1000" fill="hold"/>
                                        <p:tgtEl>
                                          <p:spTgt spid="2253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2551"/>
                                        </p:tgtEl>
                                        <p:attrNameLst>
                                          <p:attrName>style.visibility</p:attrName>
                                        </p:attrNameLst>
                                      </p:cBhvr>
                                      <p:to>
                                        <p:strVal val="visible"/>
                                      </p:to>
                                    </p:set>
                                    <p:animEffect transition="in" filter="circle(in)">
                                      <p:cBhvr>
                                        <p:cTn id="39" dur="2000"/>
                                        <p:tgtEl>
                                          <p:spTgt spid="22551"/>
                                        </p:tgtEl>
                                      </p:cBhvr>
                                    </p:animEffect>
                                  </p:childTnLst>
                                </p:cTn>
                              </p:par>
                              <p:par>
                                <p:cTn id="40" presetID="6" presetClass="entr" presetSubtype="16" fill="hold" nodeType="withEffect">
                                  <p:stCondLst>
                                    <p:cond delay="0"/>
                                  </p:stCondLst>
                                  <p:childTnLst>
                                    <p:set>
                                      <p:cBhvr>
                                        <p:cTn id="41" dur="1" fill="hold">
                                          <p:stCondLst>
                                            <p:cond delay="0"/>
                                          </p:stCondLst>
                                        </p:cTn>
                                        <p:tgtEl>
                                          <p:spTgt spid="22545"/>
                                        </p:tgtEl>
                                        <p:attrNameLst>
                                          <p:attrName>style.visibility</p:attrName>
                                        </p:attrNameLst>
                                      </p:cBhvr>
                                      <p:to>
                                        <p:strVal val="visible"/>
                                      </p:to>
                                    </p:set>
                                    <p:animEffect transition="in" filter="circle(in)">
                                      <p:cBhvr>
                                        <p:cTn id="42" dur="2000"/>
                                        <p:tgtEl>
                                          <p:spTgt spid="22545"/>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22543"/>
                                        </p:tgtEl>
                                        <p:attrNameLst>
                                          <p:attrName>style.visibility</p:attrName>
                                        </p:attrNameLst>
                                      </p:cBhvr>
                                      <p:to>
                                        <p:strVal val="visible"/>
                                      </p:to>
                                    </p:set>
                                    <p:animEffect transition="in" filter="circle(in)">
                                      <p:cBhvr>
                                        <p:cTn id="45" dur="2000"/>
                                        <p:tgtEl>
                                          <p:spTgt spid="22543"/>
                                        </p:tgtEl>
                                      </p:cBhvr>
                                    </p:animEffect>
                                  </p:childTnLst>
                                </p:cTn>
                              </p:par>
                              <p:par>
                                <p:cTn id="46" presetID="6" presetClass="entr" presetSubtype="16" fill="hold" nodeType="withEffect">
                                  <p:stCondLst>
                                    <p:cond delay="0"/>
                                  </p:stCondLst>
                                  <p:childTnLst>
                                    <p:set>
                                      <p:cBhvr>
                                        <p:cTn id="47" dur="1" fill="hold">
                                          <p:stCondLst>
                                            <p:cond delay="0"/>
                                          </p:stCondLst>
                                        </p:cTn>
                                        <p:tgtEl>
                                          <p:spTgt spid="22539"/>
                                        </p:tgtEl>
                                        <p:attrNameLst>
                                          <p:attrName>style.visibility</p:attrName>
                                        </p:attrNameLst>
                                      </p:cBhvr>
                                      <p:to>
                                        <p:strVal val="visible"/>
                                      </p:to>
                                    </p:set>
                                    <p:animEffect transition="in" filter="circle(in)">
                                      <p:cBhvr>
                                        <p:cTn id="48" dur="2000"/>
                                        <p:tgtEl>
                                          <p:spTgt spid="22539"/>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22534"/>
                                        </p:tgtEl>
                                        <p:attrNameLst>
                                          <p:attrName>style.visibility</p:attrName>
                                        </p:attrNameLst>
                                      </p:cBhvr>
                                      <p:to>
                                        <p:strVal val="visible"/>
                                      </p:to>
                                    </p:set>
                                    <p:animEffect transition="in" filter="circle(in)">
                                      <p:cBhvr>
                                        <p:cTn id="51" dur="2000"/>
                                        <p:tgtEl>
                                          <p:spTgt spid="22534"/>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2553"/>
                                        </p:tgtEl>
                                        <p:attrNameLst>
                                          <p:attrName>style.visibility</p:attrName>
                                        </p:attrNameLst>
                                      </p:cBhvr>
                                      <p:to>
                                        <p:strVal val="visible"/>
                                      </p:to>
                                    </p:set>
                                    <p:animEffect transition="in" filter="fade">
                                      <p:cBhvr>
                                        <p:cTn id="56" dur="1000"/>
                                        <p:tgtEl>
                                          <p:spTgt spid="22553"/>
                                        </p:tgtEl>
                                      </p:cBhvr>
                                    </p:animEffect>
                                    <p:anim calcmode="lin" valueType="num">
                                      <p:cBhvr>
                                        <p:cTn id="57" dur="1000" fill="hold"/>
                                        <p:tgtEl>
                                          <p:spTgt spid="22553"/>
                                        </p:tgtEl>
                                        <p:attrNameLst>
                                          <p:attrName>ppt_x</p:attrName>
                                        </p:attrNameLst>
                                      </p:cBhvr>
                                      <p:tavLst>
                                        <p:tav tm="0">
                                          <p:val>
                                            <p:strVal val="#ppt_x"/>
                                          </p:val>
                                        </p:tav>
                                        <p:tav tm="100000">
                                          <p:val>
                                            <p:strVal val="#ppt_x"/>
                                          </p:val>
                                        </p:tav>
                                      </p:tavLst>
                                    </p:anim>
                                    <p:anim calcmode="lin" valueType="num">
                                      <p:cBhvr>
                                        <p:cTn id="58" dur="1000" fill="hold"/>
                                        <p:tgtEl>
                                          <p:spTgt spid="22553"/>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2549"/>
                                        </p:tgtEl>
                                        <p:attrNameLst>
                                          <p:attrName>style.visibility</p:attrName>
                                        </p:attrNameLst>
                                      </p:cBhvr>
                                      <p:to>
                                        <p:strVal val="visible"/>
                                      </p:to>
                                    </p:set>
                                    <p:animEffect transition="in" filter="fade">
                                      <p:cBhvr>
                                        <p:cTn id="61" dur="1000"/>
                                        <p:tgtEl>
                                          <p:spTgt spid="22549"/>
                                        </p:tgtEl>
                                      </p:cBhvr>
                                    </p:animEffect>
                                    <p:anim calcmode="lin" valueType="num">
                                      <p:cBhvr>
                                        <p:cTn id="62" dur="1000" fill="hold"/>
                                        <p:tgtEl>
                                          <p:spTgt spid="22549"/>
                                        </p:tgtEl>
                                        <p:attrNameLst>
                                          <p:attrName>ppt_x</p:attrName>
                                        </p:attrNameLst>
                                      </p:cBhvr>
                                      <p:tavLst>
                                        <p:tav tm="0">
                                          <p:val>
                                            <p:strVal val="#ppt_x"/>
                                          </p:val>
                                        </p:tav>
                                        <p:tav tm="100000">
                                          <p:val>
                                            <p:strVal val="#ppt_x"/>
                                          </p:val>
                                        </p:tav>
                                      </p:tavLst>
                                    </p:anim>
                                    <p:anim calcmode="lin" valueType="num">
                                      <p:cBhvr>
                                        <p:cTn id="63" dur="1000" fill="hold"/>
                                        <p:tgtEl>
                                          <p:spTgt spid="22549"/>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2547"/>
                                        </p:tgtEl>
                                        <p:attrNameLst>
                                          <p:attrName>style.visibility</p:attrName>
                                        </p:attrNameLst>
                                      </p:cBhvr>
                                      <p:to>
                                        <p:strVal val="visible"/>
                                      </p:to>
                                    </p:set>
                                    <p:animEffect transition="in" filter="fade">
                                      <p:cBhvr>
                                        <p:cTn id="66" dur="1000"/>
                                        <p:tgtEl>
                                          <p:spTgt spid="22547"/>
                                        </p:tgtEl>
                                      </p:cBhvr>
                                    </p:animEffect>
                                    <p:anim calcmode="lin" valueType="num">
                                      <p:cBhvr>
                                        <p:cTn id="67" dur="1000" fill="hold"/>
                                        <p:tgtEl>
                                          <p:spTgt spid="22547"/>
                                        </p:tgtEl>
                                        <p:attrNameLst>
                                          <p:attrName>ppt_x</p:attrName>
                                        </p:attrNameLst>
                                      </p:cBhvr>
                                      <p:tavLst>
                                        <p:tav tm="0">
                                          <p:val>
                                            <p:strVal val="#ppt_x"/>
                                          </p:val>
                                        </p:tav>
                                        <p:tav tm="100000">
                                          <p:val>
                                            <p:strVal val="#ppt_x"/>
                                          </p:val>
                                        </p:tav>
                                      </p:tavLst>
                                    </p:anim>
                                    <p:anim calcmode="lin" valueType="num">
                                      <p:cBhvr>
                                        <p:cTn id="68" dur="1000" fill="hold"/>
                                        <p:tgtEl>
                                          <p:spTgt spid="2254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2535"/>
                                        </p:tgtEl>
                                        <p:attrNameLst>
                                          <p:attrName>style.visibility</p:attrName>
                                        </p:attrNameLst>
                                      </p:cBhvr>
                                      <p:to>
                                        <p:strVal val="visible"/>
                                      </p:to>
                                    </p:set>
                                    <p:animEffect transition="in" filter="fade">
                                      <p:cBhvr>
                                        <p:cTn id="71" dur="1000"/>
                                        <p:tgtEl>
                                          <p:spTgt spid="22535"/>
                                        </p:tgtEl>
                                      </p:cBhvr>
                                    </p:animEffect>
                                    <p:anim calcmode="lin" valueType="num">
                                      <p:cBhvr>
                                        <p:cTn id="72" dur="1000" fill="hold"/>
                                        <p:tgtEl>
                                          <p:spTgt spid="22535"/>
                                        </p:tgtEl>
                                        <p:attrNameLst>
                                          <p:attrName>ppt_x</p:attrName>
                                        </p:attrNameLst>
                                      </p:cBhvr>
                                      <p:tavLst>
                                        <p:tav tm="0">
                                          <p:val>
                                            <p:strVal val="#ppt_x"/>
                                          </p:val>
                                        </p:tav>
                                        <p:tav tm="100000">
                                          <p:val>
                                            <p:strVal val="#ppt_x"/>
                                          </p:val>
                                        </p:tav>
                                      </p:tavLst>
                                    </p:anim>
                                    <p:anim calcmode="lin" valueType="num">
                                      <p:cBhvr>
                                        <p:cTn id="73" dur="1000" fill="hold"/>
                                        <p:tgtEl>
                                          <p:spTgt spid="2253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2544"/>
                                        </p:tgtEl>
                                        <p:attrNameLst>
                                          <p:attrName>style.visibility</p:attrName>
                                        </p:attrNameLst>
                                      </p:cBhvr>
                                      <p:to>
                                        <p:strVal val="visible"/>
                                      </p:to>
                                    </p:set>
                                    <p:animEffect transition="in" filter="fade">
                                      <p:cBhvr>
                                        <p:cTn id="76" dur="1000"/>
                                        <p:tgtEl>
                                          <p:spTgt spid="22544"/>
                                        </p:tgtEl>
                                      </p:cBhvr>
                                    </p:animEffect>
                                    <p:anim calcmode="lin" valueType="num">
                                      <p:cBhvr>
                                        <p:cTn id="77" dur="1000" fill="hold"/>
                                        <p:tgtEl>
                                          <p:spTgt spid="22544"/>
                                        </p:tgtEl>
                                        <p:attrNameLst>
                                          <p:attrName>ppt_x</p:attrName>
                                        </p:attrNameLst>
                                      </p:cBhvr>
                                      <p:tavLst>
                                        <p:tav tm="0">
                                          <p:val>
                                            <p:strVal val="#ppt_x"/>
                                          </p:val>
                                        </p:tav>
                                        <p:tav tm="100000">
                                          <p:val>
                                            <p:strVal val="#ppt_x"/>
                                          </p:val>
                                        </p:tav>
                                      </p:tavLst>
                                    </p:anim>
                                    <p:anim calcmode="lin" valueType="num">
                                      <p:cBhvr>
                                        <p:cTn id="78" dur="1000" fill="hold"/>
                                        <p:tgtEl>
                                          <p:spTgt spid="2254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2536"/>
                                        </p:tgtEl>
                                        <p:attrNameLst>
                                          <p:attrName>style.visibility</p:attrName>
                                        </p:attrNameLst>
                                      </p:cBhvr>
                                      <p:to>
                                        <p:strVal val="visible"/>
                                      </p:to>
                                    </p:set>
                                    <p:animEffect transition="in" filter="fade">
                                      <p:cBhvr>
                                        <p:cTn id="81" dur="1000"/>
                                        <p:tgtEl>
                                          <p:spTgt spid="22536"/>
                                        </p:tgtEl>
                                      </p:cBhvr>
                                    </p:animEffect>
                                    <p:anim calcmode="lin" valueType="num">
                                      <p:cBhvr>
                                        <p:cTn id="82" dur="1000" fill="hold"/>
                                        <p:tgtEl>
                                          <p:spTgt spid="22536"/>
                                        </p:tgtEl>
                                        <p:attrNameLst>
                                          <p:attrName>ppt_x</p:attrName>
                                        </p:attrNameLst>
                                      </p:cBhvr>
                                      <p:tavLst>
                                        <p:tav tm="0">
                                          <p:val>
                                            <p:strVal val="#ppt_x"/>
                                          </p:val>
                                        </p:tav>
                                        <p:tav tm="100000">
                                          <p:val>
                                            <p:strVal val="#ppt_x"/>
                                          </p:val>
                                        </p:tav>
                                      </p:tavLst>
                                    </p:anim>
                                    <p:anim calcmode="lin" valueType="num">
                                      <p:cBhvr>
                                        <p:cTn id="83" dur="1000" fill="hold"/>
                                        <p:tgtEl>
                                          <p:spTgt spid="225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4" grpId="0" animBg="1"/>
      <p:bldP spid="22535" grpId="0" animBg="1"/>
      <p:bldP spid="22536" grpId="0" animBg="1"/>
      <p:bldP spid="22541" grpId="0"/>
      <p:bldP spid="22543" grpId="0"/>
      <p:bldP spid="22544" grpId="0"/>
      <p:bldP spid="22551" grpId="0" animBg="1"/>
      <p:bldP spid="22552" grpId="0" animBg="1"/>
      <p:bldP spid="225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55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3555"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矩形 2"/>
          <p:cNvSpPr>
            <a:spLocks noChangeArrowheads="1"/>
          </p:cNvSpPr>
          <p:nvPr/>
        </p:nvSpPr>
        <p:spPr bwMode="auto">
          <a:xfrm>
            <a:off x="271820" y="1101511"/>
            <a:ext cx="295433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（二）现代金融体系</a:t>
            </a:r>
          </a:p>
          <a:p>
            <a:pPr marL="0" marR="0" lvl="0" indent="0" algn="l" defTabSz="914400" rtl="0" eaLnBrk="1" fontAlgn="base" latinLnBrk="0" hangingPunct="1">
              <a:lnSpc>
                <a:spcPct val="110000"/>
              </a:lnSpc>
              <a:spcBef>
                <a:spcPct val="0"/>
              </a:spcBef>
              <a:spcAft>
                <a:spcPct val="0"/>
              </a:spcAft>
              <a:buClrTx/>
              <a:buSzTx/>
              <a:buFont typeface="Wingdings" pitchFamily="2" charset="2"/>
              <a:buNone/>
              <a:tabLst/>
              <a:defRPr/>
            </a:pPr>
            <a:endParaRPr kumimoji="0" lang="en-US" altLang="zh-CN" sz="24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endParaRPr>
          </a:p>
        </p:txBody>
      </p:sp>
      <p:sp>
        <p:nvSpPr>
          <p:cNvPr id="23557" name="文本框 12"/>
          <p:cNvSpPr txBox="1">
            <a:spLocks noChangeArrowheads="1"/>
          </p:cNvSpPr>
          <p:nvPr/>
        </p:nvSpPr>
        <p:spPr bwMode="auto">
          <a:xfrm>
            <a:off x="749300" y="37941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zh-CN" altLang="en-US" sz="2400" b="1" i="0" u="none" strike="noStrike" kern="1200" cap="none" spc="0" normalizeH="0" baseline="0" noProof="0">
                <a:ln>
                  <a:noFill/>
                </a:ln>
                <a:solidFill>
                  <a:srgbClr val="595959"/>
                </a:solidFill>
                <a:effectLst/>
                <a:uLnTx/>
                <a:uFillTx/>
                <a:latin typeface="微软雅黑" pitchFamily="34" charset="-122"/>
                <a:ea typeface="微软雅黑" pitchFamily="34" charset="-122"/>
                <a:cs typeface="+mn-cs"/>
              </a:rPr>
              <a:t>引子：金融活动与现代金融体系</a:t>
            </a:r>
          </a:p>
        </p:txBody>
      </p:sp>
      <p:sp>
        <p:nvSpPr>
          <p:cNvPr id="34" name="内容占位符 2"/>
          <p:cNvSpPr txBox="1">
            <a:spLocks/>
          </p:cNvSpPr>
          <p:nvPr/>
        </p:nvSpPr>
        <p:spPr>
          <a:xfrm>
            <a:off x="2082800" y="2468348"/>
            <a:ext cx="8064500" cy="460851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US" altLang="zh-CN" sz="2800" b="0" i="0" u="none" strike="noStrike" kern="0" cap="none" spc="0" normalizeH="0" baseline="0" noProof="0" smtClean="0">
              <a:ln>
                <a:noFill/>
              </a:ln>
              <a:solidFill>
                <a:srgbClr val="000000"/>
              </a:solidFill>
              <a:effectLst/>
              <a:uLnTx/>
              <a:uFillTx/>
              <a:latin typeface="Calibri"/>
              <a:ea typeface="黑体" panose="02010609060101010101" pitchFamily="49" charset="-122"/>
              <a:cs typeface="+mn-cs"/>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tabLst/>
              <a:defRPr/>
            </a:pPr>
            <a:endParaRPr kumimoji="0" lang="zh-CN" altLang="en-US" sz="2800" b="0" i="0" u="none" strike="noStrike" kern="0" cap="none" spc="0" normalizeH="0" baseline="0" noProof="0">
              <a:ln>
                <a:noFill/>
              </a:ln>
              <a:solidFill>
                <a:srgbClr val="000000"/>
              </a:solidFill>
              <a:effectLst/>
              <a:uLnTx/>
              <a:uFillTx/>
              <a:latin typeface="Calibri"/>
              <a:ea typeface="黑体" panose="02010609060101010101" pitchFamily="49" charset="-122"/>
              <a:cs typeface="+mn-cs"/>
            </a:endParaRPr>
          </a:p>
        </p:txBody>
      </p:sp>
      <p:graphicFrame>
        <p:nvGraphicFramePr>
          <p:cNvPr id="35" name="图示 34"/>
          <p:cNvGraphicFramePr/>
          <p:nvPr>
            <p:extLst/>
          </p:nvPr>
        </p:nvGraphicFramePr>
        <p:xfrm>
          <a:off x="3019276" y="2803838"/>
          <a:ext cx="5929354" cy="34210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560" name="矩形 1"/>
          <p:cNvSpPr>
            <a:spLocks noChangeArrowheads="1"/>
          </p:cNvSpPr>
          <p:nvPr/>
        </p:nvSpPr>
        <p:spPr bwMode="auto">
          <a:xfrm>
            <a:off x="3452812" y="2006386"/>
            <a:ext cx="5133975" cy="461962"/>
          </a:xfrm>
          <a:prstGeom prst="rect">
            <a:avLst/>
          </a:prstGeom>
          <a:ln/>
          <a:extLst/>
        </p:spPr>
        <p:style>
          <a:lnRef idx="2">
            <a:schemeClr val="accent4"/>
          </a:lnRef>
          <a:fillRef idx="1">
            <a:schemeClr val="lt1"/>
          </a:fillRef>
          <a:effectRef idx="0">
            <a:schemeClr val="accent4"/>
          </a:effectRef>
          <a:fontRef idx="minor">
            <a:schemeClr val="dk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金融要素：相互联系不可分割的关系</a:t>
            </a:r>
            <a:endParaRPr kumimoji="0" lang="zh-CN" altLang="en-US" sz="2400" b="0"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endParaRPr>
          </a:p>
        </p:txBody>
      </p:sp>
      <p:sp>
        <p:nvSpPr>
          <p:cNvPr id="23561"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fld id="{42628BD3-6E27-430D-9DCA-F889AF8C746D}" type="datetime1">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t>2024/2/25</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
        <p:nvSpPr>
          <p:cNvPr id="23562"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D4543165-1C6D-4A21-BFBE-3E698D3463B9}"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15</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19347361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circle(in)">
                                      <p:cBhvr>
                                        <p:cTn id="7" dur="2000"/>
                                        <p:tgtEl>
                                          <p:spTgt spid="2356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circle(in)">
                                      <p:cBhvr>
                                        <p:cTn id="10"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235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7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4579"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矩形 2"/>
          <p:cNvSpPr>
            <a:spLocks noChangeArrowheads="1"/>
          </p:cNvSpPr>
          <p:nvPr/>
        </p:nvSpPr>
        <p:spPr bwMode="auto">
          <a:xfrm>
            <a:off x="354013" y="1539875"/>
            <a:ext cx="295433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（二）现代金融体系</a:t>
            </a:r>
          </a:p>
          <a:p>
            <a:pPr marL="0" marR="0" lvl="0" indent="0" algn="l" defTabSz="914400" rtl="0" eaLnBrk="1" fontAlgn="base" latinLnBrk="0" hangingPunct="1">
              <a:lnSpc>
                <a:spcPct val="110000"/>
              </a:lnSpc>
              <a:spcBef>
                <a:spcPct val="0"/>
              </a:spcBef>
              <a:spcAft>
                <a:spcPct val="0"/>
              </a:spcAft>
              <a:buClrTx/>
              <a:buSzTx/>
              <a:buFont typeface="Wingdings" pitchFamily="2" charset="2"/>
              <a:buNone/>
              <a:tabLst/>
              <a:defRPr/>
            </a:pPr>
            <a:endParaRPr kumimoji="0" lang="en-US" altLang="zh-CN" sz="24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4581" name="文本框 12"/>
          <p:cNvSpPr txBox="1">
            <a:spLocks noChangeArrowheads="1"/>
          </p:cNvSpPr>
          <p:nvPr/>
        </p:nvSpPr>
        <p:spPr bwMode="auto">
          <a:xfrm>
            <a:off x="749300" y="37941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zh-CN" altLang="en-US" sz="2400" b="1" i="0" u="none" strike="noStrike" kern="1200" cap="none" spc="0" normalizeH="0" baseline="0" noProof="0">
                <a:ln>
                  <a:noFill/>
                </a:ln>
                <a:solidFill>
                  <a:srgbClr val="595959"/>
                </a:solidFill>
                <a:effectLst/>
                <a:uLnTx/>
                <a:uFillTx/>
                <a:latin typeface="微软雅黑" pitchFamily="34" charset="-122"/>
                <a:ea typeface="微软雅黑" pitchFamily="34" charset="-122"/>
                <a:cs typeface="+mn-cs"/>
              </a:rPr>
              <a:t>引子：金融活动与现代金融体系</a:t>
            </a:r>
          </a:p>
        </p:txBody>
      </p:sp>
      <p:sp>
        <p:nvSpPr>
          <p:cNvPr id="34" name="内容占位符 2"/>
          <p:cNvSpPr txBox="1">
            <a:spLocks/>
          </p:cNvSpPr>
          <p:nvPr/>
        </p:nvSpPr>
        <p:spPr>
          <a:xfrm>
            <a:off x="2082800" y="2444750"/>
            <a:ext cx="8064500" cy="460851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US" altLang="zh-CN" sz="2800" b="0" i="0" u="none" strike="noStrike" kern="0" cap="none" spc="0" normalizeH="0" baseline="0" noProof="0" smtClean="0">
              <a:ln>
                <a:noFill/>
              </a:ln>
              <a:solidFill>
                <a:srgbClr val="000000"/>
              </a:solidFill>
              <a:effectLst/>
              <a:uLnTx/>
              <a:uFillTx/>
              <a:latin typeface="Calibri"/>
              <a:ea typeface="黑体" panose="02010609060101010101" pitchFamily="49" charset="-122"/>
              <a:cs typeface="+mn-cs"/>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tabLst/>
              <a:defRPr/>
            </a:pPr>
            <a:endParaRPr kumimoji="0" lang="zh-CN" altLang="en-US" sz="2800" b="0" i="0" u="none" strike="noStrike" kern="0" cap="none" spc="0" normalizeH="0" baseline="0" noProof="0">
              <a:ln>
                <a:noFill/>
              </a:ln>
              <a:solidFill>
                <a:srgbClr val="000000"/>
              </a:solidFill>
              <a:effectLst/>
              <a:uLnTx/>
              <a:uFillTx/>
              <a:latin typeface="Calibri"/>
              <a:ea typeface="黑体" panose="02010609060101010101" pitchFamily="49" charset="-122"/>
              <a:cs typeface="+mn-cs"/>
            </a:endParaRPr>
          </a:p>
        </p:txBody>
      </p:sp>
      <p:sp>
        <p:nvSpPr>
          <p:cNvPr id="24583" name="Line 2"/>
          <p:cNvSpPr>
            <a:spLocks noChangeShapeType="1"/>
          </p:cNvSpPr>
          <p:nvPr/>
        </p:nvSpPr>
        <p:spPr bwMode="auto">
          <a:xfrm>
            <a:off x="6645275" y="1963738"/>
            <a:ext cx="433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584" name="Line 3"/>
          <p:cNvSpPr>
            <a:spLocks noChangeShapeType="1"/>
          </p:cNvSpPr>
          <p:nvPr/>
        </p:nvSpPr>
        <p:spPr bwMode="auto">
          <a:xfrm flipH="1">
            <a:off x="6645275" y="1460500"/>
            <a:ext cx="1588" cy="18716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585" name="Line 4"/>
          <p:cNvSpPr>
            <a:spLocks noChangeShapeType="1"/>
          </p:cNvSpPr>
          <p:nvPr/>
        </p:nvSpPr>
        <p:spPr bwMode="auto">
          <a:xfrm>
            <a:off x="6645275" y="1460500"/>
            <a:ext cx="433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586" name="Line 5"/>
          <p:cNvSpPr>
            <a:spLocks noChangeShapeType="1"/>
          </p:cNvSpPr>
          <p:nvPr/>
        </p:nvSpPr>
        <p:spPr bwMode="auto">
          <a:xfrm>
            <a:off x="6429375" y="2395538"/>
            <a:ext cx="2159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4" name="Text Box 6"/>
          <p:cNvSpPr txBox="1">
            <a:spLocks noChangeArrowheads="1"/>
          </p:cNvSpPr>
          <p:nvPr/>
        </p:nvSpPr>
        <p:spPr bwMode="auto">
          <a:xfrm>
            <a:off x="4484688" y="2108200"/>
            <a:ext cx="1944687" cy="576263"/>
          </a:xfrm>
          <a:prstGeom prst="rect">
            <a:avLst/>
          </a:prstGeom>
          <a:solidFill>
            <a:srgbClr val="FFFF00"/>
          </a:solidFill>
          <a:ln w="38100" algn="ctr">
            <a:solidFill>
              <a:schemeClr val="tx1"/>
            </a:solidFill>
            <a:miter lim="800000"/>
            <a:headEnd/>
            <a:tailEnd/>
          </a:ln>
          <a:effectLst/>
        </p:spPr>
        <p:txBody>
          <a:bodyPr wrap="none" lIns="92075" tIns="46038" rIns="92075" bIns="46038"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现代金融体系</a:t>
            </a:r>
          </a:p>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的基本要素</a:t>
            </a:r>
          </a:p>
        </p:txBody>
      </p:sp>
      <p:sp>
        <p:nvSpPr>
          <p:cNvPr id="15" name="Text Box 7"/>
          <p:cNvSpPr txBox="1">
            <a:spLocks noChangeArrowheads="1"/>
          </p:cNvSpPr>
          <p:nvPr/>
        </p:nvSpPr>
        <p:spPr bwMode="auto">
          <a:xfrm>
            <a:off x="7078663" y="2179638"/>
            <a:ext cx="2592387" cy="431800"/>
          </a:xfrm>
          <a:prstGeom prst="rect">
            <a:avLst/>
          </a:prstGeom>
          <a:solidFill>
            <a:srgbClr val="FFFF00"/>
          </a:solidFill>
          <a:ln w="38100" algn="ctr">
            <a:solidFill>
              <a:schemeClr val="tx1"/>
            </a:solidFill>
            <a:miter lim="800000"/>
            <a:headEnd/>
            <a:tailEnd/>
          </a:ln>
          <a:effectLst/>
        </p:spPr>
        <p:txBody>
          <a:bodyPr wrap="none" lIns="0" tIns="0" rIns="0" bIns="0"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信用与信用体系</a:t>
            </a:r>
          </a:p>
        </p:txBody>
      </p:sp>
      <p:sp>
        <p:nvSpPr>
          <p:cNvPr id="24589" name="Line 8"/>
          <p:cNvSpPr>
            <a:spLocks noChangeShapeType="1"/>
          </p:cNvSpPr>
          <p:nvPr/>
        </p:nvSpPr>
        <p:spPr bwMode="auto">
          <a:xfrm>
            <a:off x="6645275" y="2395538"/>
            <a:ext cx="433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7" name="Text Box 9"/>
          <p:cNvSpPr txBox="1">
            <a:spLocks noChangeArrowheads="1"/>
          </p:cNvSpPr>
          <p:nvPr/>
        </p:nvSpPr>
        <p:spPr bwMode="auto">
          <a:xfrm>
            <a:off x="7078663" y="2684463"/>
            <a:ext cx="2592387" cy="360362"/>
          </a:xfrm>
          <a:prstGeom prst="rect">
            <a:avLst/>
          </a:prstGeom>
          <a:solidFill>
            <a:srgbClr val="FFFF00"/>
          </a:solidFill>
          <a:ln w="38100" algn="ctr">
            <a:solidFill>
              <a:schemeClr val="tx1"/>
            </a:solidFill>
            <a:miter lim="800000"/>
            <a:headEnd/>
            <a:tailEnd/>
          </a:ln>
          <a:effectLst/>
        </p:spPr>
        <p:txBody>
          <a:bodyPr wrap="none" lIns="0" tIns="0" rIns="0" bIns="0"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t>利率 </a:t>
            </a:r>
          </a:p>
        </p:txBody>
      </p:sp>
      <p:sp>
        <p:nvSpPr>
          <p:cNvPr id="18" name="Text Box 10"/>
          <p:cNvSpPr txBox="1">
            <a:spLocks noChangeArrowheads="1"/>
          </p:cNvSpPr>
          <p:nvPr/>
        </p:nvSpPr>
        <p:spPr bwMode="auto">
          <a:xfrm>
            <a:off x="4484688" y="3835400"/>
            <a:ext cx="1873250" cy="649288"/>
          </a:xfrm>
          <a:prstGeom prst="rect">
            <a:avLst/>
          </a:prstGeom>
          <a:solidFill>
            <a:srgbClr val="00B0F0"/>
          </a:solidFill>
          <a:ln w="38100" algn="ctr">
            <a:solidFill>
              <a:schemeClr val="tx1"/>
            </a:solidFill>
            <a:miter lim="800000"/>
            <a:headEnd/>
            <a:tailEnd/>
          </a:ln>
          <a:effectLst/>
        </p:spPr>
        <p:txBody>
          <a:bodyPr wrap="none" lIns="92075" tIns="46038" rIns="92075" bIns="46038"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t>现代金融体系</a:t>
            </a:r>
          </a:p>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t>的运作载体</a:t>
            </a:r>
          </a:p>
        </p:txBody>
      </p:sp>
      <p:sp>
        <p:nvSpPr>
          <p:cNvPr id="19" name="Text Box 11"/>
          <p:cNvSpPr txBox="1">
            <a:spLocks noChangeArrowheads="1"/>
          </p:cNvSpPr>
          <p:nvPr/>
        </p:nvSpPr>
        <p:spPr bwMode="auto">
          <a:xfrm>
            <a:off x="4484688" y="5853113"/>
            <a:ext cx="1944687" cy="576262"/>
          </a:xfrm>
          <a:prstGeom prst="rect">
            <a:avLst/>
          </a:prstGeom>
          <a:solidFill>
            <a:schemeClr val="accent2">
              <a:lumMod val="40000"/>
              <a:lumOff val="60000"/>
            </a:schemeClr>
          </a:solidFill>
          <a:ln w="38100" algn="ctr">
            <a:solidFill>
              <a:schemeClr val="tx1"/>
            </a:solidFill>
            <a:miter lim="800000"/>
            <a:headEnd/>
            <a:tailEnd/>
          </a:ln>
          <a:effectLst/>
        </p:spPr>
        <p:txBody>
          <a:bodyPr wrap="none" lIns="92075" tIns="46038" rIns="92075" bIns="46038"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t>金融调控与监管</a:t>
            </a:r>
          </a:p>
        </p:txBody>
      </p:sp>
      <p:sp>
        <p:nvSpPr>
          <p:cNvPr id="20" name="Text Box 12"/>
          <p:cNvSpPr txBox="1">
            <a:spLocks noChangeArrowheads="1"/>
          </p:cNvSpPr>
          <p:nvPr/>
        </p:nvSpPr>
        <p:spPr bwMode="auto">
          <a:xfrm>
            <a:off x="7078663" y="3116263"/>
            <a:ext cx="2592387" cy="360362"/>
          </a:xfrm>
          <a:prstGeom prst="rect">
            <a:avLst/>
          </a:prstGeom>
          <a:solidFill>
            <a:srgbClr val="FFFF00"/>
          </a:solidFill>
          <a:ln w="38100" algn="ctr">
            <a:solidFill>
              <a:schemeClr val="tx1"/>
            </a:solidFill>
            <a:miter lim="800000"/>
            <a:headEnd/>
            <a:tailEnd/>
          </a:ln>
          <a:effectLst/>
        </p:spPr>
        <p:txBody>
          <a:bodyPr wrap="none" lIns="0" tIns="0" rIns="0" bIns="0"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t>金融工具与金融资产</a:t>
            </a:r>
          </a:p>
        </p:txBody>
      </p:sp>
      <p:sp>
        <p:nvSpPr>
          <p:cNvPr id="21" name="Text Box 13"/>
          <p:cNvSpPr txBox="1">
            <a:spLocks noChangeArrowheads="1"/>
          </p:cNvSpPr>
          <p:nvPr/>
        </p:nvSpPr>
        <p:spPr bwMode="auto">
          <a:xfrm>
            <a:off x="7078663" y="3763963"/>
            <a:ext cx="2665412" cy="360362"/>
          </a:xfrm>
          <a:prstGeom prst="rect">
            <a:avLst/>
          </a:prstGeom>
          <a:solidFill>
            <a:srgbClr val="00B0F0"/>
          </a:solidFill>
          <a:ln w="38100" algn="ctr">
            <a:solidFill>
              <a:schemeClr val="tx1"/>
            </a:solidFill>
            <a:miter lim="800000"/>
            <a:headEnd/>
            <a:tailEnd/>
          </a:ln>
          <a:effectLst/>
        </p:spPr>
        <p:txBody>
          <a:bodyPr wrap="none" lIns="0" tIns="0" rIns="0" bIns="0"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金融市场</a:t>
            </a:r>
          </a:p>
        </p:txBody>
      </p:sp>
      <p:sp>
        <p:nvSpPr>
          <p:cNvPr id="24595" name="Line 14"/>
          <p:cNvSpPr>
            <a:spLocks noChangeShapeType="1"/>
          </p:cNvSpPr>
          <p:nvPr/>
        </p:nvSpPr>
        <p:spPr bwMode="auto">
          <a:xfrm flipH="1">
            <a:off x="6645275" y="3908425"/>
            <a:ext cx="0" cy="5032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596" name="Line 15"/>
          <p:cNvSpPr>
            <a:spLocks noChangeShapeType="1"/>
          </p:cNvSpPr>
          <p:nvPr/>
        </p:nvSpPr>
        <p:spPr bwMode="auto">
          <a:xfrm flipV="1">
            <a:off x="6645275" y="2900363"/>
            <a:ext cx="433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597" name="Line 16"/>
          <p:cNvSpPr>
            <a:spLocks noChangeShapeType="1"/>
          </p:cNvSpPr>
          <p:nvPr/>
        </p:nvSpPr>
        <p:spPr bwMode="auto">
          <a:xfrm flipV="1">
            <a:off x="6645275" y="3332163"/>
            <a:ext cx="433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0" tIns="0" r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598" name="Line 17"/>
          <p:cNvSpPr>
            <a:spLocks noChangeShapeType="1"/>
          </p:cNvSpPr>
          <p:nvPr/>
        </p:nvSpPr>
        <p:spPr bwMode="auto">
          <a:xfrm flipV="1">
            <a:off x="6357938" y="4124325"/>
            <a:ext cx="2873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599" name="Line 18"/>
          <p:cNvSpPr>
            <a:spLocks noChangeShapeType="1"/>
          </p:cNvSpPr>
          <p:nvPr/>
        </p:nvSpPr>
        <p:spPr bwMode="auto">
          <a:xfrm flipV="1">
            <a:off x="6645275" y="4411663"/>
            <a:ext cx="433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7" name="Text Box 19"/>
          <p:cNvSpPr txBox="1">
            <a:spLocks noChangeArrowheads="1"/>
          </p:cNvSpPr>
          <p:nvPr/>
        </p:nvSpPr>
        <p:spPr bwMode="auto">
          <a:xfrm>
            <a:off x="7078663" y="1747838"/>
            <a:ext cx="2592387" cy="360362"/>
          </a:xfrm>
          <a:prstGeom prst="rect">
            <a:avLst/>
          </a:prstGeom>
          <a:solidFill>
            <a:srgbClr val="FFFF00"/>
          </a:solidFill>
          <a:ln w="38100" algn="ctr">
            <a:solidFill>
              <a:schemeClr val="tx1"/>
            </a:solidFill>
            <a:miter lim="800000"/>
            <a:headEnd/>
            <a:tailEnd/>
          </a:ln>
          <a:effectLst/>
        </p:spPr>
        <p:txBody>
          <a:bodyPr wrap="none" lIns="0" tIns="0" rIns="0" bIns="0"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t>汇率</a:t>
            </a:r>
          </a:p>
        </p:txBody>
      </p:sp>
      <p:sp>
        <p:nvSpPr>
          <p:cNvPr id="28" name="Text Box 20"/>
          <p:cNvSpPr txBox="1">
            <a:spLocks noChangeArrowheads="1"/>
          </p:cNvSpPr>
          <p:nvPr/>
        </p:nvSpPr>
        <p:spPr bwMode="auto">
          <a:xfrm>
            <a:off x="7078663" y="1317625"/>
            <a:ext cx="2592387" cy="358775"/>
          </a:xfrm>
          <a:prstGeom prst="rect">
            <a:avLst/>
          </a:prstGeom>
          <a:solidFill>
            <a:srgbClr val="FFFF00"/>
          </a:solidFill>
          <a:ln w="38100" algn="ctr">
            <a:solidFill>
              <a:schemeClr val="tx1"/>
            </a:solidFill>
            <a:miter lim="800000"/>
            <a:headEnd/>
            <a:tailEnd/>
          </a:ln>
          <a:effectLst/>
        </p:spPr>
        <p:txBody>
          <a:bodyPr wrap="none" lIns="0" tIns="0" rIns="0" bIns="0"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t>货币与货币制度</a:t>
            </a:r>
          </a:p>
        </p:txBody>
      </p:sp>
      <p:sp>
        <p:nvSpPr>
          <p:cNvPr id="29" name="Text Box 21"/>
          <p:cNvSpPr txBox="1">
            <a:spLocks noChangeArrowheads="1"/>
          </p:cNvSpPr>
          <p:nvPr/>
        </p:nvSpPr>
        <p:spPr bwMode="auto">
          <a:xfrm>
            <a:off x="7078663" y="4195763"/>
            <a:ext cx="2665412" cy="431800"/>
          </a:xfrm>
          <a:prstGeom prst="rect">
            <a:avLst/>
          </a:prstGeom>
          <a:solidFill>
            <a:srgbClr val="00B0F0"/>
          </a:solidFill>
          <a:ln w="38100" algn="ctr">
            <a:solidFill>
              <a:schemeClr val="tx1"/>
            </a:solidFill>
            <a:miter lim="800000"/>
            <a:headEnd/>
            <a:tailEnd/>
          </a:ln>
          <a:effectLst/>
        </p:spPr>
        <p:txBody>
          <a:bodyPr wrap="none" lIns="0" tIns="0" rIns="0" bIns="0"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金融机构</a:t>
            </a:r>
          </a:p>
        </p:txBody>
      </p:sp>
      <p:sp>
        <p:nvSpPr>
          <p:cNvPr id="24603" name="Line 22"/>
          <p:cNvSpPr>
            <a:spLocks noChangeShapeType="1"/>
          </p:cNvSpPr>
          <p:nvPr/>
        </p:nvSpPr>
        <p:spPr bwMode="auto">
          <a:xfrm flipV="1">
            <a:off x="6645275" y="3908425"/>
            <a:ext cx="4333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31" name="Text Box 23"/>
          <p:cNvSpPr txBox="1">
            <a:spLocks noChangeArrowheads="1"/>
          </p:cNvSpPr>
          <p:nvPr/>
        </p:nvSpPr>
        <p:spPr bwMode="auto">
          <a:xfrm>
            <a:off x="4484688" y="4914900"/>
            <a:ext cx="1873250" cy="504825"/>
          </a:xfrm>
          <a:prstGeom prst="rect">
            <a:avLst/>
          </a:prstGeom>
          <a:solidFill>
            <a:srgbClr val="FFC000"/>
          </a:solidFill>
          <a:ln w="38100" algn="ctr">
            <a:solidFill>
              <a:schemeClr val="tx1"/>
            </a:solidFill>
            <a:miter lim="800000"/>
            <a:headEnd/>
            <a:tailEnd/>
          </a:ln>
          <a:effectLst/>
        </p:spPr>
        <p:txBody>
          <a:bodyPr wrap="none" lIns="92075" tIns="46038" rIns="92075" bIns="46038"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zh-CN" altLang="en-US" sz="16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t>金融总量与均衡</a:t>
            </a:r>
          </a:p>
        </p:txBody>
      </p:sp>
      <p:sp>
        <p:nvSpPr>
          <p:cNvPr id="24605" name="Line 24"/>
          <p:cNvSpPr>
            <a:spLocks noChangeShapeType="1"/>
          </p:cNvSpPr>
          <p:nvPr/>
        </p:nvSpPr>
        <p:spPr bwMode="auto">
          <a:xfrm flipV="1">
            <a:off x="3348038" y="4340225"/>
            <a:ext cx="7048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06" name="Line 25"/>
          <p:cNvSpPr>
            <a:spLocks noChangeShapeType="1"/>
          </p:cNvSpPr>
          <p:nvPr/>
        </p:nvSpPr>
        <p:spPr bwMode="auto">
          <a:xfrm>
            <a:off x="4052888" y="2395538"/>
            <a:ext cx="0" cy="38163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07" name="Line 26"/>
          <p:cNvSpPr>
            <a:spLocks noChangeShapeType="1"/>
          </p:cNvSpPr>
          <p:nvPr/>
        </p:nvSpPr>
        <p:spPr bwMode="auto">
          <a:xfrm flipV="1">
            <a:off x="4052888" y="2395538"/>
            <a:ext cx="431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37" name="Text Box 28"/>
          <p:cNvSpPr txBox="1">
            <a:spLocks noChangeArrowheads="1"/>
          </p:cNvSpPr>
          <p:nvPr/>
        </p:nvSpPr>
        <p:spPr bwMode="auto">
          <a:xfrm>
            <a:off x="2914650" y="2468563"/>
            <a:ext cx="431800" cy="3600450"/>
          </a:xfrm>
          <a:prstGeom prst="rect">
            <a:avLst/>
          </a:prstGeom>
          <a:solidFill>
            <a:srgbClr val="92D050"/>
          </a:solidFill>
          <a:ln w="25400">
            <a:solidFill>
              <a:schemeClr val="tx1"/>
            </a:solidFill>
            <a:miter lim="800000"/>
            <a:headEnd/>
            <a:tailEnd/>
          </a:ln>
          <a:effectLst/>
        </p:spPr>
        <p:txBody>
          <a:bodyPr vert="eaVert">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16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t>现代金融体系的基本构成</a:t>
            </a:r>
          </a:p>
        </p:txBody>
      </p:sp>
      <p:sp>
        <p:nvSpPr>
          <p:cNvPr id="24609" name="Line 29"/>
          <p:cNvSpPr>
            <a:spLocks noChangeShapeType="1"/>
          </p:cNvSpPr>
          <p:nvPr/>
        </p:nvSpPr>
        <p:spPr bwMode="auto">
          <a:xfrm flipV="1">
            <a:off x="4052888" y="4124325"/>
            <a:ext cx="431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10" name="Line 30"/>
          <p:cNvSpPr>
            <a:spLocks noChangeShapeType="1"/>
          </p:cNvSpPr>
          <p:nvPr/>
        </p:nvSpPr>
        <p:spPr bwMode="auto">
          <a:xfrm flipV="1">
            <a:off x="4052888" y="5132388"/>
            <a:ext cx="431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11" name="Line 31"/>
          <p:cNvSpPr>
            <a:spLocks noChangeShapeType="1"/>
          </p:cNvSpPr>
          <p:nvPr/>
        </p:nvSpPr>
        <p:spPr bwMode="auto">
          <a:xfrm flipV="1">
            <a:off x="4052888" y="6211888"/>
            <a:ext cx="431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12"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fld id="{8A66F907-054B-4697-840D-419ADD18E150}" type="datetime1">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t>2024/2/25</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
        <p:nvSpPr>
          <p:cNvPr id="24613"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9D084E92-2AD3-4AC1-A9E3-6655D98F5D51}"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16</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36834024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605"/>
                                        </p:tgtEl>
                                        <p:attrNameLst>
                                          <p:attrName>style.visibility</p:attrName>
                                        </p:attrNameLst>
                                      </p:cBhvr>
                                      <p:to>
                                        <p:strVal val="visible"/>
                                      </p:to>
                                    </p:set>
                                    <p:animEffect transition="in" filter="fade">
                                      <p:cBhvr>
                                        <p:cTn id="12" dur="1000"/>
                                        <p:tgtEl>
                                          <p:spTgt spid="24605"/>
                                        </p:tgtEl>
                                      </p:cBhvr>
                                    </p:animEffect>
                                    <p:anim calcmode="lin" valueType="num">
                                      <p:cBhvr>
                                        <p:cTn id="13" dur="1000" fill="hold"/>
                                        <p:tgtEl>
                                          <p:spTgt spid="24605"/>
                                        </p:tgtEl>
                                        <p:attrNameLst>
                                          <p:attrName>ppt_x</p:attrName>
                                        </p:attrNameLst>
                                      </p:cBhvr>
                                      <p:tavLst>
                                        <p:tav tm="0">
                                          <p:val>
                                            <p:strVal val="#ppt_x"/>
                                          </p:val>
                                        </p:tav>
                                        <p:tav tm="100000">
                                          <p:val>
                                            <p:strVal val="#ppt_x"/>
                                          </p:val>
                                        </p:tav>
                                      </p:tavLst>
                                    </p:anim>
                                    <p:anim calcmode="lin" valueType="num">
                                      <p:cBhvr>
                                        <p:cTn id="14" dur="1000" fill="hold"/>
                                        <p:tgtEl>
                                          <p:spTgt spid="2460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606"/>
                                        </p:tgtEl>
                                        <p:attrNameLst>
                                          <p:attrName>style.visibility</p:attrName>
                                        </p:attrNameLst>
                                      </p:cBhvr>
                                      <p:to>
                                        <p:strVal val="visible"/>
                                      </p:to>
                                    </p:set>
                                    <p:animEffect transition="in" filter="fade">
                                      <p:cBhvr>
                                        <p:cTn id="17" dur="1000"/>
                                        <p:tgtEl>
                                          <p:spTgt spid="24606"/>
                                        </p:tgtEl>
                                      </p:cBhvr>
                                    </p:animEffect>
                                    <p:anim calcmode="lin" valueType="num">
                                      <p:cBhvr>
                                        <p:cTn id="18" dur="1000" fill="hold"/>
                                        <p:tgtEl>
                                          <p:spTgt spid="24606"/>
                                        </p:tgtEl>
                                        <p:attrNameLst>
                                          <p:attrName>ppt_x</p:attrName>
                                        </p:attrNameLst>
                                      </p:cBhvr>
                                      <p:tavLst>
                                        <p:tav tm="0">
                                          <p:val>
                                            <p:strVal val="#ppt_x"/>
                                          </p:val>
                                        </p:tav>
                                        <p:tav tm="100000">
                                          <p:val>
                                            <p:strVal val="#ppt_x"/>
                                          </p:val>
                                        </p:tav>
                                      </p:tavLst>
                                    </p:anim>
                                    <p:anim calcmode="lin" valueType="num">
                                      <p:cBhvr>
                                        <p:cTn id="19" dur="1000" fill="hold"/>
                                        <p:tgtEl>
                                          <p:spTgt spid="2460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607"/>
                                        </p:tgtEl>
                                        <p:attrNameLst>
                                          <p:attrName>style.visibility</p:attrName>
                                        </p:attrNameLst>
                                      </p:cBhvr>
                                      <p:to>
                                        <p:strVal val="visible"/>
                                      </p:to>
                                    </p:set>
                                    <p:animEffect transition="in" filter="fade">
                                      <p:cBhvr>
                                        <p:cTn id="22" dur="1000"/>
                                        <p:tgtEl>
                                          <p:spTgt spid="24607"/>
                                        </p:tgtEl>
                                      </p:cBhvr>
                                    </p:animEffect>
                                    <p:anim calcmode="lin" valueType="num">
                                      <p:cBhvr>
                                        <p:cTn id="23" dur="1000" fill="hold"/>
                                        <p:tgtEl>
                                          <p:spTgt spid="24607"/>
                                        </p:tgtEl>
                                        <p:attrNameLst>
                                          <p:attrName>ppt_x</p:attrName>
                                        </p:attrNameLst>
                                      </p:cBhvr>
                                      <p:tavLst>
                                        <p:tav tm="0">
                                          <p:val>
                                            <p:strVal val="#ppt_x"/>
                                          </p:val>
                                        </p:tav>
                                        <p:tav tm="100000">
                                          <p:val>
                                            <p:strVal val="#ppt_x"/>
                                          </p:val>
                                        </p:tav>
                                      </p:tavLst>
                                    </p:anim>
                                    <p:anim calcmode="lin" valueType="num">
                                      <p:cBhvr>
                                        <p:cTn id="24" dur="1000" fill="hold"/>
                                        <p:tgtEl>
                                          <p:spTgt spid="2460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609"/>
                                        </p:tgtEl>
                                        <p:attrNameLst>
                                          <p:attrName>style.visibility</p:attrName>
                                        </p:attrNameLst>
                                      </p:cBhvr>
                                      <p:to>
                                        <p:strVal val="visible"/>
                                      </p:to>
                                    </p:set>
                                    <p:animEffect transition="in" filter="fade">
                                      <p:cBhvr>
                                        <p:cTn id="27" dur="1000"/>
                                        <p:tgtEl>
                                          <p:spTgt spid="24609"/>
                                        </p:tgtEl>
                                      </p:cBhvr>
                                    </p:animEffect>
                                    <p:anim calcmode="lin" valueType="num">
                                      <p:cBhvr>
                                        <p:cTn id="28" dur="1000" fill="hold"/>
                                        <p:tgtEl>
                                          <p:spTgt spid="24609"/>
                                        </p:tgtEl>
                                        <p:attrNameLst>
                                          <p:attrName>ppt_x</p:attrName>
                                        </p:attrNameLst>
                                      </p:cBhvr>
                                      <p:tavLst>
                                        <p:tav tm="0">
                                          <p:val>
                                            <p:strVal val="#ppt_x"/>
                                          </p:val>
                                        </p:tav>
                                        <p:tav tm="100000">
                                          <p:val>
                                            <p:strVal val="#ppt_x"/>
                                          </p:val>
                                        </p:tav>
                                      </p:tavLst>
                                    </p:anim>
                                    <p:anim calcmode="lin" valueType="num">
                                      <p:cBhvr>
                                        <p:cTn id="29" dur="1000" fill="hold"/>
                                        <p:tgtEl>
                                          <p:spTgt spid="2460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610"/>
                                        </p:tgtEl>
                                        <p:attrNameLst>
                                          <p:attrName>style.visibility</p:attrName>
                                        </p:attrNameLst>
                                      </p:cBhvr>
                                      <p:to>
                                        <p:strVal val="visible"/>
                                      </p:to>
                                    </p:set>
                                    <p:animEffect transition="in" filter="fade">
                                      <p:cBhvr>
                                        <p:cTn id="32" dur="1000"/>
                                        <p:tgtEl>
                                          <p:spTgt spid="24610"/>
                                        </p:tgtEl>
                                      </p:cBhvr>
                                    </p:animEffect>
                                    <p:anim calcmode="lin" valueType="num">
                                      <p:cBhvr>
                                        <p:cTn id="33" dur="1000" fill="hold"/>
                                        <p:tgtEl>
                                          <p:spTgt spid="24610"/>
                                        </p:tgtEl>
                                        <p:attrNameLst>
                                          <p:attrName>ppt_x</p:attrName>
                                        </p:attrNameLst>
                                      </p:cBhvr>
                                      <p:tavLst>
                                        <p:tav tm="0">
                                          <p:val>
                                            <p:strVal val="#ppt_x"/>
                                          </p:val>
                                        </p:tav>
                                        <p:tav tm="100000">
                                          <p:val>
                                            <p:strVal val="#ppt_x"/>
                                          </p:val>
                                        </p:tav>
                                      </p:tavLst>
                                    </p:anim>
                                    <p:anim calcmode="lin" valueType="num">
                                      <p:cBhvr>
                                        <p:cTn id="34" dur="1000" fill="hold"/>
                                        <p:tgtEl>
                                          <p:spTgt spid="246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4611"/>
                                        </p:tgtEl>
                                        <p:attrNameLst>
                                          <p:attrName>style.visibility</p:attrName>
                                        </p:attrNameLst>
                                      </p:cBhvr>
                                      <p:to>
                                        <p:strVal val="visible"/>
                                      </p:to>
                                    </p:set>
                                    <p:animEffect transition="in" filter="fade">
                                      <p:cBhvr>
                                        <p:cTn id="37" dur="1000"/>
                                        <p:tgtEl>
                                          <p:spTgt spid="24611"/>
                                        </p:tgtEl>
                                      </p:cBhvr>
                                    </p:animEffect>
                                    <p:anim calcmode="lin" valueType="num">
                                      <p:cBhvr>
                                        <p:cTn id="38" dur="1000" fill="hold"/>
                                        <p:tgtEl>
                                          <p:spTgt spid="24611"/>
                                        </p:tgtEl>
                                        <p:attrNameLst>
                                          <p:attrName>ppt_x</p:attrName>
                                        </p:attrNameLst>
                                      </p:cBhvr>
                                      <p:tavLst>
                                        <p:tav tm="0">
                                          <p:val>
                                            <p:strVal val="#ppt_x"/>
                                          </p:val>
                                        </p:tav>
                                        <p:tav tm="100000">
                                          <p:val>
                                            <p:strVal val="#ppt_x"/>
                                          </p:val>
                                        </p:tav>
                                      </p:tavLst>
                                    </p:anim>
                                    <p:anim calcmode="lin" valueType="num">
                                      <p:cBhvr>
                                        <p:cTn id="39" dur="1000" fill="hold"/>
                                        <p:tgtEl>
                                          <p:spTgt spid="246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4586"/>
                                        </p:tgtEl>
                                        <p:attrNameLst>
                                          <p:attrName>style.visibility</p:attrName>
                                        </p:attrNameLst>
                                      </p:cBhvr>
                                      <p:to>
                                        <p:strVal val="visible"/>
                                      </p:to>
                                    </p:set>
                                    <p:animEffect transition="in" filter="fade">
                                      <p:cBhvr>
                                        <p:cTn id="62" dur="1000"/>
                                        <p:tgtEl>
                                          <p:spTgt spid="24586"/>
                                        </p:tgtEl>
                                      </p:cBhvr>
                                    </p:animEffect>
                                    <p:anim calcmode="lin" valueType="num">
                                      <p:cBhvr>
                                        <p:cTn id="63" dur="1000" fill="hold"/>
                                        <p:tgtEl>
                                          <p:spTgt spid="24586"/>
                                        </p:tgtEl>
                                        <p:attrNameLst>
                                          <p:attrName>ppt_x</p:attrName>
                                        </p:attrNameLst>
                                      </p:cBhvr>
                                      <p:tavLst>
                                        <p:tav tm="0">
                                          <p:val>
                                            <p:strVal val="#ppt_x"/>
                                          </p:val>
                                        </p:tav>
                                        <p:tav tm="100000">
                                          <p:val>
                                            <p:strVal val="#ppt_x"/>
                                          </p:val>
                                        </p:tav>
                                      </p:tavLst>
                                    </p:anim>
                                    <p:anim calcmode="lin" valueType="num">
                                      <p:cBhvr>
                                        <p:cTn id="64" dur="1000" fill="hold"/>
                                        <p:tgtEl>
                                          <p:spTgt spid="2458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4589"/>
                                        </p:tgtEl>
                                        <p:attrNameLst>
                                          <p:attrName>style.visibility</p:attrName>
                                        </p:attrNameLst>
                                      </p:cBhvr>
                                      <p:to>
                                        <p:strVal val="visible"/>
                                      </p:to>
                                    </p:set>
                                    <p:animEffect transition="in" filter="fade">
                                      <p:cBhvr>
                                        <p:cTn id="67" dur="1000"/>
                                        <p:tgtEl>
                                          <p:spTgt spid="24589"/>
                                        </p:tgtEl>
                                      </p:cBhvr>
                                    </p:animEffect>
                                    <p:anim calcmode="lin" valueType="num">
                                      <p:cBhvr>
                                        <p:cTn id="68" dur="1000" fill="hold"/>
                                        <p:tgtEl>
                                          <p:spTgt spid="24589"/>
                                        </p:tgtEl>
                                        <p:attrNameLst>
                                          <p:attrName>ppt_x</p:attrName>
                                        </p:attrNameLst>
                                      </p:cBhvr>
                                      <p:tavLst>
                                        <p:tav tm="0">
                                          <p:val>
                                            <p:strVal val="#ppt_x"/>
                                          </p:val>
                                        </p:tav>
                                        <p:tav tm="100000">
                                          <p:val>
                                            <p:strVal val="#ppt_x"/>
                                          </p:val>
                                        </p:tav>
                                      </p:tavLst>
                                    </p:anim>
                                    <p:anim calcmode="lin" valueType="num">
                                      <p:cBhvr>
                                        <p:cTn id="69" dur="1000" fill="hold"/>
                                        <p:tgtEl>
                                          <p:spTgt spid="2458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4596"/>
                                        </p:tgtEl>
                                        <p:attrNameLst>
                                          <p:attrName>style.visibility</p:attrName>
                                        </p:attrNameLst>
                                      </p:cBhvr>
                                      <p:to>
                                        <p:strVal val="visible"/>
                                      </p:to>
                                    </p:set>
                                    <p:animEffect transition="in" filter="fade">
                                      <p:cBhvr>
                                        <p:cTn id="72" dur="1000"/>
                                        <p:tgtEl>
                                          <p:spTgt spid="24596"/>
                                        </p:tgtEl>
                                      </p:cBhvr>
                                    </p:animEffect>
                                    <p:anim calcmode="lin" valueType="num">
                                      <p:cBhvr>
                                        <p:cTn id="73" dur="1000" fill="hold"/>
                                        <p:tgtEl>
                                          <p:spTgt spid="24596"/>
                                        </p:tgtEl>
                                        <p:attrNameLst>
                                          <p:attrName>ppt_x</p:attrName>
                                        </p:attrNameLst>
                                      </p:cBhvr>
                                      <p:tavLst>
                                        <p:tav tm="0">
                                          <p:val>
                                            <p:strVal val="#ppt_x"/>
                                          </p:val>
                                        </p:tav>
                                        <p:tav tm="100000">
                                          <p:val>
                                            <p:strVal val="#ppt_x"/>
                                          </p:val>
                                        </p:tav>
                                      </p:tavLst>
                                    </p:anim>
                                    <p:anim calcmode="lin" valueType="num">
                                      <p:cBhvr>
                                        <p:cTn id="74" dur="1000" fill="hold"/>
                                        <p:tgtEl>
                                          <p:spTgt spid="2459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4597"/>
                                        </p:tgtEl>
                                        <p:attrNameLst>
                                          <p:attrName>style.visibility</p:attrName>
                                        </p:attrNameLst>
                                      </p:cBhvr>
                                      <p:to>
                                        <p:strVal val="visible"/>
                                      </p:to>
                                    </p:set>
                                    <p:animEffect transition="in" filter="fade">
                                      <p:cBhvr>
                                        <p:cTn id="77" dur="1000"/>
                                        <p:tgtEl>
                                          <p:spTgt spid="24597"/>
                                        </p:tgtEl>
                                      </p:cBhvr>
                                    </p:animEffect>
                                    <p:anim calcmode="lin" valueType="num">
                                      <p:cBhvr>
                                        <p:cTn id="78" dur="1000" fill="hold"/>
                                        <p:tgtEl>
                                          <p:spTgt spid="24597"/>
                                        </p:tgtEl>
                                        <p:attrNameLst>
                                          <p:attrName>ppt_x</p:attrName>
                                        </p:attrNameLst>
                                      </p:cBhvr>
                                      <p:tavLst>
                                        <p:tav tm="0">
                                          <p:val>
                                            <p:strVal val="#ppt_x"/>
                                          </p:val>
                                        </p:tav>
                                        <p:tav tm="100000">
                                          <p:val>
                                            <p:strVal val="#ppt_x"/>
                                          </p:val>
                                        </p:tav>
                                      </p:tavLst>
                                    </p:anim>
                                    <p:anim calcmode="lin" valueType="num">
                                      <p:cBhvr>
                                        <p:cTn id="79" dur="1000" fill="hold"/>
                                        <p:tgtEl>
                                          <p:spTgt spid="2459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4583"/>
                                        </p:tgtEl>
                                        <p:attrNameLst>
                                          <p:attrName>style.visibility</p:attrName>
                                        </p:attrNameLst>
                                      </p:cBhvr>
                                      <p:to>
                                        <p:strVal val="visible"/>
                                      </p:to>
                                    </p:set>
                                    <p:animEffect transition="in" filter="fade">
                                      <p:cBhvr>
                                        <p:cTn id="82" dur="1000"/>
                                        <p:tgtEl>
                                          <p:spTgt spid="24583"/>
                                        </p:tgtEl>
                                      </p:cBhvr>
                                    </p:animEffect>
                                    <p:anim calcmode="lin" valueType="num">
                                      <p:cBhvr>
                                        <p:cTn id="83" dur="1000" fill="hold"/>
                                        <p:tgtEl>
                                          <p:spTgt spid="24583"/>
                                        </p:tgtEl>
                                        <p:attrNameLst>
                                          <p:attrName>ppt_x</p:attrName>
                                        </p:attrNameLst>
                                      </p:cBhvr>
                                      <p:tavLst>
                                        <p:tav tm="0">
                                          <p:val>
                                            <p:strVal val="#ppt_x"/>
                                          </p:val>
                                        </p:tav>
                                        <p:tav tm="100000">
                                          <p:val>
                                            <p:strVal val="#ppt_x"/>
                                          </p:val>
                                        </p:tav>
                                      </p:tavLst>
                                    </p:anim>
                                    <p:anim calcmode="lin" valueType="num">
                                      <p:cBhvr>
                                        <p:cTn id="84" dur="1000" fill="hold"/>
                                        <p:tgtEl>
                                          <p:spTgt spid="2458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4585"/>
                                        </p:tgtEl>
                                        <p:attrNameLst>
                                          <p:attrName>style.visibility</p:attrName>
                                        </p:attrNameLst>
                                      </p:cBhvr>
                                      <p:to>
                                        <p:strVal val="visible"/>
                                      </p:to>
                                    </p:set>
                                    <p:animEffect transition="in" filter="fade">
                                      <p:cBhvr>
                                        <p:cTn id="87" dur="1000"/>
                                        <p:tgtEl>
                                          <p:spTgt spid="24585"/>
                                        </p:tgtEl>
                                      </p:cBhvr>
                                    </p:animEffect>
                                    <p:anim calcmode="lin" valueType="num">
                                      <p:cBhvr>
                                        <p:cTn id="88" dur="1000" fill="hold"/>
                                        <p:tgtEl>
                                          <p:spTgt spid="24585"/>
                                        </p:tgtEl>
                                        <p:attrNameLst>
                                          <p:attrName>ppt_x</p:attrName>
                                        </p:attrNameLst>
                                      </p:cBhvr>
                                      <p:tavLst>
                                        <p:tav tm="0">
                                          <p:val>
                                            <p:strVal val="#ppt_x"/>
                                          </p:val>
                                        </p:tav>
                                        <p:tav tm="100000">
                                          <p:val>
                                            <p:strVal val="#ppt_x"/>
                                          </p:val>
                                        </p:tav>
                                      </p:tavLst>
                                    </p:anim>
                                    <p:anim calcmode="lin" valueType="num">
                                      <p:cBhvr>
                                        <p:cTn id="89" dur="1000" fill="hold"/>
                                        <p:tgtEl>
                                          <p:spTgt spid="2458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4584"/>
                                        </p:tgtEl>
                                        <p:attrNameLst>
                                          <p:attrName>style.visibility</p:attrName>
                                        </p:attrNameLst>
                                      </p:cBhvr>
                                      <p:to>
                                        <p:strVal val="visible"/>
                                      </p:to>
                                    </p:set>
                                    <p:animEffect transition="in" filter="fade">
                                      <p:cBhvr>
                                        <p:cTn id="92" dur="1000"/>
                                        <p:tgtEl>
                                          <p:spTgt spid="24584"/>
                                        </p:tgtEl>
                                      </p:cBhvr>
                                    </p:animEffect>
                                    <p:anim calcmode="lin" valueType="num">
                                      <p:cBhvr>
                                        <p:cTn id="93" dur="1000" fill="hold"/>
                                        <p:tgtEl>
                                          <p:spTgt spid="24584"/>
                                        </p:tgtEl>
                                        <p:attrNameLst>
                                          <p:attrName>ppt_x</p:attrName>
                                        </p:attrNameLst>
                                      </p:cBhvr>
                                      <p:tavLst>
                                        <p:tav tm="0">
                                          <p:val>
                                            <p:strVal val="#ppt_x"/>
                                          </p:val>
                                        </p:tav>
                                        <p:tav tm="100000">
                                          <p:val>
                                            <p:strVal val="#ppt_x"/>
                                          </p:val>
                                        </p:tav>
                                      </p:tavLst>
                                    </p:anim>
                                    <p:anim calcmode="lin" valueType="num">
                                      <p:cBhvr>
                                        <p:cTn id="94" dur="1000" fill="hold"/>
                                        <p:tgtEl>
                                          <p:spTgt spid="24584"/>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1000"/>
                                        <p:tgtEl>
                                          <p:spTgt spid="28"/>
                                        </p:tgtEl>
                                      </p:cBhvr>
                                    </p:animEffect>
                                    <p:anim calcmode="lin" valueType="num">
                                      <p:cBhvr>
                                        <p:cTn id="98" dur="1000" fill="hold"/>
                                        <p:tgtEl>
                                          <p:spTgt spid="28"/>
                                        </p:tgtEl>
                                        <p:attrNameLst>
                                          <p:attrName>ppt_x</p:attrName>
                                        </p:attrNameLst>
                                      </p:cBhvr>
                                      <p:tavLst>
                                        <p:tav tm="0">
                                          <p:val>
                                            <p:strVal val="#ppt_x"/>
                                          </p:val>
                                        </p:tav>
                                        <p:tav tm="100000">
                                          <p:val>
                                            <p:strVal val="#ppt_x"/>
                                          </p:val>
                                        </p:tav>
                                      </p:tavLst>
                                    </p:anim>
                                    <p:anim calcmode="lin" valueType="num">
                                      <p:cBhvr>
                                        <p:cTn id="99" dur="1000" fill="hold"/>
                                        <p:tgtEl>
                                          <p:spTgt spid="28"/>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1000"/>
                                        <p:tgtEl>
                                          <p:spTgt spid="27"/>
                                        </p:tgtEl>
                                      </p:cBhvr>
                                    </p:animEffect>
                                    <p:anim calcmode="lin" valueType="num">
                                      <p:cBhvr>
                                        <p:cTn id="103" dur="1000" fill="hold"/>
                                        <p:tgtEl>
                                          <p:spTgt spid="27"/>
                                        </p:tgtEl>
                                        <p:attrNameLst>
                                          <p:attrName>ppt_x</p:attrName>
                                        </p:attrNameLst>
                                      </p:cBhvr>
                                      <p:tavLst>
                                        <p:tav tm="0">
                                          <p:val>
                                            <p:strVal val="#ppt_x"/>
                                          </p:val>
                                        </p:tav>
                                        <p:tav tm="100000">
                                          <p:val>
                                            <p:strVal val="#ppt_x"/>
                                          </p:val>
                                        </p:tav>
                                      </p:tavLst>
                                    </p:anim>
                                    <p:anim calcmode="lin" valueType="num">
                                      <p:cBhvr>
                                        <p:cTn id="104" dur="1000" fill="hold"/>
                                        <p:tgtEl>
                                          <p:spTgt spid="2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1000"/>
                                        <p:tgtEl>
                                          <p:spTgt spid="15"/>
                                        </p:tgtEl>
                                      </p:cBhvr>
                                    </p:animEffect>
                                    <p:anim calcmode="lin" valueType="num">
                                      <p:cBhvr>
                                        <p:cTn id="108" dur="1000" fill="hold"/>
                                        <p:tgtEl>
                                          <p:spTgt spid="15"/>
                                        </p:tgtEl>
                                        <p:attrNameLst>
                                          <p:attrName>ppt_x</p:attrName>
                                        </p:attrNameLst>
                                      </p:cBhvr>
                                      <p:tavLst>
                                        <p:tav tm="0">
                                          <p:val>
                                            <p:strVal val="#ppt_x"/>
                                          </p:val>
                                        </p:tav>
                                        <p:tav tm="100000">
                                          <p:val>
                                            <p:strVal val="#ppt_x"/>
                                          </p:val>
                                        </p:tav>
                                      </p:tavLst>
                                    </p:anim>
                                    <p:anim calcmode="lin" valueType="num">
                                      <p:cBhvr>
                                        <p:cTn id="109" dur="1000" fill="hold"/>
                                        <p:tgtEl>
                                          <p:spTgt spid="15"/>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fade">
                                      <p:cBhvr>
                                        <p:cTn id="112" dur="1000"/>
                                        <p:tgtEl>
                                          <p:spTgt spid="17"/>
                                        </p:tgtEl>
                                      </p:cBhvr>
                                    </p:animEffect>
                                    <p:anim calcmode="lin" valueType="num">
                                      <p:cBhvr>
                                        <p:cTn id="113" dur="1000" fill="hold"/>
                                        <p:tgtEl>
                                          <p:spTgt spid="17"/>
                                        </p:tgtEl>
                                        <p:attrNameLst>
                                          <p:attrName>ppt_x</p:attrName>
                                        </p:attrNameLst>
                                      </p:cBhvr>
                                      <p:tavLst>
                                        <p:tav tm="0">
                                          <p:val>
                                            <p:strVal val="#ppt_x"/>
                                          </p:val>
                                        </p:tav>
                                        <p:tav tm="100000">
                                          <p:val>
                                            <p:strVal val="#ppt_x"/>
                                          </p:val>
                                        </p:tav>
                                      </p:tavLst>
                                    </p:anim>
                                    <p:anim calcmode="lin" valueType="num">
                                      <p:cBhvr>
                                        <p:cTn id="114" dur="1000" fill="hold"/>
                                        <p:tgtEl>
                                          <p:spTgt spid="17"/>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fade">
                                      <p:cBhvr>
                                        <p:cTn id="117" dur="1000"/>
                                        <p:tgtEl>
                                          <p:spTgt spid="20"/>
                                        </p:tgtEl>
                                      </p:cBhvr>
                                    </p:animEffect>
                                    <p:anim calcmode="lin" valueType="num">
                                      <p:cBhvr>
                                        <p:cTn id="118" dur="1000" fill="hold"/>
                                        <p:tgtEl>
                                          <p:spTgt spid="20"/>
                                        </p:tgtEl>
                                        <p:attrNameLst>
                                          <p:attrName>ppt_x</p:attrName>
                                        </p:attrNameLst>
                                      </p:cBhvr>
                                      <p:tavLst>
                                        <p:tav tm="0">
                                          <p:val>
                                            <p:strVal val="#ppt_x"/>
                                          </p:val>
                                        </p:tav>
                                        <p:tav tm="100000">
                                          <p:val>
                                            <p:strVal val="#ppt_x"/>
                                          </p:val>
                                        </p:tav>
                                      </p:tavLst>
                                    </p:anim>
                                    <p:anim calcmode="lin" valueType="num">
                                      <p:cBhvr>
                                        <p:cTn id="119" dur="1000" fill="hold"/>
                                        <p:tgtEl>
                                          <p:spTgt spid="20"/>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4603"/>
                                        </p:tgtEl>
                                        <p:attrNameLst>
                                          <p:attrName>style.visibility</p:attrName>
                                        </p:attrNameLst>
                                      </p:cBhvr>
                                      <p:to>
                                        <p:strVal val="visible"/>
                                      </p:to>
                                    </p:set>
                                    <p:animEffect transition="in" filter="fade">
                                      <p:cBhvr>
                                        <p:cTn id="122" dur="1000"/>
                                        <p:tgtEl>
                                          <p:spTgt spid="24603"/>
                                        </p:tgtEl>
                                      </p:cBhvr>
                                    </p:animEffect>
                                    <p:anim calcmode="lin" valueType="num">
                                      <p:cBhvr>
                                        <p:cTn id="123" dur="1000" fill="hold"/>
                                        <p:tgtEl>
                                          <p:spTgt spid="24603"/>
                                        </p:tgtEl>
                                        <p:attrNameLst>
                                          <p:attrName>ppt_x</p:attrName>
                                        </p:attrNameLst>
                                      </p:cBhvr>
                                      <p:tavLst>
                                        <p:tav tm="0">
                                          <p:val>
                                            <p:strVal val="#ppt_x"/>
                                          </p:val>
                                        </p:tav>
                                        <p:tav tm="100000">
                                          <p:val>
                                            <p:strVal val="#ppt_x"/>
                                          </p:val>
                                        </p:tav>
                                      </p:tavLst>
                                    </p:anim>
                                    <p:anim calcmode="lin" valueType="num">
                                      <p:cBhvr>
                                        <p:cTn id="124" dur="1000" fill="hold"/>
                                        <p:tgtEl>
                                          <p:spTgt spid="24603"/>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4598"/>
                                        </p:tgtEl>
                                        <p:attrNameLst>
                                          <p:attrName>style.visibility</p:attrName>
                                        </p:attrNameLst>
                                      </p:cBhvr>
                                      <p:to>
                                        <p:strVal val="visible"/>
                                      </p:to>
                                    </p:set>
                                    <p:animEffect transition="in" filter="fade">
                                      <p:cBhvr>
                                        <p:cTn id="127" dur="1000"/>
                                        <p:tgtEl>
                                          <p:spTgt spid="24598"/>
                                        </p:tgtEl>
                                      </p:cBhvr>
                                    </p:animEffect>
                                    <p:anim calcmode="lin" valueType="num">
                                      <p:cBhvr>
                                        <p:cTn id="128" dur="1000" fill="hold"/>
                                        <p:tgtEl>
                                          <p:spTgt spid="24598"/>
                                        </p:tgtEl>
                                        <p:attrNameLst>
                                          <p:attrName>ppt_x</p:attrName>
                                        </p:attrNameLst>
                                      </p:cBhvr>
                                      <p:tavLst>
                                        <p:tav tm="0">
                                          <p:val>
                                            <p:strVal val="#ppt_x"/>
                                          </p:val>
                                        </p:tav>
                                        <p:tav tm="100000">
                                          <p:val>
                                            <p:strVal val="#ppt_x"/>
                                          </p:val>
                                        </p:tav>
                                      </p:tavLst>
                                    </p:anim>
                                    <p:anim calcmode="lin" valueType="num">
                                      <p:cBhvr>
                                        <p:cTn id="129" dur="1000" fill="hold"/>
                                        <p:tgtEl>
                                          <p:spTgt spid="24598"/>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4595"/>
                                        </p:tgtEl>
                                        <p:attrNameLst>
                                          <p:attrName>style.visibility</p:attrName>
                                        </p:attrNameLst>
                                      </p:cBhvr>
                                      <p:to>
                                        <p:strVal val="visible"/>
                                      </p:to>
                                    </p:set>
                                    <p:animEffect transition="in" filter="fade">
                                      <p:cBhvr>
                                        <p:cTn id="132" dur="1000"/>
                                        <p:tgtEl>
                                          <p:spTgt spid="24595"/>
                                        </p:tgtEl>
                                      </p:cBhvr>
                                    </p:animEffect>
                                    <p:anim calcmode="lin" valueType="num">
                                      <p:cBhvr>
                                        <p:cTn id="133" dur="1000" fill="hold"/>
                                        <p:tgtEl>
                                          <p:spTgt spid="24595"/>
                                        </p:tgtEl>
                                        <p:attrNameLst>
                                          <p:attrName>ppt_x</p:attrName>
                                        </p:attrNameLst>
                                      </p:cBhvr>
                                      <p:tavLst>
                                        <p:tav tm="0">
                                          <p:val>
                                            <p:strVal val="#ppt_x"/>
                                          </p:val>
                                        </p:tav>
                                        <p:tav tm="100000">
                                          <p:val>
                                            <p:strVal val="#ppt_x"/>
                                          </p:val>
                                        </p:tav>
                                      </p:tavLst>
                                    </p:anim>
                                    <p:anim calcmode="lin" valueType="num">
                                      <p:cBhvr>
                                        <p:cTn id="134" dur="1000" fill="hold"/>
                                        <p:tgtEl>
                                          <p:spTgt spid="24595"/>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24599"/>
                                        </p:tgtEl>
                                        <p:attrNameLst>
                                          <p:attrName>style.visibility</p:attrName>
                                        </p:attrNameLst>
                                      </p:cBhvr>
                                      <p:to>
                                        <p:strVal val="visible"/>
                                      </p:to>
                                    </p:set>
                                    <p:animEffect transition="in" filter="fade">
                                      <p:cBhvr>
                                        <p:cTn id="137" dur="1000"/>
                                        <p:tgtEl>
                                          <p:spTgt spid="24599"/>
                                        </p:tgtEl>
                                      </p:cBhvr>
                                    </p:animEffect>
                                    <p:anim calcmode="lin" valueType="num">
                                      <p:cBhvr>
                                        <p:cTn id="138" dur="1000" fill="hold"/>
                                        <p:tgtEl>
                                          <p:spTgt spid="24599"/>
                                        </p:tgtEl>
                                        <p:attrNameLst>
                                          <p:attrName>ppt_x</p:attrName>
                                        </p:attrNameLst>
                                      </p:cBhvr>
                                      <p:tavLst>
                                        <p:tav tm="0">
                                          <p:val>
                                            <p:strVal val="#ppt_x"/>
                                          </p:val>
                                        </p:tav>
                                        <p:tav tm="100000">
                                          <p:val>
                                            <p:strVal val="#ppt_x"/>
                                          </p:val>
                                        </p:tav>
                                      </p:tavLst>
                                    </p:anim>
                                    <p:anim calcmode="lin" valueType="num">
                                      <p:cBhvr>
                                        <p:cTn id="139" dur="1000" fill="hold"/>
                                        <p:tgtEl>
                                          <p:spTgt spid="24599"/>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21"/>
                                        </p:tgtEl>
                                        <p:attrNameLst>
                                          <p:attrName>style.visibility</p:attrName>
                                        </p:attrNameLst>
                                      </p:cBhvr>
                                      <p:to>
                                        <p:strVal val="visible"/>
                                      </p:to>
                                    </p:set>
                                    <p:animEffect transition="in" filter="fade">
                                      <p:cBhvr>
                                        <p:cTn id="142" dur="1000"/>
                                        <p:tgtEl>
                                          <p:spTgt spid="21"/>
                                        </p:tgtEl>
                                      </p:cBhvr>
                                    </p:animEffect>
                                    <p:anim calcmode="lin" valueType="num">
                                      <p:cBhvr>
                                        <p:cTn id="143" dur="1000" fill="hold"/>
                                        <p:tgtEl>
                                          <p:spTgt spid="21"/>
                                        </p:tgtEl>
                                        <p:attrNameLst>
                                          <p:attrName>ppt_x</p:attrName>
                                        </p:attrNameLst>
                                      </p:cBhvr>
                                      <p:tavLst>
                                        <p:tav tm="0">
                                          <p:val>
                                            <p:strVal val="#ppt_x"/>
                                          </p:val>
                                        </p:tav>
                                        <p:tav tm="100000">
                                          <p:val>
                                            <p:strVal val="#ppt_x"/>
                                          </p:val>
                                        </p:tav>
                                      </p:tavLst>
                                    </p:anim>
                                    <p:anim calcmode="lin" valueType="num">
                                      <p:cBhvr>
                                        <p:cTn id="144" dur="1000" fill="hold"/>
                                        <p:tgtEl>
                                          <p:spTgt spid="21"/>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29"/>
                                        </p:tgtEl>
                                        <p:attrNameLst>
                                          <p:attrName>style.visibility</p:attrName>
                                        </p:attrNameLst>
                                      </p:cBhvr>
                                      <p:to>
                                        <p:strVal val="visible"/>
                                      </p:to>
                                    </p:set>
                                    <p:animEffect transition="in" filter="fade">
                                      <p:cBhvr>
                                        <p:cTn id="147" dur="1000"/>
                                        <p:tgtEl>
                                          <p:spTgt spid="29"/>
                                        </p:tgtEl>
                                      </p:cBhvr>
                                    </p:animEffect>
                                    <p:anim calcmode="lin" valueType="num">
                                      <p:cBhvr>
                                        <p:cTn id="148" dur="1000" fill="hold"/>
                                        <p:tgtEl>
                                          <p:spTgt spid="29"/>
                                        </p:tgtEl>
                                        <p:attrNameLst>
                                          <p:attrName>ppt_x</p:attrName>
                                        </p:attrNameLst>
                                      </p:cBhvr>
                                      <p:tavLst>
                                        <p:tav tm="0">
                                          <p:val>
                                            <p:strVal val="#ppt_x"/>
                                          </p:val>
                                        </p:tav>
                                        <p:tav tm="100000">
                                          <p:val>
                                            <p:strVal val="#ppt_x"/>
                                          </p:val>
                                        </p:tav>
                                      </p:tavLst>
                                    </p:anim>
                                    <p:anim calcmode="lin" valueType="num">
                                      <p:cBhvr>
                                        <p:cTn id="14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P spid="24584" grpId="0" animBg="1"/>
      <p:bldP spid="24585" grpId="0" animBg="1"/>
      <p:bldP spid="24586" grpId="0" animBg="1"/>
      <p:bldP spid="14" grpId="0" animBg="1"/>
      <p:bldP spid="15" grpId="0" animBg="1"/>
      <p:bldP spid="24589" grpId="0" animBg="1"/>
      <p:bldP spid="17" grpId="0" animBg="1"/>
      <p:bldP spid="18" grpId="0" animBg="1"/>
      <p:bldP spid="19" grpId="0" animBg="1"/>
      <p:bldP spid="20" grpId="0" animBg="1"/>
      <p:bldP spid="21" grpId="0" animBg="1"/>
      <p:bldP spid="24595" grpId="0" animBg="1"/>
      <p:bldP spid="24596" grpId="0" animBg="1"/>
      <p:bldP spid="24597" grpId="0" animBg="1"/>
      <p:bldP spid="24598" grpId="0" animBg="1"/>
      <p:bldP spid="24599" grpId="0" animBg="1"/>
      <p:bldP spid="27" grpId="0" animBg="1"/>
      <p:bldP spid="28" grpId="0" animBg="1"/>
      <p:bldP spid="29" grpId="0" animBg="1"/>
      <p:bldP spid="24603" grpId="0" animBg="1"/>
      <p:bldP spid="31" grpId="0" animBg="1"/>
      <p:bldP spid="24605" grpId="0" animBg="1"/>
      <p:bldP spid="24606" grpId="0" animBg="1"/>
      <p:bldP spid="24607" grpId="0" animBg="1"/>
      <p:bldP spid="37" grpId="0" animBg="1"/>
      <p:bldP spid="24609" grpId="0" animBg="1"/>
      <p:bldP spid="24610" grpId="0" animBg="1"/>
      <p:bldP spid="246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60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5603"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矩形 2"/>
          <p:cNvSpPr>
            <a:spLocks noChangeArrowheads="1"/>
          </p:cNvSpPr>
          <p:nvPr/>
        </p:nvSpPr>
        <p:spPr bwMode="auto">
          <a:xfrm>
            <a:off x="354013" y="1539875"/>
            <a:ext cx="295433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（二）现代金融体系</a:t>
            </a:r>
          </a:p>
          <a:p>
            <a:pPr marL="0" marR="0" lvl="0" indent="0" algn="l" defTabSz="914400" rtl="0" eaLnBrk="1" fontAlgn="base" latinLnBrk="0" hangingPunct="1">
              <a:lnSpc>
                <a:spcPct val="110000"/>
              </a:lnSpc>
              <a:spcBef>
                <a:spcPct val="0"/>
              </a:spcBef>
              <a:spcAft>
                <a:spcPct val="0"/>
              </a:spcAft>
              <a:buClrTx/>
              <a:buSzTx/>
              <a:buFont typeface="Wingdings" pitchFamily="2" charset="2"/>
              <a:buNone/>
              <a:tabLst/>
              <a:defRPr/>
            </a:pPr>
            <a:endParaRPr kumimoji="0" lang="en-US" altLang="zh-CN" sz="24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5605" name="文本框 12"/>
          <p:cNvSpPr txBox="1">
            <a:spLocks noChangeArrowheads="1"/>
          </p:cNvSpPr>
          <p:nvPr/>
        </p:nvSpPr>
        <p:spPr bwMode="auto">
          <a:xfrm>
            <a:off x="749300" y="37941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zh-CN" altLang="en-US" sz="2400" b="1" i="0" u="none" strike="noStrike" kern="1200" cap="none" spc="0" normalizeH="0" baseline="0" noProof="0">
                <a:ln>
                  <a:noFill/>
                </a:ln>
                <a:solidFill>
                  <a:srgbClr val="595959"/>
                </a:solidFill>
                <a:effectLst/>
                <a:uLnTx/>
                <a:uFillTx/>
                <a:latin typeface="微软雅黑" pitchFamily="34" charset="-122"/>
                <a:ea typeface="微软雅黑" pitchFamily="34" charset="-122"/>
                <a:cs typeface="+mn-cs"/>
              </a:rPr>
              <a:t>引子：金融活动与现代金融体系</a:t>
            </a:r>
          </a:p>
        </p:txBody>
      </p:sp>
      <p:sp>
        <p:nvSpPr>
          <p:cNvPr id="34" name="内容占位符 2"/>
          <p:cNvSpPr txBox="1">
            <a:spLocks/>
          </p:cNvSpPr>
          <p:nvPr/>
        </p:nvSpPr>
        <p:spPr>
          <a:xfrm>
            <a:off x="2082800" y="2444750"/>
            <a:ext cx="8064500" cy="460851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US" altLang="zh-CN" sz="2800" b="0" i="0" u="none" strike="noStrike" kern="0" cap="none" spc="0" normalizeH="0" baseline="0" noProof="0" smtClean="0">
              <a:ln>
                <a:noFill/>
              </a:ln>
              <a:solidFill>
                <a:srgbClr val="000000"/>
              </a:solidFill>
              <a:effectLst/>
              <a:uLnTx/>
              <a:uFillTx/>
              <a:latin typeface="Calibri"/>
              <a:ea typeface="黑体" panose="02010609060101010101" pitchFamily="49" charset="-122"/>
              <a:cs typeface="+mn-cs"/>
            </a:endParaRPr>
          </a:p>
          <a:p>
            <a:pPr marL="228600" marR="0" lvl="0" indent="-228600" algn="l" defTabSz="914400" rtl="0" eaLnBrk="0" fontAlgn="base" latinLnBrk="0" hangingPunct="0">
              <a:lnSpc>
                <a:spcPct val="150000"/>
              </a:lnSpc>
              <a:spcBef>
                <a:spcPts val="1000"/>
              </a:spcBef>
              <a:spcAft>
                <a:spcPct val="0"/>
              </a:spcAft>
              <a:buClrTx/>
              <a:buSzTx/>
              <a:buFont typeface="Arial" panose="020B0604020202020204" pitchFamily="34" charset="0"/>
              <a:buChar char="•"/>
              <a:tabLst/>
              <a:defRPr/>
            </a:pPr>
            <a:endParaRPr kumimoji="0" lang="zh-CN" altLang="en-US" sz="2800" b="0" i="0" u="none" strike="noStrike" kern="0" cap="none" spc="0" normalizeH="0" baseline="0" noProof="0">
              <a:ln>
                <a:noFill/>
              </a:ln>
              <a:solidFill>
                <a:srgbClr val="000000"/>
              </a:solidFill>
              <a:effectLst/>
              <a:uLnTx/>
              <a:uFillTx/>
              <a:latin typeface="Calibri"/>
              <a:ea typeface="黑体" panose="02010609060101010101" pitchFamily="49" charset="-122"/>
              <a:cs typeface="+mn-cs"/>
            </a:endParaRPr>
          </a:p>
        </p:txBody>
      </p:sp>
      <p:pic>
        <p:nvPicPr>
          <p:cNvPr id="41" name="图片 165" descr="C:\Users\Chuan\Downloads\第1-6章.jpg"/>
          <p:cNvPicPr>
            <a:picLocks noChangeAspect="1" noChangeArrowheads="1"/>
          </p:cNvPicPr>
          <p:nvPr/>
        </p:nvPicPr>
        <p:blipFill>
          <a:blip r:embed="rId4">
            <a:extLst>
              <a:ext uri="{28A0092B-C50C-407E-A947-70E740481C1C}">
                <a14:useLocalDpi xmlns:a14="http://schemas.microsoft.com/office/drawing/2010/main" val="0"/>
              </a:ext>
            </a:extLst>
          </a:blip>
          <a:srcRect l="11629" t="28714" r="5904" b="25610"/>
          <a:stretch>
            <a:fillRect/>
          </a:stretch>
        </p:blipFill>
        <p:spPr bwMode="auto">
          <a:xfrm>
            <a:off x="2849563" y="2392363"/>
            <a:ext cx="8004175"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2"/>
          <p:cNvSpPr txBox="1">
            <a:spLocks noChangeArrowheads="1"/>
          </p:cNvSpPr>
          <p:nvPr/>
        </p:nvSpPr>
        <p:spPr bwMode="auto">
          <a:xfrm>
            <a:off x="4273550" y="1739900"/>
            <a:ext cx="79184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j-cs"/>
              </a:rPr>
              <a:t>现代金融体系的运行机制</a:t>
            </a:r>
            <a:endParaRPr kumimoji="0" lang="zh-CN" altLang="en-US" sz="2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endParaRPr>
          </a:p>
        </p:txBody>
      </p:sp>
      <p:sp>
        <p:nvSpPr>
          <p:cNvPr id="25609"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fld id="{AE715805-3A5F-4179-877B-600D820DEAA4}" type="datetime1">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t>2024/2/25</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
        <p:nvSpPr>
          <p:cNvPr id="25610"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A26FCC14-AC59-4ED9-BA3C-30BDC2590ACE}"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17</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32222220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26626"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pitchFamily="34" charset="0"/>
              <a:ea typeface="宋体" pitchFamily="2" charset="-122"/>
              <a:cs typeface="+mn-cs"/>
            </a:endParaRPr>
          </a:p>
        </p:txBody>
      </p:sp>
      <p:pic>
        <p:nvPicPr>
          <p:cNvPr id="26627"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文本框 25"/>
          <p:cNvSpPr txBox="1">
            <a:spLocks noChangeArrowheads="1"/>
          </p:cNvSpPr>
          <p:nvPr/>
        </p:nvSpPr>
        <p:spPr bwMode="auto">
          <a:xfrm>
            <a:off x="3028950" y="3005138"/>
            <a:ext cx="82724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zh-CN" sz="48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a:t>
            </a:r>
            <a:r>
              <a:rPr kumimoji="0" lang="zh-CN" altLang="en-US" sz="48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金融学</a:t>
            </a:r>
            <a:r>
              <a:rPr kumimoji="0" lang="en-US" altLang="zh-CN" sz="48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a:t>
            </a:r>
            <a:r>
              <a:rPr kumimoji="0" lang="zh-CN" altLang="en-US" sz="48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课程定位、要求与目标</a:t>
            </a:r>
          </a:p>
        </p:txBody>
      </p:sp>
      <p:sp>
        <p:nvSpPr>
          <p:cNvPr id="26629"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zh-CN" sz="66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Part 02</a:t>
            </a:r>
            <a:endParaRPr kumimoji="0" lang="zh-CN" altLang="en-US" sz="66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26630"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fld id="{8022C5BF-B866-474F-A19A-9747190AA657}" type="datetime1">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t>2024/2/25</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
        <p:nvSpPr>
          <p:cNvPr id="26631"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04BD3431-4D9C-4499-9B52-8053987E2CA7}"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18</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2463766858"/>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774825" y="5229225"/>
            <a:ext cx="8713788" cy="10160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19</a:t>
            </a:r>
            <a:r>
              <a:rPr kumimoji="0" lang="en-US" altLang="zh-CN" sz="2400" b="0" i="0" u="none" strike="noStrike" kern="1200" cap="none" spc="0" normalizeH="0" baseline="0" noProof="0">
                <a:ln>
                  <a:noFill/>
                </a:ln>
                <a:solidFill>
                  <a:srgbClr val="000000"/>
                </a:solidFill>
                <a:effectLst/>
                <a:uLnTx/>
                <a:uFillTx/>
                <a:latin typeface="Arial" pitchFamily="34" charset="0"/>
                <a:ea typeface="宋体" pitchFamily="2" charset="-122"/>
                <a:cs typeface="+mn-cs"/>
              </a:rPr>
              <a:t>—</a:t>
            </a:r>
            <a:r>
              <a:rPr kumimoji="0" lang="en-US" altLang="zh-CN"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20          20</a:t>
            </a:r>
            <a:r>
              <a:rPr kumimoji="0" lang="zh-CN" altLang="en-US"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世纪       </a:t>
            </a:r>
            <a:r>
              <a:rPr kumimoji="0" lang="en-US" altLang="zh-CN"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20</a:t>
            </a:r>
            <a:r>
              <a:rPr kumimoji="0" lang="zh-CN" altLang="en-US"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世纪       </a:t>
            </a:r>
            <a:r>
              <a:rPr kumimoji="0" lang="en-US" altLang="zh-CN"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20</a:t>
            </a:r>
            <a:r>
              <a:rPr kumimoji="0" lang="zh-CN" altLang="en-US"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世纪     </a:t>
            </a:r>
            <a:r>
              <a:rPr kumimoji="0" lang="en-US" altLang="zh-CN"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20</a:t>
            </a:r>
            <a:r>
              <a:rPr kumimoji="0" lang="zh-CN" altLang="en-US"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世纪       </a:t>
            </a:r>
            <a:r>
              <a:rPr kumimoji="0" lang="en-US" altLang="zh-CN"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21</a:t>
            </a:r>
            <a:r>
              <a:rPr kumimoji="0" lang="zh-CN" altLang="en-US"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世纪</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世纪之交      </a:t>
            </a:r>
            <a:r>
              <a:rPr kumimoji="0" lang="en-US" altLang="zh-CN"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20</a:t>
            </a:r>
            <a:r>
              <a:rPr kumimoji="0" lang="zh-CN" altLang="en-US"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年代       </a:t>
            </a:r>
            <a:r>
              <a:rPr kumimoji="0" lang="en-US" altLang="zh-CN"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30</a:t>
            </a:r>
            <a:r>
              <a:rPr kumimoji="0" lang="zh-CN" altLang="en-US"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年代       </a:t>
            </a:r>
            <a:r>
              <a:rPr kumimoji="0" lang="en-US" altLang="zh-CN"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50</a:t>
            </a:r>
            <a:r>
              <a:rPr kumimoji="0" lang="zh-CN" altLang="en-US"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年代     </a:t>
            </a:r>
            <a:r>
              <a:rPr kumimoji="0" lang="en-US" altLang="zh-CN"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80</a:t>
            </a:r>
            <a:r>
              <a:rPr kumimoji="0" lang="zh-CN" altLang="en-US"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年代         以 来</a:t>
            </a:r>
          </a:p>
        </p:txBody>
      </p:sp>
      <p:sp>
        <p:nvSpPr>
          <p:cNvPr id="41987" name="Text Box 3"/>
          <p:cNvSpPr txBox="1">
            <a:spLocks noChangeArrowheads="1"/>
          </p:cNvSpPr>
          <p:nvPr/>
        </p:nvSpPr>
        <p:spPr bwMode="auto">
          <a:xfrm>
            <a:off x="876300" y="173038"/>
            <a:ext cx="7848600" cy="522287"/>
          </a:xfrm>
          <a:prstGeom prst="rect">
            <a:avLst/>
          </a:prstGeom>
          <a:noFill/>
          <a:ln>
            <a:noFill/>
          </a:ln>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zh-CN" altLang="en-US" sz="2800" b="1" i="0" u="none" strike="noStrike" kern="1200" cap="none" spc="0" normalizeH="0" baseline="0" noProof="0" dirty="0" smtClean="0">
                <a:ln>
                  <a:noFill/>
                </a:ln>
                <a:solidFill>
                  <a:srgbClr val="1F4E79"/>
                </a:solidFill>
                <a:effectLst/>
                <a:uLnTx/>
                <a:uFillTx/>
                <a:latin typeface="微软雅黑" panose="020B0503020204020204" pitchFamily="34" charset="-122"/>
                <a:ea typeface="微软雅黑" panose="020B0503020204020204" pitchFamily="34" charset="-122"/>
                <a:cs typeface="+mn-cs"/>
              </a:rPr>
              <a:t>（一）</a:t>
            </a:r>
            <a:r>
              <a:rPr kumimoji="1" lang="en-US" altLang="zh-CN" sz="2800" b="1" i="0" u="none" strike="noStrike" kern="1200" cap="none" spc="0" normalizeH="0" baseline="0" noProof="0" dirty="0" smtClean="0">
                <a:ln>
                  <a:noFill/>
                </a:ln>
                <a:solidFill>
                  <a:srgbClr val="1F4E79"/>
                </a:solidFill>
                <a:effectLst/>
                <a:uLnTx/>
                <a:uFillTx/>
                <a:latin typeface="微软雅黑" panose="020B0503020204020204" pitchFamily="34" charset="-122"/>
                <a:ea typeface="微软雅黑" panose="020B0503020204020204" pitchFamily="34" charset="-122"/>
                <a:cs typeface="+mn-cs"/>
              </a:rPr>
              <a:t>  </a:t>
            </a:r>
            <a:r>
              <a:rPr kumimoji="1" lang="zh-CN" altLang="en-US" sz="2800" b="1" i="0" u="none" strike="noStrike" kern="1200" cap="none" spc="0" normalizeH="0" baseline="0" noProof="0" dirty="0" smtClean="0">
                <a:ln>
                  <a:noFill/>
                </a:ln>
                <a:solidFill>
                  <a:srgbClr val="1F4E79"/>
                </a:solidFill>
                <a:effectLst/>
                <a:uLnTx/>
                <a:uFillTx/>
                <a:latin typeface="微软雅黑" panose="020B0503020204020204" pitchFamily="34" charset="-122"/>
                <a:ea typeface="微软雅黑" panose="020B0503020204020204" pitchFamily="34" charset="-122"/>
                <a:cs typeface="+mn-cs"/>
              </a:rPr>
              <a:t>金融</a:t>
            </a:r>
            <a:r>
              <a:rPr kumimoji="1" lang="zh-CN" altLang="en-US" sz="2800" b="1" i="0" u="none" strike="noStrike" kern="120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cs typeface="+mn-cs"/>
              </a:rPr>
              <a:t>学科主要课程设置的历史演进</a:t>
            </a:r>
          </a:p>
        </p:txBody>
      </p:sp>
      <p:sp>
        <p:nvSpPr>
          <p:cNvPr id="24580" name="Text Box 4"/>
          <p:cNvSpPr txBox="1">
            <a:spLocks noChangeArrowheads="1"/>
          </p:cNvSpPr>
          <p:nvPr/>
        </p:nvSpPr>
        <p:spPr bwMode="auto">
          <a:xfrm>
            <a:off x="1847850" y="1412875"/>
            <a:ext cx="1152525" cy="457200"/>
          </a:xfrm>
          <a:prstGeom prst="rect">
            <a:avLst/>
          </a:prstGeom>
          <a:solidFill>
            <a:srgbClr val="FFC000"/>
          </a:solidFill>
          <a:ln>
            <a:noFill/>
          </a:ln>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Times New Roman" pitchFamily="18" charset="0"/>
                <a:ea typeface="宋体" pitchFamily="2" charset="-122"/>
                <a:cs typeface="+mn-cs"/>
              </a:rPr>
              <a:t>货币学</a:t>
            </a:r>
          </a:p>
        </p:txBody>
      </p:sp>
      <p:sp>
        <p:nvSpPr>
          <p:cNvPr id="24581" name="Text Box 5"/>
          <p:cNvSpPr txBox="1">
            <a:spLocks noChangeArrowheads="1"/>
          </p:cNvSpPr>
          <p:nvPr/>
        </p:nvSpPr>
        <p:spPr bwMode="auto">
          <a:xfrm>
            <a:off x="1847850" y="2420938"/>
            <a:ext cx="1152525" cy="457200"/>
          </a:xfrm>
          <a:prstGeom prst="rect">
            <a:avLst/>
          </a:prstGeom>
          <a:solidFill>
            <a:srgbClr val="FFC000"/>
          </a:solidFill>
          <a:ln>
            <a:noFill/>
          </a:ln>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Times New Roman" pitchFamily="18" charset="0"/>
                <a:ea typeface="宋体" pitchFamily="2" charset="-122"/>
                <a:cs typeface="+mn-cs"/>
              </a:rPr>
              <a:t>银行学</a:t>
            </a:r>
          </a:p>
        </p:txBody>
      </p:sp>
      <p:sp>
        <p:nvSpPr>
          <p:cNvPr id="24582" name="Text Box 6"/>
          <p:cNvSpPr txBox="1">
            <a:spLocks noChangeArrowheads="1"/>
          </p:cNvSpPr>
          <p:nvPr/>
        </p:nvSpPr>
        <p:spPr bwMode="auto">
          <a:xfrm>
            <a:off x="1919288" y="3573463"/>
            <a:ext cx="1008062" cy="830262"/>
          </a:xfrm>
          <a:prstGeom prst="rect">
            <a:avLst/>
          </a:prstGeom>
          <a:solidFill>
            <a:schemeClr val="accent1"/>
          </a:solidFill>
          <a:ln>
            <a:noFill/>
          </a:ln>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公司财务</a:t>
            </a:r>
          </a:p>
        </p:txBody>
      </p:sp>
      <p:sp>
        <p:nvSpPr>
          <p:cNvPr id="24583" name="Line 7"/>
          <p:cNvSpPr>
            <a:spLocks noChangeShapeType="1"/>
          </p:cNvSpPr>
          <p:nvPr/>
        </p:nvSpPr>
        <p:spPr bwMode="auto">
          <a:xfrm>
            <a:off x="3000375" y="1557338"/>
            <a:ext cx="64770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584" name="Line 8"/>
          <p:cNvSpPr>
            <a:spLocks noChangeShapeType="1"/>
          </p:cNvSpPr>
          <p:nvPr/>
        </p:nvSpPr>
        <p:spPr bwMode="auto">
          <a:xfrm flipV="1">
            <a:off x="3000375" y="1989138"/>
            <a:ext cx="576263"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7657" name="Line 9"/>
          <p:cNvSpPr>
            <a:spLocks noChangeShapeType="1"/>
          </p:cNvSpPr>
          <p:nvPr/>
        </p:nvSpPr>
        <p:spPr bwMode="auto">
          <a:xfrm>
            <a:off x="3287713" y="1125538"/>
            <a:ext cx="0" cy="511175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586" name="Text Box 10"/>
          <p:cNvSpPr txBox="1">
            <a:spLocks noChangeArrowheads="1"/>
          </p:cNvSpPr>
          <p:nvPr/>
        </p:nvSpPr>
        <p:spPr bwMode="auto">
          <a:xfrm>
            <a:off x="3648075" y="1700213"/>
            <a:ext cx="1727200" cy="457200"/>
          </a:xfrm>
          <a:prstGeom prst="rect">
            <a:avLst/>
          </a:prstGeom>
          <a:solidFill>
            <a:srgbClr val="FFC000"/>
          </a:solidFill>
          <a:ln>
            <a:noFill/>
          </a:ln>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Times New Roman" pitchFamily="18" charset="0"/>
                <a:ea typeface="宋体" pitchFamily="2" charset="-122"/>
                <a:cs typeface="+mn-cs"/>
              </a:rPr>
              <a:t>货币银行学</a:t>
            </a:r>
          </a:p>
        </p:txBody>
      </p:sp>
      <p:sp>
        <p:nvSpPr>
          <p:cNvPr id="24587" name="Text Box 11"/>
          <p:cNvSpPr txBox="1">
            <a:spLocks noChangeArrowheads="1"/>
          </p:cNvSpPr>
          <p:nvPr/>
        </p:nvSpPr>
        <p:spPr bwMode="auto">
          <a:xfrm>
            <a:off x="3432175" y="3141663"/>
            <a:ext cx="1800225" cy="457200"/>
          </a:xfrm>
          <a:prstGeom prst="rect">
            <a:avLst/>
          </a:prstGeom>
          <a:solidFill>
            <a:srgbClr val="92D050"/>
          </a:solidFill>
          <a:ln>
            <a:noFill/>
          </a:ln>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商业银行学</a:t>
            </a:r>
          </a:p>
        </p:txBody>
      </p:sp>
      <p:sp>
        <p:nvSpPr>
          <p:cNvPr id="27660" name="Line 12"/>
          <p:cNvSpPr>
            <a:spLocks noChangeShapeType="1"/>
          </p:cNvSpPr>
          <p:nvPr/>
        </p:nvSpPr>
        <p:spPr bwMode="auto">
          <a:xfrm>
            <a:off x="4800600" y="1125538"/>
            <a:ext cx="0" cy="511175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7661" name="Line 13"/>
          <p:cNvSpPr>
            <a:spLocks noChangeShapeType="1"/>
          </p:cNvSpPr>
          <p:nvPr/>
        </p:nvSpPr>
        <p:spPr bwMode="auto">
          <a:xfrm>
            <a:off x="6311900" y="1052513"/>
            <a:ext cx="0" cy="511175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7662" name="Line 14"/>
          <p:cNvSpPr>
            <a:spLocks noChangeShapeType="1"/>
          </p:cNvSpPr>
          <p:nvPr/>
        </p:nvSpPr>
        <p:spPr bwMode="auto">
          <a:xfrm>
            <a:off x="7608888" y="1125538"/>
            <a:ext cx="0" cy="511175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7663" name="Line 15"/>
          <p:cNvSpPr>
            <a:spLocks noChangeShapeType="1"/>
          </p:cNvSpPr>
          <p:nvPr/>
        </p:nvSpPr>
        <p:spPr bwMode="auto">
          <a:xfrm>
            <a:off x="9048750" y="1125538"/>
            <a:ext cx="0" cy="511175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592" name="Text Box 16"/>
          <p:cNvSpPr txBox="1">
            <a:spLocks noChangeArrowheads="1"/>
          </p:cNvSpPr>
          <p:nvPr/>
        </p:nvSpPr>
        <p:spPr bwMode="auto">
          <a:xfrm>
            <a:off x="5016500" y="2276475"/>
            <a:ext cx="1727200" cy="457200"/>
          </a:xfrm>
          <a:prstGeom prst="rect">
            <a:avLst/>
          </a:prstGeom>
          <a:solidFill>
            <a:srgbClr val="FFC000"/>
          </a:solidFill>
          <a:ln>
            <a:noFill/>
          </a:ln>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Times New Roman" pitchFamily="18" charset="0"/>
                <a:ea typeface="宋体" pitchFamily="2" charset="-122"/>
                <a:cs typeface="+mn-cs"/>
              </a:rPr>
              <a:t>中央银行学</a:t>
            </a:r>
          </a:p>
        </p:txBody>
      </p:sp>
      <p:sp>
        <p:nvSpPr>
          <p:cNvPr id="24593" name="Line 17"/>
          <p:cNvSpPr>
            <a:spLocks noChangeShapeType="1"/>
          </p:cNvSpPr>
          <p:nvPr/>
        </p:nvSpPr>
        <p:spPr bwMode="auto">
          <a:xfrm>
            <a:off x="3000375" y="2781300"/>
            <a:ext cx="719138"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594" name="Text Box 18"/>
          <p:cNvSpPr txBox="1">
            <a:spLocks noChangeArrowheads="1"/>
          </p:cNvSpPr>
          <p:nvPr/>
        </p:nvSpPr>
        <p:spPr bwMode="auto">
          <a:xfrm>
            <a:off x="6024563" y="1268413"/>
            <a:ext cx="1512887" cy="830262"/>
          </a:xfrm>
          <a:prstGeom prst="rect">
            <a:avLst/>
          </a:prstGeom>
          <a:solidFill>
            <a:srgbClr val="FFC000"/>
          </a:solidFill>
          <a:ln>
            <a:noFill/>
          </a:ln>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Times New Roman" pitchFamily="18" charset="0"/>
                <a:ea typeface="宋体" pitchFamily="2" charset="-122"/>
                <a:cs typeface="+mn-cs"/>
              </a:rPr>
              <a:t>货币银行经济学</a:t>
            </a:r>
          </a:p>
        </p:txBody>
      </p:sp>
      <p:sp>
        <p:nvSpPr>
          <p:cNvPr id="24595" name="Text Box 19"/>
          <p:cNvSpPr txBox="1">
            <a:spLocks noChangeArrowheads="1"/>
          </p:cNvSpPr>
          <p:nvPr/>
        </p:nvSpPr>
        <p:spPr bwMode="auto">
          <a:xfrm>
            <a:off x="2666661" y="4581525"/>
            <a:ext cx="1727200" cy="457200"/>
          </a:xfrm>
          <a:prstGeom prst="rect">
            <a:avLst/>
          </a:prstGeom>
          <a:solidFill>
            <a:srgbClr val="00B0F0"/>
          </a:solidFill>
          <a:ln>
            <a:noFill/>
          </a:ln>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Times New Roman" pitchFamily="18" charset="0"/>
                <a:ea typeface="宋体" pitchFamily="2" charset="-122"/>
                <a:cs typeface="+mn-cs"/>
              </a:rPr>
              <a:t>金融市场学</a:t>
            </a:r>
          </a:p>
        </p:txBody>
      </p:sp>
      <p:sp>
        <p:nvSpPr>
          <p:cNvPr id="24596" name="Text Box 20"/>
          <p:cNvSpPr txBox="1">
            <a:spLocks noChangeArrowheads="1"/>
          </p:cNvSpPr>
          <p:nvPr/>
        </p:nvSpPr>
        <p:spPr bwMode="auto">
          <a:xfrm>
            <a:off x="6311900" y="4005263"/>
            <a:ext cx="1427163" cy="461962"/>
          </a:xfrm>
          <a:prstGeom prst="rect">
            <a:avLst/>
          </a:prstGeom>
          <a:solidFill>
            <a:srgbClr val="00B0F0"/>
          </a:solidFill>
          <a:ln>
            <a:noFill/>
          </a:ln>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Times New Roman" pitchFamily="18" charset="0"/>
                <a:ea typeface="宋体" pitchFamily="2" charset="-122"/>
                <a:cs typeface="+mn-cs"/>
              </a:rPr>
              <a:t>公司理财   </a:t>
            </a:r>
          </a:p>
        </p:txBody>
      </p:sp>
      <p:sp>
        <p:nvSpPr>
          <p:cNvPr id="24597" name="Line 21"/>
          <p:cNvSpPr>
            <a:spLocks noChangeShapeType="1"/>
          </p:cNvSpPr>
          <p:nvPr/>
        </p:nvSpPr>
        <p:spPr bwMode="auto">
          <a:xfrm>
            <a:off x="2952750" y="4071938"/>
            <a:ext cx="3313113"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598" name="Line 22"/>
          <p:cNvSpPr>
            <a:spLocks noChangeShapeType="1"/>
          </p:cNvSpPr>
          <p:nvPr/>
        </p:nvSpPr>
        <p:spPr bwMode="auto">
          <a:xfrm>
            <a:off x="4727575" y="4797425"/>
            <a:ext cx="1582738" cy="203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599" name="Line 23"/>
          <p:cNvSpPr>
            <a:spLocks noChangeShapeType="1"/>
          </p:cNvSpPr>
          <p:nvPr/>
        </p:nvSpPr>
        <p:spPr bwMode="auto">
          <a:xfrm>
            <a:off x="5016500" y="3573463"/>
            <a:ext cx="1223963"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00" name="Line 24"/>
          <p:cNvSpPr>
            <a:spLocks noChangeShapeType="1"/>
          </p:cNvSpPr>
          <p:nvPr/>
        </p:nvSpPr>
        <p:spPr bwMode="auto">
          <a:xfrm>
            <a:off x="5303838" y="1916113"/>
            <a:ext cx="7207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01" name="Text Box 25"/>
          <p:cNvSpPr txBox="1">
            <a:spLocks noChangeArrowheads="1"/>
          </p:cNvSpPr>
          <p:nvPr/>
        </p:nvSpPr>
        <p:spPr bwMode="auto">
          <a:xfrm>
            <a:off x="7824788" y="1268413"/>
            <a:ext cx="1439862" cy="757237"/>
          </a:xfrm>
          <a:prstGeom prst="rect">
            <a:avLst/>
          </a:prstGeom>
          <a:solidFill>
            <a:srgbClr val="FFC000"/>
          </a:solidFill>
          <a:ln>
            <a:noFill/>
          </a:ln>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zh-CN" altLang="en-US"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   货 币</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zh-CN" altLang="en-US"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 经 济 学</a:t>
            </a:r>
          </a:p>
        </p:txBody>
      </p:sp>
      <p:sp>
        <p:nvSpPr>
          <p:cNvPr id="24602" name="Text Box 26"/>
          <p:cNvSpPr txBox="1">
            <a:spLocks noChangeArrowheads="1"/>
          </p:cNvSpPr>
          <p:nvPr/>
        </p:nvSpPr>
        <p:spPr bwMode="auto">
          <a:xfrm>
            <a:off x="7751763" y="2276475"/>
            <a:ext cx="1728787" cy="830263"/>
          </a:xfrm>
          <a:prstGeom prst="rect">
            <a:avLst/>
          </a:prstGeom>
          <a:solidFill>
            <a:srgbClr val="FFC000"/>
          </a:solidFill>
          <a:ln>
            <a:noFill/>
          </a:ln>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Times New Roman" pitchFamily="18" charset="0"/>
                <a:ea typeface="宋体" pitchFamily="2" charset="-122"/>
                <a:cs typeface="+mn-cs"/>
              </a:rPr>
              <a:t>货币银行金融市场学</a:t>
            </a:r>
          </a:p>
        </p:txBody>
      </p:sp>
      <p:sp>
        <p:nvSpPr>
          <p:cNvPr id="24603" name="Text Box 27"/>
          <p:cNvSpPr txBox="1">
            <a:spLocks noChangeArrowheads="1"/>
          </p:cNvSpPr>
          <p:nvPr/>
        </p:nvSpPr>
        <p:spPr bwMode="auto">
          <a:xfrm>
            <a:off x="8577263" y="4283075"/>
            <a:ext cx="1714500" cy="425450"/>
          </a:xfrm>
          <a:prstGeom prst="rect">
            <a:avLst/>
          </a:prstGeom>
          <a:solidFill>
            <a:srgbClr val="00B0F0"/>
          </a:solidFill>
          <a:ln>
            <a:noFill/>
          </a:ln>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Times New Roman" pitchFamily="18" charset="0"/>
                <a:ea typeface="宋体" pitchFamily="2" charset="-122"/>
                <a:cs typeface="+mn-cs"/>
              </a:rPr>
              <a:t>金融经济学</a:t>
            </a:r>
          </a:p>
        </p:txBody>
      </p:sp>
      <p:sp>
        <p:nvSpPr>
          <p:cNvPr id="24604" name="Line 28"/>
          <p:cNvSpPr>
            <a:spLocks noChangeShapeType="1"/>
          </p:cNvSpPr>
          <p:nvPr/>
        </p:nvSpPr>
        <p:spPr bwMode="auto">
          <a:xfrm flipV="1">
            <a:off x="6672263" y="2060575"/>
            <a:ext cx="576262"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05" name="Line 29"/>
          <p:cNvSpPr>
            <a:spLocks noChangeShapeType="1"/>
          </p:cNvSpPr>
          <p:nvPr/>
        </p:nvSpPr>
        <p:spPr bwMode="auto">
          <a:xfrm flipV="1">
            <a:off x="6743700" y="2060575"/>
            <a:ext cx="1296988"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06" name="Line 30"/>
          <p:cNvSpPr>
            <a:spLocks noChangeShapeType="1"/>
          </p:cNvSpPr>
          <p:nvPr/>
        </p:nvSpPr>
        <p:spPr bwMode="auto">
          <a:xfrm flipV="1">
            <a:off x="7453313" y="4175125"/>
            <a:ext cx="727075" cy="682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07" name="Line 31"/>
          <p:cNvSpPr>
            <a:spLocks noChangeShapeType="1"/>
          </p:cNvSpPr>
          <p:nvPr/>
        </p:nvSpPr>
        <p:spPr bwMode="auto">
          <a:xfrm flipV="1">
            <a:off x="4727575" y="2997200"/>
            <a:ext cx="3095625" cy="1584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08" name="Line 32"/>
          <p:cNvSpPr>
            <a:spLocks noChangeShapeType="1"/>
          </p:cNvSpPr>
          <p:nvPr/>
        </p:nvSpPr>
        <p:spPr bwMode="auto">
          <a:xfrm flipV="1">
            <a:off x="6743700" y="2492375"/>
            <a:ext cx="1009650"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09" name="Text Box 33"/>
          <p:cNvSpPr txBox="1">
            <a:spLocks noChangeArrowheads="1"/>
          </p:cNvSpPr>
          <p:nvPr/>
        </p:nvSpPr>
        <p:spPr bwMode="auto">
          <a:xfrm>
            <a:off x="7881938" y="3213100"/>
            <a:ext cx="1785937" cy="457200"/>
          </a:xfrm>
          <a:prstGeom prst="rect">
            <a:avLst/>
          </a:prstGeom>
          <a:solidFill>
            <a:srgbClr val="92D050"/>
          </a:solidFill>
          <a:ln>
            <a:noFill/>
          </a:ln>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Times New Roman" pitchFamily="18" charset="0"/>
                <a:ea typeface="宋体" pitchFamily="2" charset="-122"/>
                <a:cs typeface="+mn-cs"/>
              </a:rPr>
              <a:t>金融中介学</a:t>
            </a:r>
          </a:p>
        </p:txBody>
      </p:sp>
      <p:sp>
        <p:nvSpPr>
          <p:cNvPr id="24610" name="Line 34"/>
          <p:cNvSpPr>
            <a:spLocks noChangeShapeType="1"/>
          </p:cNvSpPr>
          <p:nvPr/>
        </p:nvSpPr>
        <p:spPr bwMode="auto">
          <a:xfrm flipV="1">
            <a:off x="5167313" y="3370263"/>
            <a:ext cx="2714625" cy="130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11" name="Text Box 35"/>
          <p:cNvSpPr txBox="1">
            <a:spLocks noChangeArrowheads="1"/>
          </p:cNvSpPr>
          <p:nvPr/>
        </p:nvSpPr>
        <p:spPr bwMode="auto">
          <a:xfrm>
            <a:off x="9405938" y="1557338"/>
            <a:ext cx="1262062" cy="457200"/>
          </a:xfrm>
          <a:prstGeom prst="rect">
            <a:avLst/>
          </a:prstGeom>
          <a:solidFill>
            <a:srgbClr val="FFC000"/>
          </a:solidFill>
          <a:ln>
            <a:noFill/>
          </a:ln>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Times New Roman" pitchFamily="18" charset="0"/>
                <a:ea typeface="宋体" pitchFamily="2" charset="-122"/>
                <a:cs typeface="+mn-cs"/>
              </a:rPr>
              <a:t>金融学</a:t>
            </a:r>
          </a:p>
        </p:txBody>
      </p:sp>
      <p:sp>
        <p:nvSpPr>
          <p:cNvPr id="24612" name="Line 36"/>
          <p:cNvSpPr>
            <a:spLocks noChangeShapeType="1"/>
          </p:cNvSpPr>
          <p:nvPr/>
        </p:nvSpPr>
        <p:spPr bwMode="auto">
          <a:xfrm>
            <a:off x="9191625" y="1700213"/>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13" name="Line 37"/>
          <p:cNvSpPr>
            <a:spLocks noChangeShapeType="1"/>
          </p:cNvSpPr>
          <p:nvPr/>
        </p:nvSpPr>
        <p:spPr bwMode="auto">
          <a:xfrm flipV="1">
            <a:off x="9480550" y="2060575"/>
            <a:ext cx="43180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14" name="Line 38"/>
          <p:cNvSpPr>
            <a:spLocks noChangeShapeType="1"/>
          </p:cNvSpPr>
          <p:nvPr/>
        </p:nvSpPr>
        <p:spPr bwMode="auto">
          <a:xfrm flipV="1">
            <a:off x="9525000" y="2060575"/>
            <a:ext cx="531813" cy="143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15" name="Line 39"/>
          <p:cNvSpPr>
            <a:spLocks noChangeShapeType="1"/>
          </p:cNvSpPr>
          <p:nvPr/>
        </p:nvSpPr>
        <p:spPr bwMode="auto">
          <a:xfrm flipV="1">
            <a:off x="9791700" y="2054225"/>
            <a:ext cx="452438" cy="1935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16" name="Line 40"/>
          <p:cNvSpPr>
            <a:spLocks noChangeShapeType="1"/>
          </p:cNvSpPr>
          <p:nvPr/>
        </p:nvSpPr>
        <p:spPr bwMode="auto">
          <a:xfrm>
            <a:off x="7535863" y="1700213"/>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17" name="Text Box 41"/>
          <p:cNvSpPr txBox="1">
            <a:spLocks noChangeArrowheads="1"/>
          </p:cNvSpPr>
          <p:nvPr/>
        </p:nvSpPr>
        <p:spPr bwMode="auto">
          <a:xfrm>
            <a:off x="5595938" y="2857500"/>
            <a:ext cx="1512887" cy="457200"/>
          </a:xfrm>
          <a:prstGeom prst="rect">
            <a:avLst/>
          </a:prstGeom>
          <a:solidFill>
            <a:srgbClr val="FFC000"/>
          </a:solidFill>
          <a:ln>
            <a:noFill/>
          </a:ln>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国际金融</a:t>
            </a:r>
          </a:p>
        </p:txBody>
      </p:sp>
      <p:sp>
        <p:nvSpPr>
          <p:cNvPr id="24618" name="Line 42"/>
          <p:cNvSpPr>
            <a:spLocks noChangeShapeType="1"/>
          </p:cNvSpPr>
          <p:nvPr/>
        </p:nvSpPr>
        <p:spPr bwMode="auto">
          <a:xfrm flipV="1">
            <a:off x="7175500" y="2708275"/>
            <a:ext cx="576263"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19" name="Line 43"/>
          <p:cNvSpPr>
            <a:spLocks noChangeShapeType="1"/>
          </p:cNvSpPr>
          <p:nvPr/>
        </p:nvSpPr>
        <p:spPr bwMode="auto">
          <a:xfrm>
            <a:off x="5303838" y="2708275"/>
            <a:ext cx="360362"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20" name="Line 44"/>
          <p:cNvSpPr>
            <a:spLocks noChangeShapeType="1"/>
          </p:cNvSpPr>
          <p:nvPr/>
        </p:nvSpPr>
        <p:spPr bwMode="auto">
          <a:xfrm>
            <a:off x="4008438" y="2205038"/>
            <a:ext cx="1655762"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21" name="Line 45"/>
          <p:cNvSpPr>
            <a:spLocks noChangeShapeType="1"/>
          </p:cNvSpPr>
          <p:nvPr/>
        </p:nvSpPr>
        <p:spPr bwMode="auto">
          <a:xfrm flipV="1">
            <a:off x="6888163" y="2060575"/>
            <a:ext cx="431800"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22" name="Text Box 46"/>
          <p:cNvSpPr txBox="1">
            <a:spLocks noChangeArrowheads="1"/>
          </p:cNvSpPr>
          <p:nvPr/>
        </p:nvSpPr>
        <p:spPr bwMode="auto">
          <a:xfrm>
            <a:off x="3648075" y="3789363"/>
            <a:ext cx="1584325" cy="457200"/>
          </a:xfrm>
          <a:prstGeom prst="rect">
            <a:avLst/>
          </a:prstGeom>
          <a:solidFill>
            <a:srgbClr val="92D050"/>
          </a:solidFill>
          <a:ln>
            <a:noFill/>
          </a:ln>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Times New Roman" pitchFamily="18" charset="0"/>
                <a:ea typeface="宋体" pitchFamily="2" charset="-122"/>
                <a:cs typeface="+mn-cs"/>
              </a:rPr>
              <a:t> 保 险 学</a:t>
            </a:r>
          </a:p>
        </p:txBody>
      </p:sp>
      <p:sp>
        <p:nvSpPr>
          <p:cNvPr id="24623" name="Line 47"/>
          <p:cNvSpPr>
            <a:spLocks noChangeShapeType="1"/>
          </p:cNvSpPr>
          <p:nvPr/>
        </p:nvSpPr>
        <p:spPr bwMode="auto">
          <a:xfrm flipV="1">
            <a:off x="5303838" y="3500438"/>
            <a:ext cx="2673350" cy="517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24" name="Line 48"/>
          <p:cNvSpPr>
            <a:spLocks noChangeShapeType="1"/>
          </p:cNvSpPr>
          <p:nvPr/>
        </p:nvSpPr>
        <p:spPr bwMode="auto">
          <a:xfrm>
            <a:off x="2495550" y="2924175"/>
            <a:ext cx="1152525"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25" name="Line 49"/>
          <p:cNvSpPr>
            <a:spLocks noChangeShapeType="1"/>
          </p:cNvSpPr>
          <p:nvPr/>
        </p:nvSpPr>
        <p:spPr bwMode="auto">
          <a:xfrm>
            <a:off x="2927350" y="4076700"/>
            <a:ext cx="7207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626" name="Line 50"/>
          <p:cNvSpPr>
            <a:spLocks noChangeShapeType="1"/>
          </p:cNvSpPr>
          <p:nvPr/>
        </p:nvSpPr>
        <p:spPr bwMode="auto">
          <a:xfrm>
            <a:off x="4224338" y="2205038"/>
            <a:ext cx="719137"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51" name="Text Box 41"/>
          <p:cNvSpPr txBox="1">
            <a:spLocks noChangeArrowheads="1"/>
          </p:cNvSpPr>
          <p:nvPr/>
        </p:nvSpPr>
        <p:spPr bwMode="auto">
          <a:xfrm>
            <a:off x="6375400" y="4670425"/>
            <a:ext cx="1143000" cy="457200"/>
          </a:xfrm>
          <a:prstGeom prst="rect">
            <a:avLst/>
          </a:prstGeom>
          <a:solidFill>
            <a:srgbClr val="00B0F0"/>
          </a:solidFill>
          <a:ln>
            <a:noFill/>
          </a:ln>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Times New Roman" pitchFamily="18" charset="0"/>
                <a:ea typeface="宋体" pitchFamily="2" charset="-122"/>
                <a:cs typeface="+mn-cs"/>
              </a:rPr>
              <a:t>投资学</a:t>
            </a:r>
          </a:p>
        </p:txBody>
      </p:sp>
      <p:sp>
        <p:nvSpPr>
          <p:cNvPr id="52" name="Text Box 27"/>
          <p:cNvSpPr txBox="1">
            <a:spLocks noChangeArrowheads="1"/>
          </p:cNvSpPr>
          <p:nvPr/>
        </p:nvSpPr>
        <p:spPr bwMode="auto">
          <a:xfrm>
            <a:off x="8126413" y="3749675"/>
            <a:ext cx="1714500" cy="425450"/>
          </a:xfrm>
          <a:prstGeom prst="rect">
            <a:avLst/>
          </a:prstGeom>
          <a:solidFill>
            <a:srgbClr val="00B0F0"/>
          </a:solidFill>
          <a:ln>
            <a:noFill/>
          </a:ln>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Times New Roman" pitchFamily="18" charset="0"/>
                <a:ea typeface="宋体" pitchFamily="2" charset="-122"/>
                <a:cs typeface="+mn-cs"/>
              </a:rPr>
              <a:t>金融工程学</a:t>
            </a:r>
          </a:p>
        </p:txBody>
      </p:sp>
      <p:sp>
        <p:nvSpPr>
          <p:cNvPr id="53" name="Line 40"/>
          <p:cNvSpPr>
            <a:spLocks noChangeShapeType="1"/>
          </p:cNvSpPr>
          <p:nvPr/>
        </p:nvSpPr>
        <p:spPr bwMode="auto">
          <a:xfrm flipV="1">
            <a:off x="7462838" y="4618305"/>
            <a:ext cx="1214437" cy="300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54" name="Line 40"/>
          <p:cNvSpPr>
            <a:spLocks noChangeShapeType="1"/>
          </p:cNvSpPr>
          <p:nvPr/>
        </p:nvSpPr>
        <p:spPr bwMode="auto">
          <a:xfrm flipV="1">
            <a:off x="7751763" y="4076700"/>
            <a:ext cx="428625" cy="46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55" name="Line 40"/>
          <p:cNvSpPr>
            <a:spLocks noChangeShapeType="1"/>
          </p:cNvSpPr>
          <p:nvPr/>
        </p:nvSpPr>
        <p:spPr bwMode="auto">
          <a:xfrm>
            <a:off x="7816850" y="4302125"/>
            <a:ext cx="850900"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56" name="Line 39"/>
          <p:cNvSpPr>
            <a:spLocks noChangeShapeType="1"/>
          </p:cNvSpPr>
          <p:nvPr/>
        </p:nvSpPr>
        <p:spPr bwMode="auto">
          <a:xfrm flipV="1">
            <a:off x="10025063" y="2071688"/>
            <a:ext cx="361950" cy="26431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57" name="Line 21"/>
          <p:cNvSpPr>
            <a:spLocks noChangeShapeType="1"/>
          </p:cNvSpPr>
          <p:nvPr/>
        </p:nvSpPr>
        <p:spPr bwMode="auto">
          <a:xfrm>
            <a:off x="2881313" y="4071938"/>
            <a:ext cx="3357562" cy="7143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58" name="Text Box 27"/>
          <p:cNvSpPr txBox="1">
            <a:spLocks noChangeArrowheads="1"/>
          </p:cNvSpPr>
          <p:nvPr/>
        </p:nvSpPr>
        <p:spPr bwMode="auto">
          <a:xfrm>
            <a:off x="8667750" y="4786313"/>
            <a:ext cx="1714500" cy="425450"/>
          </a:xfrm>
          <a:prstGeom prst="rect">
            <a:avLst/>
          </a:prstGeom>
          <a:solidFill>
            <a:srgbClr val="00B0F0"/>
          </a:solidFill>
          <a:ln>
            <a:noFill/>
          </a:ln>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zh-CN" altLang="en-US"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rPr>
              <a:t>行为金融学</a:t>
            </a:r>
          </a:p>
        </p:txBody>
      </p:sp>
      <p:sp>
        <p:nvSpPr>
          <p:cNvPr id="59" name="Line 40"/>
          <p:cNvSpPr>
            <a:spLocks noChangeShapeType="1"/>
          </p:cNvSpPr>
          <p:nvPr/>
        </p:nvSpPr>
        <p:spPr bwMode="auto">
          <a:xfrm flipV="1">
            <a:off x="7561263" y="4976813"/>
            <a:ext cx="1106487" cy="238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grpSp>
        <p:nvGrpSpPr>
          <p:cNvPr id="27708" name="组合 59"/>
          <p:cNvGrpSpPr>
            <a:grpSpLocks/>
          </p:cNvGrpSpPr>
          <p:nvPr/>
        </p:nvGrpSpPr>
        <p:grpSpPr bwMode="auto">
          <a:xfrm>
            <a:off x="0" y="-158750"/>
            <a:ext cx="3362325" cy="115887"/>
            <a:chOff x="0" y="-158079"/>
            <a:chExt cx="3362179" cy="115147"/>
          </a:xfrm>
        </p:grpSpPr>
        <p:sp>
          <p:nvSpPr>
            <p:cNvPr id="61" name="矩形 60"/>
            <p:cNvSpPr/>
            <p:nvPr/>
          </p:nvSpPr>
          <p:spPr>
            <a:xfrm>
              <a:off x="1155650" y="-158079"/>
              <a:ext cx="1050879" cy="11199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62" name="矩形 61"/>
            <p:cNvSpPr/>
            <p:nvPr/>
          </p:nvSpPr>
          <p:spPr>
            <a:xfrm>
              <a:off x="2311300" y="-158079"/>
              <a:ext cx="1050879" cy="111992"/>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63" name="矩形 62"/>
            <p:cNvSpPr/>
            <p:nvPr/>
          </p:nvSpPr>
          <p:spPr>
            <a:xfrm>
              <a:off x="0" y="-154924"/>
              <a:ext cx="1050879" cy="111992"/>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grpSp>
      <p:sp>
        <p:nvSpPr>
          <p:cNvPr id="27709"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fld id="{0A187282-93AF-4E45-B8A5-0949537DC5BC}" type="datetime1">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t>2024/2/25</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
        <p:nvSpPr>
          <p:cNvPr id="27710"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C5A918EB-830C-4748-B973-A6567975A4B6}"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19</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pic>
        <p:nvPicPr>
          <p:cNvPr id="2771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2587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8968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wipe(left)">
                                      <p:cBhvr>
                                        <p:cTn id="7" dur="750"/>
                                        <p:tgtEl>
                                          <p:spTgt spid="419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458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458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458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58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58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586"/>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4593"/>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4587"/>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4624"/>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622"/>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4625"/>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459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4626"/>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4592"/>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4619"/>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4620"/>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4617"/>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4597"/>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4599"/>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4596"/>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57"/>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24598"/>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51"/>
                                        </p:tgtEl>
                                        <p:attrNameLst>
                                          <p:attrName>style.visibility</p:attrName>
                                        </p:attrNameLst>
                                      </p:cBhvr>
                                      <p:to>
                                        <p:strVal val="visible"/>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24600"/>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24604"/>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24621"/>
                                        </p:tgtEl>
                                        <p:attrNameLst>
                                          <p:attrName>style.visibility</p:attrName>
                                        </p:attrNameLst>
                                      </p:cBhvr>
                                      <p:to>
                                        <p:strVal val="visible"/>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24594"/>
                                        </p:tgtEl>
                                        <p:attrNameLst>
                                          <p:attrName>style.visibility</p:attrName>
                                        </p:attrNameLst>
                                      </p:cBhvr>
                                      <p:to>
                                        <p:strVal val="visible"/>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24616"/>
                                        </p:tgtEl>
                                        <p:attrNameLst>
                                          <p:attrName>style.visibility</p:attrName>
                                        </p:attrNameLst>
                                      </p:cBhvr>
                                      <p:to>
                                        <p:strVal val="visible"/>
                                      </p:to>
                                    </p:se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24605"/>
                                        </p:tgtEl>
                                        <p:attrNameLst>
                                          <p:attrName>style.visibility</p:attrName>
                                        </p:attrNameLst>
                                      </p:cBhvr>
                                      <p:to>
                                        <p:strVal val="visible"/>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24601"/>
                                        </p:tgtEl>
                                        <p:attrNameLst>
                                          <p:attrName>style.visibility</p:attrName>
                                        </p:attrNameLst>
                                      </p:cBhvr>
                                      <p:to>
                                        <p:strVal val="visible"/>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24608"/>
                                        </p:tgtEl>
                                        <p:attrNameLst>
                                          <p:attrName>style.visibility</p:attrName>
                                        </p:attrNameLst>
                                      </p:cBhvr>
                                      <p:to>
                                        <p:strVal val="visible"/>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24618"/>
                                        </p:tgtEl>
                                        <p:attrNameLst>
                                          <p:attrName>style.visibility</p:attrName>
                                        </p:attrNameLst>
                                      </p:cBhvr>
                                      <p:to>
                                        <p:strVal val="visible"/>
                                      </p:to>
                                    </p:se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24607"/>
                                        </p:tgtEl>
                                        <p:attrNameLst>
                                          <p:attrName>style.visibility</p:attrName>
                                        </p:attrNameLst>
                                      </p:cBhvr>
                                      <p:to>
                                        <p:strVal val="visible"/>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24602"/>
                                        </p:tgtEl>
                                        <p:attrNameLst>
                                          <p:attrName>style.visibility</p:attrName>
                                        </p:attrNameLst>
                                      </p:cBhvr>
                                      <p:to>
                                        <p:strVal val="visible"/>
                                      </p:to>
                                    </p:se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24610"/>
                                        </p:tgtEl>
                                        <p:attrNameLst>
                                          <p:attrName>style.visibility</p:attrName>
                                        </p:attrNameLst>
                                      </p:cBhvr>
                                      <p:to>
                                        <p:strVal val="visible"/>
                                      </p:to>
                                    </p:se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24623"/>
                                        </p:tgtEl>
                                        <p:attrNameLst>
                                          <p:attrName>style.visibility</p:attrName>
                                        </p:attrNameLst>
                                      </p:cBhvr>
                                      <p:to>
                                        <p:strVal val="visible"/>
                                      </p:to>
                                    </p:se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24609"/>
                                        </p:tgtEl>
                                        <p:attrNameLst>
                                          <p:attrName>style.visibility</p:attrName>
                                        </p:attrNameLst>
                                      </p:cBhvr>
                                      <p:to>
                                        <p:strVal val="visible"/>
                                      </p:to>
                                    </p:se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1" presetClass="entr" presetSubtype="0" fill="hold" grpId="0" nodeType="clickEffect">
                                  <p:stCondLst>
                                    <p:cond delay="0"/>
                                  </p:stCondLst>
                                  <p:childTnLst>
                                    <p:set>
                                      <p:cBhvr>
                                        <p:cTn id="163" dur="1" fill="hold">
                                          <p:stCondLst>
                                            <p:cond delay="0"/>
                                          </p:stCondLst>
                                        </p:cTn>
                                        <p:tgtEl>
                                          <p:spTgt spid="54"/>
                                        </p:tgtEl>
                                        <p:attrNameLst>
                                          <p:attrName>style.visibility</p:attrName>
                                        </p:attrNameLst>
                                      </p:cBhvr>
                                      <p:to>
                                        <p:strVal val="visible"/>
                                      </p:to>
                                    </p:se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1" presetClass="entr" presetSubtype="0" fill="hold" grpId="0" nodeType="clickEffect">
                                  <p:stCondLst>
                                    <p:cond delay="0"/>
                                  </p:stCondLst>
                                  <p:childTnLst>
                                    <p:set>
                                      <p:cBhvr>
                                        <p:cTn id="167" dur="1" fill="hold">
                                          <p:stCondLst>
                                            <p:cond delay="0"/>
                                          </p:stCondLst>
                                        </p:cTn>
                                        <p:tgtEl>
                                          <p:spTgt spid="24606"/>
                                        </p:tgtEl>
                                        <p:attrNameLst>
                                          <p:attrName>style.visibility</p:attrName>
                                        </p:attrNameLst>
                                      </p:cBhvr>
                                      <p:to>
                                        <p:strVal val="visible"/>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52"/>
                                        </p:tgtEl>
                                        <p:attrNameLst>
                                          <p:attrName>style.visibility</p:attrName>
                                        </p:attrNameLst>
                                      </p:cBhvr>
                                      <p:to>
                                        <p:strVal val="visible"/>
                                      </p:to>
                                    </p:se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55"/>
                                        </p:tgtEl>
                                        <p:attrNameLst>
                                          <p:attrName>style.visibility</p:attrName>
                                        </p:attrNameLst>
                                      </p:cBhvr>
                                      <p:to>
                                        <p:strVal val="visible"/>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 presetClass="entr" presetSubtype="0" fill="hold" grpId="0" nodeType="clickEffect">
                                  <p:stCondLst>
                                    <p:cond delay="0"/>
                                  </p:stCondLst>
                                  <p:childTnLst>
                                    <p:set>
                                      <p:cBhvr>
                                        <p:cTn id="179" dur="1" fill="hold">
                                          <p:stCondLst>
                                            <p:cond delay="0"/>
                                          </p:stCondLst>
                                        </p:cTn>
                                        <p:tgtEl>
                                          <p:spTgt spid="53"/>
                                        </p:tgtEl>
                                        <p:attrNameLst>
                                          <p:attrName>style.visibility</p:attrName>
                                        </p:attrNameLst>
                                      </p:cBhvr>
                                      <p:to>
                                        <p:strVal val="visibl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24603"/>
                                        </p:tgtEl>
                                        <p:attrNameLst>
                                          <p:attrName>style.visibility</p:attrName>
                                        </p:attrNameLst>
                                      </p:cBhvr>
                                      <p:to>
                                        <p:strVal val="visible"/>
                                      </p:to>
                                    </p:se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1" presetClass="entr" presetSubtype="0" fill="hold" grpId="0" nodeType="clickEffect">
                                  <p:stCondLst>
                                    <p:cond delay="0"/>
                                  </p:stCondLst>
                                  <p:childTnLst>
                                    <p:set>
                                      <p:cBhvr>
                                        <p:cTn id="187" dur="1" fill="hold">
                                          <p:stCondLst>
                                            <p:cond delay="0"/>
                                          </p:stCondLst>
                                        </p:cTn>
                                        <p:tgtEl>
                                          <p:spTgt spid="59"/>
                                        </p:tgtEl>
                                        <p:attrNameLst>
                                          <p:attrName>style.visibility</p:attrName>
                                        </p:attrNameLst>
                                      </p:cBhvr>
                                      <p:to>
                                        <p:strVal val="visible"/>
                                      </p:to>
                                    </p:se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 presetClass="entr" presetSubtype="0" fill="hold" grpId="0" nodeType="clickEffect">
                                  <p:stCondLst>
                                    <p:cond delay="0"/>
                                  </p:stCondLst>
                                  <p:childTnLst>
                                    <p:set>
                                      <p:cBhvr>
                                        <p:cTn id="191" dur="1" fill="hold">
                                          <p:stCondLst>
                                            <p:cond delay="0"/>
                                          </p:stCondLst>
                                        </p:cTn>
                                        <p:tgtEl>
                                          <p:spTgt spid="58"/>
                                        </p:tgtEl>
                                        <p:attrNameLst>
                                          <p:attrName>style.visibility</p:attrName>
                                        </p:attrNameLst>
                                      </p:cBhvr>
                                      <p:to>
                                        <p:strVal val="visible"/>
                                      </p:to>
                                    </p:se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1" presetClass="entr" presetSubtype="0" fill="hold" grpId="0" nodeType="clickEffect">
                                  <p:stCondLst>
                                    <p:cond delay="0"/>
                                  </p:stCondLst>
                                  <p:childTnLst>
                                    <p:set>
                                      <p:cBhvr>
                                        <p:cTn id="195" dur="1" fill="hold">
                                          <p:stCondLst>
                                            <p:cond delay="0"/>
                                          </p:stCondLst>
                                        </p:cTn>
                                        <p:tgtEl>
                                          <p:spTgt spid="24612"/>
                                        </p:tgtEl>
                                        <p:attrNameLst>
                                          <p:attrName>style.visibility</p:attrName>
                                        </p:attrNameLst>
                                      </p:cBhvr>
                                      <p:to>
                                        <p:strVal val="visible"/>
                                      </p:to>
                                    </p:se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1" presetClass="entr" presetSubtype="0" fill="hold" grpId="0" nodeType="clickEffect">
                                  <p:stCondLst>
                                    <p:cond delay="0"/>
                                  </p:stCondLst>
                                  <p:childTnLst>
                                    <p:set>
                                      <p:cBhvr>
                                        <p:cTn id="199" dur="1" fill="hold">
                                          <p:stCondLst>
                                            <p:cond delay="0"/>
                                          </p:stCondLst>
                                        </p:cTn>
                                        <p:tgtEl>
                                          <p:spTgt spid="24613"/>
                                        </p:tgtEl>
                                        <p:attrNameLst>
                                          <p:attrName>style.visibility</p:attrName>
                                        </p:attrNameLst>
                                      </p:cBhvr>
                                      <p:to>
                                        <p:strVal val="visible"/>
                                      </p:to>
                                    </p:se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1" presetClass="entr" presetSubtype="0" fill="hold" grpId="0" nodeType="clickEffect">
                                  <p:stCondLst>
                                    <p:cond delay="0"/>
                                  </p:stCondLst>
                                  <p:childTnLst>
                                    <p:set>
                                      <p:cBhvr>
                                        <p:cTn id="203" dur="1" fill="hold">
                                          <p:stCondLst>
                                            <p:cond delay="0"/>
                                          </p:stCondLst>
                                        </p:cTn>
                                        <p:tgtEl>
                                          <p:spTgt spid="24614"/>
                                        </p:tgtEl>
                                        <p:attrNameLst>
                                          <p:attrName>style.visibility</p:attrName>
                                        </p:attrNameLst>
                                      </p:cBhvr>
                                      <p:to>
                                        <p:strVal val="visible"/>
                                      </p:to>
                                    </p:set>
                                  </p:childTnLst>
                                </p:cTn>
                              </p:par>
                            </p:childTnLst>
                          </p:cTn>
                        </p:par>
                      </p:childTnLst>
                    </p:cTn>
                  </p:par>
                  <p:par>
                    <p:cTn id="204" fill="hold" nodeType="clickPar">
                      <p:stCondLst>
                        <p:cond delay="indefinite"/>
                      </p:stCondLst>
                      <p:childTnLst>
                        <p:par>
                          <p:cTn id="205" fill="hold" nodeType="withGroup">
                            <p:stCondLst>
                              <p:cond delay="0"/>
                            </p:stCondLst>
                            <p:childTnLst>
                              <p:par>
                                <p:cTn id="206" presetID="1" presetClass="entr" presetSubtype="0" fill="hold" grpId="0" nodeType="clickEffect">
                                  <p:stCondLst>
                                    <p:cond delay="0"/>
                                  </p:stCondLst>
                                  <p:childTnLst>
                                    <p:set>
                                      <p:cBhvr>
                                        <p:cTn id="207" dur="1" fill="hold">
                                          <p:stCondLst>
                                            <p:cond delay="0"/>
                                          </p:stCondLst>
                                        </p:cTn>
                                        <p:tgtEl>
                                          <p:spTgt spid="24615"/>
                                        </p:tgtEl>
                                        <p:attrNameLst>
                                          <p:attrName>style.visibility</p:attrName>
                                        </p:attrNameLst>
                                      </p:cBhvr>
                                      <p:to>
                                        <p:strVal val="visible"/>
                                      </p:to>
                                    </p:se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1" presetClass="entr" presetSubtype="0" fill="hold" grpId="0" nodeType="clickEffect">
                                  <p:stCondLst>
                                    <p:cond delay="0"/>
                                  </p:stCondLst>
                                  <p:childTnLst>
                                    <p:set>
                                      <p:cBhvr>
                                        <p:cTn id="211" dur="1" fill="hold">
                                          <p:stCondLst>
                                            <p:cond delay="0"/>
                                          </p:stCondLst>
                                        </p:cTn>
                                        <p:tgtEl>
                                          <p:spTgt spid="56"/>
                                        </p:tgtEl>
                                        <p:attrNameLst>
                                          <p:attrName>style.visibility</p:attrName>
                                        </p:attrNameLst>
                                      </p:cBhvr>
                                      <p:to>
                                        <p:strVal val="visible"/>
                                      </p:to>
                                    </p:se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1" presetClass="entr" presetSubtype="0" fill="hold" grpId="0" nodeType="clickEffect">
                                  <p:stCondLst>
                                    <p:cond delay="0"/>
                                  </p:stCondLst>
                                  <p:childTnLst>
                                    <p:set>
                                      <p:cBhvr>
                                        <p:cTn id="215" dur="1" fill="hold">
                                          <p:stCondLst>
                                            <p:cond delay="0"/>
                                          </p:stCondLst>
                                        </p:cTn>
                                        <p:tgtEl>
                                          <p:spTgt spid="24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24580" grpId="0" animBg="1"/>
      <p:bldP spid="24581" grpId="0" animBg="1"/>
      <p:bldP spid="24582" grpId="0" animBg="1"/>
      <p:bldP spid="24583" grpId="0" animBg="1"/>
      <p:bldP spid="24584" grpId="0" animBg="1"/>
      <p:bldP spid="24586" grpId="0" animBg="1" autoUpdateAnimBg="0"/>
      <p:bldP spid="24587" grpId="0" animBg="1" autoUpdateAnimBg="0"/>
      <p:bldP spid="24592" grpId="0" animBg="1" autoUpdateAnimBg="0"/>
      <p:bldP spid="24593" grpId="0" animBg="1"/>
      <p:bldP spid="24594" grpId="0" animBg="1" autoUpdateAnimBg="0"/>
      <p:bldP spid="24595" grpId="0" animBg="1"/>
      <p:bldP spid="24596" grpId="0" animBg="1" autoUpdateAnimBg="0"/>
      <p:bldP spid="24597" grpId="0" animBg="1"/>
      <p:bldP spid="24598" grpId="0" animBg="1"/>
      <p:bldP spid="24599" grpId="0" animBg="1"/>
      <p:bldP spid="24600" grpId="0" animBg="1"/>
      <p:bldP spid="24601" grpId="0" animBg="1" autoUpdateAnimBg="0"/>
      <p:bldP spid="24602" grpId="0" animBg="1" autoUpdateAnimBg="0"/>
      <p:bldP spid="24603" grpId="0" animBg="1" autoUpdateAnimBg="0"/>
      <p:bldP spid="24604" grpId="0" animBg="1"/>
      <p:bldP spid="24605" grpId="0" animBg="1"/>
      <p:bldP spid="24606" grpId="0" animBg="1"/>
      <p:bldP spid="24607" grpId="0" animBg="1"/>
      <p:bldP spid="24608" grpId="0" animBg="1"/>
      <p:bldP spid="24609" grpId="0" animBg="1" autoUpdateAnimBg="0"/>
      <p:bldP spid="24610" grpId="0" animBg="1"/>
      <p:bldP spid="24611" grpId="0" animBg="1" autoUpdateAnimBg="0"/>
      <p:bldP spid="24612" grpId="0" animBg="1"/>
      <p:bldP spid="24613" grpId="0" animBg="1"/>
      <p:bldP spid="24614" grpId="0" animBg="1"/>
      <p:bldP spid="24615" grpId="0" animBg="1"/>
      <p:bldP spid="24616" grpId="0" animBg="1"/>
      <p:bldP spid="24617" grpId="0" animBg="1" autoUpdateAnimBg="0"/>
      <p:bldP spid="24618" grpId="0" animBg="1"/>
      <p:bldP spid="24619" grpId="0" animBg="1"/>
      <p:bldP spid="24620" grpId="0" animBg="1"/>
      <p:bldP spid="24621" grpId="0" animBg="1"/>
      <p:bldP spid="24622" grpId="0" animBg="1" autoUpdateAnimBg="0"/>
      <p:bldP spid="24623" grpId="0" animBg="1"/>
      <p:bldP spid="24624" grpId="0" animBg="1"/>
      <p:bldP spid="24625" grpId="0" animBg="1"/>
      <p:bldP spid="24626" grpId="0" animBg="1"/>
      <p:bldP spid="51" grpId="0" animBg="1" autoUpdateAnimBg="0"/>
      <p:bldP spid="52" grpId="0" animBg="1" autoUpdateAnimBg="0"/>
      <p:bldP spid="53" grpId="0" animBg="1"/>
      <p:bldP spid="54" grpId="0" animBg="1"/>
      <p:bldP spid="55" grpId="0" animBg="1"/>
      <p:bldP spid="56" grpId="0" animBg="1"/>
      <p:bldP spid="57" grpId="0" animBg="1"/>
      <p:bldP spid="58" grpId="0" animBg="1" autoUpdateAnimBg="0"/>
      <p:bldP spid="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029131" cy="1325563"/>
          </a:xfrm>
        </p:spPr>
        <p:txBody>
          <a:bodyPr/>
          <a:lstStyle/>
          <a:p>
            <a:pPr algn="ctr"/>
            <a:r>
              <a:rPr lang="zh-CN" altLang="en-US" u="sng" dirty="0" smtClean="0"/>
              <a:t>杜涣程 </a:t>
            </a:r>
            <a:r>
              <a:rPr lang="en-US" altLang="zh-CN" u="sng" dirty="0" err="1" smtClean="0">
                <a:latin typeface="Times New Roman" panose="02020603050405020304" pitchFamily="18" charset="0"/>
                <a:cs typeface="Times New Roman" panose="02020603050405020304" pitchFamily="18" charset="0"/>
              </a:rPr>
              <a:t>Huancheng</a:t>
            </a:r>
            <a:r>
              <a:rPr lang="en-US" altLang="zh-CN" u="sng" dirty="0" smtClean="0">
                <a:latin typeface="Times New Roman" panose="02020603050405020304" pitchFamily="18" charset="0"/>
                <a:cs typeface="Times New Roman" panose="02020603050405020304" pitchFamily="18" charset="0"/>
              </a:rPr>
              <a:t> Du</a:t>
            </a:r>
            <a:endParaRPr lang="en-US" u="sng" dirty="0"/>
          </a:p>
        </p:txBody>
      </p:sp>
      <p:sp>
        <p:nvSpPr>
          <p:cNvPr id="3" name="Content Placeholder 2"/>
          <p:cNvSpPr>
            <a:spLocks noGrp="1"/>
          </p:cNvSpPr>
          <p:nvPr>
            <p:ph idx="1"/>
          </p:nvPr>
        </p:nvSpPr>
        <p:spPr>
          <a:xfrm>
            <a:off x="0" y="1690688"/>
            <a:ext cx="8429625" cy="4486275"/>
          </a:xfrm>
        </p:spPr>
        <p:txBody>
          <a:bodyPr/>
          <a:lstStyle/>
          <a:p>
            <a:r>
              <a:rPr lang="en-US" sz="2400" dirty="0" err="1" smtClean="0">
                <a:latin typeface="Times New Roman" panose="02020603050405020304" pitchFamily="18" charset="0"/>
                <a:cs typeface="Times New Roman" panose="02020603050405020304" pitchFamily="18" charset="0"/>
              </a:rPr>
              <a:t>Ph.D</a:t>
            </a:r>
            <a:r>
              <a:rPr lang="en-US" sz="2400" dirty="0" smtClean="0">
                <a:latin typeface="Times New Roman" panose="02020603050405020304" pitchFamily="18" charset="0"/>
                <a:cs typeface="Times New Roman" panose="02020603050405020304" pitchFamily="18" charset="0"/>
              </a:rPr>
              <a:t> in Economics, </a:t>
            </a:r>
            <a:r>
              <a:rPr lang="en-US" sz="2400" b="1" dirty="0" smtClean="0">
                <a:latin typeface="Times New Roman" panose="02020603050405020304" pitchFamily="18" charset="0"/>
                <a:cs typeface="Times New Roman" panose="02020603050405020304" pitchFamily="18" charset="0"/>
              </a:rPr>
              <a:t>American University</a:t>
            </a:r>
          </a:p>
          <a:p>
            <a:r>
              <a:rPr lang="en-US" sz="2400" dirty="0" smtClean="0">
                <a:latin typeface="Times New Roman" panose="02020603050405020304" pitchFamily="18" charset="0"/>
                <a:cs typeface="Times New Roman" panose="02020603050405020304" pitchFamily="18" charset="0"/>
              </a:rPr>
              <a:t>Post-Doctoral in Chinese Economy, </a:t>
            </a:r>
            <a:r>
              <a:rPr lang="en-US" sz="2400" b="1" dirty="0" smtClean="0">
                <a:latin typeface="Times New Roman" panose="02020603050405020304" pitchFamily="18" charset="0"/>
                <a:cs typeface="Times New Roman" panose="02020603050405020304" pitchFamily="18" charset="0"/>
              </a:rPr>
              <a:t>Princeton University</a:t>
            </a:r>
          </a:p>
          <a:p>
            <a:r>
              <a:rPr lang="en-US" sz="2400" dirty="0" smtClean="0">
                <a:latin typeface="Times New Roman" panose="02020603050405020304" pitchFamily="18" charset="0"/>
                <a:cs typeface="Times New Roman" panose="02020603050405020304" pitchFamily="18" charset="0"/>
              </a:rPr>
              <a:t>Research Officer, Development Macro Division, Research Dep., </a:t>
            </a:r>
            <a:r>
              <a:rPr lang="en-US" sz="2400" b="1" dirty="0" smtClean="0">
                <a:latin typeface="Times New Roman" panose="02020603050405020304" pitchFamily="18" charset="0"/>
                <a:cs typeface="Times New Roman" panose="02020603050405020304" pitchFamily="18" charset="0"/>
              </a:rPr>
              <a:t>IMF</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Research Interest: Empirical asset pricing; International trade and finance; China Economy</a:t>
            </a:r>
          </a:p>
          <a:p>
            <a:endParaRPr lang="en-US"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入</a:t>
            </a:r>
            <a:r>
              <a:rPr lang="zh-CN" altLang="en-US" sz="2400" dirty="0" smtClean="0">
                <a:latin typeface="Times New Roman" panose="02020603050405020304" pitchFamily="18" charset="0"/>
                <a:cs typeface="Times New Roman" panose="02020603050405020304" pitchFamily="18" charset="0"/>
              </a:rPr>
              <a:t>群密码：</a:t>
            </a:r>
            <a:r>
              <a:rPr lang="en-US" altLang="zh-CN" sz="2400" dirty="0" smtClean="0">
                <a:latin typeface="Times New Roman" panose="02020603050405020304" pitchFamily="18" charset="0"/>
                <a:cs typeface="Times New Roman" panose="02020603050405020304" pitchFamily="18" charset="0"/>
              </a:rPr>
              <a:t>1582</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287235" y="0"/>
            <a:ext cx="4257675" cy="6324600"/>
          </a:xfrm>
          <a:prstGeom prst="rect">
            <a:avLst/>
          </a:prstGeom>
        </p:spPr>
      </p:pic>
    </p:spTree>
    <p:extLst>
      <p:ext uri="{BB962C8B-B14F-4D97-AF65-F5344CB8AC3E}">
        <p14:creationId xmlns:p14="http://schemas.microsoft.com/office/powerpoint/2010/main" val="121298818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955675" y="255588"/>
            <a:ext cx="8343900" cy="522287"/>
          </a:xfrm>
          <a:prstGeom prst="rect">
            <a:avLst/>
          </a:prstGeom>
          <a:noFill/>
          <a:ln>
            <a:noFill/>
          </a:ln>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zh-CN" altLang="en-US" sz="2800" b="1" i="0" u="none" strike="noStrike" kern="1200" cap="none" spc="0" normalizeH="0" baseline="0" noProof="0" dirty="0" smtClean="0">
                <a:ln>
                  <a:noFill/>
                </a:ln>
                <a:solidFill>
                  <a:srgbClr val="1F4E79"/>
                </a:solidFill>
                <a:effectLst/>
                <a:uLnTx/>
                <a:uFillTx/>
                <a:latin typeface="微软雅黑" panose="020B0503020204020204" pitchFamily="34" charset="-122"/>
                <a:ea typeface="微软雅黑" panose="020B0503020204020204" pitchFamily="34" charset="-122"/>
                <a:cs typeface="+mn-cs"/>
              </a:rPr>
              <a:t>（二）金融</a:t>
            </a:r>
            <a:r>
              <a:rPr kumimoji="1" lang="zh-CN" altLang="en-US" sz="2800" b="1" i="0" u="none" strike="noStrike" kern="120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cs typeface="+mn-cs"/>
              </a:rPr>
              <a:t>学本科主干课程体系及其逻辑联系</a:t>
            </a:r>
          </a:p>
        </p:txBody>
      </p:sp>
      <p:grpSp>
        <p:nvGrpSpPr>
          <p:cNvPr id="2" name="组合 1"/>
          <p:cNvGrpSpPr>
            <a:grpSpLocks/>
          </p:cNvGrpSpPr>
          <p:nvPr/>
        </p:nvGrpSpPr>
        <p:grpSpPr bwMode="auto">
          <a:xfrm>
            <a:off x="2020888" y="915988"/>
            <a:ext cx="8035925" cy="5249862"/>
            <a:chOff x="2020577" y="915988"/>
            <a:chExt cx="8036243" cy="5249863"/>
          </a:xfrm>
        </p:grpSpPr>
        <p:sp>
          <p:nvSpPr>
            <p:cNvPr id="41987" name="矩形 4"/>
            <p:cNvSpPr>
              <a:spLocks noChangeArrowheads="1"/>
            </p:cNvSpPr>
            <p:nvPr/>
          </p:nvSpPr>
          <p:spPr bwMode="auto">
            <a:xfrm>
              <a:off x="5027421" y="915988"/>
              <a:ext cx="2022555" cy="523875"/>
            </a:xfrm>
            <a:prstGeom prst="rect">
              <a:avLst/>
            </a:prstGeom>
            <a:solidFill>
              <a:srgbClr val="2E75B6"/>
            </a:solidFill>
            <a:ln w="9525">
              <a:noFill/>
              <a:miter lim="800000"/>
            </a:ln>
            <a:effectLst>
              <a:outerShdw blurRad="63500" dist="107763" dir="18900000" algn="ctr" rotWithShape="0">
                <a:schemeClr val="bg2">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800" b="0" i="0" u="none" strike="noStrike" kern="1200" cap="none" spc="0" normalizeH="0" baseline="0" noProof="0" dirty="0">
                  <a:ln>
                    <a:noFill/>
                  </a:ln>
                  <a:solidFill>
                    <a:srgbClr val="FFFFFF"/>
                  </a:solidFill>
                  <a:effectLst/>
                  <a:uLnTx/>
                  <a:uFillTx/>
                  <a:latin typeface="等线" panose="02010600030101010101" pitchFamily="2" charset="-122"/>
                  <a:ea typeface="等线" panose="02010600030101010101" pitchFamily="2" charset="-122"/>
                  <a:cs typeface="华文新魏" panose="02010800040101010101" pitchFamily="2" charset="-122"/>
                </a:rPr>
                <a:t>金融学</a:t>
              </a:r>
            </a:p>
          </p:txBody>
        </p:sp>
        <p:sp>
          <p:nvSpPr>
            <p:cNvPr id="41988" name="矩形 7"/>
            <p:cNvSpPr>
              <a:spLocks noChangeArrowheads="1"/>
            </p:cNvSpPr>
            <p:nvPr/>
          </p:nvSpPr>
          <p:spPr bwMode="auto">
            <a:xfrm>
              <a:off x="7049976" y="1546225"/>
              <a:ext cx="2024142" cy="469900"/>
            </a:xfrm>
            <a:prstGeom prst="rect">
              <a:avLst/>
            </a:prstGeom>
            <a:solidFill>
              <a:srgbClr val="2E75B6"/>
            </a:solidFill>
            <a:ln w="9525">
              <a:noFill/>
              <a:miter lim="800000"/>
            </a:ln>
            <a:effectLst>
              <a:outerShdw blurRad="63500" dist="107763" dir="18900000" algn="ctr" rotWithShape="0">
                <a:schemeClr val="bg2">
                  <a:alpha val="74998"/>
                </a:schemeClr>
              </a:outerShdw>
            </a:effec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400" b="0" i="0" u="none" strike="noStrike" kern="1200" cap="none" spc="0" normalizeH="0" baseline="0" noProof="0" dirty="0">
                  <a:ln>
                    <a:noFill/>
                  </a:ln>
                  <a:solidFill>
                    <a:srgbClr val="FFFFFF"/>
                  </a:solidFill>
                  <a:effectLst/>
                  <a:uLnTx/>
                  <a:uFillTx/>
                  <a:latin typeface="宋体"/>
                  <a:ea typeface="宋体"/>
                  <a:cs typeface="+mn-cs"/>
                </a:rPr>
                <a:t>金融市场学</a:t>
              </a:r>
            </a:p>
          </p:txBody>
        </p:sp>
        <p:sp>
          <p:nvSpPr>
            <p:cNvPr id="41989" name="矩形 8"/>
            <p:cNvSpPr>
              <a:spLocks noChangeArrowheads="1"/>
            </p:cNvSpPr>
            <p:nvPr/>
          </p:nvSpPr>
          <p:spPr bwMode="auto">
            <a:xfrm>
              <a:off x="2987402" y="1546225"/>
              <a:ext cx="2024143" cy="469900"/>
            </a:xfrm>
            <a:prstGeom prst="rect">
              <a:avLst/>
            </a:prstGeom>
            <a:solidFill>
              <a:srgbClr val="2E75B6"/>
            </a:solidFill>
            <a:ln w="9525">
              <a:noFill/>
              <a:miter lim="800000"/>
            </a:ln>
            <a:effectLst>
              <a:outerShdw blurRad="63500" dist="107763" dir="18900000" algn="ctr" rotWithShape="0">
                <a:schemeClr val="bg2">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400" b="0" i="0" u="none" strike="noStrike" kern="1200" cap="none" spc="0" normalizeH="0" baseline="0" noProof="0">
                  <a:ln>
                    <a:noFill/>
                  </a:ln>
                  <a:solidFill>
                    <a:srgbClr val="FFFFFF"/>
                  </a:solidFill>
                  <a:effectLst/>
                  <a:uLnTx/>
                  <a:uFillTx/>
                  <a:latin typeface="宋体" pitchFamily="2" charset="-122"/>
                  <a:ea typeface="华文新魏" pitchFamily="2" charset="-122"/>
                  <a:cs typeface="+mn-cs"/>
                </a:rPr>
                <a:t>金融中介学</a:t>
              </a:r>
            </a:p>
          </p:txBody>
        </p:sp>
        <p:sp>
          <p:nvSpPr>
            <p:cNvPr id="41990" name="矩形 9"/>
            <p:cNvSpPr>
              <a:spLocks noChangeArrowheads="1"/>
            </p:cNvSpPr>
            <p:nvPr/>
          </p:nvSpPr>
          <p:spPr bwMode="auto">
            <a:xfrm>
              <a:off x="2761968" y="2546350"/>
              <a:ext cx="492144" cy="1458913"/>
            </a:xfrm>
            <a:prstGeom prst="rect">
              <a:avLst/>
            </a:prstGeom>
            <a:solidFill>
              <a:srgbClr val="2E75B6"/>
            </a:solidFill>
            <a:ln w="9525">
              <a:noFill/>
              <a:miter lim="800000"/>
            </a:ln>
            <a:effectLst>
              <a:outerShdw blurRad="63500" dist="107763" dir="18900000" algn="ctr" rotWithShape="0">
                <a:schemeClr val="bg2">
                  <a:alpha val="74998"/>
                </a:schemeClr>
              </a:outerShdw>
            </a:effectLst>
          </p:spPr>
          <p:txBody>
            <a:bodyPr vert="eaVert">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000" b="0" i="0" u="none" strike="noStrike" kern="1200" cap="none" spc="0" normalizeH="0" baseline="0" noProof="0" dirty="0">
                  <a:ln>
                    <a:noFill/>
                  </a:ln>
                  <a:solidFill>
                    <a:srgbClr val="FFFFFF"/>
                  </a:solidFill>
                  <a:effectLst/>
                  <a:uLnTx/>
                  <a:uFillTx/>
                  <a:latin typeface="宋体"/>
                  <a:ea typeface="宋体"/>
                  <a:cs typeface="+mn-cs"/>
                </a:rPr>
                <a:t>中央银行学</a:t>
              </a:r>
            </a:p>
          </p:txBody>
        </p:sp>
        <p:sp>
          <p:nvSpPr>
            <p:cNvPr id="41991" name="矩形 10"/>
            <p:cNvSpPr>
              <a:spLocks noChangeArrowheads="1"/>
            </p:cNvSpPr>
            <p:nvPr/>
          </p:nvSpPr>
          <p:spPr bwMode="auto">
            <a:xfrm>
              <a:off x="3449384" y="2546350"/>
              <a:ext cx="800132" cy="1458913"/>
            </a:xfrm>
            <a:prstGeom prst="rect">
              <a:avLst/>
            </a:prstGeom>
            <a:solidFill>
              <a:srgbClr val="2E75B6"/>
            </a:solidFill>
            <a:ln w="9525">
              <a:noFill/>
              <a:miter lim="800000"/>
            </a:ln>
            <a:effectLst>
              <a:outerShdw blurRad="63500" dist="107763" dir="18900000" algn="ctr" rotWithShape="0">
                <a:schemeClr val="bg2">
                  <a:alpha val="74998"/>
                </a:schemeClr>
              </a:outerShdw>
            </a:effectLst>
          </p:spPr>
          <p:txBody>
            <a:bodyPr vert="eaVert">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000" b="0" i="0" u="none" strike="noStrike" kern="1200" cap="none" spc="0" normalizeH="0" baseline="0" noProof="0" dirty="0">
                  <a:ln>
                    <a:noFill/>
                  </a:ln>
                  <a:solidFill>
                    <a:srgbClr val="FFFFFF"/>
                  </a:solidFill>
                  <a:effectLst/>
                  <a:uLnTx/>
                  <a:uFillTx/>
                  <a:latin typeface="宋体"/>
                  <a:ea typeface="宋体"/>
                  <a:cs typeface="+mn-cs"/>
                </a:rPr>
                <a:t>商业银行业务与经营</a:t>
              </a:r>
            </a:p>
          </p:txBody>
        </p:sp>
        <p:sp>
          <p:nvSpPr>
            <p:cNvPr id="41992" name="矩形 11"/>
            <p:cNvSpPr>
              <a:spLocks noChangeArrowheads="1"/>
            </p:cNvSpPr>
            <p:nvPr/>
          </p:nvSpPr>
          <p:spPr bwMode="auto">
            <a:xfrm>
              <a:off x="4609891" y="2554288"/>
              <a:ext cx="492144" cy="1458912"/>
            </a:xfrm>
            <a:prstGeom prst="rect">
              <a:avLst/>
            </a:prstGeom>
            <a:solidFill>
              <a:srgbClr val="2E75B6"/>
            </a:solidFill>
            <a:ln w="9525">
              <a:noFill/>
              <a:miter lim="800000"/>
            </a:ln>
            <a:effectLst>
              <a:outerShdw blurRad="63500" dist="107763" dir="18900000" algn="ctr" rotWithShape="0">
                <a:schemeClr val="bg2">
                  <a:alpha val="74998"/>
                </a:schemeClr>
              </a:outerShdw>
            </a:effectLst>
          </p:spPr>
          <p:txBody>
            <a:bodyPr vert="eaVert">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000" b="0" i="0" u="none" strike="noStrike" kern="1200" cap="none" spc="0" normalizeH="0" baseline="0" noProof="0">
                  <a:ln>
                    <a:noFill/>
                  </a:ln>
                  <a:solidFill>
                    <a:srgbClr val="FFFFFF"/>
                  </a:solidFill>
                  <a:effectLst/>
                  <a:uLnTx/>
                  <a:uFillTx/>
                  <a:latin typeface="宋体"/>
                  <a:ea typeface="宋体"/>
                  <a:cs typeface="+mn-cs"/>
                </a:rPr>
                <a:t>保险学</a:t>
              </a:r>
            </a:p>
          </p:txBody>
        </p:sp>
        <p:sp>
          <p:nvSpPr>
            <p:cNvPr id="41993" name="矩形 12"/>
            <p:cNvSpPr>
              <a:spLocks noChangeArrowheads="1"/>
            </p:cNvSpPr>
            <p:nvPr/>
          </p:nvSpPr>
          <p:spPr bwMode="auto">
            <a:xfrm>
              <a:off x="5454475" y="2546350"/>
              <a:ext cx="493733" cy="1457325"/>
            </a:xfrm>
            <a:prstGeom prst="rect">
              <a:avLst/>
            </a:prstGeom>
            <a:solidFill>
              <a:srgbClr val="2E75B6"/>
            </a:solidFill>
            <a:ln w="9525">
              <a:noFill/>
              <a:miter lim="800000"/>
            </a:ln>
            <a:effectLst>
              <a:outerShdw blurRad="63500" dist="107763" dir="18900000" algn="ctr" rotWithShape="0">
                <a:schemeClr val="bg2">
                  <a:alpha val="74998"/>
                </a:schemeClr>
              </a:outerShdw>
            </a:effectLst>
          </p:spPr>
          <p:txBody>
            <a:bodyPr vert="eaVert">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000" b="0" i="0" u="none" strike="noStrike" kern="1200" cap="none" spc="0" normalizeH="0" baseline="0" noProof="0" dirty="0">
                  <a:ln>
                    <a:noFill/>
                  </a:ln>
                  <a:solidFill>
                    <a:srgbClr val="FFFFFF"/>
                  </a:solidFill>
                  <a:effectLst/>
                  <a:uLnTx/>
                  <a:uFillTx/>
                  <a:latin typeface="宋体"/>
                  <a:ea typeface="宋体"/>
                  <a:cs typeface="+mn-cs"/>
                </a:rPr>
                <a:t>国际金融</a:t>
              </a:r>
            </a:p>
          </p:txBody>
        </p:sp>
        <p:sp>
          <p:nvSpPr>
            <p:cNvPr id="41994" name="矩形 13"/>
            <p:cNvSpPr>
              <a:spLocks noChangeArrowheads="1"/>
            </p:cNvSpPr>
            <p:nvPr/>
          </p:nvSpPr>
          <p:spPr bwMode="auto">
            <a:xfrm>
              <a:off x="7196032" y="2544763"/>
              <a:ext cx="492144" cy="1458912"/>
            </a:xfrm>
            <a:prstGeom prst="rect">
              <a:avLst/>
            </a:prstGeom>
            <a:solidFill>
              <a:srgbClr val="2E75B6"/>
            </a:solidFill>
            <a:ln w="9525">
              <a:noFill/>
              <a:miter lim="800000"/>
            </a:ln>
            <a:effectLst>
              <a:outerShdw blurRad="63500" dist="107763" dir="18900000" algn="ctr" rotWithShape="0">
                <a:schemeClr val="bg2">
                  <a:alpha val="74998"/>
                </a:schemeClr>
              </a:outerShdw>
            </a:effectLst>
          </p:spPr>
          <p:txBody>
            <a:bodyPr vert="eaVert">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000" b="0" i="0" u="none" strike="noStrike" kern="1200" cap="none" spc="0" normalizeH="0" baseline="0" noProof="0" dirty="0">
                  <a:ln>
                    <a:noFill/>
                  </a:ln>
                  <a:solidFill>
                    <a:srgbClr val="FFFFFF"/>
                  </a:solidFill>
                  <a:effectLst/>
                  <a:uLnTx/>
                  <a:uFillTx/>
                  <a:latin typeface="宋体"/>
                  <a:ea typeface="宋体"/>
                  <a:cs typeface="+mn-cs"/>
                </a:rPr>
                <a:t>证券投资学</a:t>
              </a:r>
            </a:p>
          </p:txBody>
        </p:sp>
        <p:sp>
          <p:nvSpPr>
            <p:cNvPr id="41995" name="矩形 14"/>
            <p:cNvSpPr>
              <a:spLocks noChangeArrowheads="1"/>
            </p:cNvSpPr>
            <p:nvPr/>
          </p:nvSpPr>
          <p:spPr bwMode="auto">
            <a:xfrm>
              <a:off x="7902497" y="2546350"/>
              <a:ext cx="492144" cy="1458913"/>
            </a:xfrm>
            <a:prstGeom prst="rect">
              <a:avLst/>
            </a:prstGeom>
            <a:solidFill>
              <a:srgbClr val="2E75B6"/>
            </a:solidFill>
            <a:ln w="9525">
              <a:noFill/>
              <a:miter lim="800000"/>
            </a:ln>
            <a:effectLst>
              <a:outerShdw blurRad="63500" dist="107763" dir="18900000" algn="ctr" rotWithShape="0">
                <a:schemeClr val="bg2">
                  <a:alpha val="74998"/>
                </a:schemeClr>
              </a:outerShdw>
            </a:effectLst>
          </p:spPr>
          <p:txBody>
            <a:bodyPr vert="eaVert">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000" b="0" i="0" u="none" strike="noStrike" kern="1200" cap="none" spc="0" normalizeH="0" baseline="0" noProof="0">
                  <a:ln>
                    <a:noFill/>
                  </a:ln>
                  <a:solidFill>
                    <a:srgbClr val="FFFFFF"/>
                  </a:solidFill>
                  <a:effectLst/>
                  <a:uLnTx/>
                  <a:uFillTx/>
                  <a:latin typeface="宋体" pitchFamily="2" charset="-122"/>
                  <a:ea typeface="华文新魏" pitchFamily="2" charset="-122"/>
                  <a:cs typeface="+mn-cs"/>
                </a:rPr>
                <a:t>金融工程学</a:t>
              </a:r>
            </a:p>
          </p:txBody>
        </p:sp>
        <p:sp>
          <p:nvSpPr>
            <p:cNvPr id="41996" name="矩形 15"/>
            <p:cNvSpPr>
              <a:spLocks noChangeArrowheads="1"/>
            </p:cNvSpPr>
            <p:nvPr/>
          </p:nvSpPr>
          <p:spPr bwMode="auto">
            <a:xfrm>
              <a:off x="8764544" y="2546350"/>
              <a:ext cx="492144" cy="1458913"/>
            </a:xfrm>
            <a:prstGeom prst="rect">
              <a:avLst/>
            </a:prstGeom>
            <a:solidFill>
              <a:srgbClr val="2E75B6"/>
            </a:solidFill>
            <a:ln w="9525">
              <a:noFill/>
              <a:miter lim="800000"/>
            </a:ln>
            <a:effectLst>
              <a:outerShdw blurRad="63500" dist="107763" dir="18900000" algn="ctr" rotWithShape="0">
                <a:schemeClr val="bg2">
                  <a:alpha val="74998"/>
                </a:schemeClr>
              </a:outerShdw>
            </a:effectLst>
          </p:spPr>
          <p:txBody>
            <a:bodyPr vert="eaVert">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000" b="0" i="0" u="none" strike="noStrike" kern="1200" cap="none" spc="0" normalizeH="0" baseline="0" noProof="0" dirty="0">
                  <a:ln>
                    <a:noFill/>
                  </a:ln>
                  <a:solidFill>
                    <a:srgbClr val="FFFFFF"/>
                  </a:solidFill>
                  <a:effectLst/>
                  <a:uLnTx/>
                  <a:uFillTx/>
                  <a:latin typeface="宋体"/>
                  <a:ea typeface="宋体"/>
                  <a:cs typeface="+mn-cs"/>
                </a:rPr>
                <a:t>公司金融</a:t>
              </a:r>
            </a:p>
          </p:txBody>
        </p:sp>
        <p:sp>
          <p:nvSpPr>
            <p:cNvPr id="41997" name="矩形 16"/>
            <p:cNvSpPr>
              <a:spLocks noChangeArrowheads="1"/>
            </p:cNvSpPr>
            <p:nvPr/>
          </p:nvSpPr>
          <p:spPr bwMode="auto">
            <a:xfrm>
              <a:off x="2020577" y="4411664"/>
              <a:ext cx="492144" cy="1754187"/>
            </a:xfrm>
            <a:prstGeom prst="rect">
              <a:avLst/>
            </a:prstGeom>
            <a:solidFill>
              <a:srgbClr val="2E75B6"/>
            </a:solidFill>
            <a:ln w="9525">
              <a:noFill/>
              <a:miter lim="800000"/>
            </a:ln>
            <a:effectLst>
              <a:outerShdw blurRad="63500" dist="107763" dir="18900000" algn="ctr" rotWithShape="0">
                <a:schemeClr val="bg2">
                  <a:alpha val="74998"/>
                </a:schemeClr>
              </a:outerShdw>
            </a:effectLst>
          </p:spPr>
          <p:txBody>
            <a:bodyPr vert="eaVert">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000" b="0" i="0" u="none" strike="noStrike" kern="1200" cap="none" spc="0" normalizeH="0" baseline="0" noProof="0">
                  <a:ln>
                    <a:noFill/>
                  </a:ln>
                  <a:solidFill>
                    <a:srgbClr val="FFFFFF"/>
                  </a:solidFill>
                  <a:effectLst/>
                  <a:uLnTx/>
                  <a:uFillTx/>
                  <a:latin typeface="宋体" pitchFamily="2" charset="-122"/>
                  <a:ea typeface="华文新魏" pitchFamily="2" charset="-122"/>
                  <a:cs typeface="+mn-cs"/>
                </a:rPr>
                <a:t>金融史</a:t>
              </a:r>
            </a:p>
          </p:txBody>
        </p:sp>
        <p:sp>
          <p:nvSpPr>
            <p:cNvPr id="41998" name="矩形 17"/>
            <p:cNvSpPr>
              <a:spLocks noChangeArrowheads="1"/>
            </p:cNvSpPr>
            <p:nvPr/>
          </p:nvSpPr>
          <p:spPr bwMode="auto">
            <a:xfrm>
              <a:off x="2760381" y="4398964"/>
              <a:ext cx="492144" cy="1752600"/>
            </a:xfrm>
            <a:prstGeom prst="rect">
              <a:avLst/>
            </a:prstGeom>
            <a:solidFill>
              <a:srgbClr val="2E75B6"/>
            </a:solidFill>
            <a:ln w="9525">
              <a:noFill/>
              <a:miter lim="800000"/>
            </a:ln>
            <a:effectLst>
              <a:outerShdw blurRad="63500" dist="107763" dir="18900000" algn="ctr" rotWithShape="0">
                <a:schemeClr val="bg2">
                  <a:alpha val="74998"/>
                </a:schemeClr>
              </a:outerShdw>
            </a:effectLst>
          </p:spPr>
          <p:txBody>
            <a:bodyPr vert="eaVert">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000" b="0" i="0" u="none" strike="noStrike" kern="1200" cap="none" spc="0" normalizeH="0" baseline="0" noProof="0" dirty="0">
                  <a:ln>
                    <a:noFill/>
                  </a:ln>
                  <a:solidFill>
                    <a:srgbClr val="FFFFFF"/>
                  </a:solidFill>
                  <a:effectLst/>
                  <a:uLnTx/>
                  <a:uFillTx/>
                  <a:latin typeface="宋体"/>
                  <a:ea typeface="宋体"/>
                  <a:cs typeface="+mn-cs"/>
                </a:rPr>
                <a:t>货币金融学说</a:t>
              </a:r>
            </a:p>
          </p:txBody>
        </p:sp>
        <p:sp>
          <p:nvSpPr>
            <p:cNvPr id="41999" name="矩形 18"/>
            <p:cNvSpPr>
              <a:spLocks noChangeArrowheads="1"/>
            </p:cNvSpPr>
            <p:nvPr/>
          </p:nvSpPr>
          <p:spPr bwMode="auto">
            <a:xfrm>
              <a:off x="3489072" y="4398964"/>
              <a:ext cx="492144" cy="1752600"/>
            </a:xfrm>
            <a:prstGeom prst="rect">
              <a:avLst/>
            </a:prstGeom>
            <a:solidFill>
              <a:srgbClr val="2E75B6"/>
            </a:solidFill>
            <a:ln w="9525">
              <a:noFill/>
              <a:miter lim="800000"/>
            </a:ln>
            <a:effectLst>
              <a:outerShdw blurRad="63500" dist="107763" dir="18900000" algn="ctr" rotWithShape="0">
                <a:schemeClr val="bg2">
                  <a:alpha val="74998"/>
                </a:schemeClr>
              </a:outerShdw>
            </a:effectLst>
          </p:spPr>
          <p:txBody>
            <a:bodyPr vert="eaVert">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000" b="0" i="0" u="none" strike="noStrike" kern="1200" cap="none" spc="0" normalizeH="0" baseline="0" noProof="0">
                  <a:ln>
                    <a:noFill/>
                  </a:ln>
                  <a:solidFill>
                    <a:srgbClr val="FFFFFF"/>
                  </a:solidFill>
                  <a:effectLst/>
                  <a:uLnTx/>
                  <a:uFillTx/>
                  <a:latin typeface="宋体"/>
                  <a:ea typeface="宋体"/>
                  <a:cs typeface="+mn-cs"/>
                </a:rPr>
                <a:t>金融统计分析</a:t>
              </a:r>
            </a:p>
          </p:txBody>
        </p:sp>
        <p:sp>
          <p:nvSpPr>
            <p:cNvPr id="42000" name="矩形 19"/>
            <p:cNvSpPr>
              <a:spLocks noChangeArrowheads="1"/>
            </p:cNvSpPr>
            <p:nvPr/>
          </p:nvSpPr>
          <p:spPr bwMode="auto">
            <a:xfrm>
              <a:off x="4249200" y="4386264"/>
              <a:ext cx="492462" cy="1752600"/>
            </a:xfrm>
            <a:prstGeom prst="rect">
              <a:avLst/>
            </a:prstGeom>
            <a:solidFill>
              <a:srgbClr val="2E75B6"/>
            </a:solidFill>
            <a:ln w="9525">
              <a:noFill/>
              <a:miter lim="800000"/>
            </a:ln>
            <a:effectLst>
              <a:outerShdw blurRad="63500" dist="107763" dir="18900000" algn="ctr" rotWithShape="0">
                <a:schemeClr val="bg2">
                  <a:alpha val="74998"/>
                </a:schemeClr>
              </a:outerShdw>
            </a:effectLst>
          </p:spPr>
          <p:txBody>
            <a:bodyPr vert="eaVert">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000" b="0" i="0" u="none" strike="noStrike" kern="1200" cap="none" spc="0" normalizeH="0" baseline="0" noProof="0" dirty="0" smtClean="0">
                  <a:ln>
                    <a:noFill/>
                  </a:ln>
                  <a:solidFill>
                    <a:srgbClr val="FFFFFF"/>
                  </a:solidFill>
                  <a:effectLst/>
                  <a:uLnTx/>
                  <a:uFillTx/>
                  <a:latin typeface="宋体"/>
                  <a:ea typeface="宋体"/>
                  <a:cs typeface="+mn-cs"/>
                </a:rPr>
                <a:t>金融科技学</a:t>
              </a:r>
              <a:endParaRPr kumimoji="0" lang="zh-CN" altLang="en-US" sz="2000" b="0" i="0" u="none" strike="noStrike" kern="1200" cap="none" spc="0" normalizeH="0" baseline="0" noProof="0" dirty="0">
                <a:ln>
                  <a:noFill/>
                </a:ln>
                <a:solidFill>
                  <a:srgbClr val="FFFFFF"/>
                </a:solidFill>
                <a:effectLst/>
                <a:uLnTx/>
                <a:uFillTx/>
                <a:latin typeface="宋体"/>
                <a:ea typeface="宋体"/>
                <a:cs typeface="+mn-cs"/>
              </a:endParaRPr>
            </a:p>
          </p:txBody>
        </p:sp>
        <p:sp>
          <p:nvSpPr>
            <p:cNvPr id="42001" name="矩形 20"/>
            <p:cNvSpPr>
              <a:spLocks noChangeArrowheads="1"/>
            </p:cNvSpPr>
            <p:nvPr/>
          </p:nvSpPr>
          <p:spPr bwMode="auto">
            <a:xfrm>
              <a:off x="5011545" y="4398964"/>
              <a:ext cx="492144" cy="1752600"/>
            </a:xfrm>
            <a:prstGeom prst="rect">
              <a:avLst/>
            </a:prstGeom>
            <a:solidFill>
              <a:srgbClr val="2E75B6"/>
            </a:solidFill>
            <a:ln w="9525">
              <a:noFill/>
              <a:miter lim="800000"/>
            </a:ln>
            <a:effectLst>
              <a:outerShdw blurRad="63500" dist="107763" dir="18900000" algn="ctr" rotWithShape="0">
                <a:schemeClr val="bg2">
                  <a:alpha val="74998"/>
                </a:schemeClr>
              </a:outerShdw>
            </a:effectLst>
          </p:spPr>
          <p:txBody>
            <a:bodyPr vert="eaVert">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000" b="0" i="0" u="none" strike="noStrike" kern="1200" cap="none" spc="0" normalizeH="0" baseline="0" noProof="0" dirty="0">
                  <a:ln>
                    <a:noFill/>
                  </a:ln>
                  <a:solidFill>
                    <a:srgbClr val="FFFFFF"/>
                  </a:solidFill>
                  <a:effectLst/>
                  <a:uLnTx/>
                  <a:uFillTx/>
                  <a:latin typeface="宋体"/>
                  <a:ea typeface="宋体"/>
                  <a:cs typeface="+mn-cs"/>
                </a:rPr>
                <a:t>金融计量学</a:t>
              </a:r>
            </a:p>
          </p:txBody>
        </p:sp>
        <p:sp>
          <p:nvSpPr>
            <p:cNvPr id="42002" name="矩形 21"/>
            <p:cNvSpPr>
              <a:spLocks noChangeArrowheads="1"/>
            </p:cNvSpPr>
            <p:nvPr/>
          </p:nvSpPr>
          <p:spPr bwMode="auto">
            <a:xfrm>
              <a:off x="5771680" y="4398964"/>
              <a:ext cx="492462" cy="1752600"/>
            </a:xfrm>
            <a:prstGeom prst="rect">
              <a:avLst/>
            </a:prstGeom>
            <a:solidFill>
              <a:srgbClr val="2E75B6"/>
            </a:solidFill>
            <a:ln w="9525">
              <a:noFill/>
              <a:miter lim="800000"/>
            </a:ln>
            <a:effectLst>
              <a:outerShdw blurRad="63500" dist="107763" dir="18900000" algn="ctr" rotWithShape="0">
                <a:schemeClr val="bg2">
                  <a:alpha val="74998"/>
                </a:schemeClr>
              </a:outerShdw>
            </a:effectLst>
          </p:spPr>
          <p:txBody>
            <a:bodyPr vert="eaVert">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000" b="0" i="0" u="none" strike="noStrike" kern="1200" cap="none" spc="0" normalizeH="0" baseline="0" noProof="0" dirty="0" smtClean="0">
                  <a:ln>
                    <a:noFill/>
                  </a:ln>
                  <a:solidFill>
                    <a:srgbClr val="FFFFFF"/>
                  </a:solidFill>
                  <a:effectLst/>
                  <a:uLnTx/>
                  <a:uFillTx/>
                  <a:latin typeface="宋体" pitchFamily="2" charset="-122"/>
                  <a:ea typeface="华文新魏" pitchFamily="2" charset="-122"/>
                  <a:cs typeface="+mn-cs"/>
                </a:rPr>
                <a:t>大数据金融</a:t>
              </a:r>
              <a:endParaRPr kumimoji="0" lang="zh-CN" altLang="en-US" sz="2000" b="0" i="0" u="none" strike="noStrike" kern="1200" cap="none" spc="0" normalizeH="0" baseline="0" noProof="0" dirty="0">
                <a:ln>
                  <a:noFill/>
                </a:ln>
                <a:solidFill>
                  <a:srgbClr val="FFFFFF"/>
                </a:solidFill>
                <a:effectLst/>
                <a:uLnTx/>
                <a:uFillTx/>
                <a:latin typeface="宋体" pitchFamily="2" charset="-122"/>
                <a:ea typeface="华文新魏" pitchFamily="2" charset="-122"/>
                <a:cs typeface="+mn-cs"/>
              </a:endParaRPr>
            </a:p>
          </p:txBody>
        </p:sp>
        <p:sp>
          <p:nvSpPr>
            <p:cNvPr id="42003" name="矩形 22"/>
            <p:cNvSpPr>
              <a:spLocks noChangeArrowheads="1"/>
            </p:cNvSpPr>
            <p:nvPr/>
          </p:nvSpPr>
          <p:spPr bwMode="auto">
            <a:xfrm>
              <a:off x="6534018" y="4398964"/>
              <a:ext cx="492144" cy="1752600"/>
            </a:xfrm>
            <a:prstGeom prst="rect">
              <a:avLst/>
            </a:prstGeom>
            <a:solidFill>
              <a:srgbClr val="2E75B6"/>
            </a:solidFill>
            <a:ln w="9525">
              <a:noFill/>
              <a:miter lim="800000"/>
            </a:ln>
            <a:effectLst>
              <a:outerShdw blurRad="63500" dist="107763" dir="18900000" algn="ctr" rotWithShape="0">
                <a:schemeClr val="bg2">
                  <a:alpha val="74998"/>
                </a:schemeClr>
              </a:outerShdw>
            </a:effectLst>
          </p:spPr>
          <p:txBody>
            <a:bodyPr vert="eaVert">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zh-CN" altLang="en-US" sz="2000" b="0" i="0" u="none" strike="noStrike" kern="1200" cap="none" spc="0" normalizeH="0" baseline="0" noProof="0" dirty="0">
                  <a:ln>
                    <a:noFill/>
                  </a:ln>
                  <a:solidFill>
                    <a:srgbClr val="FFFFFF"/>
                  </a:solidFill>
                  <a:effectLst/>
                  <a:uLnTx/>
                  <a:uFillTx/>
                  <a:latin typeface="宋体"/>
                  <a:ea typeface="宋体"/>
                  <a:cs typeface="+mn-cs"/>
                </a:rPr>
                <a:t>信托租赁</a:t>
              </a:r>
            </a:p>
          </p:txBody>
        </p:sp>
        <p:sp>
          <p:nvSpPr>
            <p:cNvPr id="42004" name="矩形 23"/>
            <p:cNvSpPr>
              <a:spLocks noChangeArrowheads="1"/>
            </p:cNvSpPr>
            <p:nvPr/>
          </p:nvSpPr>
          <p:spPr bwMode="auto">
            <a:xfrm>
              <a:off x="7284935" y="4398964"/>
              <a:ext cx="492144" cy="1752600"/>
            </a:xfrm>
            <a:prstGeom prst="rect">
              <a:avLst/>
            </a:prstGeom>
            <a:solidFill>
              <a:srgbClr val="2E75B6"/>
            </a:solidFill>
            <a:ln w="9525">
              <a:noFill/>
              <a:miter lim="800000"/>
            </a:ln>
            <a:effectLst>
              <a:outerShdw blurRad="63500" dist="107763" dir="18900000" algn="ctr" rotWithShape="0">
                <a:schemeClr val="bg2">
                  <a:alpha val="74998"/>
                </a:schemeClr>
              </a:outerShdw>
            </a:effectLst>
          </p:spPr>
          <p:txBody>
            <a:bodyPr vert="eaVert">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000" b="0" i="0" u="none" strike="noStrike" kern="1200" cap="none" spc="0" normalizeH="0" baseline="0" noProof="0">
                  <a:ln>
                    <a:noFill/>
                  </a:ln>
                  <a:solidFill>
                    <a:srgbClr val="FFFFFF"/>
                  </a:solidFill>
                  <a:effectLst/>
                  <a:uLnTx/>
                  <a:uFillTx/>
                  <a:latin typeface="宋体"/>
                  <a:ea typeface="宋体"/>
                  <a:cs typeface="+mn-cs"/>
                </a:rPr>
                <a:t>投资银行学</a:t>
              </a:r>
            </a:p>
          </p:txBody>
        </p:sp>
        <p:sp>
          <p:nvSpPr>
            <p:cNvPr id="42005" name="矩形 24"/>
            <p:cNvSpPr>
              <a:spLocks noChangeArrowheads="1"/>
            </p:cNvSpPr>
            <p:nvPr/>
          </p:nvSpPr>
          <p:spPr bwMode="auto">
            <a:xfrm>
              <a:off x="8045068" y="4386264"/>
              <a:ext cx="492462" cy="1752600"/>
            </a:xfrm>
            <a:prstGeom prst="rect">
              <a:avLst/>
            </a:prstGeom>
            <a:solidFill>
              <a:srgbClr val="2E75B6"/>
            </a:solidFill>
            <a:ln w="9525">
              <a:noFill/>
              <a:miter lim="800000"/>
            </a:ln>
            <a:effectLst>
              <a:outerShdw blurRad="63500" dist="107763" dir="18900000" algn="ctr" rotWithShape="0">
                <a:schemeClr val="bg2">
                  <a:alpha val="74998"/>
                </a:schemeClr>
              </a:outerShdw>
            </a:effectLst>
          </p:spPr>
          <p:txBody>
            <a:bodyPr vert="eaVert">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000" b="0" i="0" u="none" strike="noStrike" kern="1200" cap="none" spc="0" normalizeH="0" baseline="0" noProof="0" dirty="0" smtClean="0">
                  <a:ln>
                    <a:noFill/>
                  </a:ln>
                  <a:solidFill>
                    <a:srgbClr val="FFFFFF"/>
                  </a:solidFill>
                  <a:effectLst/>
                  <a:uLnTx/>
                  <a:uFillTx/>
                  <a:latin typeface="宋体"/>
                  <a:ea typeface="宋体"/>
                  <a:cs typeface="+mn-cs"/>
                </a:rPr>
                <a:t>智能投顾</a:t>
              </a:r>
              <a:endParaRPr kumimoji="0" lang="zh-CN" altLang="en-US" sz="2000" b="0" i="0" u="none" strike="noStrike" kern="1200" cap="none" spc="0" normalizeH="0" baseline="0" noProof="0" dirty="0">
                <a:ln>
                  <a:noFill/>
                </a:ln>
                <a:solidFill>
                  <a:srgbClr val="FFFFFF"/>
                </a:solidFill>
                <a:effectLst/>
                <a:uLnTx/>
                <a:uFillTx/>
                <a:latin typeface="宋体"/>
                <a:ea typeface="宋体"/>
                <a:cs typeface="+mn-cs"/>
              </a:endParaRPr>
            </a:p>
          </p:txBody>
        </p:sp>
        <p:sp>
          <p:nvSpPr>
            <p:cNvPr id="42006" name="矩形 25"/>
            <p:cNvSpPr>
              <a:spLocks noChangeArrowheads="1"/>
            </p:cNvSpPr>
            <p:nvPr/>
          </p:nvSpPr>
          <p:spPr bwMode="auto">
            <a:xfrm>
              <a:off x="8807408" y="4386264"/>
              <a:ext cx="492144" cy="1752600"/>
            </a:xfrm>
            <a:prstGeom prst="rect">
              <a:avLst/>
            </a:prstGeom>
            <a:solidFill>
              <a:srgbClr val="2E75B6"/>
            </a:solidFill>
            <a:ln w="9525">
              <a:noFill/>
              <a:miter lim="800000"/>
            </a:ln>
            <a:effectLst>
              <a:outerShdw blurRad="63500" dist="107763" dir="18900000" algn="ctr" rotWithShape="0">
                <a:schemeClr val="bg2">
                  <a:alpha val="74998"/>
                </a:schemeClr>
              </a:outerShdw>
            </a:effectLst>
          </p:spPr>
          <p:txBody>
            <a:bodyPr vert="eaVert">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000" b="0" i="0" u="none" strike="noStrike" kern="1200" cap="none" spc="0" normalizeH="0" baseline="0" noProof="0">
                  <a:ln>
                    <a:noFill/>
                  </a:ln>
                  <a:solidFill>
                    <a:srgbClr val="FFFFFF"/>
                  </a:solidFill>
                  <a:effectLst/>
                  <a:uLnTx/>
                  <a:uFillTx/>
                  <a:latin typeface="宋体"/>
                  <a:ea typeface="宋体"/>
                  <a:cs typeface="+mn-cs"/>
                </a:rPr>
                <a:t>固定收益证券</a:t>
              </a:r>
            </a:p>
          </p:txBody>
        </p:sp>
        <p:sp>
          <p:nvSpPr>
            <p:cNvPr id="42007" name="矩形 26"/>
            <p:cNvSpPr>
              <a:spLocks noChangeArrowheads="1"/>
            </p:cNvSpPr>
            <p:nvPr/>
          </p:nvSpPr>
          <p:spPr bwMode="auto">
            <a:xfrm>
              <a:off x="9564676" y="4386264"/>
              <a:ext cx="492144" cy="1752600"/>
            </a:xfrm>
            <a:prstGeom prst="rect">
              <a:avLst/>
            </a:prstGeom>
            <a:solidFill>
              <a:srgbClr val="2E75B6"/>
            </a:solidFill>
            <a:ln w="9525">
              <a:noFill/>
              <a:miter lim="800000"/>
            </a:ln>
            <a:effectLst>
              <a:outerShdw blurRad="63500" dist="107763" dir="18900000" algn="ctr" rotWithShape="0">
                <a:schemeClr val="bg2">
                  <a:alpha val="74998"/>
                </a:schemeClr>
              </a:outerShdw>
            </a:effectLst>
          </p:spPr>
          <p:txBody>
            <a:bodyPr vert="eaVert">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000" b="0" i="0" u="none" strike="noStrike" kern="1200" cap="none" spc="0" normalizeH="0" baseline="0" noProof="0">
                  <a:ln>
                    <a:noFill/>
                  </a:ln>
                  <a:solidFill>
                    <a:srgbClr val="FFFFFF"/>
                  </a:solidFill>
                  <a:effectLst/>
                  <a:uLnTx/>
                  <a:uFillTx/>
                  <a:latin typeface="宋体"/>
                  <a:ea typeface="宋体"/>
                  <a:cs typeface="+mn-cs"/>
                </a:rPr>
                <a:t>财务报表分析</a:t>
              </a:r>
            </a:p>
          </p:txBody>
        </p:sp>
        <p:cxnSp>
          <p:nvCxnSpPr>
            <p:cNvPr id="28705" name="直接连接符 28"/>
            <p:cNvCxnSpPr>
              <a:cxnSpLocks noChangeShapeType="1"/>
              <a:stCxn id="41987" idx="3"/>
              <a:endCxn id="41988" idx="0"/>
            </p:cNvCxnSpPr>
            <p:nvPr/>
          </p:nvCxnSpPr>
          <p:spPr bwMode="auto">
            <a:xfrm>
              <a:off x="7050088" y="1177598"/>
              <a:ext cx="1012031" cy="3694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06" name="直接连接符 30"/>
            <p:cNvCxnSpPr>
              <a:cxnSpLocks noChangeShapeType="1"/>
              <a:stCxn id="41987" idx="1"/>
              <a:endCxn id="41989" idx="0"/>
            </p:cNvCxnSpPr>
            <p:nvPr/>
          </p:nvCxnSpPr>
          <p:spPr bwMode="auto">
            <a:xfrm flipH="1">
              <a:off x="3999392" y="1177598"/>
              <a:ext cx="1028221" cy="3694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07" name="直接连接符 42"/>
            <p:cNvCxnSpPr>
              <a:cxnSpLocks noChangeShapeType="1"/>
              <a:stCxn id="41991" idx="0"/>
            </p:cNvCxnSpPr>
            <p:nvPr/>
          </p:nvCxnSpPr>
          <p:spPr bwMode="auto">
            <a:xfrm flipV="1">
              <a:off x="3849631" y="2015333"/>
              <a:ext cx="10710" cy="5310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08" name="直接连接符 44"/>
            <p:cNvCxnSpPr>
              <a:cxnSpLocks noChangeShapeType="1"/>
            </p:cNvCxnSpPr>
            <p:nvPr/>
          </p:nvCxnSpPr>
          <p:spPr bwMode="auto">
            <a:xfrm flipV="1">
              <a:off x="5688988" y="1411054"/>
              <a:ext cx="9463" cy="11080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09" name="直接连接符 48"/>
            <p:cNvCxnSpPr>
              <a:cxnSpLocks noChangeShapeType="1"/>
            </p:cNvCxnSpPr>
            <p:nvPr/>
          </p:nvCxnSpPr>
          <p:spPr bwMode="auto">
            <a:xfrm flipV="1">
              <a:off x="9796577" y="2327275"/>
              <a:ext cx="14023" cy="2279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10" name="直接连接符 52"/>
            <p:cNvCxnSpPr>
              <a:cxnSpLocks noChangeShapeType="1"/>
              <a:stCxn id="41990" idx="0"/>
            </p:cNvCxnSpPr>
            <p:nvPr/>
          </p:nvCxnSpPr>
          <p:spPr bwMode="auto">
            <a:xfrm flipV="1">
              <a:off x="3008161" y="2338389"/>
              <a:ext cx="153" cy="207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11" name="直接连接符 54"/>
            <p:cNvCxnSpPr>
              <a:cxnSpLocks noChangeShapeType="1"/>
              <a:stCxn id="41992" idx="0"/>
            </p:cNvCxnSpPr>
            <p:nvPr/>
          </p:nvCxnSpPr>
          <p:spPr bwMode="auto">
            <a:xfrm flipV="1">
              <a:off x="4855552" y="2346326"/>
              <a:ext cx="151" cy="207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12" name="直接连接符 56"/>
            <p:cNvCxnSpPr>
              <a:cxnSpLocks noChangeShapeType="1"/>
            </p:cNvCxnSpPr>
            <p:nvPr/>
          </p:nvCxnSpPr>
          <p:spPr bwMode="auto">
            <a:xfrm>
              <a:off x="3008313" y="2338388"/>
              <a:ext cx="18472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13" name="直接连接符 58"/>
            <p:cNvCxnSpPr>
              <a:cxnSpLocks noChangeShapeType="1"/>
              <a:stCxn id="41994" idx="0"/>
            </p:cNvCxnSpPr>
            <p:nvPr/>
          </p:nvCxnSpPr>
          <p:spPr bwMode="auto">
            <a:xfrm flipV="1">
              <a:off x="7441691" y="2336801"/>
              <a:ext cx="151" cy="207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14" name="直接连接符 60"/>
            <p:cNvCxnSpPr>
              <a:cxnSpLocks noChangeShapeType="1"/>
              <a:stCxn id="41996" idx="0"/>
            </p:cNvCxnSpPr>
            <p:nvPr/>
          </p:nvCxnSpPr>
          <p:spPr bwMode="auto">
            <a:xfrm flipV="1">
              <a:off x="9010501" y="2338389"/>
              <a:ext cx="151" cy="207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15" name="直接连接符 62"/>
            <p:cNvCxnSpPr>
              <a:cxnSpLocks noChangeShapeType="1"/>
            </p:cNvCxnSpPr>
            <p:nvPr/>
          </p:nvCxnSpPr>
          <p:spPr bwMode="auto">
            <a:xfrm flipV="1">
              <a:off x="7441691" y="2327276"/>
              <a:ext cx="2368909" cy="95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716" name="直接连接符 64"/>
            <p:cNvCxnSpPr>
              <a:cxnSpLocks noChangeShapeType="1"/>
              <a:stCxn id="41997" idx="0"/>
            </p:cNvCxnSpPr>
            <p:nvPr/>
          </p:nvCxnSpPr>
          <p:spPr bwMode="auto">
            <a:xfrm flipV="1">
              <a:off x="2266799" y="4221164"/>
              <a:ext cx="151" cy="19050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28717" name="直接连接符 66"/>
            <p:cNvCxnSpPr>
              <a:cxnSpLocks noChangeShapeType="1"/>
              <a:stCxn id="42007" idx="0"/>
            </p:cNvCxnSpPr>
            <p:nvPr/>
          </p:nvCxnSpPr>
          <p:spPr bwMode="auto">
            <a:xfrm flipV="1">
              <a:off x="9810599" y="4221163"/>
              <a:ext cx="151" cy="16510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28718" name="直接连接符 68"/>
            <p:cNvCxnSpPr>
              <a:cxnSpLocks noChangeShapeType="1"/>
            </p:cNvCxnSpPr>
            <p:nvPr/>
          </p:nvCxnSpPr>
          <p:spPr bwMode="auto">
            <a:xfrm>
              <a:off x="2266950" y="4221163"/>
              <a:ext cx="7543800"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28719" name="直接连接符 70"/>
            <p:cNvCxnSpPr>
              <a:cxnSpLocks noChangeShapeType="1"/>
              <a:stCxn id="41998" idx="0"/>
            </p:cNvCxnSpPr>
            <p:nvPr/>
          </p:nvCxnSpPr>
          <p:spPr bwMode="auto">
            <a:xfrm flipV="1">
              <a:off x="3006578" y="4221163"/>
              <a:ext cx="1739" cy="17780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28720" name="直接连接符 74"/>
            <p:cNvCxnSpPr>
              <a:cxnSpLocks noChangeShapeType="1"/>
              <a:stCxn id="41999" idx="0"/>
            </p:cNvCxnSpPr>
            <p:nvPr/>
          </p:nvCxnSpPr>
          <p:spPr bwMode="auto">
            <a:xfrm flipH="1" flipV="1">
              <a:off x="3733804" y="4221163"/>
              <a:ext cx="1433" cy="17780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28721" name="直接连接符 76"/>
            <p:cNvCxnSpPr>
              <a:cxnSpLocks noChangeShapeType="1"/>
              <a:stCxn id="42000" idx="0"/>
            </p:cNvCxnSpPr>
            <p:nvPr/>
          </p:nvCxnSpPr>
          <p:spPr bwMode="auto">
            <a:xfrm flipV="1">
              <a:off x="4495432" y="4221164"/>
              <a:ext cx="370" cy="16510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28722" name="直接连接符 78"/>
            <p:cNvCxnSpPr>
              <a:cxnSpLocks noChangeShapeType="1"/>
              <a:stCxn id="42001" idx="0"/>
            </p:cNvCxnSpPr>
            <p:nvPr/>
          </p:nvCxnSpPr>
          <p:spPr bwMode="auto">
            <a:xfrm flipH="1" flipV="1">
              <a:off x="5256224" y="4221163"/>
              <a:ext cx="1433" cy="17780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28723" name="直接连接符 80"/>
            <p:cNvCxnSpPr>
              <a:cxnSpLocks noChangeShapeType="1"/>
              <a:stCxn id="42002" idx="0"/>
            </p:cNvCxnSpPr>
            <p:nvPr/>
          </p:nvCxnSpPr>
          <p:spPr bwMode="auto">
            <a:xfrm flipV="1">
              <a:off x="6017912" y="4221164"/>
              <a:ext cx="302" cy="17780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28724" name="直接连接符 82"/>
            <p:cNvCxnSpPr>
              <a:cxnSpLocks noChangeShapeType="1"/>
              <a:stCxn id="42003" idx="0"/>
            </p:cNvCxnSpPr>
            <p:nvPr/>
          </p:nvCxnSpPr>
          <p:spPr bwMode="auto">
            <a:xfrm flipV="1">
              <a:off x="6780064" y="4221163"/>
              <a:ext cx="150" cy="17780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28725" name="直接连接符 84"/>
            <p:cNvCxnSpPr>
              <a:cxnSpLocks noChangeShapeType="1"/>
              <a:stCxn id="42004" idx="0"/>
            </p:cNvCxnSpPr>
            <p:nvPr/>
          </p:nvCxnSpPr>
          <p:spPr bwMode="auto">
            <a:xfrm flipV="1">
              <a:off x="7530950" y="4221163"/>
              <a:ext cx="151" cy="17780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28726" name="直接连接符 86"/>
            <p:cNvCxnSpPr>
              <a:cxnSpLocks noChangeShapeType="1"/>
              <a:stCxn id="42005" idx="0"/>
            </p:cNvCxnSpPr>
            <p:nvPr/>
          </p:nvCxnSpPr>
          <p:spPr bwMode="auto">
            <a:xfrm flipV="1">
              <a:off x="8291300" y="4221164"/>
              <a:ext cx="214" cy="16510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28727" name="直接连接符 88"/>
            <p:cNvCxnSpPr>
              <a:cxnSpLocks noChangeShapeType="1"/>
              <a:stCxn id="42006" idx="0"/>
            </p:cNvCxnSpPr>
            <p:nvPr/>
          </p:nvCxnSpPr>
          <p:spPr bwMode="auto">
            <a:xfrm flipV="1">
              <a:off x="9053361" y="4221163"/>
              <a:ext cx="153" cy="16510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28728" name="直接连接符 90"/>
            <p:cNvCxnSpPr>
              <a:cxnSpLocks noChangeShapeType="1"/>
            </p:cNvCxnSpPr>
            <p:nvPr/>
          </p:nvCxnSpPr>
          <p:spPr bwMode="auto">
            <a:xfrm flipV="1">
              <a:off x="6176594" y="1413223"/>
              <a:ext cx="0" cy="2782888"/>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sp>
          <p:nvSpPr>
            <p:cNvPr id="48" name="矩形 15"/>
            <p:cNvSpPr>
              <a:spLocks noChangeArrowheads="1"/>
            </p:cNvSpPr>
            <p:nvPr/>
          </p:nvSpPr>
          <p:spPr bwMode="auto">
            <a:xfrm>
              <a:off x="6353035" y="2305050"/>
              <a:ext cx="492144" cy="1766888"/>
            </a:xfrm>
            <a:prstGeom prst="rect">
              <a:avLst/>
            </a:prstGeom>
            <a:solidFill>
              <a:srgbClr val="2E75B6"/>
            </a:solidFill>
            <a:ln w="9525">
              <a:noFill/>
              <a:miter lim="800000"/>
            </a:ln>
            <a:effectLst>
              <a:outerShdw blurRad="63500" dist="107763" dir="18900000" algn="ctr" rotWithShape="0">
                <a:schemeClr val="bg2">
                  <a:alpha val="74998"/>
                </a:schemeClr>
              </a:outerShdw>
            </a:effectLst>
          </p:spPr>
          <p:txBody>
            <a:bodyPr vert="eaVert">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000" b="0" i="0" u="none" strike="noStrike" kern="1200" cap="none" spc="0" normalizeH="0" baseline="0" noProof="0" dirty="0">
                  <a:ln>
                    <a:noFill/>
                  </a:ln>
                  <a:solidFill>
                    <a:srgbClr val="FFFFFF"/>
                  </a:solidFill>
                  <a:effectLst/>
                  <a:uLnTx/>
                  <a:uFillTx/>
                  <a:latin typeface="宋体"/>
                  <a:ea typeface="宋体"/>
                  <a:cs typeface="+mn-cs"/>
                </a:rPr>
                <a:t>金融风险管理</a:t>
              </a:r>
            </a:p>
          </p:txBody>
        </p:sp>
        <p:cxnSp>
          <p:nvCxnSpPr>
            <p:cNvPr id="28730" name="直接连接符 44"/>
            <p:cNvCxnSpPr>
              <a:cxnSpLocks noChangeShapeType="1"/>
            </p:cNvCxnSpPr>
            <p:nvPr/>
          </p:nvCxnSpPr>
          <p:spPr bwMode="auto">
            <a:xfrm flipV="1">
              <a:off x="6638795" y="1446011"/>
              <a:ext cx="13601" cy="7961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9" name="矩形 19"/>
            <p:cNvSpPr>
              <a:spLocks noChangeArrowheads="1"/>
            </p:cNvSpPr>
            <p:nvPr/>
          </p:nvSpPr>
          <p:spPr bwMode="auto">
            <a:xfrm>
              <a:off x="9502327" y="2544762"/>
              <a:ext cx="492462" cy="1498599"/>
            </a:xfrm>
            <a:prstGeom prst="rect">
              <a:avLst/>
            </a:prstGeom>
            <a:solidFill>
              <a:srgbClr val="2E75B6"/>
            </a:solidFill>
            <a:ln w="9525">
              <a:noFill/>
              <a:miter lim="800000"/>
            </a:ln>
            <a:effectLst>
              <a:outerShdw blurRad="63500" dist="107763" dir="18900000" algn="ctr" rotWithShape="0">
                <a:schemeClr val="bg2">
                  <a:alpha val="74998"/>
                </a:schemeClr>
              </a:outerShdw>
            </a:effectLst>
          </p:spPr>
          <p:txBody>
            <a:bodyPr vert="eaVert"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000" b="0" i="0" u="none" strike="noStrike" kern="1200" cap="none" spc="0" normalizeH="0" baseline="0" noProof="0" dirty="0">
                  <a:ln>
                    <a:noFill/>
                  </a:ln>
                  <a:solidFill>
                    <a:srgbClr val="FFFFFF"/>
                  </a:solidFill>
                  <a:effectLst/>
                  <a:uLnTx/>
                  <a:uFillTx/>
                  <a:latin typeface="宋体"/>
                  <a:ea typeface="宋体"/>
                  <a:cs typeface="+mn-cs"/>
                </a:rPr>
                <a:t>金融经济学</a:t>
              </a:r>
            </a:p>
          </p:txBody>
        </p:sp>
        <p:cxnSp>
          <p:nvCxnSpPr>
            <p:cNvPr id="62" name="直接连接符 48"/>
            <p:cNvCxnSpPr>
              <a:cxnSpLocks noChangeShapeType="1"/>
            </p:cNvCxnSpPr>
            <p:nvPr/>
          </p:nvCxnSpPr>
          <p:spPr bwMode="auto">
            <a:xfrm flipH="1" flipV="1">
              <a:off x="8160701" y="2015333"/>
              <a:ext cx="6803" cy="4920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28676" name="组合 49"/>
          <p:cNvGrpSpPr>
            <a:grpSpLocks/>
          </p:cNvGrpSpPr>
          <p:nvPr/>
        </p:nvGrpSpPr>
        <p:grpSpPr bwMode="auto">
          <a:xfrm>
            <a:off x="0" y="-158750"/>
            <a:ext cx="3362325" cy="115887"/>
            <a:chOff x="0" y="-158079"/>
            <a:chExt cx="3362179" cy="115147"/>
          </a:xfrm>
        </p:grpSpPr>
        <p:sp>
          <p:nvSpPr>
            <p:cNvPr id="51" name="矩形 50"/>
            <p:cNvSpPr/>
            <p:nvPr/>
          </p:nvSpPr>
          <p:spPr>
            <a:xfrm>
              <a:off x="1155650" y="-158079"/>
              <a:ext cx="1050879" cy="11199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52" name="矩形 51"/>
            <p:cNvSpPr/>
            <p:nvPr/>
          </p:nvSpPr>
          <p:spPr>
            <a:xfrm>
              <a:off x="2311300" y="-158079"/>
              <a:ext cx="1050879" cy="111992"/>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53" name="矩形 52"/>
            <p:cNvSpPr/>
            <p:nvPr/>
          </p:nvSpPr>
          <p:spPr>
            <a:xfrm>
              <a:off x="0" y="-154924"/>
              <a:ext cx="1050879" cy="111992"/>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grpSp>
      <p:sp>
        <p:nvSpPr>
          <p:cNvPr id="63" name="文本框 62"/>
          <p:cNvSpPr txBox="1"/>
          <p:nvPr/>
        </p:nvSpPr>
        <p:spPr>
          <a:xfrm>
            <a:off x="3975100" y="6283325"/>
            <a:ext cx="4241800" cy="600075"/>
          </a:xfrm>
          <a:prstGeom prst="rect">
            <a:avLst/>
          </a:prstGeom>
          <a:noFill/>
        </p:spPr>
        <p:txBody>
          <a:bodyPr anchor="ctr">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zh-CN" altLang="en-US" sz="2200" b="0" i="0" u="none" strike="noStrike" kern="1200" cap="none" spc="6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一、课程定位与逻辑框架</a:t>
            </a:r>
          </a:p>
        </p:txBody>
      </p:sp>
      <p:sp>
        <p:nvSpPr>
          <p:cNvPr id="28678" name="日期占位符 2"/>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fld id="{14665400-51B6-4644-9832-0C86B37509A3}" type="datetime1">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t>2024/2/25</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
        <p:nvSpPr>
          <p:cNvPr id="28679" name="灯片编号占位符 3"/>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5B086BF4-CAD5-460B-A079-ED3AD6CB1478}"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20</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pic>
        <p:nvPicPr>
          <p:cNvPr id="28680"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617079"/>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27"/>
          <p:cNvSpPr>
            <a:spLocks noChangeArrowheads="1"/>
          </p:cNvSpPr>
          <p:nvPr/>
        </p:nvSpPr>
        <p:spPr bwMode="auto">
          <a:xfrm>
            <a:off x="3529013" y="2668588"/>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fr-CA" sz="1800" b="0" i="0" u="none" strike="noStrike" kern="1200" cap="none" spc="0" normalizeH="0" baseline="0" noProof="1">
              <a:ln>
                <a:noFill/>
              </a:ln>
              <a:solidFill>
                <a:srgbClr val="000000"/>
              </a:solidFill>
              <a:effectLst/>
              <a:uLnTx/>
              <a:uFillTx/>
              <a:latin typeface="微软雅黑" pitchFamily="34" charset="-122"/>
              <a:ea typeface="微软雅黑" pitchFamily="34" charset="-122"/>
              <a:cs typeface="+mn-cs"/>
            </a:endParaRPr>
          </a:p>
        </p:txBody>
      </p:sp>
      <p:sp>
        <p:nvSpPr>
          <p:cNvPr id="21" name="MH_SubTitle_1"/>
          <p:cNvSpPr/>
          <p:nvPr>
            <p:custDataLst>
              <p:tags r:id="rId1"/>
            </p:custDataLst>
          </p:nvPr>
        </p:nvSpPr>
        <p:spPr>
          <a:xfrm>
            <a:off x="1050925" y="382588"/>
            <a:ext cx="4883150" cy="539750"/>
          </a:xfrm>
          <a:prstGeom prst="rect">
            <a:avLst/>
          </a:prstGeom>
        </p:spPr>
        <p:txBody>
          <a:bodyPr lIns="0" tIns="0" rIns="0" bIns="0" anchor="b"/>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cs typeface="+mn-ea"/>
              </a:rPr>
              <a:t>（三）课程定位与教学目的</a:t>
            </a:r>
            <a:endParaRPr kumimoji="0" lang="zh-CN" altLang="en-US" sz="3200" b="1" i="0" u="none" strike="noStrike" kern="120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865188" y="1243013"/>
            <a:ext cx="8256587" cy="577850"/>
          </a:xfrm>
          <a:prstGeom prst="rect">
            <a:avLst/>
          </a:prstGeom>
        </p:spPr>
        <p:txBody>
          <a:bodyPr>
            <a:spAutoFit/>
          </a:bodyPr>
          <a:lstStyle/>
          <a:p>
            <a:pPr marL="0" marR="0" lvl="0" indent="0" algn="just" defTabSz="914400" rtl="0" eaLnBrk="0" fontAlgn="base" latinLnBrk="0" hangingPunct="0">
              <a:lnSpc>
                <a:spcPct val="12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a:t>
            </a:r>
            <a:r>
              <a:rPr kumimoji="0" lang="zh-CN" altLang="en-US"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金融学</a:t>
            </a:r>
            <a:r>
              <a:rPr kumimoji="0" lang="en-US" altLang="zh-CN"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a:t>
            </a:r>
            <a:r>
              <a:rPr kumimoji="0" lang="zh-CN" altLang="en-US"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的课程定位</a:t>
            </a:r>
            <a:endParaRPr kumimoji="0" lang="zh-CN" altLang="en-US" sz="2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3" name="PA_文本框 37"/>
          <p:cNvSpPr txBox="1"/>
          <p:nvPr>
            <p:custDataLst>
              <p:tags r:id="rId2"/>
            </p:custDataLst>
          </p:nvPr>
        </p:nvSpPr>
        <p:spPr>
          <a:xfrm flipH="1">
            <a:off x="1485900" y="2001838"/>
            <a:ext cx="9750425" cy="979487"/>
          </a:xfrm>
          <a:prstGeom prst="rect">
            <a:avLst/>
          </a:prstGeom>
          <a:noFill/>
        </p:spPr>
        <p:txBody>
          <a:bodyPr>
            <a:spAutoFit/>
          </a:bodyPr>
          <a:lstStyle/>
          <a:p>
            <a:pPr marL="342900" marR="0" lvl="0" indent="-342900" algn="just" defTabSz="914400" rtl="0" eaLnBrk="0" fontAlgn="base" latinLnBrk="0" hangingPunct="0">
              <a:lnSpc>
                <a:spcPct val="120000"/>
              </a:lnSpc>
              <a:spcBef>
                <a:spcPct val="0"/>
              </a:spcBef>
              <a:spcAft>
                <a:spcPct val="0"/>
              </a:spcAft>
              <a:buClr>
                <a:srgbClr val="1F4779"/>
              </a:buClr>
              <a:buSzTx/>
              <a:buFont typeface="Wingdings" panose="05000000000000000000" pitchFamily="2" charset="2"/>
              <a:buChar char="l"/>
              <a:tabLst/>
              <a:defRPr/>
            </a:pP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教育部</a:t>
            </a:r>
            <a:r>
              <a:rPr kumimoji="0" lang="en-US" altLang="zh-CN"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2018</a:t>
            </a: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年颁布的“金融专业教学质量国家标准“中规定的专业基础理论必修课</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mn-lt"/>
            </a:endParaRPr>
          </a:p>
        </p:txBody>
      </p:sp>
      <p:sp>
        <p:nvSpPr>
          <p:cNvPr id="26" name="PA_文本框 37"/>
          <p:cNvSpPr txBox="1"/>
          <p:nvPr>
            <p:custDataLst>
              <p:tags r:id="rId3"/>
            </p:custDataLst>
          </p:nvPr>
        </p:nvSpPr>
        <p:spPr>
          <a:xfrm flipH="1">
            <a:off x="1485900" y="4221163"/>
            <a:ext cx="9671050" cy="534987"/>
          </a:xfrm>
          <a:prstGeom prst="rect">
            <a:avLst/>
          </a:prstGeom>
          <a:noFill/>
        </p:spPr>
        <p:txBody>
          <a:bodyPr>
            <a:spAutoFit/>
          </a:bodyPr>
          <a:lstStyle/>
          <a:p>
            <a:pPr marL="342900" marR="0" lvl="0" indent="-342900" algn="just" defTabSz="914400" rtl="0" eaLnBrk="0" fontAlgn="base" latinLnBrk="0" hangingPunct="0">
              <a:lnSpc>
                <a:spcPct val="120000"/>
              </a:lnSpc>
              <a:spcBef>
                <a:spcPct val="0"/>
              </a:spcBef>
              <a:spcAft>
                <a:spcPct val="0"/>
              </a:spcAft>
              <a:buClr>
                <a:srgbClr val="1F4779"/>
              </a:buClr>
              <a:buSzTx/>
              <a:buFont typeface="Wingdings" panose="05000000000000000000" pitchFamily="2" charset="2"/>
              <a:buChar char="l"/>
              <a:tabLst/>
              <a:defRPr/>
            </a:pPr>
            <a:r>
              <a:rPr kumimoji="0" lang="zh-CN" altLang="zh-CN"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对非金融经济管理专业来说，则是</a:t>
            </a: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了解</a:t>
            </a:r>
            <a:r>
              <a:rPr kumimoji="0" lang="zh-CN" altLang="zh-CN"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和认知金融领域的入门课程</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mn-lt"/>
            </a:endParaRPr>
          </a:p>
        </p:txBody>
      </p:sp>
      <p:sp>
        <p:nvSpPr>
          <p:cNvPr id="27" name="PA_文本框 37"/>
          <p:cNvSpPr txBox="1"/>
          <p:nvPr>
            <p:custDataLst>
              <p:tags r:id="rId4"/>
            </p:custDataLst>
          </p:nvPr>
        </p:nvSpPr>
        <p:spPr>
          <a:xfrm flipH="1">
            <a:off x="1485900" y="3013075"/>
            <a:ext cx="9671050" cy="534988"/>
          </a:xfrm>
          <a:prstGeom prst="rect">
            <a:avLst/>
          </a:prstGeom>
          <a:noFill/>
        </p:spPr>
        <p:txBody>
          <a:bodyPr>
            <a:spAutoFit/>
          </a:bodyPr>
          <a:lstStyle/>
          <a:p>
            <a:pPr marL="342900" marR="0" lvl="0" indent="-342900" algn="just" defTabSz="914400" rtl="0" eaLnBrk="0" fontAlgn="base" latinLnBrk="0" hangingPunct="0">
              <a:lnSpc>
                <a:spcPct val="120000"/>
              </a:lnSpc>
              <a:spcBef>
                <a:spcPct val="0"/>
              </a:spcBef>
              <a:spcAft>
                <a:spcPct val="0"/>
              </a:spcAft>
              <a:buClr>
                <a:srgbClr val="1F4779"/>
              </a:buClr>
              <a:buSzTx/>
              <a:buFont typeface="Wingdings" panose="05000000000000000000" pitchFamily="2" charset="2"/>
              <a:buChar char="l"/>
              <a:tabLst/>
              <a:defRPr/>
            </a:pPr>
            <a:r>
              <a:rPr kumimoji="0" lang="zh-CN" altLang="zh-CN"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金融</a:t>
            </a: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学专业教育中统帅性的基础理论课</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mn-lt"/>
            </a:endParaRPr>
          </a:p>
        </p:txBody>
      </p:sp>
      <p:sp>
        <p:nvSpPr>
          <p:cNvPr id="22" name="PA_文本框 37"/>
          <p:cNvSpPr txBox="1"/>
          <p:nvPr>
            <p:custDataLst>
              <p:tags r:id="rId5"/>
            </p:custDataLst>
          </p:nvPr>
        </p:nvSpPr>
        <p:spPr>
          <a:xfrm flipH="1">
            <a:off x="1485900" y="3616325"/>
            <a:ext cx="9671050" cy="536575"/>
          </a:xfrm>
          <a:prstGeom prst="rect">
            <a:avLst/>
          </a:prstGeom>
          <a:noFill/>
        </p:spPr>
        <p:txBody>
          <a:bodyPr>
            <a:spAutoFit/>
          </a:bodyPr>
          <a:lstStyle/>
          <a:p>
            <a:pPr marL="342900" marR="0" lvl="0" indent="-342900" algn="just" defTabSz="914400" rtl="0" eaLnBrk="0" fontAlgn="base" latinLnBrk="0" hangingPunct="0">
              <a:lnSpc>
                <a:spcPct val="120000"/>
              </a:lnSpc>
              <a:spcBef>
                <a:spcPct val="0"/>
              </a:spcBef>
              <a:spcAft>
                <a:spcPct val="0"/>
              </a:spcAft>
              <a:buClr>
                <a:srgbClr val="1F4779"/>
              </a:buClr>
              <a:buSzTx/>
              <a:buFont typeface="Wingdings" panose="05000000000000000000" pitchFamily="2" charset="2"/>
              <a:buChar char="l"/>
              <a:tabLst/>
              <a:defRPr/>
            </a:pP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应用经济学和管理学专业教育的核心课</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mn-lt"/>
            </a:endParaRPr>
          </a:p>
        </p:txBody>
      </p:sp>
      <p:grpSp>
        <p:nvGrpSpPr>
          <p:cNvPr id="29705" name="组合 28"/>
          <p:cNvGrpSpPr>
            <a:grpSpLocks/>
          </p:cNvGrpSpPr>
          <p:nvPr/>
        </p:nvGrpSpPr>
        <p:grpSpPr bwMode="auto">
          <a:xfrm>
            <a:off x="0" y="-158750"/>
            <a:ext cx="3362325" cy="115887"/>
            <a:chOff x="0" y="-158079"/>
            <a:chExt cx="3362179" cy="115147"/>
          </a:xfrm>
        </p:grpSpPr>
        <p:sp>
          <p:nvSpPr>
            <p:cNvPr id="30" name="矩形 29"/>
            <p:cNvSpPr/>
            <p:nvPr/>
          </p:nvSpPr>
          <p:spPr>
            <a:xfrm>
              <a:off x="1155650" y="-158079"/>
              <a:ext cx="1050879" cy="11199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31" name="矩形 30"/>
            <p:cNvSpPr/>
            <p:nvPr/>
          </p:nvSpPr>
          <p:spPr>
            <a:xfrm>
              <a:off x="2311300" y="-158079"/>
              <a:ext cx="1050879" cy="111992"/>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38" name="矩形 37"/>
            <p:cNvSpPr/>
            <p:nvPr/>
          </p:nvSpPr>
          <p:spPr>
            <a:xfrm>
              <a:off x="0" y="-154924"/>
              <a:ext cx="1050879" cy="111992"/>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grpSp>
      <p:sp>
        <p:nvSpPr>
          <p:cNvPr id="29706" name="日期占位符 2"/>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fld id="{0CA7F751-D53B-49D5-95C3-C7AA8E2E503C}" type="datetime1">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t>2024/2/25</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
        <p:nvSpPr>
          <p:cNvPr id="29707" name="灯片编号占位符 3"/>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5ED6E00C-8252-4E9A-A0AE-162F7B7923BC}"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21</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cxnSp>
        <p:nvCxnSpPr>
          <p:cNvPr id="29708" name="直接连接符 4"/>
          <p:cNvCxnSpPr>
            <a:cxnSpLocks noChangeShapeType="1"/>
          </p:cNvCxnSpPr>
          <p:nvPr/>
        </p:nvCxnSpPr>
        <p:spPr bwMode="auto">
          <a:xfrm>
            <a:off x="381000" y="1243013"/>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9709" name="组合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458263"/>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27"/>
          <p:cNvSpPr>
            <a:spLocks noChangeArrowheads="1"/>
          </p:cNvSpPr>
          <p:nvPr/>
        </p:nvSpPr>
        <p:spPr bwMode="auto">
          <a:xfrm>
            <a:off x="3529013" y="2668588"/>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fr-CA" sz="1800" b="0" i="0" u="none" strike="noStrike" kern="1200" cap="none" spc="0" normalizeH="0" baseline="0" noProof="1">
              <a:ln>
                <a:noFill/>
              </a:ln>
              <a:solidFill>
                <a:srgbClr val="000000"/>
              </a:solidFill>
              <a:effectLst/>
              <a:uLnTx/>
              <a:uFillTx/>
              <a:latin typeface="微软雅黑" pitchFamily="34" charset="-122"/>
              <a:ea typeface="微软雅黑" pitchFamily="34" charset="-122"/>
              <a:cs typeface="+mn-cs"/>
            </a:endParaRPr>
          </a:p>
        </p:txBody>
      </p:sp>
      <p:sp>
        <p:nvSpPr>
          <p:cNvPr id="2" name="矩形 1"/>
          <p:cNvSpPr/>
          <p:nvPr/>
        </p:nvSpPr>
        <p:spPr>
          <a:xfrm>
            <a:off x="709613" y="1420813"/>
            <a:ext cx="8258175" cy="576262"/>
          </a:xfrm>
          <a:prstGeom prst="rect">
            <a:avLst/>
          </a:prstGeom>
        </p:spPr>
        <p:txBody>
          <a:bodyPr>
            <a:spAutoFit/>
          </a:bodyPr>
          <a:lstStyle/>
          <a:p>
            <a:pPr marL="0" marR="0" lvl="0" indent="0" algn="just" defTabSz="914400" rtl="0" eaLnBrk="0" fontAlgn="base" latinLnBrk="0" hangingPunct="0">
              <a:lnSpc>
                <a:spcPct val="12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a:t>
            </a:r>
            <a:r>
              <a:rPr kumimoji="0" lang="zh-CN" altLang="en-US"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金融学</a:t>
            </a:r>
            <a:r>
              <a:rPr kumimoji="0" lang="en-US" altLang="zh-CN"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a:t>
            </a:r>
            <a:r>
              <a:rPr kumimoji="0" lang="zh-CN" altLang="en-US"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的教学要求</a:t>
            </a:r>
            <a:endParaRPr kumimoji="0" lang="zh-CN" altLang="en-US" sz="2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3" name="PA_文本框 37"/>
          <p:cNvSpPr txBox="1"/>
          <p:nvPr>
            <p:custDataLst>
              <p:tags r:id="rId1"/>
            </p:custDataLst>
          </p:nvPr>
        </p:nvSpPr>
        <p:spPr>
          <a:xfrm flipH="1">
            <a:off x="1495425" y="1997075"/>
            <a:ext cx="9752013" cy="941388"/>
          </a:xfrm>
          <a:prstGeom prst="rect">
            <a:avLst/>
          </a:prstGeom>
          <a:noFill/>
        </p:spPr>
        <p:txBody>
          <a:bodyPr>
            <a:spAutoFit/>
          </a:bodyPr>
          <a:lstStyle/>
          <a:p>
            <a:pPr marL="342900" marR="0" lvl="0" indent="-342900" algn="just" defTabSz="914400" rtl="0" eaLnBrk="0" fontAlgn="base" latinLnBrk="0" hangingPunct="0">
              <a:lnSpc>
                <a:spcPct val="120000"/>
              </a:lnSpc>
              <a:spcBef>
                <a:spcPct val="0"/>
              </a:spcBef>
              <a:spcAft>
                <a:spcPct val="0"/>
              </a:spcAft>
              <a:buClr>
                <a:srgbClr val="1F4779"/>
              </a:buClr>
              <a:buSzTx/>
              <a:buFont typeface="Wingdings" panose="05000000000000000000" pitchFamily="2" charset="2"/>
              <a:buChar char="l"/>
              <a:tabLst/>
              <a:defRPr/>
            </a:pP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以马克思主义基本原理为指导，系统阐述金融的基本理论、基本知识及其运动规律</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mn-lt"/>
            </a:endParaRPr>
          </a:p>
        </p:txBody>
      </p:sp>
      <p:sp>
        <p:nvSpPr>
          <p:cNvPr id="26" name="PA_文本框 37"/>
          <p:cNvSpPr txBox="1"/>
          <p:nvPr>
            <p:custDataLst>
              <p:tags r:id="rId2"/>
            </p:custDataLst>
          </p:nvPr>
        </p:nvSpPr>
        <p:spPr>
          <a:xfrm flipH="1">
            <a:off x="1495425" y="3011488"/>
            <a:ext cx="9752013" cy="979487"/>
          </a:xfrm>
          <a:prstGeom prst="rect">
            <a:avLst/>
          </a:prstGeom>
          <a:noFill/>
        </p:spPr>
        <p:txBody>
          <a:bodyPr>
            <a:spAutoFit/>
          </a:bodyPr>
          <a:lstStyle/>
          <a:p>
            <a:pPr marL="342900" marR="0" lvl="0" indent="-342900" algn="just" defTabSz="914400" rtl="0" eaLnBrk="0" fontAlgn="base" latinLnBrk="0" hangingPunct="0">
              <a:lnSpc>
                <a:spcPct val="120000"/>
              </a:lnSpc>
              <a:spcBef>
                <a:spcPct val="0"/>
              </a:spcBef>
              <a:spcAft>
                <a:spcPct val="0"/>
              </a:spcAft>
              <a:buClr>
                <a:srgbClr val="1F4779"/>
              </a:buClr>
              <a:buSzTx/>
              <a:buFont typeface="Wingdings" panose="05000000000000000000" pitchFamily="2" charset="2"/>
              <a:buChar char="l"/>
              <a:tabLst/>
              <a:defRPr/>
            </a:pP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客观介绍世界上主流金融理论和最新研究成果、实务运作的机制及最新发展</a:t>
            </a:r>
            <a:r>
              <a:rPr kumimoji="0" lang="en-US" altLang="zh-CN"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a:t>
            </a: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剖析国内与国际金融领域的热点问题</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mn-lt"/>
            </a:endParaRPr>
          </a:p>
        </p:txBody>
      </p:sp>
      <p:sp>
        <p:nvSpPr>
          <p:cNvPr id="27" name="PA_文本框 37"/>
          <p:cNvSpPr txBox="1"/>
          <p:nvPr>
            <p:custDataLst>
              <p:tags r:id="rId3"/>
            </p:custDataLst>
          </p:nvPr>
        </p:nvSpPr>
        <p:spPr>
          <a:xfrm flipH="1">
            <a:off x="1495425" y="4064000"/>
            <a:ext cx="9752013" cy="1865313"/>
          </a:xfrm>
          <a:prstGeom prst="rect">
            <a:avLst/>
          </a:prstGeom>
          <a:noFill/>
        </p:spPr>
        <p:txBody>
          <a:bodyPr>
            <a:spAutoFit/>
          </a:bodyPr>
          <a:lstStyle/>
          <a:p>
            <a:pPr marL="342900" marR="0" lvl="0" indent="-342900" algn="just" defTabSz="914400" rtl="0" eaLnBrk="0" fontAlgn="base" latinLnBrk="0" hangingPunct="0">
              <a:lnSpc>
                <a:spcPct val="120000"/>
              </a:lnSpc>
              <a:spcBef>
                <a:spcPct val="0"/>
              </a:spcBef>
              <a:spcAft>
                <a:spcPct val="0"/>
              </a:spcAft>
              <a:buClr>
                <a:srgbClr val="1F4779"/>
              </a:buClr>
              <a:buSzTx/>
              <a:buFont typeface="Wingdings" panose="05000000000000000000" pitchFamily="2" charset="2"/>
              <a:buChar char="l"/>
              <a:tabLst/>
              <a:defRPr/>
            </a:pP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立足中国实际，努力反映经济体制改革、金融体制改革的实践进展和理论研究成果，运用金融学的基本理论实事求是地探讨社会主义市场经济中的金融理论和实践问题，引导学习者掌握观察分析国内外重大金融问题的能力</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mn-lt"/>
            </a:endParaRPr>
          </a:p>
        </p:txBody>
      </p:sp>
      <p:grpSp>
        <p:nvGrpSpPr>
          <p:cNvPr id="30727" name="组合 21"/>
          <p:cNvGrpSpPr>
            <a:grpSpLocks/>
          </p:cNvGrpSpPr>
          <p:nvPr/>
        </p:nvGrpSpPr>
        <p:grpSpPr bwMode="auto">
          <a:xfrm>
            <a:off x="0" y="-158750"/>
            <a:ext cx="3362325" cy="115887"/>
            <a:chOff x="0" y="-158079"/>
            <a:chExt cx="3362179" cy="115147"/>
          </a:xfrm>
        </p:grpSpPr>
        <p:sp>
          <p:nvSpPr>
            <p:cNvPr id="29" name="矩形 28"/>
            <p:cNvSpPr/>
            <p:nvPr/>
          </p:nvSpPr>
          <p:spPr>
            <a:xfrm>
              <a:off x="1155650" y="-158079"/>
              <a:ext cx="1050879" cy="11199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30" name="矩形 29"/>
            <p:cNvSpPr/>
            <p:nvPr/>
          </p:nvSpPr>
          <p:spPr>
            <a:xfrm>
              <a:off x="2311300" y="-158079"/>
              <a:ext cx="1050879" cy="111992"/>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31" name="矩形 30"/>
            <p:cNvSpPr/>
            <p:nvPr/>
          </p:nvSpPr>
          <p:spPr>
            <a:xfrm>
              <a:off x="0" y="-154924"/>
              <a:ext cx="1050879" cy="111992"/>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grpSp>
      <p:sp>
        <p:nvSpPr>
          <p:cNvPr id="32" name="文本框 31"/>
          <p:cNvSpPr txBox="1"/>
          <p:nvPr/>
        </p:nvSpPr>
        <p:spPr>
          <a:xfrm>
            <a:off x="3975100" y="6283325"/>
            <a:ext cx="4241800" cy="600075"/>
          </a:xfrm>
          <a:prstGeom prst="rect">
            <a:avLst/>
          </a:prstGeom>
          <a:noFill/>
        </p:spPr>
        <p:txBody>
          <a:bodyPr anchor="ctr">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zh-CN" altLang="en-US" sz="2200" b="0" i="0" u="none" strike="noStrike" kern="1200" cap="none" spc="6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一、课程定位与逻辑框架</a:t>
            </a:r>
          </a:p>
        </p:txBody>
      </p:sp>
      <p:sp>
        <p:nvSpPr>
          <p:cNvPr id="19" name="MH_SubTitle_1"/>
          <p:cNvSpPr/>
          <p:nvPr>
            <p:custDataLst>
              <p:tags r:id="rId4"/>
            </p:custDataLst>
          </p:nvPr>
        </p:nvSpPr>
        <p:spPr>
          <a:xfrm>
            <a:off x="1050925" y="317500"/>
            <a:ext cx="4883150" cy="539750"/>
          </a:xfrm>
          <a:prstGeom prst="rect">
            <a:avLst/>
          </a:prstGeom>
        </p:spPr>
        <p:txBody>
          <a:bodyPr lIns="0" tIns="0" rIns="0" bIns="0" anchor="b"/>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cs typeface="+mn-ea"/>
              </a:rPr>
              <a:t>（三）课程定位与教学目的</a:t>
            </a:r>
            <a:endParaRPr kumimoji="0" lang="zh-CN" altLang="en-US" sz="3200" b="1" i="0" u="none" strike="noStrike" kern="120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0730" name="日期占位符 2"/>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fld id="{FDFB12B3-80E3-4808-8D99-33F301E064E2}" type="datetime1">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t>2024/2/25</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
        <p:nvSpPr>
          <p:cNvPr id="30731" name="灯片编号占位符 3"/>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B3F80AE7-B00A-40DE-974F-11B67171104D}"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22</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cxnSp>
        <p:nvCxnSpPr>
          <p:cNvPr id="30732" name="直接连接符 4"/>
          <p:cNvCxnSpPr>
            <a:cxnSpLocks noChangeShapeType="1"/>
          </p:cNvCxnSpPr>
          <p:nvPr/>
        </p:nvCxnSpPr>
        <p:spPr bwMode="auto">
          <a:xfrm>
            <a:off x="381000" y="1243013"/>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0733" name="组合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529186"/>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27"/>
          <p:cNvSpPr>
            <a:spLocks noChangeArrowheads="1"/>
          </p:cNvSpPr>
          <p:nvPr/>
        </p:nvSpPr>
        <p:spPr bwMode="auto">
          <a:xfrm>
            <a:off x="3529013" y="2668588"/>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fr-CA" sz="1800" b="0" i="0" u="none" strike="noStrike" kern="1200" cap="none" spc="0" normalizeH="0" baseline="0" noProof="1">
              <a:ln>
                <a:noFill/>
              </a:ln>
              <a:solidFill>
                <a:srgbClr val="000000"/>
              </a:solidFill>
              <a:effectLst/>
              <a:uLnTx/>
              <a:uFillTx/>
              <a:latin typeface="微软雅黑" pitchFamily="34" charset="-122"/>
              <a:ea typeface="微软雅黑" pitchFamily="34" charset="-122"/>
              <a:cs typeface="+mn-cs"/>
            </a:endParaRPr>
          </a:p>
        </p:txBody>
      </p:sp>
      <p:sp>
        <p:nvSpPr>
          <p:cNvPr id="2" name="矩形 1"/>
          <p:cNvSpPr/>
          <p:nvPr/>
        </p:nvSpPr>
        <p:spPr>
          <a:xfrm>
            <a:off x="792163" y="1254125"/>
            <a:ext cx="8258175" cy="576263"/>
          </a:xfrm>
          <a:prstGeom prst="rect">
            <a:avLst/>
          </a:prstGeom>
        </p:spPr>
        <p:txBody>
          <a:bodyPr>
            <a:spAutoFit/>
          </a:bodyPr>
          <a:lstStyle/>
          <a:p>
            <a:pPr marL="0" marR="0" lvl="0" indent="0" algn="just" defTabSz="914400" rtl="0" eaLnBrk="0" fontAlgn="base" latinLnBrk="0" hangingPunct="0">
              <a:lnSpc>
                <a:spcPct val="12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a:t>
            </a:r>
            <a:r>
              <a:rPr kumimoji="0" lang="zh-CN" altLang="en-US"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金融学</a:t>
            </a:r>
            <a:r>
              <a:rPr kumimoji="0" lang="en-US" altLang="zh-CN"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a:t>
            </a:r>
            <a:r>
              <a:rPr kumimoji="0" lang="zh-CN" altLang="en-US"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的教学目的</a:t>
            </a:r>
            <a:endParaRPr kumimoji="0" lang="zh-CN" altLang="en-US" sz="2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3" name="PA_文本框 37"/>
          <p:cNvSpPr txBox="1"/>
          <p:nvPr>
            <p:custDataLst>
              <p:tags r:id="rId1"/>
            </p:custDataLst>
          </p:nvPr>
        </p:nvSpPr>
        <p:spPr>
          <a:xfrm flipH="1">
            <a:off x="1501775" y="1993900"/>
            <a:ext cx="9634538" cy="1421928"/>
          </a:xfrm>
          <a:prstGeom prst="rect">
            <a:avLst/>
          </a:prstGeom>
          <a:noFill/>
        </p:spPr>
        <p:txBody>
          <a:bodyPr>
            <a:spAutoFit/>
          </a:bodyPr>
          <a:lstStyle/>
          <a:p>
            <a:pPr marL="342900" marR="0" lvl="0" indent="-342900" algn="just" defTabSz="914400" rtl="0" eaLnBrk="0" fontAlgn="base" latinLnBrk="0" hangingPunct="0">
              <a:lnSpc>
                <a:spcPct val="120000"/>
              </a:lnSpc>
              <a:spcBef>
                <a:spcPct val="0"/>
              </a:spcBef>
              <a:spcAft>
                <a:spcPct val="0"/>
              </a:spcAft>
              <a:buClr>
                <a:srgbClr val="1F4779"/>
              </a:buClr>
              <a:buSzTx/>
              <a:buFont typeface="Wingdings" panose="05000000000000000000" pitchFamily="2" charset="2"/>
              <a:buChar char="l"/>
              <a:tabLst/>
              <a:defRPr/>
            </a:pPr>
            <a:r>
              <a:rPr kumimoji="0" lang="zh-CN" altLang="en-US" sz="2400" b="0" i="0" u="none" strike="noStrike" kern="1200" cap="none" spc="0" normalizeH="0" baseline="0" noProof="0" dirty="0" smtClean="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使学习者对</a:t>
            </a: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货币、信用、金融资产与价格、金融机构、金融市场、金融总量、金融调控与监管等基本范畴有较系统的掌握，对金融学科的基本理论有较全面的理解和较深刻的认识</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mn-lt"/>
            </a:endParaRPr>
          </a:p>
        </p:txBody>
      </p:sp>
      <p:sp>
        <p:nvSpPr>
          <p:cNvPr id="26" name="PA_文本框 37"/>
          <p:cNvSpPr txBox="1"/>
          <p:nvPr>
            <p:custDataLst>
              <p:tags r:id="rId2"/>
            </p:custDataLst>
          </p:nvPr>
        </p:nvSpPr>
        <p:spPr>
          <a:xfrm flipH="1">
            <a:off x="1501775" y="3409950"/>
            <a:ext cx="9634538" cy="1421928"/>
          </a:xfrm>
          <a:prstGeom prst="rect">
            <a:avLst/>
          </a:prstGeom>
          <a:noFill/>
        </p:spPr>
        <p:txBody>
          <a:bodyPr>
            <a:spAutoFit/>
          </a:bodyPr>
          <a:lstStyle/>
          <a:p>
            <a:pPr marL="342900" marR="0" lvl="0" indent="-342900" algn="just" defTabSz="914400" rtl="0" eaLnBrk="0" fontAlgn="base" latinLnBrk="0" hangingPunct="0">
              <a:lnSpc>
                <a:spcPct val="120000"/>
              </a:lnSpc>
              <a:spcBef>
                <a:spcPct val="0"/>
              </a:spcBef>
              <a:spcAft>
                <a:spcPct val="0"/>
              </a:spcAft>
              <a:buClr>
                <a:srgbClr val="1F4779"/>
              </a:buClr>
              <a:buSzTx/>
              <a:buFont typeface="Wingdings" panose="05000000000000000000" pitchFamily="2" charset="2"/>
              <a:buChar char="l"/>
              <a:tabLst/>
              <a:defRPr/>
            </a:pPr>
            <a:r>
              <a:rPr kumimoji="0" lang="zh-CN" altLang="en-US" sz="2400" b="0" i="0" u="none" strike="noStrike" kern="1200" cap="none" spc="0" normalizeH="0" baseline="0" noProof="0" dirty="0" smtClean="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使</a:t>
            </a: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学习者</a:t>
            </a:r>
            <a:r>
              <a:rPr kumimoji="0" lang="zh-CN" altLang="en-US" sz="2400" b="0" i="0" u="none" strike="noStrike" kern="1200" cap="none" spc="0" normalizeH="0" baseline="0" noProof="0" dirty="0" smtClean="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了解</a:t>
            </a: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国内外金融发展的历史与现状，掌握观察和分析金融问题的正确方法，培养独立辨析金融理论和解决实际金融问题的能力</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mn-lt"/>
            </a:endParaRPr>
          </a:p>
        </p:txBody>
      </p:sp>
      <p:sp>
        <p:nvSpPr>
          <p:cNvPr id="27" name="PA_文本框 37"/>
          <p:cNvSpPr txBox="1"/>
          <p:nvPr>
            <p:custDataLst>
              <p:tags r:id="rId3"/>
            </p:custDataLst>
          </p:nvPr>
        </p:nvSpPr>
        <p:spPr>
          <a:xfrm flipH="1">
            <a:off x="1501775" y="4831878"/>
            <a:ext cx="9634538" cy="978729"/>
          </a:xfrm>
          <a:prstGeom prst="rect">
            <a:avLst/>
          </a:prstGeom>
          <a:noFill/>
        </p:spPr>
        <p:txBody>
          <a:bodyPr>
            <a:spAutoFit/>
          </a:bodyPr>
          <a:lstStyle/>
          <a:p>
            <a:pPr marL="342900" marR="0" lvl="0" indent="-342900" algn="just" defTabSz="914400" rtl="0" eaLnBrk="0" fontAlgn="base" latinLnBrk="0" hangingPunct="0">
              <a:lnSpc>
                <a:spcPct val="120000"/>
              </a:lnSpc>
              <a:spcBef>
                <a:spcPct val="0"/>
              </a:spcBef>
              <a:spcAft>
                <a:spcPct val="0"/>
              </a:spcAft>
              <a:buClr>
                <a:srgbClr val="1F4779"/>
              </a:buClr>
              <a:buSzTx/>
              <a:buFont typeface="Wingdings" panose="05000000000000000000" pitchFamily="2" charset="2"/>
              <a:buChar char="l"/>
              <a:tabLst/>
              <a:defRPr/>
            </a:pPr>
            <a:r>
              <a:rPr kumimoji="0" lang="zh-CN" altLang="en-US" sz="2400" b="0" i="0" u="none" strike="noStrike" kern="1200" cap="none" spc="0" normalizeH="0" baseline="0" noProof="0" dirty="0" smtClean="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提高</a:t>
            </a: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学习者</a:t>
            </a:r>
            <a:r>
              <a:rPr kumimoji="0" lang="zh-CN" altLang="en-US" sz="2400" b="0" i="0" u="none" strike="noStrike" kern="1200" cap="none" spc="0" normalizeH="0" baseline="0" noProof="0" dirty="0" smtClean="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在</a:t>
            </a: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社会科学方面的素养，为进一步学习其他专业课程打下必要的基础</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mn-lt"/>
            </a:endParaRPr>
          </a:p>
        </p:txBody>
      </p:sp>
      <p:grpSp>
        <p:nvGrpSpPr>
          <p:cNvPr id="31751" name="组合 21"/>
          <p:cNvGrpSpPr>
            <a:grpSpLocks/>
          </p:cNvGrpSpPr>
          <p:nvPr/>
        </p:nvGrpSpPr>
        <p:grpSpPr bwMode="auto">
          <a:xfrm>
            <a:off x="0" y="-158750"/>
            <a:ext cx="3362325" cy="115887"/>
            <a:chOff x="0" y="-158079"/>
            <a:chExt cx="3362179" cy="115147"/>
          </a:xfrm>
        </p:grpSpPr>
        <p:sp>
          <p:nvSpPr>
            <p:cNvPr id="29" name="矩形 28"/>
            <p:cNvSpPr/>
            <p:nvPr/>
          </p:nvSpPr>
          <p:spPr>
            <a:xfrm>
              <a:off x="1155650" y="-158079"/>
              <a:ext cx="1050879" cy="11199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30" name="矩形 29"/>
            <p:cNvSpPr/>
            <p:nvPr/>
          </p:nvSpPr>
          <p:spPr>
            <a:xfrm>
              <a:off x="2311300" y="-158079"/>
              <a:ext cx="1050879" cy="111992"/>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31" name="矩形 30"/>
            <p:cNvSpPr/>
            <p:nvPr/>
          </p:nvSpPr>
          <p:spPr>
            <a:xfrm>
              <a:off x="0" y="-154924"/>
              <a:ext cx="1050879" cy="111992"/>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grpSp>
      <p:sp>
        <p:nvSpPr>
          <p:cNvPr id="32" name="文本框 31"/>
          <p:cNvSpPr txBox="1"/>
          <p:nvPr/>
        </p:nvSpPr>
        <p:spPr>
          <a:xfrm>
            <a:off x="3975100" y="6283325"/>
            <a:ext cx="4241800" cy="600075"/>
          </a:xfrm>
          <a:prstGeom prst="rect">
            <a:avLst/>
          </a:prstGeom>
          <a:noFill/>
        </p:spPr>
        <p:txBody>
          <a:bodyPr anchor="ctr">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zh-CN" altLang="en-US" sz="2200" b="0" i="0" u="none" strike="noStrike" kern="1200" cap="none" spc="6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一、课程定位与逻辑框架</a:t>
            </a:r>
          </a:p>
        </p:txBody>
      </p:sp>
      <p:sp>
        <p:nvSpPr>
          <p:cNvPr id="19" name="MH_SubTitle_1"/>
          <p:cNvSpPr/>
          <p:nvPr>
            <p:custDataLst>
              <p:tags r:id="rId4"/>
            </p:custDataLst>
          </p:nvPr>
        </p:nvSpPr>
        <p:spPr>
          <a:xfrm>
            <a:off x="1212850" y="409575"/>
            <a:ext cx="4883150" cy="539750"/>
          </a:xfrm>
          <a:prstGeom prst="rect">
            <a:avLst/>
          </a:prstGeom>
        </p:spPr>
        <p:txBody>
          <a:bodyPr lIns="0" tIns="0" rIns="0" bIns="0" anchor="b"/>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cs typeface="+mn-ea"/>
              </a:rPr>
              <a:t>（三）课程定位与教学目的</a:t>
            </a:r>
            <a:endParaRPr kumimoji="0" lang="zh-CN" altLang="en-US" sz="3200" b="1" i="0" u="none" strike="noStrike" kern="120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1754" name="日期占位符 2"/>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fld id="{BB372E3B-102B-47B4-93A8-90CC4749B8C1}" type="datetime1">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t>2024/2/25</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
        <p:nvSpPr>
          <p:cNvPr id="31755" name="灯片编号占位符 3"/>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13182201-920D-46D4-9DFE-BE42032E8E21}"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23</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cxnSp>
        <p:nvCxnSpPr>
          <p:cNvPr id="31756" name="直接连接符 4"/>
          <p:cNvCxnSpPr>
            <a:cxnSpLocks noChangeShapeType="1"/>
          </p:cNvCxnSpPr>
          <p:nvPr/>
        </p:nvCxnSpPr>
        <p:spPr bwMode="auto">
          <a:xfrm>
            <a:off x="381000" y="1243013"/>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1757" name="组合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703990"/>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27"/>
          <p:cNvSpPr>
            <a:spLocks noChangeArrowheads="1"/>
          </p:cNvSpPr>
          <p:nvPr/>
        </p:nvSpPr>
        <p:spPr bwMode="auto">
          <a:xfrm>
            <a:off x="3529013" y="2668588"/>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fr-CA" sz="1800" b="0" i="0" u="none" strike="noStrike" kern="1200" cap="none" spc="0" normalizeH="0" baseline="0" noProof="1">
              <a:ln>
                <a:noFill/>
              </a:ln>
              <a:solidFill>
                <a:srgbClr val="000000"/>
              </a:solidFill>
              <a:effectLst/>
              <a:uLnTx/>
              <a:uFillTx/>
              <a:latin typeface="微软雅黑" pitchFamily="34" charset="-122"/>
              <a:ea typeface="微软雅黑" pitchFamily="34" charset="-122"/>
              <a:cs typeface="+mn-cs"/>
            </a:endParaRPr>
          </a:p>
        </p:txBody>
      </p:sp>
      <p:sp>
        <p:nvSpPr>
          <p:cNvPr id="21" name="MH_SubTitle_1"/>
          <p:cNvSpPr/>
          <p:nvPr>
            <p:custDataLst>
              <p:tags r:id="rId1"/>
            </p:custDataLst>
          </p:nvPr>
        </p:nvSpPr>
        <p:spPr>
          <a:xfrm>
            <a:off x="1155700" y="419100"/>
            <a:ext cx="5791200" cy="539750"/>
          </a:xfrm>
          <a:prstGeom prst="rect">
            <a:avLst/>
          </a:prstGeom>
        </p:spPr>
        <p:txBody>
          <a:bodyPr lIns="0" tIns="0" rIns="0" bIns="0" anchor="b"/>
          <a:lstStyle/>
          <a:p>
            <a:pPr marL="0" marR="0" lvl="0" indent="0" algn="l" defTabSz="914400" rtl="0" eaLnBrk="0" fontAlgn="base" latinLnBrk="0" hangingPunct="0">
              <a:lnSpc>
                <a:spcPct val="120000"/>
              </a:lnSpc>
              <a:spcBef>
                <a:spcPct val="0"/>
              </a:spcBef>
              <a:spcAft>
                <a:spcPct val="0"/>
              </a:spcAft>
              <a:buClrTx/>
              <a:buSzTx/>
              <a:buFontTx/>
              <a:buNone/>
              <a:tabLst/>
              <a:defRPr/>
            </a:pPr>
            <a:endParaRPr kumimoji="0" lang="en-US" altLang="zh-CN" sz="3200" b="1" i="0" u="none" strike="noStrike" kern="120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cs typeface="+mn-ea"/>
            </a:endParaRPr>
          </a:p>
          <a:p>
            <a:pPr marL="0" marR="0" lvl="0" indent="0" algn="l" defTabSz="914400" rtl="0" eaLnBrk="0" fontAlgn="base" latinLnBrk="0" hangingPunct="0">
              <a:lnSpc>
                <a:spcPct val="12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cs typeface="+mn-ea"/>
              </a:rPr>
              <a:t>（四）课程研究范畴与逻辑框架</a:t>
            </a:r>
            <a:endParaRPr kumimoji="0" lang="zh-CN" altLang="en-US" sz="3200" b="1" i="0" u="none" strike="noStrike" kern="120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800100" y="1216025"/>
            <a:ext cx="8256588" cy="576263"/>
          </a:xfrm>
          <a:prstGeom prst="rect">
            <a:avLst/>
          </a:prstGeom>
        </p:spPr>
        <p:txBody>
          <a:bodyPr>
            <a:spAutoFit/>
          </a:bodyPr>
          <a:lstStyle/>
          <a:p>
            <a:pPr marL="0" marR="0" lvl="0" indent="0" algn="just" defTabSz="914400" rtl="0" eaLnBrk="0" fontAlgn="base" latinLnBrk="0" hangingPunct="0">
              <a:lnSpc>
                <a:spcPct val="12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a:t>
            </a:r>
            <a:r>
              <a:rPr kumimoji="0" lang="zh-CN" altLang="en-US"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金融学</a:t>
            </a:r>
            <a:r>
              <a:rPr kumimoji="0" lang="en-US" altLang="zh-CN"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a:t>
            </a:r>
            <a:r>
              <a:rPr kumimoji="0" lang="zh-CN" altLang="en-US"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的研究范畴</a:t>
            </a:r>
            <a:endParaRPr kumimoji="0" lang="zh-CN" altLang="en-US" sz="2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3" name="PA_文本框 37"/>
          <p:cNvSpPr txBox="1"/>
          <p:nvPr>
            <p:custDataLst>
              <p:tags r:id="rId2"/>
            </p:custDataLst>
          </p:nvPr>
        </p:nvSpPr>
        <p:spPr>
          <a:xfrm flipH="1">
            <a:off x="1493838" y="1998663"/>
            <a:ext cx="9642475" cy="941387"/>
          </a:xfrm>
          <a:prstGeom prst="rect">
            <a:avLst/>
          </a:prstGeom>
          <a:noFill/>
        </p:spPr>
        <p:txBody>
          <a:bodyPr>
            <a:spAutoFit/>
          </a:bodyPr>
          <a:lstStyle/>
          <a:p>
            <a:pPr marL="342900" marR="0" lvl="0" indent="-342900" algn="just" defTabSz="914400" rtl="0" eaLnBrk="0" fontAlgn="base" latinLnBrk="0" hangingPunct="0">
              <a:lnSpc>
                <a:spcPct val="120000"/>
              </a:lnSpc>
              <a:spcBef>
                <a:spcPct val="0"/>
              </a:spcBef>
              <a:spcAft>
                <a:spcPct val="0"/>
              </a:spcAft>
              <a:buClr>
                <a:srgbClr val="1F4779"/>
              </a:buClr>
              <a:buSzTx/>
              <a:buFont typeface="Wingdings" panose="05000000000000000000" pitchFamily="2" charset="2"/>
              <a:buChar char="l"/>
              <a:tabLst/>
              <a:defRPr/>
            </a:pP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金融的英文对应词是“</a:t>
            </a:r>
            <a:r>
              <a:rPr kumimoji="0" lang="en-US"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finance</a:t>
            </a: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a:t>
            </a:r>
            <a:r>
              <a:rPr kumimoji="0" lang="en-US"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a:t>
            </a: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原意主要是指财务活动。西方现在大致有宽和窄的两种口径</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mn-lt"/>
            </a:endParaRPr>
          </a:p>
        </p:txBody>
      </p:sp>
      <p:sp>
        <p:nvSpPr>
          <p:cNvPr id="26" name="PA_文本框 37"/>
          <p:cNvSpPr txBox="1"/>
          <p:nvPr>
            <p:custDataLst>
              <p:tags r:id="rId3"/>
            </p:custDataLst>
          </p:nvPr>
        </p:nvSpPr>
        <p:spPr>
          <a:xfrm flipH="1">
            <a:off x="1493838" y="3063875"/>
            <a:ext cx="9845675" cy="534988"/>
          </a:xfrm>
          <a:prstGeom prst="rect">
            <a:avLst/>
          </a:prstGeom>
          <a:noFill/>
        </p:spPr>
        <p:txBody>
          <a:bodyPr>
            <a:spAutoFit/>
          </a:bodyPr>
          <a:lstStyle/>
          <a:p>
            <a:pPr marL="342900" marR="0" lvl="0" indent="-342900" algn="just" defTabSz="914400" rtl="0" eaLnBrk="0" fontAlgn="base" latinLnBrk="0" hangingPunct="0">
              <a:lnSpc>
                <a:spcPct val="120000"/>
              </a:lnSpc>
              <a:spcBef>
                <a:spcPct val="0"/>
              </a:spcBef>
              <a:spcAft>
                <a:spcPct val="0"/>
              </a:spcAft>
              <a:buClr>
                <a:srgbClr val="1F4779"/>
              </a:buClr>
              <a:buSzTx/>
              <a:buFont typeface="Wingdings" panose="05000000000000000000" pitchFamily="2" charset="2"/>
              <a:buChar char="l"/>
              <a:tabLst/>
              <a:defRPr/>
            </a:pP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汉语“金融”一词的考证</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mn-lt"/>
            </a:endParaRPr>
          </a:p>
        </p:txBody>
      </p:sp>
      <p:sp>
        <p:nvSpPr>
          <p:cNvPr id="27" name="PA_文本框 37"/>
          <p:cNvSpPr txBox="1"/>
          <p:nvPr>
            <p:custDataLst>
              <p:tags r:id="rId4"/>
            </p:custDataLst>
          </p:nvPr>
        </p:nvSpPr>
        <p:spPr>
          <a:xfrm flipH="1">
            <a:off x="1493838" y="4383088"/>
            <a:ext cx="10115550" cy="534987"/>
          </a:xfrm>
          <a:prstGeom prst="rect">
            <a:avLst/>
          </a:prstGeom>
          <a:noFill/>
        </p:spPr>
        <p:txBody>
          <a:bodyPr>
            <a:spAutoFit/>
          </a:bodyPr>
          <a:lstStyle/>
          <a:p>
            <a:pPr marL="342900" marR="0" lvl="0" indent="-342900" algn="just" defTabSz="914400" rtl="0" eaLnBrk="0" fontAlgn="base" latinLnBrk="0" hangingPunct="0">
              <a:lnSpc>
                <a:spcPct val="120000"/>
              </a:lnSpc>
              <a:spcBef>
                <a:spcPct val="0"/>
              </a:spcBef>
              <a:spcAft>
                <a:spcPct val="0"/>
              </a:spcAft>
              <a:buClr>
                <a:srgbClr val="1F4779"/>
              </a:buClr>
              <a:buSzTx/>
              <a:buFont typeface="Wingdings" panose="05000000000000000000" pitchFamily="2" charset="2"/>
              <a:buChar char="l"/>
              <a:tabLst/>
              <a:defRPr/>
            </a:pP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宽口径“金融”范畴的界定</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mn-lt"/>
            </a:endParaRPr>
          </a:p>
        </p:txBody>
      </p:sp>
      <p:sp>
        <p:nvSpPr>
          <p:cNvPr id="22" name="PA_文本框 37"/>
          <p:cNvSpPr txBox="1"/>
          <p:nvPr>
            <p:custDataLst>
              <p:tags r:id="rId5"/>
            </p:custDataLst>
          </p:nvPr>
        </p:nvSpPr>
        <p:spPr>
          <a:xfrm flipH="1">
            <a:off x="1493838" y="3722688"/>
            <a:ext cx="10115550" cy="536575"/>
          </a:xfrm>
          <a:prstGeom prst="rect">
            <a:avLst/>
          </a:prstGeom>
          <a:noFill/>
        </p:spPr>
        <p:txBody>
          <a:bodyPr>
            <a:spAutoFit/>
          </a:bodyPr>
          <a:lstStyle/>
          <a:p>
            <a:pPr marL="342900" marR="0" lvl="0" indent="-342900" algn="just" defTabSz="914400" rtl="0" eaLnBrk="0" fontAlgn="base" latinLnBrk="0" hangingPunct="0">
              <a:lnSpc>
                <a:spcPct val="120000"/>
              </a:lnSpc>
              <a:spcBef>
                <a:spcPct val="0"/>
              </a:spcBef>
              <a:spcAft>
                <a:spcPct val="0"/>
              </a:spcAft>
              <a:buClr>
                <a:srgbClr val="1F4779"/>
              </a:buClr>
              <a:buSzTx/>
              <a:buFont typeface="Wingdings" panose="05000000000000000000" pitchFamily="2" charset="2"/>
              <a:buChar char="l"/>
              <a:tabLst/>
              <a:defRPr/>
            </a:pP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我国金融学科建设中大致也有宽和窄的两种口径</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mn-lt"/>
            </a:endParaRPr>
          </a:p>
        </p:txBody>
      </p:sp>
      <p:grpSp>
        <p:nvGrpSpPr>
          <p:cNvPr id="32777" name="组合 28"/>
          <p:cNvGrpSpPr>
            <a:grpSpLocks/>
          </p:cNvGrpSpPr>
          <p:nvPr/>
        </p:nvGrpSpPr>
        <p:grpSpPr bwMode="auto">
          <a:xfrm>
            <a:off x="0" y="-158750"/>
            <a:ext cx="3362325" cy="115887"/>
            <a:chOff x="0" y="-158079"/>
            <a:chExt cx="3362179" cy="115147"/>
          </a:xfrm>
        </p:grpSpPr>
        <p:sp>
          <p:nvSpPr>
            <p:cNvPr id="30" name="矩形 29"/>
            <p:cNvSpPr/>
            <p:nvPr/>
          </p:nvSpPr>
          <p:spPr>
            <a:xfrm>
              <a:off x="1155650" y="-158079"/>
              <a:ext cx="1050879" cy="11199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31" name="矩形 30"/>
            <p:cNvSpPr/>
            <p:nvPr/>
          </p:nvSpPr>
          <p:spPr>
            <a:xfrm>
              <a:off x="2311300" y="-158079"/>
              <a:ext cx="1050879" cy="111992"/>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38" name="矩形 37"/>
            <p:cNvSpPr/>
            <p:nvPr/>
          </p:nvSpPr>
          <p:spPr>
            <a:xfrm>
              <a:off x="0" y="-154924"/>
              <a:ext cx="1050879" cy="111992"/>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grpSp>
      <p:sp>
        <p:nvSpPr>
          <p:cNvPr id="42" name="箭头: V 形 41"/>
          <p:cNvSpPr/>
          <p:nvPr/>
        </p:nvSpPr>
        <p:spPr>
          <a:xfrm>
            <a:off x="122238" y="6473825"/>
            <a:ext cx="273050" cy="27305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32" name="文本框 31"/>
          <p:cNvSpPr txBox="1"/>
          <p:nvPr/>
        </p:nvSpPr>
        <p:spPr>
          <a:xfrm>
            <a:off x="3975100" y="6283325"/>
            <a:ext cx="4241800" cy="600075"/>
          </a:xfrm>
          <a:prstGeom prst="rect">
            <a:avLst/>
          </a:prstGeom>
          <a:noFill/>
        </p:spPr>
        <p:txBody>
          <a:bodyPr anchor="ctr">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zh-CN" altLang="en-US" sz="2200" b="0" i="0" u="none" strike="noStrike" kern="1200" cap="none" spc="6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一、课程定位与逻辑框架</a:t>
            </a:r>
          </a:p>
        </p:txBody>
      </p:sp>
      <p:sp>
        <p:nvSpPr>
          <p:cNvPr id="32780" name="日期占位符 2"/>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fld id="{407E63DB-2597-4F02-9289-693478C23803}" type="datetime1">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t>2024/2/25</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
        <p:nvSpPr>
          <p:cNvPr id="32781" name="灯片编号占位符 3"/>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B556F4A6-3307-45B2-A51A-CAC0991F469A}"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24</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cxnSp>
        <p:nvCxnSpPr>
          <p:cNvPr id="32782" name="直接连接符 4"/>
          <p:cNvCxnSpPr>
            <a:cxnSpLocks noChangeShapeType="1"/>
          </p:cNvCxnSpPr>
          <p:nvPr/>
        </p:nvCxnSpPr>
        <p:spPr bwMode="auto">
          <a:xfrm>
            <a:off x="381000" y="1243013"/>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2783" name="组合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975835"/>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27"/>
          <p:cNvSpPr>
            <a:spLocks noChangeArrowheads="1"/>
          </p:cNvSpPr>
          <p:nvPr/>
        </p:nvSpPr>
        <p:spPr bwMode="auto">
          <a:xfrm>
            <a:off x="3529013" y="2668588"/>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fr-CA" sz="1800" b="0" i="0" u="none" strike="noStrike" kern="1200" cap="none" spc="0" normalizeH="0" baseline="0" noProof="1">
              <a:ln>
                <a:noFill/>
              </a:ln>
              <a:solidFill>
                <a:srgbClr val="000000"/>
              </a:solidFill>
              <a:effectLst/>
              <a:uLnTx/>
              <a:uFillTx/>
              <a:latin typeface="微软雅黑" pitchFamily="34" charset="-122"/>
              <a:ea typeface="微软雅黑" pitchFamily="34" charset="-122"/>
              <a:cs typeface="+mn-cs"/>
            </a:endParaRPr>
          </a:p>
        </p:txBody>
      </p:sp>
      <p:sp>
        <p:nvSpPr>
          <p:cNvPr id="2" name="矩形 1"/>
          <p:cNvSpPr/>
          <p:nvPr/>
        </p:nvSpPr>
        <p:spPr>
          <a:xfrm>
            <a:off x="792163" y="1211263"/>
            <a:ext cx="8258175" cy="576262"/>
          </a:xfrm>
          <a:prstGeom prst="rect">
            <a:avLst/>
          </a:prstGeom>
        </p:spPr>
        <p:txBody>
          <a:bodyPr>
            <a:spAutoFit/>
          </a:bodyPr>
          <a:lstStyle/>
          <a:p>
            <a:pPr marL="0" marR="0" lvl="0" indent="0" algn="just" defTabSz="914400" rtl="0" eaLnBrk="0" fontAlgn="base" latinLnBrk="0" hangingPunct="0">
              <a:lnSpc>
                <a:spcPct val="12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a:t>
            </a:r>
            <a:r>
              <a:rPr kumimoji="0" lang="zh-CN" altLang="en-US"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金融学</a:t>
            </a:r>
            <a:r>
              <a:rPr kumimoji="0" lang="en-US" altLang="zh-CN"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a:t>
            </a:r>
            <a:r>
              <a:rPr kumimoji="0" lang="zh-CN" altLang="en-US"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的研究范畴</a:t>
            </a:r>
            <a:endParaRPr kumimoji="0" lang="zh-CN" altLang="en-US" sz="2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3" name="PA_文本框 37"/>
          <p:cNvSpPr txBox="1"/>
          <p:nvPr>
            <p:custDataLst>
              <p:tags r:id="rId1"/>
            </p:custDataLst>
          </p:nvPr>
        </p:nvSpPr>
        <p:spPr>
          <a:xfrm flipH="1">
            <a:off x="1495425" y="2001838"/>
            <a:ext cx="9710738" cy="1384300"/>
          </a:xfrm>
          <a:prstGeom prst="rect">
            <a:avLst/>
          </a:prstGeom>
          <a:noFill/>
        </p:spPr>
        <p:txBody>
          <a:bodyPr>
            <a:spAutoFit/>
          </a:bodyPr>
          <a:lstStyle/>
          <a:p>
            <a:pPr marL="342900" marR="0" lvl="0" indent="-342900" algn="just" defTabSz="914400" rtl="0" eaLnBrk="0" fontAlgn="base" latinLnBrk="0" hangingPunct="0">
              <a:lnSpc>
                <a:spcPct val="120000"/>
              </a:lnSpc>
              <a:spcBef>
                <a:spcPct val="0"/>
              </a:spcBef>
              <a:spcAft>
                <a:spcPct val="0"/>
              </a:spcAft>
              <a:buClr>
                <a:srgbClr val="1F4779"/>
              </a:buClr>
              <a:buSzTx/>
              <a:buFont typeface="Wingdings" panose="05000000000000000000" pitchFamily="2" charset="2"/>
              <a:buChar char="l"/>
              <a:tabLst/>
              <a:defRPr/>
            </a:pP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采用宽口径的金融研究范畴，可以理解为：凡涉及货币、信用、金融资产价格、金融市场及交易、金融机构及业务、金融总量与均衡、调控、监管、金融发展等所有活动的集合</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mn-lt"/>
            </a:endParaRPr>
          </a:p>
        </p:txBody>
      </p:sp>
      <p:sp>
        <p:nvSpPr>
          <p:cNvPr id="27" name="PA_文本框 37"/>
          <p:cNvSpPr txBox="1"/>
          <p:nvPr>
            <p:custDataLst>
              <p:tags r:id="rId2"/>
            </p:custDataLst>
          </p:nvPr>
        </p:nvSpPr>
        <p:spPr>
          <a:xfrm flipH="1">
            <a:off x="1495425" y="4375150"/>
            <a:ext cx="9710738" cy="977900"/>
          </a:xfrm>
          <a:prstGeom prst="rect">
            <a:avLst/>
          </a:prstGeom>
          <a:noFill/>
        </p:spPr>
        <p:txBody>
          <a:bodyPr>
            <a:spAutoFit/>
          </a:bodyPr>
          <a:lstStyle/>
          <a:p>
            <a:pPr marL="342900" marR="0" lvl="0" indent="-342900" algn="just" defTabSz="914400" rtl="0" eaLnBrk="0" fontAlgn="base" latinLnBrk="0" hangingPunct="0">
              <a:lnSpc>
                <a:spcPct val="120000"/>
              </a:lnSpc>
              <a:spcBef>
                <a:spcPct val="0"/>
              </a:spcBef>
              <a:spcAft>
                <a:spcPct val="0"/>
              </a:spcAft>
              <a:buClr>
                <a:srgbClr val="1F4779"/>
              </a:buClr>
              <a:buSzTx/>
              <a:buFont typeface="Wingdings" panose="05000000000000000000" pitchFamily="2" charset="2"/>
              <a:buChar char="l"/>
              <a:tabLst/>
              <a:defRPr/>
            </a:pP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宽口径的金融适应了我国目前以银行业为主体的金融体系结构和以货币资产为主体的金融资产结构，更加切合实际</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mn-lt"/>
            </a:endParaRPr>
          </a:p>
        </p:txBody>
      </p:sp>
      <p:sp>
        <p:nvSpPr>
          <p:cNvPr id="22" name="PA_文本框 37"/>
          <p:cNvSpPr txBox="1"/>
          <p:nvPr>
            <p:custDataLst>
              <p:tags r:id="rId3"/>
            </p:custDataLst>
          </p:nvPr>
        </p:nvSpPr>
        <p:spPr>
          <a:xfrm flipH="1">
            <a:off x="1495425" y="3409950"/>
            <a:ext cx="9710738" cy="941388"/>
          </a:xfrm>
          <a:prstGeom prst="rect">
            <a:avLst/>
          </a:prstGeom>
          <a:noFill/>
        </p:spPr>
        <p:txBody>
          <a:bodyPr>
            <a:spAutoFit/>
          </a:bodyPr>
          <a:lstStyle/>
          <a:p>
            <a:pPr marL="342900" marR="0" lvl="0" indent="-342900" algn="just" defTabSz="914400" rtl="0" eaLnBrk="0" fontAlgn="base" latinLnBrk="0" hangingPunct="0">
              <a:lnSpc>
                <a:spcPct val="120000"/>
              </a:lnSpc>
              <a:spcBef>
                <a:spcPct val="0"/>
              </a:spcBef>
              <a:spcAft>
                <a:spcPct val="0"/>
              </a:spcAft>
              <a:buClr>
                <a:srgbClr val="1F4779"/>
              </a:buClr>
              <a:buSzTx/>
              <a:buFont typeface="Wingdings" panose="05000000000000000000" pitchFamily="2" charset="2"/>
              <a:buChar char="l"/>
              <a:tabLst/>
              <a:defRPr/>
            </a:pP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宏观金融和微观金融、传统金融与现代金融、理论金融与应用金融、人文金融与数理金融的聚合体</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mn-lt"/>
            </a:endParaRPr>
          </a:p>
        </p:txBody>
      </p:sp>
      <p:grpSp>
        <p:nvGrpSpPr>
          <p:cNvPr id="33799" name="组合 25"/>
          <p:cNvGrpSpPr>
            <a:grpSpLocks/>
          </p:cNvGrpSpPr>
          <p:nvPr/>
        </p:nvGrpSpPr>
        <p:grpSpPr bwMode="auto">
          <a:xfrm>
            <a:off x="0" y="-158750"/>
            <a:ext cx="3362325" cy="115887"/>
            <a:chOff x="0" y="-158079"/>
            <a:chExt cx="3362179" cy="115147"/>
          </a:xfrm>
        </p:grpSpPr>
        <p:sp>
          <p:nvSpPr>
            <p:cNvPr id="29" name="矩形 28"/>
            <p:cNvSpPr/>
            <p:nvPr/>
          </p:nvSpPr>
          <p:spPr>
            <a:xfrm>
              <a:off x="1155650" y="-158079"/>
              <a:ext cx="1050879" cy="11199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30" name="矩形 29"/>
            <p:cNvSpPr/>
            <p:nvPr/>
          </p:nvSpPr>
          <p:spPr>
            <a:xfrm>
              <a:off x="2311300" y="-158079"/>
              <a:ext cx="1050879" cy="111992"/>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31" name="矩形 30"/>
            <p:cNvSpPr/>
            <p:nvPr/>
          </p:nvSpPr>
          <p:spPr>
            <a:xfrm>
              <a:off x="0" y="-154924"/>
              <a:ext cx="1050879" cy="111992"/>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grpSp>
      <p:sp>
        <p:nvSpPr>
          <p:cNvPr id="41" name="箭头: V 形 40"/>
          <p:cNvSpPr/>
          <p:nvPr/>
        </p:nvSpPr>
        <p:spPr>
          <a:xfrm>
            <a:off x="122238" y="6473825"/>
            <a:ext cx="273050" cy="27305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32" name="文本框 31"/>
          <p:cNvSpPr txBox="1"/>
          <p:nvPr/>
        </p:nvSpPr>
        <p:spPr>
          <a:xfrm>
            <a:off x="3975100" y="6283325"/>
            <a:ext cx="4241800" cy="600075"/>
          </a:xfrm>
          <a:prstGeom prst="rect">
            <a:avLst/>
          </a:prstGeom>
          <a:noFill/>
        </p:spPr>
        <p:txBody>
          <a:bodyPr anchor="ctr">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zh-CN" altLang="en-US" sz="2200" b="0" i="0" u="none" strike="noStrike" kern="1200" cap="none" spc="6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一、课程定位与逻辑框架</a:t>
            </a:r>
          </a:p>
        </p:txBody>
      </p:sp>
      <p:sp>
        <p:nvSpPr>
          <p:cNvPr id="19" name="MH_SubTitle_1"/>
          <p:cNvSpPr/>
          <p:nvPr>
            <p:custDataLst>
              <p:tags r:id="rId4"/>
            </p:custDataLst>
          </p:nvPr>
        </p:nvSpPr>
        <p:spPr>
          <a:xfrm>
            <a:off x="1050925" y="463550"/>
            <a:ext cx="5791200" cy="539750"/>
          </a:xfrm>
          <a:prstGeom prst="rect">
            <a:avLst/>
          </a:prstGeom>
        </p:spPr>
        <p:txBody>
          <a:bodyPr lIns="0" tIns="0" rIns="0" bIns="0" anchor="b"/>
          <a:lstStyle/>
          <a:p>
            <a:pPr marL="0" marR="0" lvl="0" indent="0" algn="l" defTabSz="914400" rtl="0" eaLnBrk="0" fontAlgn="base" latinLnBrk="0" hangingPunct="0">
              <a:lnSpc>
                <a:spcPct val="120000"/>
              </a:lnSpc>
              <a:spcBef>
                <a:spcPct val="0"/>
              </a:spcBef>
              <a:spcAft>
                <a:spcPct val="0"/>
              </a:spcAft>
              <a:buClrTx/>
              <a:buSzTx/>
              <a:buFontTx/>
              <a:buNone/>
              <a:tabLst/>
              <a:defRPr/>
            </a:pPr>
            <a:endParaRPr kumimoji="0" lang="en-US" altLang="zh-CN" sz="3200" b="1" i="0" u="none" strike="noStrike" kern="120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cs typeface="+mn-ea"/>
            </a:endParaRPr>
          </a:p>
          <a:p>
            <a:pPr marL="0" marR="0" lvl="0" indent="0" algn="l" defTabSz="914400" rtl="0" eaLnBrk="0" fontAlgn="base" latinLnBrk="0" hangingPunct="0">
              <a:lnSpc>
                <a:spcPct val="12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cs typeface="+mn-ea"/>
              </a:rPr>
              <a:t>（四）课程研究范畴与逻辑框架</a:t>
            </a:r>
            <a:endParaRPr kumimoji="0" lang="zh-CN" altLang="en-US" sz="3200" b="1" i="0" u="none" strike="noStrike" kern="120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3803" name="日期占位符 2"/>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fld id="{5BDD2E6A-CBFF-4534-AD05-6AB792A0B148}" type="datetime1">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t>2024/2/25</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
        <p:nvSpPr>
          <p:cNvPr id="33804" name="灯片编号占位符 3"/>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D82D785C-9E5B-4AAD-AD86-AFEA43601DC0}"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25</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cxnSp>
        <p:nvCxnSpPr>
          <p:cNvPr id="33805" name="直接连接符 4"/>
          <p:cNvCxnSpPr>
            <a:cxnSpLocks noChangeShapeType="1"/>
          </p:cNvCxnSpPr>
          <p:nvPr/>
        </p:nvCxnSpPr>
        <p:spPr bwMode="auto">
          <a:xfrm>
            <a:off x="381000" y="1243013"/>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3806" name="组合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031920"/>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27"/>
          <p:cNvSpPr>
            <a:spLocks noChangeArrowheads="1"/>
          </p:cNvSpPr>
          <p:nvPr/>
        </p:nvSpPr>
        <p:spPr bwMode="auto">
          <a:xfrm>
            <a:off x="3529013" y="2668588"/>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fr-CA" sz="1800" b="0" i="0" u="none" strike="noStrike" kern="1200" cap="none" spc="0" normalizeH="0" baseline="0" noProof="1">
              <a:ln>
                <a:noFill/>
              </a:ln>
              <a:solidFill>
                <a:srgbClr val="000000"/>
              </a:solidFill>
              <a:effectLst/>
              <a:uLnTx/>
              <a:uFillTx/>
              <a:latin typeface="微软雅黑" pitchFamily="34" charset="-122"/>
              <a:ea typeface="微软雅黑" pitchFamily="34" charset="-122"/>
              <a:cs typeface="+mn-cs"/>
            </a:endParaRPr>
          </a:p>
        </p:txBody>
      </p:sp>
      <p:sp>
        <p:nvSpPr>
          <p:cNvPr id="2" name="矩形 1"/>
          <p:cNvSpPr/>
          <p:nvPr/>
        </p:nvSpPr>
        <p:spPr>
          <a:xfrm>
            <a:off x="792163" y="1262063"/>
            <a:ext cx="9780587" cy="579437"/>
          </a:xfrm>
          <a:prstGeom prst="rect">
            <a:avLst/>
          </a:prstGeom>
        </p:spPr>
        <p:txBody>
          <a:bodyPr>
            <a:spAutoFit/>
          </a:bodyPr>
          <a:lstStyle/>
          <a:p>
            <a:pPr marL="0" marR="0" lvl="0" indent="0" algn="just" defTabSz="914400" rtl="0" eaLnBrk="0" fontAlgn="base" latinLnBrk="0" hangingPunct="0">
              <a:lnSpc>
                <a:spcPct val="12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a:t>
            </a:r>
            <a:r>
              <a:rPr kumimoji="0" lang="zh-CN" altLang="en-US"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金融学</a:t>
            </a:r>
            <a:r>
              <a:rPr kumimoji="0" lang="en-US" altLang="zh-CN"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a:t>
            </a:r>
            <a:r>
              <a:rPr kumimoji="0" lang="zh-CN" altLang="en-US"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的研究范畴：涵盖</a:t>
            </a:r>
            <a:r>
              <a:rPr kumimoji="0" lang="zh-CN" altLang="zh-CN"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现代金融体系的</a:t>
            </a:r>
            <a:r>
              <a:rPr kumimoji="0" lang="zh-CN" altLang="en-US"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所有</a:t>
            </a:r>
            <a:r>
              <a:rPr kumimoji="0" lang="zh-CN" altLang="zh-CN" sz="2800" b="1"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cs"/>
              </a:rPr>
              <a:t>构成要素</a:t>
            </a:r>
            <a:endParaRPr kumimoji="0" lang="zh-CN" altLang="en-US" sz="2800" b="0" i="0" u="none" strike="noStrike" kern="1200" cap="none" spc="0" normalizeH="0" baseline="0" noProof="0" dirty="0">
              <a:ln>
                <a:noFill/>
              </a:ln>
              <a:solidFill>
                <a:srgbClr val="ED7D31"/>
              </a:solidFill>
              <a:effectLst/>
              <a:uLnTx/>
              <a:uFillTx/>
              <a:latin typeface="华文新魏" panose="02010800040101010101" pitchFamily="2" charset="-122"/>
              <a:ea typeface="华文新魏" panose="02010800040101010101" pitchFamily="2" charset="-122"/>
              <a:cs typeface="+mn-ea"/>
              <a:sym typeface="+mn-lt"/>
            </a:endParaRPr>
          </a:p>
        </p:txBody>
      </p:sp>
      <p:sp>
        <p:nvSpPr>
          <p:cNvPr id="23" name="PA_文本框 37"/>
          <p:cNvSpPr txBox="1"/>
          <p:nvPr>
            <p:custDataLst>
              <p:tags r:id="rId1"/>
            </p:custDataLst>
          </p:nvPr>
        </p:nvSpPr>
        <p:spPr>
          <a:xfrm flipH="1">
            <a:off x="1495425" y="2000250"/>
            <a:ext cx="10342563" cy="498475"/>
          </a:xfrm>
          <a:prstGeom prst="rect">
            <a:avLst/>
          </a:prstGeom>
          <a:noFill/>
        </p:spPr>
        <p:txBody>
          <a:bodyPr>
            <a:spAutoFit/>
          </a:bodyPr>
          <a:lstStyle/>
          <a:p>
            <a:pPr marL="342900" marR="0" lvl="0" indent="-342900" algn="just" defTabSz="914400" rtl="0" eaLnBrk="0" fontAlgn="base" latinLnBrk="0" hangingPunct="0">
              <a:lnSpc>
                <a:spcPct val="120000"/>
              </a:lnSpc>
              <a:spcBef>
                <a:spcPct val="0"/>
              </a:spcBef>
              <a:spcAft>
                <a:spcPct val="0"/>
              </a:spcAft>
              <a:buClr>
                <a:srgbClr val="1F4779"/>
              </a:buClr>
              <a:buSzTx/>
              <a:buFont typeface="Wingdings" panose="05000000000000000000" pitchFamily="2" charset="2"/>
              <a:buChar char="l"/>
              <a:tabLst/>
              <a:defRPr/>
            </a:pP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由货币制度所规范的货币流通、货币供求与汇率</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mn-lt"/>
            </a:endParaRPr>
          </a:p>
        </p:txBody>
      </p:sp>
      <p:sp>
        <p:nvSpPr>
          <p:cNvPr id="27" name="PA_文本框 37"/>
          <p:cNvSpPr txBox="1"/>
          <p:nvPr>
            <p:custDataLst>
              <p:tags r:id="rId2"/>
            </p:custDataLst>
          </p:nvPr>
        </p:nvSpPr>
        <p:spPr>
          <a:xfrm flipH="1">
            <a:off x="1495425" y="4806950"/>
            <a:ext cx="10117138" cy="496888"/>
          </a:xfrm>
          <a:prstGeom prst="rect">
            <a:avLst/>
          </a:prstGeom>
          <a:noFill/>
        </p:spPr>
        <p:txBody>
          <a:bodyPr>
            <a:spAutoFit/>
          </a:bodyPr>
          <a:lstStyle/>
          <a:p>
            <a:pPr marL="342900" marR="0" lvl="0" indent="-342900" algn="just" defTabSz="914400" rtl="0" eaLnBrk="0" fontAlgn="base" latinLnBrk="0" hangingPunct="0">
              <a:lnSpc>
                <a:spcPct val="120000"/>
              </a:lnSpc>
              <a:spcBef>
                <a:spcPct val="0"/>
              </a:spcBef>
              <a:spcAft>
                <a:spcPct val="0"/>
              </a:spcAft>
              <a:buClr>
                <a:srgbClr val="1F4779"/>
              </a:buClr>
              <a:buSzTx/>
              <a:buFont typeface="Wingdings" panose="05000000000000000000" pitchFamily="2" charset="2"/>
              <a:buChar char="l"/>
              <a:tabLst/>
              <a:defRPr/>
            </a:pPr>
            <a:r>
              <a:rPr kumimoji="0" lang="zh-CN" altLang="zh-CN"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金融</a:t>
            </a: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供求</a:t>
            </a:r>
            <a:r>
              <a:rPr kumimoji="0" lang="zh-CN" altLang="zh-CN"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总量</a:t>
            </a: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与均衡、货币政策</a:t>
            </a:r>
            <a:r>
              <a:rPr kumimoji="0" lang="zh-CN" altLang="zh-CN"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a:t>
            </a: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金融</a:t>
            </a:r>
            <a:r>
              <a:rPr kumimoji="0" lang="zh-CN" altLang="zh-CN"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监</a:t>
            </a: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管</a:t>
            </a:r>
            <a:r>
              <a:rPr kumimoji="0" lang="zh-CN" altLang="zh-CN"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与</a:t>
            </a: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金融发展</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mn-lt"/>
            </a:endParaRPr>
          </a:p>
        </p:txBody>
      </p:sp>
      <p:sp>
        <p:nvSpPr>
          <p:cNvPr id="22" name="PA_文本框 37"/>
          <p:cNvSpPr txBox="1"/>
          <p:nvPr>
            <p:custDataLst>
              <p:tags r:id="rId3"/>
            </p:custDataLst>
          </p:nvPr>
        </p:nvSpPr>
        <p:spPr>
          <a:xfrm flipH="1">
            <a:off x="1495425" y="2479675"/>
            <a:ext cx="9710738" cy="941388"/>
          </a:xfrm>
          <a:prstGeom prst="rect">
            <a:avLst/>
          </a:prstGeom>
          <a:noFill/>
        </p:spPr>
        <p:txBody>
          <a:bodyPr>
            <a:spAutoFit/>
          </a:bodyPr>
          <a:lstStyle/>
          <a:p>
            <a:pPr marL="342900" marR="0" lvl="0" indent="-342900" algn="just" defTabSz="914400" rtl="0" eaLnBrk="0" fontAlgn="base" latinLnBrk="0" hangingPunct="0">
              <a:lnSpc>
                <a:spcPct val="120000"/>
              </a:lnSpc>
              <a:spcBef>
                <a:spcPct val="0"/>
              </a:spcBef>
              <a:spcAft>
                <a:spcPct val="0"/>
              </a:spcAft>
              <a:buClr>
                <a:srgbClr val="1F4779"/>
              </a:buClr>
              <a:buSzTx/>
              <a:buFont typeface="Wingdings" panose="05000000000000000000" pitchFamily="2" charset="2"/>
              <a:buChar char="l"/>
              <a:tabLst/>
              <a:defRPr/>
            </a:pP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由信用活动引起的债权债务或所有权关系及其各种信用形式、金融工具交易与利率等金融价格</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mn-lt"/>
            </a:endParaRPr>
          </a:p>
        </p:txBody>
      </p:sp>
      <p:sp>
        <p:nvSpPr>
          <p:cNvPr id="29" name="PA_文本框 37"/>
          <p:cNvSpPr txBox="1"/>
          <p:nvPr>
            <p:custDataLst>
              <p:tags r:id="rId4"/>
            </p:custDataLst>
          </p:nvPr>
        </p:nvSpPr>
        <p:spPr>
          <a:xfrm flipH="1">
            <a:off x="1495425" y="3403600"/>
            <a:ext cx="10117138" cy="498475"/>
          </a:xfrm>
          <a:prstGeom prst="rect">
            <a:avLst/>
          </a:prstGeom>
          <a:noFill/>
        </p:spPr>
        <p:txBody>
          <a:bodyPr>
            <a:spAutoFit/>
          </a:bodyPr>
          <a:lstStyle/>
          <a:p>
            <a:pPr marL="342900" marR="0" lvl="0" indent="-342900" algn="just" defTabSz="914400" rtl="0" eaLnBrk="0" fontAlgn="base" latinLnBrk="0" hangingPunct="0">
              <a:lnSpc>
                <a:spcPct val="120000"/>
              </a:lnSpc>
              <a:spcBef>
                <a:spcPct val="0"/>
              </a:spcBef>
              <a:spcAft>
                <a:spcPct val="0"/>
              </a:spcAft>
              <a:buClr>
                <a:srgbClr val="1F4779"/>
              </a:buClr>
              <a:buSzTx/>
              <a:buFont typeface="Wingdings" panose="05000000000000000000" pitchFamily="2" charset="2"/>
              <a:buChar char="l"/>
              <a:tabLst/>
              <a:defRPr/>
            </a:pP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以金融机构（存款性公司和其他金融公司）为载体的金融产业</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mn-lt"/>
            </a:endParaRPr>
          </a:p>
        </p:txBody>
      </p:sp>
      <p:sp>
        <p:nvSpPr>
          <p:cNvPr id="30" name="PA_文本框 37"/>
          <p:cNvSpPr txBox="1"/>
          <p:nvPr>
            <p:custDataLst>
              <p:tags r:id="rId5"/>
            </p:custDataLst>
          </p:nvPr>
        </p:nvSpPr>
        <p:spPr>
          <a:xfrm flipH="1">
            <a:off x="1495425" y="3883025"/>
            <a:ext cx="9710738" cy="941388"/>
          </a:xfrm>
          <a:prstGeom prst="rect">
            <a:avLst/>
          </a:prstGeom>
          <a:noFill/>
        </p:spPr>
        <p:txBody>
          <a:bodyPr>
            <a:spAutoFit/>
          </a:bodyPr>
          <a:lstStyle/>
          <a:p>
            <a:pPr marL="342900" marR="0" lvl="0" indent="-342900" algn="just" defTabSz="914400" rtl="0" eaLnBrk="0" fontAlgn="base" latinLnBrk="0" hangingPunct="0">
              <a:lnSpc>
                <a:spcPct val="120000"/>
              </a:lnSpc>
              <a:spcBef>
                <a:spcPct val="0"/>
              </a:spcBef>
              <a:spcAft>
                <a:spcPct val="0"/>
              </a:spcAft>
              <a:buClr>
                <a:srgbClr val="1F4779"/>
              </a:buClr>
              <a:buSzTx/>
              <a:buFont typeface="Wingdings" panose="05000000000000000000" pitchFamily="2" charset="2"/>
              <a:buChar char="l"/>
              <a:tabLst/>
              <a:defRPr/>
            </a:pP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以金融市场（货币市场、资本市场、外汇市场，保险市场，衍生性金融工具市场，黄金市场等）为空间的金融活动</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mn-lt"/>
            </a:endParaRPr>
          </a:p>
        </p:txBody>
      </p:sp>
      <p:grpSp>
        <p:nvGrpSpPr>
          <p:cNvPr id="34825" name="组合 25"/>
          <p:cNvGrpSpPr>
            <a:grpSpLocks/>
          </p:cNvGrpSpPr>
          <p:nvPr/>
        </p:nvGrpSpPr>
        <p:grpSpPr bwMode="auto">
          <a:xfrm>
            <a:off x="0" y="-158750"/>
            <a:ext cx="3362325" cy="115887"/>
            <a:chOff x="0" y="-158079"/>
            <a:chExt cx="3362179" cy="115147"/>
          </a:xfrm>
        </p:grpSpPr>
        <p:sp>
          <p:nvSpPr>
            <p:cNvPr id="31" name="矩形 30"/>
            <p:cNvSpPr/>
            <p:nvPr/>
          </p:nvSpPr>
          <p:spPr>
            <a:xfrm>
              <a:off x="1155650" y="-158079"/>
              <a:ext cx="1050879" cy="11199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38" name="矩形 37"/>
            <p:cNvSpPr/>
            <p:nvPr/>
          </p:nvSpPr>
          <p:spPr>
            <a:xfrm>
              <a:off x="2311300" y="-158079"/>
              <a:ext cx="1050879" cy="111992"/>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
          <p:nvSpPr>
            <p:cNvPr id="39" name="矩形 38"/>
            <p:cNvSpPr/>
            <p:nvPr/>
          </p:nvSpPr>
          <p:spPr>
            <a:xfrm>
              <a:off x="0" y="-154924"/>
              <a:ext cx="1050879" cy="111992"/>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a:cs typeface="+mn-cs"/>
              </a:endParaRPr>
            </a:p>
          </p:txBody>
        </p:sp>
      </p:grpSp>
      <p:sp>
        <p:nvSpPr>
          <p:cNvPr id="32" name="文本框 31"/>
          <p:cNvSpPr txBox="1"/>
          <p:nvPr/>
        </p:nvSpPr>
        <p:spPr>
          <a:xfrm>
            <a:off x="3975100" y="6283325"/>
            <a:ext cx="4241800" cy="600075"/>
          </a:xfrm>
          <a:prstGeom prst="rect">
            <a:avLst/>
          </a:prstGeom>
          <a:noFill/>
        </p:spPr>
        <p:txBody>
          <a:bodyPr anchor="ctr">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zh-CN" altLang="en-US" sz="2200" b="0" i="0" u="none" strike="noStrike" kern="1200" cap="none" spc="6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一、课程定位与逻辑框架</a:t>
            </a:r>
          </a:p>
        </p:txBody>
      </p:sp>
      <p:sp>
        <p:nvSpPr>
          <p:cNvPr id="33" name="MH_SubTitle_1"/>
          <p:cNvSpPr/>
          <p:nvPr>
            <p:custDataLst>
              <p:tags r:id="rId6"/>
            </p:custDataLst>
          </p:nvPr>
        </p:nvSpPr>
        <p:spPr>
          <a:xfrm>
            <a:off x="1079500" y="523875"/>
            <a:ext cx="5791200" cy="539750"/>
          </a:xfrm>
          <a:prstGeom prst="rect">
            <a:avLst/>
          </a:prstGeom>
        </p:spPr>
        <p:txBody>
          <a:bodyPr lIns="0" tIns="0" rIns="0" bIns="0" anchor="b"/>
          <a:lstStyle/>
          <a:p>
            <a:pPr marL="0" marR="0" lvl="0" indent="0" algn="l" defTabSz="914400" rtl="0" eaLnBrk="0" fontAlgn="base" latinLnBrk="0" hangingPunct="0">
              <a:lnSpc>
                <a:spcPct val="120000"/>
              </a:lnSpc>
              <a:spcBef>
                <a:spcPct val="0"/>
              </a:spcBef>
              <a:spcAft>
                <a:spcPct val="0"/>
              </a:spcAft>
              <a:buClrTx/>
              <a:buSzTx/>
              <a:buFontTx/>
              <a:buNone/>
              <a:tabLst/>
              <a:defRPr/>
            </a:pPr>
            <a:endParaRPr kumimoji="0" lang="en-US" altLang="zh-CN" sz="3200" b="1" i="0" u="none" strike="noStrike" kern="120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cs typeface="+mn-ea"/>
            </a:endParaRPr>
          </a:p>
          <a:p>
            <a:pPr marL="0" marR="0" lvl="0" indent="0" algn="l" defTabSz="914400" rtl="0" eaLnBrk="0" fontAlgn="base" latinLnBrk="0" hangingPunct="0">
              <a:lnSpc>
                <a:spcPct val="12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cs typeface="+mn-ea"/>
              </a:rPr>
              <a:t>（四）课程研究范畴与逻辑框架</a:t>
            </a:r>
            <a:endParaRPr kumimoji="0" lang="zh-CN" altLang="en-US" sz="3200" b="1" i="0" u="none" strike="noStrike" kern="120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4828" name="日期占位符 2"/>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fld id="{D0D6FBFC-ACC3-4293-B0BB-4A74C867CB7D}" type="datetime1">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t>2024/2/25</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
        <p:nvSpPr>
          <p:cNvPr id="34829" name="灯片编号占位符 3"/>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156C34F8-285B-447C-9274-B36E17512E27}"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26</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cxnSp>
        <p:nvCxnSpPr>
          <p:cNvPr id="34830" name="直接连接符 4"/>
          <p:cNvCxnSpPr>
            <a:cxnSpLocks noChangeShapeType="1"/>
          </p:cNvCxnSpPr>
          <p:nvPr/>
        </p:nvCxnSpPr>
        <p:spPr bwMode="auto">
          <a:xfrm>
            <a:off x="381000" y="1243013"/>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4831" name="组合 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645790"/>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842" name="直接连接符 4"/>
          <p:cNvCxnSpPr>
            <a:cxnSpLocks noChangeShapeType="1"/>
          </p:cNvCxnSpPr>
          <p:nvPr/>
        </p:nvCxnSpPr>
        <p:spPr bwMode="auto">
          <a:xfrm>
            <a:off x="381000" y="1243013"/>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sp>
        <p:nvSpPr>
          <p:cNvPr id="35843" name="文本框 12"/>
          <p:cNvSpPr txBox="1">
            <a:spLocks noChangeArrowheads="1"/>
          </p:cNvSpPr>
          <p:nvPr/>
        </p:nvSpPr>
        <p:spPr bwMode="auto">
          <a:xfrm>
            <a:off x="1001713" y="354013"/>
            <a:ext cx="610235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zh-CN" altLang="en-US" sz="3200" b="1" i="0" u="none" strike="noStrike" kern="1200" cap="none" spc="0" normalizeH="0" baseline="0" noProof="0">
                <a:ln>
                  <a:noFill/>
                </a:ln>
                <a:solidFill>
                  <a:srgbClr val="1F4E79"/>
                </a:solidFill>
                <a:effectLst/>
                <a:uLnTx/>
                <a:uFillTx/>
                <a:latin typeface="微软雅黑" pitchFamily="34" charset="-122"/>
                <a:ea typeface="微软雅黑" pitchFamily="34" charset="-122"/>
                <a:cs typeface="宋体" pitchFamily="2" charset="-122"/>
              </a:rPr>
              <a:t>（五）金融学课程的性质</a:t>
            </a:r>
          </a:p>
        </p:txBody>
      </p:sp>
      <p:sp>
        <p:nvSpPr>
          <p:cNvPr id="35844" name="矩形 1"/>
          <p:cNvSpPr>
            <a:spLocks noChangeArrowheads="1"/>
          </p:cNvSpPr>
          <p:nvPr/>
        </p:nvSpPr>
        <p:spPr bwMode="auto">
          <a:xfrm>
            <a:off x="830263" y="2562225"/>
            <a:ext cx="4697412" cy="3006725"/>
          </a:xfrm>
          <a:prstGeom prst="rect">
            <a:avLst/>
          </a:prstGeom>
          <a:noFill/>
          <a:ln w="12700">
            <a:solidFill>
              <a:srgbClr val="A6A6A6"/>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pitchFamily="34" charset="0"/>
              <a:ea typeface="宋体" pitchFamily="2" charset="-122"/>
              <a:cs typeface="+mn-cs"/>
            </a:endParaRPr>
          </a:p>
        </p:txBody>
      </p:sp>
      <p:sp>
        <p:nvSpPr>
          <p:cNvPr id="35845" name="圆角矩形 42"/>
          <p:cNvSpPr>
            <a:spLocks noChangeArrowheads="1"/>
          </p:cNvSpPr>
          <p:nvPr/>
        </p:nvSpPr>
        <p:spPr bwMode="auto">
          <a:xfrm>
            <a:off x="1751013" y="2314575"/>
            <a:ext cx="2811462" cy="495300"/>
          </a:xfrm>
          <a:prstGeom prst="roundRect">
            <a:avLst>
              <a:gd name="adj" fmla="val 16667"/>
            </a:avLst>
          </a:prstGeom>
          <a:solidFill>
            <a:srgbClr val="269F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zh-CN" sz="18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 </a:t>
            </a:r>
            <a:r>
              <a:rPr kumimoji="0" lang="zh-CN" altLang="en-US" sz="18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金融学的性质</a:t>
            </a:r>
          </a:p>
        </p:txBody>
      </p:sp>
      <p:sp>
        <p:nvSpPr>
          <p:cNvPr id="35846" name="矩形 43"/>
          <p:cNvSpPr>
            <a:spLocks noChangeArrowheads="1"/>
          </p:cNvSpPr>
          <p:nvPr/>
        </p:nvSpPr>
        <p:spPr bwMode="auto">
          <a:xfrm>
            <a:off x="955675" y="3341688"/>
            <a:ext cx="72136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22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货币、金融与投资的原理性课程</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22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宏观金融与微观金融相结合的课程</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22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经济、管理类各专业的基础课</a:t>
            </a:r>
          </a:p>
        </p:txBody>
      </p:sp>
      <p:sp>
        <p:nvSpPr>
          <p:cNvPr id="35847" name="矩形 1"/>
          <p:cNvSpPr>
            <a:spLocks noChangeArrowheads="1"/>
          </p:cNvSpPr>
          <p:nvPr/>
        </p:nvSpPr>
        <p:spPr bwMode="auto">
          <a:xfrm>
            <a:off x="6045200" y="2562225"/>
            <a:ext cx="4697413" cy="3006725"/>
          </a:xfrm>
          <a:prstGeom prst="rect">
            <a:avLst/>
          </a:prstGeom>
          <a:noFill/>
          <a:ln w="12700">
            <a:solidFill>
              <a:srgbClr val="A6A6A6"/>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pitchFamily="34" charset="0"/>
              <a:ea typeface="宋体" pitchFamily="2" charset="-122"/>
              <a:cs typeface="+mn-cs"/>
            </a:endParaRPr>
          </a:p>
        </p:txBody>
      </p:sp>
      <p:sp>
        <p:nvSpPr>
          <p:cNvPr id="35848" name="圆角矩形 42"/>
          <p:cNvSpPr>
            <a:spLocks noChangeArrowheads="1"/>
          </p:cNvSpPr>
          <p:nvPr/>
        </p:nvSpPr>
        <p:spPr bwMode="auto">
          <a:xfrm>
            <a:off x="6965950" y="2314575"/>
            <a:ext cx="2813050" cy="495300"/>
          </a:xfrm>
          <a:prstGeom prst="roundRect">
            <a:avLst>
              <a:gd name="adj" fmla="val 16667"/>
            </a:avLst>
          </a:prstGeom>
          <a:solidFill>
            <a:srgbClr val="269F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zh-CN" sz="18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 </a:t>
            </a:r>
            <a:r>
              <a:rPr kumimoji="0" lang="zh-CN" altLang="en-US" sz="18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金融学的核心问题</a:t>
            </a:r>
          </a:p>
        </p:txBody>
      </p:sp>
      <p:sp>
        <p:nvSpPr>
          <p:cNvPr id="35849" name="矩形 1"/>
          <p:cNvSpPr>
            <a:spLocks noChangeArrowheads="1"/>
          </p:cNvSpPr>
          <p:nvPr/>
        </p:nvSpPr>
        <p:spPr bwMode="auto">
          <a:xfrm>
            <a:off x="6096000" y="3450904"/>
            <a:ext cx="60960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22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宏观金融：均衡（内部、外部）</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22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微观金融：配置资本（时间、风险）</a:t>
            </a:r>
          </a:p>
        </p:txBody>
      </p:sp>
      <p:sp>
        <p:nvSpPr>
          <p:cNvPr id="35850"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fld id="{FF8F52B2-0819-47EA-8E26-7457FD1729E0}" type="datetime1">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t>2024/2/25</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
        <p:nvSpPr>
          <p:cNvPr id="35851"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44E9E706-8105-4DE3-A78F-4608BBBF043D}"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27</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pic>
        <p:nvPicPr>
          <p:cNvPr id="35852"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449498"/>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37890"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pitchFamily="34" charset="0"/>
              <a:ea typeface="宋体" pitchFamily="2" charset="-122"/>
              <a:cs typeface="+mn-cs"/>
            </a:endParaRPr>
          </a:p>
        </p:txBody>
      </p:sp>
      <p:pic>
        <p:nvPicPr>
          <p:cNvPr id="37891"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文本框 25"/>
          <p:cNvSpPr txBox="1">
            <a:spLocks noChangeArrowheads="1"/>
          </p:cNvSpPr>
          <p:nvPr/>
        </p:nvSpPr>
        <p:spPr bwMode="auto">
          <a:xfrm>
            <a:off x="3028950" y="3005138"/>
            <a:ext cx="8912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zh-CN" sz="48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a:t>
            </a:r>
            <a:r>
              <a:rPr kumimoji="0" lang="zh-CN" altLang="en-US" sz="48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金融学</a:t>
            </a:r>
            <a:r>
              <a:rPr kumimoji="0" lang="en-US" altLang="zh-CN" sz="48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a:t>
            </a:r>
            <a:r>
              <a:rPr kumimoji="0" lang="zh-CN" altLang="en-US" sz="48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的内容与教学安排</a:t>
            </a:r>
          </a:p>
        </p:txBody>
      </p:sp>
      <p:sp>
        <p:nvSpPr>
          <p:cNvPr id="37893"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zh-CN" sz="66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Part 03</a:t>
            </a:r>
            <a:endParaRPr kumimoji="0" lang="zh-CN" altLang="en-US" sz="66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37894"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fld id="{5286801B-458D-466E-9E31-EED292C15FCF}" type="datetime1">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t>2024/2/25</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
        <p:nvSpPr>
          <p:cNvPr id="37895"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A42C8410-A4F7-4981-AEE6-E08FEA44D551}"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28</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2473939653"/>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91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8915"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文本框 12"/>
          <p:cNvSpPr txBox="1">
            <a:spLocks noChangeArrowheads="1"/>
          </p:cNvSpPr>
          <p:nvPr/>
        </p:nvSpPr>
        <p:spPr bwMode="auto">
          <a:xfrm>
            <a:off x="749300" y="249238"/>
            <a:ext cx="61023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zh-CN" altLang="en-US" sz="3200" b="1" i="0" u="none" strike="noStrike" kern="1200" cap="none" spc="0" normalizeH="0" baseline="0" noProof="0">
                <a:ln>
                  <a:noFill/>
                </a:ln>
                <a:solidFill>
                  <a:srgbClr val="595959"/>
                </a:solidFill>
                <a:effectLst/>
                <a:uLnTx/>
                <a:uFillTx/>
                <a:latin typeface="微软雅黑" pitchFamily="34" charset="-122"/>
                <a:ea typeface="微软雅黑" pitchFamily="34" charset="-122"/>
                <a:cs typeface="+mn-cs"/>
              </a:rPr>
              <a:t>金融学的内容与结构</a:t>
            </a:r>
          </a:p>
        </p:txBody>
      </p:sp>
      <p:sp>
        <p:nvSpPr>
          <p:cNvPr id="38917" name="灯片编号占位符 5"/>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8ED512DF-4B55-45AF-ABA8-63FFA4570A38}" type="slidenum">
              <a:rPr kumimoji="0" lang="en-US" altLang="en-US" sz="1200" b="0" i="0" u="none" strike="noStrike" kern="1200" cap="none" spc="0" normalizeH="0" baseline="0" noProof="0" smtClean="0">
                <a:ln>
                  <a:noFill/>
                </a:ln>
                <a:solidFill>
                  <a:srgbClr val="000000"/>
                </a:solidFill>
                <a:effectLst/>
                <a:uLnTx/>
                <a:uFillTx/>
                <a:latin typeface="Garamond" pitchFamily="18"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29</a:t>
            </a:fld>
            <a:endParaRPr kumimoji="0" lang="en-US" altLang="en-US" sz="1200" b="0" i="0" u="none" strike="noStrike" kern="1200" cap="none" spc="0" normalizeH="0" baseline="0" noProof="0" smtClean="0">
              <a:ln>
                <a:noFill/>
              </a:ln>
              <a:solidFill>
                <a:srgbClr val="000000"/>
              </a:solidFill>
              <a:effectLst/>
              <a:uLnTx/>
              <a:uFillTx/>
              <a:latin typeface="Garamond" pitchFamily="18" charset="0"/>
              <a:ea typeface="宋体" pitchFamily="2" charset="-122"/>
              <a:cs typeface="+mn-cs"/>
            </a:endParaRPr>
          </a:p>
        </p:txBody>
      </p:sp>
      <p:sp>
        <p:nvSpPr>
          <p:cNvPr id="14" name="AutoShape 2"/>
          <p:cNvSpPr>
            <a:spLocks noChangeArrowheads="1"/>
          </p:cNvSpPr>
          <p:nvPr/>
        </p:nvSpPr>
        <p:spPr bwMode="auto">
          <a:xfrm>
            <a:off x="2027238" y="1277938"/>
            <a:ext cx="8137525" cy="5113337"/>
          </a:xfrm>
          <a:prstGeom prst="horizontalScroll">
            <a:avLst>
              <a:gd name="adj" fmla="val 4875"/>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15" name="Oval 3"/>
          <p:cNvSpPr>
            <a:spLocks noChangeArrowheads="1"/>
          </p:cNvSpPr>
          <p:nvPr/>
        </p:nvSpPr>
        <p:spPr bwMode="auto">
          <a:xfrm>
            <a:off x="3792538" y="1412875"/>
            <a:ext cx="5486400" cy="4953000"/>
          </a:xfrm>
          <a:prstGeom prst="ellipse">
            <a:avLst/>
          </a:prstGeom>
          <a:solidFill>
            <a:schemeClr val="accent1"/>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38920" name="Text Box 4"/>
          <p:cNvSpPr txBox="1">
            <a:spLocks noChangeArrowheads="1"/>
          </p:cNvSpPr>
          <p:nvPr/>
        </p:nvSpPr>
        <p:spPr bwMode="auto">
          <a:xfrm>
            <a:off x="3048000" y="7620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zh-CN" sz="24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endParaRPr>
          </a:p>
        </p:txBody>
      </p:sp>
      <p:sp>
        <p:nvSpPr>
          <p:cNvPr id="17" name="Oval 6"/>
          <p:cNvSpPr>
            <a:spLocks noChangeArrowheads="1"/>
          </p:cNvSpPr>
          <p:nvPr/>
        </p:nvSpPr>
        <p:spPr bwMode="auto">
          <a:xfrm>
            <a:off x="4511675" y="2060575"/>
            <a:ext cx="4114800" cy="3733800"/>
          </a:xfrm>
          <a:prstGeom prst="ellipse">
            <a:avLst/>
          </a:prstGeom>
          <a:solidFill>
            <a:schemeClr val="accent1">
              <a:lumMod val="60000"/>
              <a:lumOff val="40000"/>
            </a:schemeClr>
          </a:solidFill>
          <a:ln w="9525">
            <a:solidFill>
              <a:schemeClr val="tx1"/>
            </a:solidFill>
            <a:round/>
            <a:headEnd/>
            <a:tailEnd/>
          </a:ln>
          <a:effectLst/>
        </p:spPr>
        <p:txBody>
          <a:bodyPr wrap="none"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8" name="Line 7"/>
          <p:cNvSpPr>
            <a:spLocks noChangeShapeType="1"/>
          </p:cNvSpPr>
          <p:nvPr/>
        </p:nvSpPr>
        <p:spPr bwMode="auto">
          <a:xfrm flipV="1">
            <a:off x="4876800" y="5029200"/>
            <a:ext cx="3352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9" name="Line 8"/>
          <p:cNvSpPr>
            <a:spLocks noChangeShapeType="1"/>
          </p:cNvSpPr>
          <p:nvPr/>
        </p:nvSpPr>
        <p:spPr bwMode="auto">
          <a:xfrm flipV="1">
            <a:off x="4876800" y="2057400"/>
            <a:ext cx="1676400" cy="2971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0" name="Line 9"/>
          <p:cNvSpPr>
            <a:spLocks noChangeShapeType="1"/>
          </p:cNvSpPr>
          <p:nvPr/>
        </p:nvSpPr>
        <p:spPr bwMode="auto">
          <a:xfrm>
            <a:off x="6553200" y="2057400"/>
            <a:ext cx="1676400" cy="2971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1" name="Line 10"/>
          <p:cNvSpPr>
            <a:spLocks noChangeShapeType="1"/>
          </p:cNvSpPr>
          <p:nvPr/>
        </p:nvSpPr>
        <p:spPr bwMode="auto">
          <a:xfrm>
            <a:off x="5867400" y="3276600"/>
            <a:ext cx="1371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2" name="Line 11"/>
          <p:cNvSpPr>
            <a:spLocks noChangeShapeType="1"/>
          </p:cNvSpPr>
          <p:nvPr/>
        </p:nvSpPr>
        <p:spPr bwMode="auto">
          <a:xfrm>
            <a:off x="5410200" y="4114800"/>
            <a:ext cx="2286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3" name="Text Box 12"/>
          <p:cNvSpPr txBox="1">
            <a:spLocks noChangeArrowheads="1"/>
          </p:cNvSpPr>
          <p:nvPr/>
        </p:nvSpPr>
        <p:spPr bwMode="auto">
          <a:xfrm>
            <a:off x="6096000" y="2743200"/>
            <a:ext cx="838200" cy="338138"/>
          </a:xfrm>
          <a:prstGeom prst="rect">
            <a:avLst/>
          </a:prstGeom>
          <a:solidFill>
            <a:schemeClr val="accent6">
              <a:lumMod val="60000"/>
              <a:lumOff val="40000"/>
            </a:schemeClr>
          </a:solidFill>
          <a:ln>
            <a:noFill/>
          </a:ln>
          <a:effec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zh-CN" altLang="en-US" sz="16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央行</a:t>
            </a:r>
          </a:p>
        </p:txBody>
      </p:sp>
      <p:sp>
        <p:nvSpPr>
          <p:cNvPr id="24" name="Text Box 13"/>
          <p:cNvSpPr txBox="1">
            <a:spLocks noChangeArrowheads="1"/>
          </p:cNvSpPr>
          <p:nvPr/>
        </p:nvSpPr>
        <p:spPr bwMode="auto">
          <a:xfrm>
            <a:off x="6748463" y="3352800"/>
            <a:ext cx="430212" cy="762000"/>
          </a:xfrm>
          <a:prstGeom prst="rect">
            <a:avLst/>
          </a:prstGeom>
          <a:solidFill>
            <a:schemeClr val="accent6">
              <a:lumMod val="60000"/>
              <a:lumOff val="40000"/>
            </a:schemeClr>
          </a:solidFill>
          <a:ln>
            <a:noFill/>
          </a:ln>
          <a:effectLst/>
        </p:spPr>
        <p:txBody>
          <a:bodyPr vert="eaVert">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16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机构</a:t>
            </a:r>
          </a:p>
        </p:txBody>
      </p:sp>
      <p:sp>
        <p:nvSpPr>
          <p:cNvPr id="25" name="Text Box 14"/>
          <p:cNvSpPr txBox="1">
            <a:spLocks noChangeArrowheads="1"/>
          </p:cNvSpPr>
          <p:nvPr/>
        </p:nvSpPr>
        <p:spPr bwMode="auto">
          <a:xfrm>
            <a:off x="5986463" y="3352800"/>
            <a:ext cx="430212" cy="762000"/>
          </a:xfrm>
          <a:prstGeom prst="rect">
            <a:avLst/>
          </a:prstGeom>
          <a:solidFill>
            <a:schemeClr val="accent6">
              <a:lumMod val="60000"/>
              <a:lumOff val="40000"/>
            </a:schemeClr>
          </a:solidFill>
          <a:ln>
            <a:noFill/>
          </a:ln>
          <a:effectLst/>
        </p:spPr>
        <p:txBody>
          <a:bodyPr vert="eaVert">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16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t>市场</a:t>
            </a:r>
          </a:p>
        </p:txBody>
      </p:sp>
      <p:sp>
        <p:nvSpPr>
          <p:cNvPr id="26" name="Text Box 15"/>
          <p:cNvSpPr txBox="1">
            <a:spLocks noChangeArrowheads="1"/>
          </p:cNvSpPr>
          <p:nvPr/>
        </p:nvSpPr>
        <p:spPr bwMode="auto">
          <a:xfrm>
            <a:off x="5365750" y="4221163"/>
            <a:ext cx="430213" cy="762000"/>
          </a:xfrm>
          <a:prstGeom prst="rect">
            <a:avLst/>
          </a:prstGeom>
          <a:solidFill>
            <a:schemeClr val="accent6">
              <a:lumMod val="60000"/>
              <a:lumOff val="40000"/>
            </a:schemeClr>
          </a:solidFill>
          <a:ln>
            <a:noFill/>
          </a:ln>
          <a:effectLst/>
        </p:spPr>
        <p:txBody>
          <a:bodyPr vert="eaVert">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16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货币</a:t>
            </a:r>
          </a:p>
        </p:txBody>
      </p:sp>
      <p:sp>
        <p:nvSpPr>
          <p:cNvPr id="27" name="Text Box 16"/>
          <p:cNvSpPr txBox="1">
            <a:spLocks noChangeArrowheads="1"/>
          </p:cNvSpPr>
          <p:nvPr/>
        </p:nvSpPr>
        <p:spPr bwMode="auto">
          <a:xfrm>
            <a:off x="6418263" y="4221163"/>
            <a:ext cx="430212" cy="762000"/>
          </a:xfrm>
          <a:prstGeom prst="rect">
            <a:avLst/>
          </a:prstGeom>
          <a:solidFill>
            <a:schemeClr val="accent6">
              <a:lumMod val="60000"/>
              <a:lumOff val="40000"/>
            </a:schemeClr>
          </a:solidFill>
          <a:ln>
            <a:noFill/>
          </a:ln>
          <a:effectLst/>
        </p:spPr>
        <p:txBody>
          <a:bodyPr vert="eaVert">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16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t>信用</a:t>
            </a:r>
          </a:p>
        </p:txBody>
      </p:sp>
      <p:sp>
        <p:nvSpPr>
          <p:cNvPr id="28" name="Text Box 17"/>
          <p:cNvSpPr txBox="1">
            <a:spLocks noChangeArrowheads="1"/>
          </p:cNvSpPr>
          <p:nvPr/>
        </p:nvSpPr>
        <p:spPr bwMode="auto">
          <a:xfrm>
            <a:off x="5884863" y="4221163"/>
            <a:ext cx="430212" cy="762000"/>
          </a:xfrm>
          <a:prstGeom prst="rect">
            <a:avLst/>
          </a:prstGeom>
          <a:solidFill>
            <a:schemeClr val="accent6">
              <a:lumMod val="60000"/>
              <a:lumOff val="40000"/>
            </a:schemeClr>
          </a:solidFill>
          <a:ln>
            <a:noFill/>
          </a:ln>
          <a:effectLst/>
        </p:spPr>
        <p:txBody>
          <a:bodyPr vert="eaVert">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16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t>汇率</a:t>
            </a:r>
          </a:p>
        </p:txBody>
      </p:sp>
      <p:sp>
        <p:nvSpPr>
          <p:cNvPr id="29" name="Text Box 18"/>
          <p:cNvSpPr txBox="1">
            <a:spLocks noChangeArrowheads="1"/>
          </p:cNvSpPr>
          <p:nvPr/>
        </p:nvSpPr>
        <p:spPr bwMode="auto">
          <a:xfrm>
            <a:off x="4800600" y="2924175"/>
            <a:ext cx="4572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16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货币供求</a:t>
            </a:r>
          </a:p>
        </p:txBody>
      </p:sp>
      <p:sp>
        <p:nvSpPr>
          <p:cNvPr id="30" name="Text Box 19"/>
          <p:cNvSpPr txBox="1">
            <a:spLocks noChangeArrowheads="1"/>
          </p:cNvSpPr>
          <p:nvPr/>
        </p:nvSpPr>
        <p:spPr bwMode="auto">
          <a:xfrm>
            <a:off x="7751763" y="2781300"/>
            <a:ext cx="4572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16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内外均衡</a:t>
            </a:r>
          </a:p>
        </p:txBody>
      </p:sp>
      <p:sp>
        <p:nvSpPr>
          <p:cNvPr id="31" name="Text Box 20"/>
          <p:cNvSpPr txBox="1">
            <a:spLocks noChangeArrowheads="1"/>
          </p:cNvSpPr>
          <p:nvPr/>
        </p:nvSpPr>
        <p:spPr bwMode="auto">
          <a:xfrm>
            <a:off x="5808663" y="5105400"/>
            <a:ext cx="15827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zh-CN" altLang="en-US" sz="16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现代信用货币创造机制</a:t>
            </a:r>
          </a:p>
        </p:txBody>
      </p:sp>
      <p:sp>
        <p:nvSpPr>
          <p:cNvPr id="38936" name="Text Box 21"/>
          <p:cNvSpPr txBox="1">
            <a:spLocks noChangeArrowheads="1"/>
          </p:cNvSpPr>
          <p:nvPr/>
        </p:nvSpPr>
        <p:spPr bwMode="auto">
          <a:xfrm>
            <a:off x="5715000" y="1676400"/>
            <a:ext cx="1905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zh-CN"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33" name="Text Box 22"/>
          <p:cNvSpPr txBox="1">
            <a:spLocks noChangeArrowheads="1"/>
          </p:cNvSpPr>
          <p:nvPr/>
        </p:nvSpPr>
        <p:spPr bwMode="auto">
          <a:xfrm>
            <a:off x="5735638" y="1600200"/>
            <a:ext cx="1512887"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zh-CN" altLang="en-US" sz="16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货币政策</a:t>
            </a:r>
          </a:p>
        </p:txBody>
      </p:sp>
      <p:sp>
        <p:nvSpPr>
          <p:cNvPr id="34" name="Text Box 23"/>
          <p:cNvSpPr txBox="1">
            <a:spLocks noChangeArrowheads="1"/>
          </p:cNvSpPr>
          <p:nvPr/>
        </p:nvSpPr>
        <p:spPr bwMode="auto">
          <a:xfrm>
            <a:off x="3863975" y="3429000"/>
            <a:ext cx="533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16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金融</a:t>
            </a:r>
          </a:p>
        </p:txBody>
      </p:sp>
      <p:sp>
        <p:nvSpPr>
          <p:cNvPr id="35" name="Text Box 24"/>
          <p:cNvSpPr txBox="1">
            <a:spLocks noChangeArrowheads="1"/>
          </p:cNvSpPr>
          <p:nvPr/>
        </p:nvSpPr>
        <p:spPr bwMode="auto">
          <a:xfrm>
            <a:off x="8688388" y="3284538"/>
            <a:ext cx="4333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16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监管</a:t>
            </a:r>
          </a:p>
        </p:txBody>
      </p:sp>
      <p:sp>
        <p:nvSpPr>
          <p:cNvPr id="36" name="Text Box 25"/>
          <p:cNvSpPr txBox="1">
            <a:spLocks noChangeArrowheads="1"/>
          </p:cNvSpPr>
          <p:nvPr/>
        </p:nvSpPr>
        <p:spPr bwMode="auto">
          <a:xfrm>
            <a:off x="5808663" y="5867400"/>
            <a:ext cx="1582737"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zh-CN" altLang="en-US" sz="1600" b="1"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rPr>
              <a:t>金融发展</a:t>
            </a:r>
          </a:p>
        </p:txBody>
      </p:sp>
      <p:sp>
        <p:nvSpPr>
          <p:cNvPr id="37" name="Text Box 26"/>
          <p:cNvSpPr txBox="1">
            <a:spLocks noChangeArrowheads="1"/>
          </p:cNvSpPr>
          <p:nvPr/>
        </p:nvSpPr>
        <p:spPr bwMode="auto">
          <a:xfrm>
            <a:off x="6923088" y="4221163"/>
            <a:ext cx="430212" cy="762000"/>
          </a:xfrm>
          <a:prstGeom prst="rect">
            <a:avLst/>
          </a:prstGeom>
          <a:solidFill>
            <a:schemeClr val="accent6">
              <a:lumMod val="60000"/>
              <a:lumOff val="40000"/>
            </a:schemeClr>
          </a:solidFill>
          <a:ln>
            <a:noFill/>
          </a:ln>
          <a:effectLst/>
        </p:spPr>
        <p:txBody>
          <a:bodyPr vert="eaVert">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16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t>利率</a:t>
            </a:r>
          </a:p>
        </p:txBody>
      </p:sp>
      <p:sp>
        <p:nvSpPr>
          <p:cNvPr id="38" name="Text Box 27"/>
          <p:cNvSpPr txBox="1">
            <a:spLocks noChangeArrowheads="1"/>
          </p:cNvSpPr>
          <p:nvPr/>
        </p:nvSpPr>
        <p:spPr bwMode="auto">
          <a:xfrm>
            <a:off x="7412038" y="4221163"/>
            <a:ext cx="430212" cy="762000"/>
          </a:xfrm>
          <a:prstGeom prst="rect">
            <a:avLst/>
          </a:prstGeom>
          <a:solidFill>
            <a:schemeClr val="accent6">
              <a:lumMod val="60000"/>
              <a:lumOff val="40000"/>
            </a:schemeClr>
          </a:solidFill>
          <a:ln>
            <a:noFill/>
          </a:ln>
          <a:effectLst/>
        </p:spPr>
        <p:txBody>
          <a:bodyPr vert="eaVert">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1600" b="1"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t>工具</a:t>
            </a:r>
          </a:p>
        </p:txBody>
      </p:sp>
      <p:sp>
        <p:nvSpPr>
          <p:cNvPr id="38943" name="矩形 2"/>
          <p:cNvSpPr>
            <a:spLocks noChangeArrowheads="1"/>
          </p:cNvSpPr>
          <p:nvPr/>
        </p:nvSpPr>
        <p:spPr bwMode="auto">
          <a:xfrm>
            <a:off x="4873625" y="6365875"/>
            <a:ext cx="3278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zh-CN" sz="24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a:t>
            </a:r>
            <a:r>
              <a:rPr kumimoji="1" lang="zh-CN" altLang="en-US" sz="24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金融学</a:t>
            </a:r>
            <a:r>
              <a:rPr kumimoji="1" lang="en-US" altLang="zh-CN" sz="24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a:t>
            </a:r>
            <a:r>
              <a:rPr kumimoji="1" lang="zh-CN" altLang="en-US" sz="24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内容结构图</a:t>
            </a:r>
          </a:p>
        </p:txBody>
      </p:sp>
      <p:sp>
        <p:nvSpPr>
          <p:cNvPr id="38944"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fld id="{6D48D97D-EEE7-45EE-98A1-4D8DFCC68DBF}" type="datetime1">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t>2024/2/25</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15855660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2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downLeft)">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trips(downLeft)">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Right)">
                                      <p:cBhvr>
                                        <p:cTn id="22" dur="500"/>
                                        <p:tgtEl>
                                          <p:spTgt spid="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strips(downRight)">
                                      <p:cBhvr>
                                        <p:cTn id="27" dur="500"/>
                                        <p:tgtEl>
                                          <p:spTgt spid="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trips(downRight)">
                                      <p:cBhvr>
                                        <p:cTn id="32" dur="500"/>
                                        <p:tgtEl>
                                          <p:spTgt spid="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linds(horizontal)">
                                      <p:cBhvr>
                                        <p:cTn id="42" dur="500"/>
                                        <p:tgtEl>
                                          <p:spTgt spid="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linds(horizontal)">
                                      <p:cBhvr>
                                        <p:cTn id="47" dur="500"/>
                                        <p:tgtEl>
                                          <p:spTgt spid="2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linds(horizontal)">
                                      <p:cBhvr>
                                        <p:cTn id="52" dur="500"/>
                                        <p:tgtEl>
                                          <p:spTgt spid="3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blinds(horizontal)">
                                      <p:cBhvr>
                                        <p:cTn id="57" dur="500"/>
                                        <p:tgtEl>
                                          <p:spTgt spid="3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linds(horizontal)">
                                      <p:cBhvr>
                                        <p:cTn id="62" dur="500"/>
                                        <p:tgtEl>
                                          <p:spTgt spid="2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linds(horizontal)">
                                      <p:cBhvr>
                                        <p:cTn id="72" dur="500"/>
                                        <p:tgtEl>
                                          <p:spTgt spid="2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1" presetClass="entr" presetSubtype="4"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heel(4)">
                                      <p:cBhvr>
                                        <p:cTn id="77" dur="2000"/>
                                        <p:tgtEl>
                                          <p:spTgt spid="1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1" presetClass="entr" presetSubtype="4"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heel(4)">
                                      <p:cBhvr>
                                        <p:cTn id="82" dur="2000"/>
                                        <p:tgtEl>
                                          <p:spTgt spid="2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 presetClass="entr" presetSubtype="10" fill="hold" grpId="1"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checkerboard(across)">
                                      <p:cBhvr>
                                        <p:cTn id="87" dur="500"/>
                                        <p:tgtEl>
                                          <p:spTgt spid="2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checkerboard(across)">
                                      <p:cBhvr>
                                        <p:cTn id="92" dur="500"/>
                                        <p:tgtEl>
                                          <p:spTgt spid="3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checkerboard(across)">
                                      <p:cBhvr>
                                        <p:cTn id="97" dur="500"/>
                                        <p:tgtEl>
                                          <p:spTgt spid="31"/>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1" presetClass="entr" presetSubtype="4" fill="hold" grpId="0" nodeType="click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wheel(4)">
                                      <p:cBhvr>
                                        <p:cTn id="102" dur="2000"/>
                                        <p:tgtEl>
                                          <p:spTgt spid="15"/>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8" presetClass="entr" presetSubtype="12" fill="hold" grpId="0" nodeType="click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strips(downLeft)">
                                      <p:cBhvr>
                                        <p:cTn id="107" dur="500"/>
                                        <p:tgtEl>
                                          <p:spTgt spid="3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8" presetClass="entr" presetSubtype="12" fill="hold" grpId="0" nodeType="click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strips(downLeft)">
                                      <p:cBhvr>
                                        <p:cTn id="112" dur="500"/>
                                        <p:tgtEl>
                                          <p:spTgt spid="34"/>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8" presetClass="entr" presetSubtype="12" fill="hold" grpId="0" nodeType="click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strips(downLeft)">
                                      <p:cBhvr>
                                        <p:cTn id="117" dur="500"/>
                                        <p:tgtEl>
                                          <p:spTgt spid="35"/>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8" presetClass="entr" presetSubtype="12" fill="hold" grpId="0" nodeType="clickEffect">
                                  <p:stCondLst>
                                    <p:cond delay="0"/>
                                  </p:stCondLst>
                                  <p:childTnLst>
                                    <p:set>
                                      <p:cBhvr>
                                        <p:cTn id="121" dur="1" fill="hold">
                                          <p:stCondLst>
                                            <p:cond delay="0"/>
                                          </p:stCondLst>
                                        </p:cTn>
                                        <p:tgtEl>
                                          <p:spTgt spid="36"/>
                                        </p:tgtEl>
                                        <p:attrNameLst>
                                          <p:attrName>style.visibility</p:attrName>
                                        </p:attrNameLst>
                                      </p:cBhvr>
                                      <p:to>
                                        <p:strVal val="visible"/>
                                      </p:to>
                                    </p:set>
                                    <p:animEffect transition="in" filter="strips(downLeft)">
                                      <p:cBhvr>
                                        <p:cTn id="122" dur="500"/>
                                        <p:tgtEl>
                                          <p:spTgt spid="36"/>
                                        </p:tgtEl>
                                      </p:cBhvr>
                                    </p:animEffect>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8943"/>
                                        </p:tgtEl>
                                        <p:attrNameLst>
                                          <p:attrName>style.visibility</p:attrName>
                                        </p:attrNameLst>
                                      </p:cBhvr>
                                      <p:to>
                                        <p:strVal val="visible"/>
                                      </p:to>
                                    </p:set>
                                    <p:anim calcmode="lin" valueType="num">
                                      <p:cBhvr additive="base">
                                        <p:cTn id="127" dur="500" fill="hold"/>
                                        <p:tgtEl>
                                          <p:spTgt spid="38943"/>
                                        </p:tgtEl>
                                        <p:attrNameLst>
                                          <p:attrName>ppt_x</p:attrName>
                                        </p:attrNameLst>
                                      </p:cBhvr>
                                      <p:tavLst>
                                        <p:tav tm="0">
                                          <p:val>
                                            <p:strVal val="#ppt_x"/>
                                          </p:val>
                                        </p:tav>
                                        <p:tav tm="100000">
                                          <p:val>
                                            <p:strVal val="#ppt_x"/>
                                          </p:val>
                                        </p:tav>
                                      </p:tavLst>
                                    </p:anim>
                                    <p:anim calcmode="lin" valueType="num">
                                      <p:cBhvr additive="base">
                                        <p:cTn id="128" dur="500" fill="hold"/>
                                        <p:tgtEl>
                                          <p:spTgt spid="389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29" grpId="1"/>
      <p:bldP spid="30" grpId="0"/>
      <p:bldP spid="31" grpId="0"/>
      <p:bldP spid="33" grpId="0"/>
      <p:bldP spid="34" grpId="0"/>
      <p:bldP spid="35" grpId="0"/>
      <p:bldP spid="36" grpId="0"/>
      <p:bldP spid="37" grpId="0" animBg="1"/>
      <p:bldP spid="38" grpId="0" animBg="1"/>
      <p:bldP spid="389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grpSp>
        <p:nvGrpSpPr>
          <p:cNvPr id="16387" name="组合 14"/>
          <p:cNvGrpSpPr>
            <a:grpSpLocks/>
          </p:cNvGrpSpPr>
          <p:nvPr/>
        </p:nvGrpSpPr>
        <p:grpSpPr bwMode="auto">
          <a:xfrm>
            <a:off x="4727253" y="1916151"/>
            <a:ext cx="5029523" cy="611148"/>
            <a:chOff x="-1099940" y="112790"/>
            <a:chExt cx="5028618" cy="611357"/>
          </a:xfrm>
        </p:grpSpPr>
        <p:sp>
          <p:nvSpPr>
            <p:cNvPr id="16392" name="矩形 12"/>
            <p:cNvSpPr>
              <a:spLocks noChangeArrowheads="1"/>
            </p:cNvSpPr>
            <p:nvPr/>
          </p:nvSpPr>
          <p:spPr bwMode="auto">
            <a:xfrm>
              <a:off x="-1099940" y="112790"/>
              <a:ext cx="2290725" cy="611357"/>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r>
                <a:rPr lang="zh-CN" altLang="en-US" sz="2800" b="1" dirty="0" smtClean="0">
                  <a:solidFill>
                    <a:srgbClr val="FFFFFF"/>
                  </a:solidFill>
                  <a:latin typeface="微软雅黑" pitchFamily="34" charset="-122"/>
                  <a:ea typeface="微软雅黑" pitchFamily="34" charset="-122"/>
                </a:rPr>
                <a:t> 导论</a:t>
              </a:r>
              <a:endParaRPr lang="zh-CN" altLang="en-US" sz="2800" b="1" dirty="0">
                <a:solidFill>
                  <a:srgbClr val="FFFFFF"/>
                </a:solidFill>
                <a:latin typeface="微软雅黑" pitchFamily="34" charset="-122"/>
                <a:ea typeface="微软雅黑" pitchFamily="34" charset="-122"/>
              </a:endParaRPr>
            </a:p>
          </p:txBody>
        </p:sp>
        <p:sp>
          <p:nvSpPr>
            <p:cNvPr id="16393" name="文本框 13"/>
            <p:cNvSpPr txBox="1">
              <a:spLocks noChangeArrowheads="1"/>
            </p:cNvSpPr>
            <p:nvPr/>
          </p:nvSpPr>
          <p:spPr bwMode="auto">
            <a:xfrm>
              <a:off x="1247257" y="131184"/>
              <a:ext cx="26814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800" b="1" dirty="0">
                  <a:solidFill>
                    <a:srgbClr val="404040"/>
                  </a:solidFill>
                  <a:latin typeface="微软雅黑" pitchFamily="34" charset="-122"/>
                  <a:ea typeface="微软雅黑" pitchFamily="34" charset="-122"/>
                </a:rPr>
                <a:t>金融学课程简介</a:t>
              </a:r>
            </a:p>
          </p:txBody>
        </p:sp>
      </p:grpSp>
      <p:sp>
        <p:nvSpPr>
          <p:cNvPr id="16388" name="文本框 15"/>
          <p:cNvSpPr txBox="1">
            <a:spLocks noChangeArrowheads="1"/>
          </p:cNvSpPr>
          <p:nvPr/>
        </p:nvSpPr>
        <p:spPr bwMode="auto">
          <a:xfrm>
            <a:off x="5570538" y="3679825"/>
            <a:ext cx="5640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Wingdings" pitchFamily="2" charset="2"/>
              <a:buChar char="u"/>
            </a:pPr>
            <a:r>
              <a:rPr lang="zh-CN" altLang="en-US" sz="2400" dirty="0">
                <a:solidFill>
                  <a:srgbClr val="404040"/>
                </a:solidFill>
                <a:latin typeface="微软雅黑" pitchFamily="34" charset="-122"/>
                <a:ea typeface="微软雅黑" pitchFamily="34" charset="-122"/>
              </a:rPr>
              <a:t>引子：金融活动与现代金融体系</a:t>
            </a:r>
            <a:endParaRPr lang="en-US" altLang="zh-CN" sz="2400" dirty="0">
              <a:solidFill>
                <a:srgbClr val="404040"/>
              </a:solidFill>
              <a:latin typeface="微软雅黑" pitchFamily="34" charset="-122"/>
              <a:ea typeface="微软雅黑" pitchFamily="34" charset="-122"/>
            </a:endParaRPr>
          </a:p>
          <a:p>
            <a:pPr eaLnBrk="1" hangingPunct="1">
              <a:buFont typeface="Wingdings" pitchFamily="2" charset="2"/>
              <a:buChar char="u"/>
            </a:pPr>
            <a:r>
              <a:rPr lang="en-US" altLang="zh-CN" sz="2400" dirty="0">
                <a:solidFill>
                  <a:srgbClr val="404040"/>
                </a:solidFill>
                <a:latin typeface="微软雅黑" pitchFamily="34" charset="-122"/>
                <a:ea typeface="微软雅黑" pitchFamily="34" charset="-122"/>
              </a:rPr>
              <a:t>《</a:t>
            </a:r>
            <a:r>
              <a:rPr lang="zh-CN" altLang="en-US" sz="2400" dirty="0">
                <a:solidFill>
                  <a:srgbClr val="404040"/>
                </a:solidFill>
                <a:latin typeface="微软雅黑" pitchFamily="34" charset="-122"/>
                <a:ea typeface="微软雅黑" pitchFamily="34" charset="-122"/>
              </a:rPr>
              <a:t>金融学</a:t>
            </a:r>
            <a:r>
              <a:rPr lang="en-US" altLang="zh-CN" sz="2400" dirty="0">
                <a:solidFill>
                  <a:srgbClr val="404040"/>
                </a:solidFill>
                <a:latin typeface="微软雅黑" pitchFamily="34" charset="-122"/>
                <a:ea typeface="微软雅黑" pitchFamily="34" charset="-122"/>
              </a:rPr>
              <a:t>》</a:t>
            </a:r>
            <a:r>
              <a:rPr lang="zh-CN" altLang="en-US" sz="2400" dirty="0">
                <a:solidFill>
                  <a:srgbClr val="404040"/>
                </a:solidFill>
                <a:latin typeface="微软雅黑" pitchFamily="34" charset="-122"/>
                <a:ea typeface="微软雅黑" pitchFamily="34" charset="-122"/>
              </a:rPr>
              <a:t>课程定位、要求与目标</a:t>
            </a:r>
            <a:endParaRPr lang="en-US" altLang="zh-CN" sz="2400" dirty="0">
              <a:solidFill>
                <a:srgbClr val="404040"/>
              </a:solidFill>
              <a:latin typeface="微软雅黑" pitchFamily="34" charset="-122"/>
              <a:ea typeface="微软雅黑" pitchFamily="34" charset="-122"/>
            </a:endParaRPr>
          </a:p>
          <a:p>
            <a:pPr eaLnBrk="1" hangingPunct="1">
              <a:buFont typeface="Wingdings" pitchFamily="2" charset="2"/>
              <a:buChar char="u"/>
            </a:pPr>
            <a:r>
              <a:rPr lang="en-US" altLang="zh-CN" sz="2400" dirty="0">
                <a:solidFill>
                  <a:srgbClr val="404040"/>
                </a:solidFill>
                <a:latin typeface="微软雅黑" pitchFamily="34" charset="-122"/>
                <a:ea typeface="微软雅黑" pitchFamily="34" charset="-122"/>
              </a:rPr>
              <a:t>《</a:t>
            </a:r>
            <a:r>
              <a:rPr lang="zh-CN" altLang="en-US" sz="2400" dirty="0">
                <a:solidFill>
                  <a:srgbClr val="404040"/>
                </a:solidFill>
                <a:latin typeface="微软雅黑" pitchFamily="34" charset="-122"/>
                <a:ea typeface="微软雅黑" pitchFamily="34" charset="-122"/>
              </a:rPr>
              <a:t>金融学</a:t>
            </a:r>
            <a:r>
              <a:rPr lang="en-US" altLang="zh-CN" sz="2400" dirty="0">
                <a:solidFill>
                  <a:srgbClr val="404040"/>
                </a:solidFill>
                <a:latin typeface="微软雅黑" pitchFamily="34" charset="-122"/>
                <a:ea typeface="微软雅黑" pitchFamily="34" charset="-122"/>
              </a:rPr>
              <a:t>》</a:t>
            </a:r>
            <a:r>
              <a:rPr lang="zh-CN" altLang="en-US" sz="2400" dirty="0">
                <a:solidFill>
                  <a:srgbClr val="404040"/>
                </a:solidFill>
                <a:latin typeface="微软雅黑" pitchFamily="34" charset="-122"/>
                <a:ea typeface="微软雅黑" pitchFamily="34" charset="-122"/>
              </a:rPr>
              <a:t>的内容与教学安排</a:t>
            </a:r>
          </a:p>
        </p:txBody>
      </p:sp>
      <p:cxnSp>
        <p:nvCxnSpPr>
          <p:cNvPr id="16389" name="直接连接符 22"/>
          <p:cNvCxnSpPr>
            <a:cxnSpLocks noChangeShapeType="1"/>
          </p:cNvCxnSpPr>
          <p:nvPr/>
        </p:nvCxnSpPr>
        <p:spPr bwMode="auto">
          <a:xfrm>
            <a:off x="5570538" y="2651125"/>
            <a:ext cx="4186237"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16390"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3A93F8AB-4743-4240-8349-CE4747D2FE1D}" type="datetime1">
              <a:rPr lang="zh-CN" altLang="en-US" smtClean="0">
                <a:solidFill>
                  <a:srgbClr val="898989"/>
                </a:solidFill>
              </a:rPr>
              <a:pPr/>
              <a:t>2024/2/25</a:t>
            </a:fld>
            <a:endParaRPr lang="zh-CN" altLang="en-US" smtClean="0">
              <a:solidFill>
                <a:srgbClr val="898989"/>
              </a:solidFill>
            </a:endParaRPr>
          </a:p>
        </p:txBody>
      </p:sp>
      <p:sp>
        <p:nvSpPr>
          <p:cNvPr id="16391"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Arial" pitchFamily="34" charset="0"/>
              <a:buNone/>
            </a:pPr>
            <a:fld id="{4C71063A-48C2-4CEE-BB32-7C4DB68742C8}" type="slidenum">
              <a:rPr lang="zh-CN" altLang="en-US" smtClean="0">
                <a:solidFill>
                  <a:srgbClr val="898989"/>
                </a:solidFill>
              </a:rPr>
              <a:pPr>
                <a:buFont typeface="Arial" pitchFamily="34" charset="0"/>
                <a:buNone/>
              </a:pPr>
              <a:t>3</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9939"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文本框 12"/>
          <p:cNvSpPr txBox="1">
            <a:spLocks noChangeArrowheads="1"/>
          </p:cNvSpPr>
          <p:nvPr/>
        </p:nvSpPr>
        <p:spPr bwMode="auto">
          <a:xfrm>
            <a:off x="882650" y="249238"/>
            <a:ext cx="61023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zh-CN" altLang="en-US" sz="3200" b="1" i="0" u="none" strike="noStrike" kern="1200" cap="none" spc="0" normalizeH="0" baseline="0" noProof="0">
                <a:ln>
                  <a:noFill/>
                </a:ln>
                <a:solidFill>
                  <a:srgbClr val="595959"/>
                </a:solidFill>
                <a:effectLst/>
                <a:uLnTx/>
                <a:uFillTx/>
                <a:latin typeface="微软雅黑" pitchFamily="34" charset="-122"/>
                <a:ea typeface="微软雅黑" pitchFamily="34" charset="-122"/>
                <a:cs typeface="+mn-cs"/>
              </a:rPr>
              <a:t>教学安排</a:t>
            </a:r>
          </a:p>
        </p:txBody>
      </p:sp>
      <p:sp>
        <p:nvSpPr>
          <p:cNvPr id="11" name="Rectangle 3"/>
          <p:cNvSpPr txBox="1">
            <a:spLocks noChangeArrowheads="1"/>
          </p:cNvSpPr>
          <p:nvPr/>
        </p:nvSpPr>
        <p:spPr>
          <a:xfrm>
            <a:off x="1065213" y="1398588"/>
            <a:ext cx="7931150" cy="471805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None/>
              <a:tabLst/>
              <a:defRPr/>
            </a:pP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导论（</a:t>
            </a:r>
            <a:r>
              <a:rPr kumimoji="0" lang="en-US" altLang="zh-CN"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   </a:t>
            </a:r>
            <a:endParaRPr kumimoji="0" lang="en-US" altLang="zh-CN" sz="2500" b="1" i="0" u="none" strike="noStrike" kern="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None/>
              <a:tabLst/>
              <a:defRPr/>
            </a:pPr>
            <a:r>
              <a:rPr kumimoji="0" lang="zh-CN" altLang="en-US" sz="2500" b="1" i="0" u="none" strike="noStrike" kern="0" cap="none" spc="0" normalizeH="0" baseline="0" noProof="0" dirty="0" smtClean="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rPr>
              <a:t>第一单元：金融基础要素</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None/>
              <a:tabLst/>
              <a:defRPr/>
            </a:pP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第一讲   货币与货币制度  （</a:t>
            </a:r>
            <a:r>
              <a:rPr lang="en-US" altLang="zh-CN" sz="2500" b="1" kern="0" noProof="0" dirty="0">
                <a:solidFill>
                  <a:srgbClr val="000000"/>
                </a:solidFill>
                <a:latin typeface="微软雅黑" panose="020B0503020204020204" pitchFamily="34" charset="-122"/>
                <a:ea typeface="微软雅黑" panose="020B0503020204020204" pitchFamily="34" charset="-122"/>
              </a:rPr>
              <a:t>4</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None/>
              <a:tabLst/>
              <a:defRPr/>
            </a:pP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第二讲   汇率 （</a:t>
            </a:r>
            <a:r>
              <a:rPr lang="en-US" altLang="zh-CN" sz="2500" b="1" kern="0" noProof="0" dirty="0">
                <a:solidFill>
                  <a:srgbClr val="000000"/>
                </a:solidFill>
                <a:latin typeface="微软雅黑" panose="020B0503020204020204" pitchFamily="34" charset="-122"/>
                <a:ea typeface="微软雅黑" panose="020B0503020204020204" pitchFamily="34" charset="-122"/>
              </a:rPr>
              <a:t>3</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None/>
              <a:tabLst/>
              <a:defRPr/>
            </a:pP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第</a:t>
            </a:r>
            <a:r>
              <a:rPr kumimoji="0" lang="zh-CN" altLang="en-US"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三</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讲   信用 （</a:t>
            </a:r>
            <a:r>
              <a:rPr lang="en-US" altLang="zh-CN" sz="2500" b="1" kern="0" noProof="0" dirty="0">
                <a:solidFill>
                  <a:srgbClr val="000000"/>
                </a:solidFill>
                <a:latin typeface="微软雅黑" panose="020B0503020204020204" pitchFamily="34" charset="-122"/>
                <a:ea typeface="微软雅黑" panose="020B0503020204020204" pitchFamily="34" charset="-122"/>
              </a:rPr>
              <a:t>3</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None/>
              <a:tabLst/>
              <a:defRPr/>
            </a:pP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第四讲   利率 （</a:t>
            </a:r>
            <a:r>
              <a:rPr lang="en-US" altLang="zh-CN" sz="2500" b="1" kern="0" noProof="0" dirty="0">
                <a:solidFill>
                  <a:srgbClr val="000000"/>
                </a:solidFill>
                <a:latin typeface="微软雅黑" panose="020B0503020204020204" pitchFamily="34" charset="-122"/>
                <a:ea typeface="微软雅黑" panose="020B0503020204020204" pitchFamily="34" charset="-122"/>
              </a:rPr>
              <a:t>3</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None/>
              <a:tabLst/>
              <a:defRPr/>
            </a:pP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第五讲   金融资产 （</a:t>
            </a:r>
            <a:r>
              <a:rPr lang="en-US" altLang="zh-CN" sz="2500" b="1" kern="0" noProof="0" dirty="0">
                <a:solidFill>
                  <a:srgbClr val="000000"/>
                </a:solidFill>
                <a:latin typeface="微软雅黑" panose="020B0503020204020204" pitchFamily="34" charset="-122"/>
                <a:ea typeface="微软雅黑" panose="020B0503020204020204" pitchFamily="34" charset="-122"/>
              </a:rPr>
              <a:t>4</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en-US" altLang="zh-CN"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None/>
              <a:tabLst/>
              <a:defRPr/>
            </a:pP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单元学习总结评估与机动（</a:t>
            </a:r>
            <a:r>
              <a:rPr kumimoji="0" lang="en-US" altLang="zh-CN"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2</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None/>
              <a:tabLst/>
              <a:defRPr/>
            </a:pPr>
            <a:r>
              <a:rPr kumimoji="0" lang="zh-CN" altLang="en-US" sz="2500" b="1" i="0" u="none" strike="noStrike" kern="0" cap="none" spc="0" normalizeH="0" baseline="0" noProof="0" dirty="0" smtClean="0">
                <a:ln>
                  <a:noFill/>
                </a:ln>
                <a:solidFill>
                  <a:srgbClr val="44546A"/>
                </a:solidFill>
                <a:effectLst/>
                <a:uLnTx/>
                <a:uFillTx/>
                <a:latin typeface="微软雅黑" panose="020B0503020204020204" pitchFamily="34" charset="-122"/>
                <a:ea typeface="微软雅黑" panose="020B0503020204020204" pitchFamily="34" charset="-122"/>
                <a:cs typeface="+mn-cs"/>
              </a:rPr>
              <a:t>*第</a:t>
            </a:r>
            <a:r>
              <a:rPr kumimoji="0" lang="en-US" altLang="zh-CN" sz="2500" b="1" i="0" u="none" strike="noStrike" kern="0" cap="none" spc="0" normalizeH="0" baseline="0" noProof="0" dirty="0" smtClean="0">
                <a:ln>
                  <a:noFill/>
                </a:ln>
                <a:solidFill>
                  <a:srgbClr val="44546A"/>
                </a:solidFill>
                <a:effectLst/>
                <a:uLnTx/>
                <a:uFillTx/>
                <a:latin typeface="微软雅黑" panose="020B0503020204020204" pitchFamily="34" charset="-122"/>
                <a:ea typeface="微软雅黑" panose="020B0503020204020204" pitchFamily="34" charset="-122"/>
                <a:cs typeface="+mn-cs"/>
              </a:rPr>
              <a:t>1-7</a:t>
            </a:r>
            <a:r>
              <a:rPr kumimoji="0" lang="zh-CN" altLang="en-US" sz="2500" b="1" i="0" u="none" strike="noStrike" kern="0" cap="none" spc="0" normalizeH="0" baseline="0" noProof="0" dirty="0" smtClean="0">
                <a:ln>
                  <a:noFill/>
                </a:ln>
                <a:solidFill>
                  <a:srgbClr val="44546A"/>
                </a:solidFill>
                <a:effectLst/>
                <a:uLnTx/>
                <a:uFillTx/>
                <a:latin typeface="微软雅黑" panose="020B0503020204020204" pitchFamily="34" charset="-122"/>
                <a:ea typeface="微软雅黑" panose="020B0503020204020204" pitchFamily="34" charset="-122"/>
                <a:cs typeface="+mn-cs"/>
              </a:rPr>
              <a:t>周完成教学与单元评估</a:t>
            </a:r>
          </a:p>
        </p:txBody>
      </p:sp>
      <p:sp>
        <p:nvSpPr>
          <p:cNvPr id="39942"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fld id="{92B169D6-4F50-415D-A8FC-1C39B425021A}" type="datetime1">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t>2024/2/25</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
        <p:nvSpPr>
          <p:cNvPr id="39943"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52B130C1-F010-4E2B-90C2-6A4612B69A1B}"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30</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812"/>
          <a:stretch/>
        </p:blipFill>
        <p:spPr bwMode="auto">
          <a:xfrm>
            <a:off x="6985000" y="1286473"/>
            <a:ext cx="4762500" cy="469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793465"/>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6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0963"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文本框 12"/>
          <p:cNvSpPr txBox="1">
            <a:spLocks noChangeArrowheads="1"/>
          </p:cNvSpPr>
          <p:nvPr/>
        </p:nvSpPr>
        <p:spPr bwMode="auto">
          <a:xfrm>
            <a:off x="852488" y="249238"/>
            <a:ext cx="61023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zh-CN" altLang="en-US" sz="3200" b="1" i="0" u="none" strike="noStrike" kern="1200" cap="none" spc="0" normalizeH="0" baseline="0" noProof="0">
                <a:ln>
                  <a:noFill/>
                </a:ln>
                <a:solidFill>
                  <a:srgbClr val="595959"/>
                </a:solidFill>
                <a:effectLst/>
                <a:uLnTx/>
                <a:uFillTx/>
                <a:latin typeface="微软雅黑" pitchFamily="34" charset="-122"/>
                <a:ea typeface="微软雅黑" pitchFamily="34" charset="-122"/>
                <a:cs typeface="+mn-cs"/>
              </a:rPr>
              <a:t>教学安排</a:t>
            </a:r>
          </a:p>
        </p:txBody>
      </p:sp>
      <p:sp>
        <p:nvSpPr>
          <p:cNvPr id="6" name="Rectangle 3"/>
          <p:cNvSpPr txBox="1">
            <a:spLocks noChangeArrowheads="1"/>
          </p:cNvSpPr>
          <p:nvPr/>
        </p:nvSpPr>
        <p:spPr>
          <a:xfrm>
            <a:off x="1477963" y="1941513"/>
            <a:ext cx="7931150" cy="453072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None/>
              <a:tabLst/>
              <a:defRPr/>
            </a:pPr>
            <a:r>
              <a:rPr kumimoji="0" lang="zh-CN" altLang="en-US" sz="2500" b="1" i="0" u="none" strike="noStrike" kern="0" cap="none" spc="0" normalizeH="0" baseline="0" noProof="0" dirty="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rPr>
              <a:t>第二单元：金融体系</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None/>
              <a:tabLst/>
              <a:defRPr/>
            </a:pP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第六讲   </a:t>
            </a:r>
            <a:r>
              <a:rPr kumimoji="0" lang="zh-CN" altLang="en-US"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金融市场  </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lang="en-US" altLang="zh-CN" sz="2500" b="1" kern="0" noProof="0" dirty="0" smtClean="0">
                <a:solidFill>
                  <a:srgbClr val="000000"/>
                </a:solidFill>
                <a:latin typeface="微软雅黑" panose="020B0503020204020204" pitchFamily="34" charset="-122"/>
                <a:ea typeface="微软雅黑" panose="020B0503020204020204" pitchFamily="34" charset="-122"/>
              </a:rPr>
              <a:t>2</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zh-CN" altLang="en-US"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None/>
              <a:tabLst/>
              <a:defRPr/>
            </a:pP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第七讲   </a:t>
            </a:r>
            <a:r>
              <a:rPr kumimoji="0" lang="zh-CN" altLang="en-US"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衍生金融市场  </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lang="en-US" altLang="zh-CN" sz="2500" b="1" kern="0" dirty="0">
                <a:solidFill>
                  <a:srgbClr val="000000"/>
                </a:solidFill>
                <a:latin typeface="微软雅黑" panose="020B0503020204020204" pitchFamily="34" charset="-122"/>
                <a:ea typeface="微软雅黑" panose="020B0503020204020204" pitchFamily="34" charset="-122"/>
              </a:rPr>
              <a:t>3</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zh-CN" altLang="en-US"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None/>
              <a:tabLst/>
              <a:defRPr/>
            </a:pP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第八讲   </a:t>
            </a:r>
            <a:r>
              <a:rPr kumimoji="0" lang="zh-CN" altLang="en-US"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金融机构   </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lang="en-US" altLang="zh-CN" sz="2500" b="1" kern="0" dirty="0">
                <a:solidFill>
                  <a:srgbClr val="000000"/>
                </a:solidFill>
                <a:latin typeface="微软雅黑" panose="020B0503020204020204" pitchFamily="34" charset="-122"/>
                <a:ea typeface="微软雅黑" panose="020B0503020204020204" pitchFamily="34" charset="-122"/>
              </a:rPr>
              <a:t>3</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  </a:t>
            </a:r>
            <a:endParaRPr kumimoji="0" lang="zh-CN" altLang="en-US"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None/>
              <a:tabLst/>
              <a:defRPr/>
            </a:pP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第九讲   </a:t>
            </a:r>
            <a:r>
              <a:rPr kumimoji="0" lang="zh-CN" altLang="en-US"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中央银行   </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2</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zh-CN" altLang="en-US"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None/>
              <a:tabLst/>
              <a:defRPr/>
            </a:pPr>
            <a:r>
              <a:rPr kumimoji="0" lang="zh-CN" altLang="en-US"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单元学习总结与评估</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2</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zh-CN" altLang="en-US"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None/>
              <a:tabLst/>
              <a:defRPr/>
            </a:pPr>
            <a:r>
              <a:rPr kumimoji="0" lang="zh-CN" altLang="en-US" sz="2500" b="1" i="0" u="none" strike="noStrike" kern="0" cap="none" spc="0" normalizeH="0" baseline="0" noProof="0" dirty="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rPr>
              <a:t>*</a:t>
            </a:r>
            <a:r>
              <a:rPr kumimoji="0" lang="zh-CN" altLang="en-US" sz="2500" b="1" i="0" u="none" strike="noStrike" kern="0" cap="none" spc="0" normalizeH="0" baseline="0" noProof="0" dirty="0" smtClean="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rPr>
              <a:t>第</a:t>
            </a:r>
            <a:r>
              <a:rPr kumimoji="0" lang="en-US" altLang="zh-CN" sz="2500" b="1" i="0" u="none" strike="noStrike" kern="0" cap="none" spc="0" normalizeH="0" baseline="0" noProof="0" dirty="0" smtClean="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rPr>
              <a:t>8-11</a:t>
            </a:r>
            <a:r>
              <a:rPr kumimoji="0" lang="zh-CN" altLang="en-US" sz="2500" b="1" i="0" u="none" strike="noStrike" kern="0" cap="none" spc="0" normalizeH="0" baseline="0" noProof="0" dirty="0" smtClean="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rPr>
              <a:t>周</a:t>
            </a:r>
            <a:r>
              <a:rPr kumimoji="0" lang="zh-CN" altLang="en-US" sz="2500" b="1" i="0" u="none" strike="noStrike" kern="0" cap="none" spc="0" normalizeH="0" baseline="0" noProof="0" dirty="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rPr>
              <a:t>完成教学</a:t>
            </a:r>
          </a:p>
        </p:txBody>
      </p:sp>
      <p:sp>
        <p:nvSpPr>
          <p:cNvPr id="40966"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fld id="{EB3A726D-2089-428F-9C1A-0F55B1E861BE}" type="datetime1">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t>2024/2/25</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
        <p:nvSpPr>
          <p:cNvPr id="40967"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6F2AE453-DA6E-4A12-BAC0-A60918C78038}"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31</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7677" y="1789147"/>
            <a:ext cx="47625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462417"/>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98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1987"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文本框 12"/>
          <p:cNvSpPr txBox="1">
            <a:spLocks noChangeArrowheads="1"/>
          </p:cNvSpPr>
          <p:nvPr/>
        </p:nvSpPr>
        <p:spPr bwMode="auto">
          <a:xfrm>
            <a:off x="862013" y="249238"/>
            <a:ext cx="61023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zh-CN" altLang="en-US" sz="3200" b="1" i="0" u="none" strike="noStrike" kern="1200" cap="none" spc="0" normalizeH="0" baseline="0" noProof="0">
                <a:ln>
                  <a:noFill/>
                </a:ln>
                <a:solidFill>
                  <a:srgbClr val="595959"/>
                </a:solidFill>
                <a:effectLst/>
                <a:uLnTx/>
                <a:uFillTx/>
                <a:latin typeface="微软雅黑" pitchFamily="34" charset="-122"/>
                <a:ea typeface="微软雅黑" pitchFamily="34" charset="-122"/>
                <a:cs typeface="+mn-cs"/>
              </a:rPr>
              <a:t>教学安排</a:t>
            </a:r>
          </a:p>
        </p:txBody>
      </p:sp>
      <p:sp>
        <p:nvSpPr>
          <p:cNvPr id="6" name="Rectangle 3"/>
          <p:cNvSpPr txBox="1">
            <a:spLocks noChangeArrowheads="1"/>
          </p:cNvSpPr>
          <p:nvPr/>
        </p:nvSpPr>
        <p:spPr>
          <a:xfrm>
            <a:off x="1284288" y="1209674"/>
            <a:ext cx="7510462" cy="5180851"/>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zh-CN" altLang="en-US" sz="2500" b="1" i="0" u="none" strike="noStrike" kern="0" cap="none" spc="0" normalizeH="0" baseline="0" noProof="0" dirty="0" smtClean="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rPr>
              <a:t>第三</a:t>
            </a:r>
            <a:r>
              <a:rPr kumimoji="0" lang="zh-CN" altLang="en-US" sz="2500" b="1" i="0" u="none" strike="noStrike" kern="0" cap="none" spc="0" normalizeH="0" baseline="0" noProof="0" dirty="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rPr>
              <a:t>单元    货币均衡与金融</a:t>
            </a:r>
            <a:r>
              <a:rPr kumimoji="0" lang="zh-CN" altLang="en-US" sz="2500" b="1" i="0" u="none" strike="noStrike" kern="0" cap="none" spc="0" normalizeH="0" baseline="0" noProof="0" dirty="0" smtClean="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rPr>
              <a:t>稳定发展</a:t>
            </a:r>
            <a:endParaRPr kumimoji="0" lang="zh-CN" altLang="en-US" sz="2500" b="1" i="0" u="none" strike="noStrike" kern="0" cap="none" spc="0" normalizeH="0" baseline="0" noProof="0" dirty="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第十讲   </a:t>
            </a:r>
            <a:r>
              <a:rPr kumimoji="0" lang="zh-CN" altLang="en-US"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货币需求  </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2</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en-US" altLang="zh-CN"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第十一讲   </a:t>
            </a:r>
            <a:r>
              <a:rPr kumimoji="0" lang="zh-CN" altLang="en-US"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货币供给  </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lang="en-US" altLang="zh-CN" sz="2500" b="1" kern="0" dirty="0">
                <a:solidFill>
                  <a:srgbClr val="000000"/>
                </a:solidFill>
                <a:latin typeface="微软雅黑" panose="020B0503020204020204" pitchFamily="34" charset="-122"/>
                <a:ea typeface="微软雅黑" panose="020B0503020204020204" pitchFamily="34" charset="-122"/>
              </a:rPr>
              <a:t>3</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en-US" altLang="zh-CN"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第十二讲   </a:t>
            </a:r>
            <a:r>
              <a:rPr kumimoji="0" lang="zh-CN" altLang="en-US"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货币均衡  </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lang="en-US" altLang="zh-CN" sz="2500" b="1" kern="0" dirty="0">
                <a:solidFill>
                  <a:srgbClr val="000000"/>
                </a:solidFill>
                <a:latin typeface="微软雅黑" panose="020B0503020204020204" pitchFamily="34" charset="-122"/>
                <a:ea typeface="微软雅黑" panose="020B0503020204020204" pitchFamily="34" charset="-122"/>
              </a:rPr>
              <a:t>3</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zh-CN" altLang="en-US"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第十三讲   </a:t>
            </a:r>
            <a:r>
              <a:rPr kumimoji="0" lang="zh-CN" altLang="en-US"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货币政策  </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lang="en-US" altLang="zh-CN" sz="2500" b="1" kern="0" noProof="0" dirty="0" smtClean="0">
                <a:solidFill>
                  <a:srgbClr val="000000"/>
                </a:solidFill>
                <a:latin typeface="微软雅黑" panose="020B0503020204020204" pitchFamily="34" charset="-122"/>
                <a:ea typeface="微软雅黑" panose="020B0503020204020204" pitchFamily="34" charset="-122"/>
              </a:rPr>
              <a:t>2</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zh-CN" altLang="en-US"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第十四讲   </a:t>
            </a:r>
            <a:r>
              <a:rPr kumimoji="0" lang="zh-CN" altLang="en-US"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金融监管  </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2</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en-US" altLang="zh-CN"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单元</a:t>
            </a:r>
            <a:r>
              <a:rPr kumimoji="0" lang="zh-CN" altLang="en-US"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学习总结与</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评估（</a:t>
            </a:r>
            <a:r>
              <a:rPr lang="en-US" altLang="zh-CN" sz="2500" b="1" kern="0" noProof="0" dirty="0" smtClean="0">
                <a:solidFill>
                  <a:srgbClr val="000000"/>
                </a:solidFill>
                <a:latin typeface="微软雅黑" panose="020B0503020204020204" pitchFamily="34" charset="-122"/>
                <a:ea typeface="微软雅黑" panose="020B0503020204020204" pitchFamily="34" charset="-122"/>
              </a:rPr>
              <a:t>2</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en-US" altLang="zh-CN"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zh-CN" altLang="en-US"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总复习</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lang="en-US" altLang="zh-CN" sz="2500" b="1" kern="0" dirty="0">
                <a:solidFill>
                  <a:srgbClr val="000000"/>
                </a:solidFill>
                <a:latin typeface="微软雅黑" panose="020B0503020204020204" pitchFamily="34" charset="-122"/>
                <a:ea typeface="微软雅黑" panose="020B0503020204020204" pitchFamily="34" charset="-122"/>
              </a:rPr>
              <a:t>1</a:t>
            </a:r>
            <a:r>
              <a:rPr kumimoji="0" lang="zh-CN" altLang="en-US" sz="25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en-US" altLang="zh-CN" sz="2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zh-CN" altLang="en-US" sz="2500" b="1" i="0" u="none" strike="noStrike" kern="0" cap="none" spc="0" normalizeH="0" baseline="0" noProof="0" dirty="0" smtClean="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rPr>
              <a:t>第</a:t>
            </a:r>
            <a:r>
              <a:rPr kumimoji="0" lang="en-US" altLang="zh-CN" sz="2500" b="1" i="0" u="none" strike="noStrike" kern="0" cap="none" spc="0" normalizeH="0" baseline="0" noProof="0" dirty="0" smtClean="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rPr>
              <a:t>12-16</a:t>
            </a:r>
            <a:r>
              <a:rPr kumimoji="0" lang="zh-CN" altLang="en-US" sz="2500" b="1" i="0" u="none" strike="noStrike" kern="0" cap="none" spc="0" normalizeH="0" baseline="0" noProof="0" dirty="0" smtClean="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rPr>
              <a:t>周</a:t>
            </a:r>
            <a:r>
              <a:rPr kumimoji="0" lang="zh-CN" altLang="en-US" sz="2500" b="1" i="0" u="none" strike="noStrike" kern="0" cap="none" spc="0" normalizeH="0" baseline="0" noProof="0" dirty="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rPr>
              <a:t>完成</a:t>
            </a:r>
            <a:r>
              <a:rPr kumimoji="0" lang="zh-CN" altLang="en-US" sz="2500" b="1" i="0" u="none" strike="noStrike" kern="0" cap="none" spc="0" normalizeH="0" baseline="0" noProof="0" dirty="0" smtClean="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rPr>
              <a:t>教学</a:t>
            </a:r>
            <a:endParaRPr kumimoji="0" lang="en-US" altLang="zh-CN" sz="2500" b="1" i="0" u="none" strike="noStrike" kern="0" cap="none" spc="0" normalizeH="0" baseline="0" noProof="0" dirty="0" smtClean="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zh-CN" altLang="en-US" sz="2500" b="1" i="0" u="none" strike="noStrike" kern="0" cap="none" spc="0" normalizeH="0" baseline="0" noProof="0" dirty="0" smtClean="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rPr>
              <a:t>第</a:t>
            </a:r>
            <a:r>
              <a:rPr kumimoji="0" lang="en-US" altLang="zh-CN" sz="2500" b="1" i="0" u="none" strike="noStrike" kern="0" cap="none" spc="0" normalizeH="0" baseline="0" noProof="0" dirty="0" smtClean="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rPr>
              <a:t>17-18</a:t>
            </a:r>
            <a:r>
              <a:rPr kumimoji="0" lang="zh-CN" altLang="en-US" sz="2500" b="1" i="0" u="none" strike="noStrike" kern="0" cap="none" spc="0" normalizeH="0" baseline="0" noProof="0" dirty="0" smtClean="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rPr>
              <a:t>周考试</a:t>
            </a:r>
            <a:endParaRPr kumimoji="0" lang="zh-CN" altLang="en-US" sz="2500" b="1" i="0" u="none" strike="noStrike" kern="0" cap="none" spc="0" normalizeH="0" baseline="0" noProof="0" dirty="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41990"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fld id="{2711090F-4D6F-4655-8522-4D8EC144C3EE}" type="datetime1">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t>2024/2/25</a:t>
            </a:fld>
            <a:endParaRPr kumimoji="0" lang="zh-CN" altLang="en-US" sz="1200" b="0" i="0" u="none" strike="noStrike" kern="1200" cap="none" spc="0" normalizeH="0" baseline="0" noProof="0" dirty="0" smtClean="0">
              <a:ln>
                <a:noFill/>
              </a:ln>
              <a:solidFill>
                <a:srgbClr val="898989"/>
              </a:solidFill>
              <a:effectLst/>
              <a:uLnTx/>
              <a:uFillTx/>
              <a:latin typeface="Calibri" pitchFamily="34" charset="0"/>
              <a:ea typeface="宋体" pitchFamily="2" charset="-122"/>
              <a:cs typeface="+mn-cs"/>
            </a:endParaRPr>
          </a:p>
        </p:txBody>
      </p:sp>
      <p:sp>
        <p:nvSpPr>
          <p:cNvPr id="41991"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CD869879-C833-441F-BAEB-8FA7B368AC68}"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32</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2062" y="2390401"/>
            <a:ext cx="47625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046173"/>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03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4035"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文本框 12"/>
          <p:cNvSpPr txBox="1">
            <a:spLocks noChangeArrowheads="1"/>
          </p:cNvSpPr>
          <p:nvPr/>
        </p:nvSpPr>
        <p:spPr bwMode="auto">
          <a:xfrm>
            <a:off x="893763" y="303213"/>
            <a:ext cx="6102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zh-CN" altLang="en-US" sz="3200" b="1" i="0" u="none" strike="noStrike" kern="1200" cap="none" spc="0" normalizeH="0" baseline="0" noProof="0">
                <a:ln>
                  <a:noFill/>
                </a:ln>
                <a:solidFill>
                  <a:srgbClr val="595959"/>
                </a:solidFill>
                <a:effectLst/>
                <a:uLnTx/>
                <a:uFillTx/>
                <a:latin typeface="微软雅黑" pitchFamily="34" charset="-122"/>
                <a:ea typeface="微软雅黑" pitchFamily="34" charset="-122"/>
                <a:cs typeface="+mn-cs"/>
              </a:rPr>
              <a:t>考核模式</a:t>
            </a:r>
          </a:p>
        </p:txBody>
      </p:sp>
      <p:sp>
        <p:nvSpPr>
          <p:cNvPr id="6" name="Rectangle 3"/>
          <p:cNvSpPr txBox="1">
            <a:spLocks noChangeArrowheads="1"/>
          </p:cNvSpPr>
          <p:nvPr/>
        </p:nvSpPr>
        <p:spPr>
          <a:xfrm>
            <a:off x="768350" y="1449388"/>
            <a:ext cx="10306050" cy="453072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marR="0" lvl="0" indent="-228600" algn="l" defTabSz="914400" rtl="0" eaLnBrk="1" fontAlgn="base" latinLnBrk="0" hangingPunct="1">
              <a:lnSpc>
                <a:spcPct val="150000"/>
              </a:lnSpc>
              <a:spcBef>
                <a:spcPts val="0"/>
              </a:spcBef>
              <a:spcAft>
                <a:spcPct val="0"/>
              </a:spcAft>
              <a:buClrTx/>
              <a:buSzTx/>
              <a:buFont typeface="Wingdings" panose="05000000000000000000" pitchFamily="2" charset="2"/>
              <a:buNone/>
              <a:tabLst/>
              <a:defRPr/>
            </a:pPr>
            <a:r>
              <a:rPr kumimoji="0" lang="zh-CN" altLang="en-US"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（一）平时成绩（</a:t>
            </a:r>
            <a:r>
              <a:rPr lang="en-US" altLang="zh-CN" sz="2400" b="1" noProof="0" dirty="0" smtClean="0">
                <a:solidFill>
                  <a:srgbClr val="000000"/>
                </a:solidFill>
                <a:latin typeface="微软雅黑" panose="020B0503020204020204" pitchFamily="34" charset="-122"/>
                <a:ea typeface="微软雅黑" panose="020B0503020204020204" pitchFamily="34" charset="-122"/>
              </a:rPr>
              <a:t>4</a:t>
            </a:r>
            <a:r>
              <a:rPr lang="en-US" altLang="zh-CN" sz="2400" b="1" dirty="0" smtClean="0">
                <a:solidFill>
                  <a:srgbClr val="000000"/>
                </a:solidFill>
                <a:latin typeface="微软雅黑" panose="020B0503020204020204" pitchFamily="34" charset="-122"/>
                <a:ea typeface="微软雅黑" panose="020B0503020204020204" pitchFamily="34" charset="-122"/>
              </a:rPr>
              <a:t>0</a:t>
            </a:r>
            <a:r>
              <a:rPr kumimoji="0" lang="zh-CN" altLang="en-US"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分）</a:t>
            </a:r>
          </a:p>
          <a:p>
            <a:pPr marL="0" marR="0" lvl="0" indent="-228600" algn="l" defTabSz="914400" rtl="0" eaLnBrk="1" fontAlgn="base" latinLnBrk="0" hangingPunct="1">
              <a:lnSpc>
                <a:spcPct val="150000"/>
              </a:lnSpc>
              <a:spcBef>
                <a:spcPts val="0"/>
              </a:spcBef>
              <a:spcAft>
                <a:spcPct val="0"/>
              </a:spcAft>
              <a:buClrTx/>
              <a:buSzTx/>
              <a:buFont typeface="Wingdings" panose="05000000000000000000" pitchFamily="2" charset="2"/>
              <a:buNone/>
              <a:tabLst/>
              <a:defRPr/>
            </a:pPr>
            <a:r>
              <a:rPr kumimoji="0" lang="zh-CN" altLang="en-US"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en-US" altLang="zh-CN"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1</a:t>
            </a:r>
            <a:r>
              <a:rPr kumimoji="0" lang="zh-CN" altLang="en-US"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MOOC</a:t>
            </a:r>
            <a:r>
              <a:rPr lang="zh-CN" altLang="en-US" sz="2400" b="1" dirty="0">
                <a:solidFill>
                  <a:srgbClr val="000000"/>
                </a:solidFill>
                <a:latin typeface="微软雅黑" panose="020B0503020204020204" pitchFamily="34" charset="-122"/>
                <a:ea typeface="微软雅黑" panose="020B0503020204020204" pitchFamily="34" charset="-122"/>
              </a:rPr>
              <a:t>单元</a:t>
            </a:r>
            <a:r>
              <a:rPr kumimoji="0" lang="zh-CN" altLang="en-US"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测试</a:t>
            </a:r>
            <a:r>
              <a:rPr lang="zh-CN" altLang="en-US" sz="2400" b="1" dirty="0" smtClean="0">
                <a:solidFill>
                  <a:srgbClr val="000000"/>
                </a:solidFill>
                <a:latin typeface="微软雅黑" panose="020B0503020204020204" pitchFamily="34" charset="-122"/>
                <a:ea typeface="微软雅黑" panose="020B0503020204020204" pitchFamily="34" charset="-122"/>
              </a:rPr>
              <a:t>、单元作业、以及期末考试</a:t>
            </a:r>
            <a:r>
              <a:rPr kumimoji="0" lang="zh-CN" altLang="en-US"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（中国大学</a:t>
            </a:r>
            <a:r>
              <a:rPr kumimoji="0" lang="en-US" altLang="zh-CN"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MOOC</a:t>
            </a:r>
            <a:r>
              <a:rPr kumimoji="0" lang="zh-CN" altLang="en-US"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，李健</a:t>
            </a:r>
            <a:r>
              <a:rPr kumimoji="0" lang="en-US" altLang="zh-CN"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金融学</a:t>
            </a:r>
            <a:r>
              <a:rPr kumimoji="0" lang="en-US" altLang="zh-CN"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lang="en-US" altLang="zh-CN" sz="2400" b="1" dirty="0">
                <a:solidFill>
                  <a:srgbClr val="000000"/>
                </a:solidFill>
                <a:latin typeface="微软雅黑" panose="020B0503020204020204" pitchFamily="34" charset="-122"/>
                <a:ea typeface="微软雅黑" panose="020B0503020204020204" pitchFamily="34" charset="-122"/>
              </a:rPr>
              <a:t>3</a:t>
            </a:r>
            <a:r>
              <a:rPr kumimoji="0" lang="en-US" altLang="zh-CN"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0</a:t>
            </a:r>
            <a:r>
              <a:rPr kumimoji="0" lang="zh-CN" altLang="en-US"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分</a:t>
            </a:r>
            <a:endParaRPr kumimoji="0" lang="en-US" altLang="zh-CN"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228600" algn="l" defTabSz="914400" rtl="0" eaLnBrk="1" fontAlgn="base" latinLnBrk="0" hangingPunct="1">
              <a:lnSpc>
                <a:spcPct val="150000"/>
              </a:lnSpc>
              <a:spcBef>
                <a:spcPts val="0"/>
              </a:spcBef>
              <a:spcAft>
                <a:spcPct val="0"/>
              </a:spcAft>
              <a:buClrTx/>
              <a:buSzTx/>
              <a:buFont typeface="Wingdings" panose="05000000000000000000" pitchFamily="2" charset="2"/>
              <a:buNone/>
              <a:tabLst/>
              <a:defRPr/>
            </a:pPr>
            <a:r>
              <a:rPr kumimoji="0" lang="zh-CN" altLang="en-US" sz="20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注：请同学们及时注册</a:t>
            </a:r>
            <a:r>
              <a:rPr kumimoji="0" lang="en-US" altLang="zh-CN" sz="20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MOOC</a:t>
            </a:r>
            <a:r>
              <a:rPr kumimoji="0" lang="zh-CN" altLang="en-US" sz="20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账号，昵称修改</a:t>
            </a:r>
            <a:endParaRPr kumimoji="0" lang="en-US" altLang="zh-CN" sz="20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228600" algn="l" defTabSz="914400" rtl="0" eaLnBrk="1" fontAlgn="base" latinLnBrk="0" hangingPunct="1">
              <a:lnSpc>
                <a:spcPct val="150000"/>
              </a:lnSpc>
              <a:spcBef>
                <a:spcPts val="0"/>
              </a:spcBef>
              <a:spcAft>
                <a:spcPct val="0"/>
              </a:spcAft>
              <a:buClrTx/>
              <a:buSzTx/>
              <a:buFont typeface="Wingdings" panose="05000000000000000000" pitchFamily="2" charset="2"/>
              <a:buNone/>
              <a:tabLst/>
              <a:defRPr/>
            </a:pPr>
            <a:r>
              <a:rPr lang="zh-CN" altLang="en-US" sz="2000" b="1" dirty="0" smtClean="0">
                <a:solidFill>
                  <a:srgbClr val="000000"/>
                </a:solidFill>
                <a:latin typeface="微软雅黑" panose="020B0503020204020204" pitchFamily="34" charset="-122"/>
                <a:ea typeface="微软雅黑" panose="020B0503020204020204" pitchFamily="34" charset="-122"/>
              </a:rPr>
              <a:t>为“姓名</a:t>
            </a:r>
            <a:r>
              <a:rPr lang="en-US" altLang="zh-CN" sz="2000" b="1" dirty="0" smtClean="0">
                <a:solidFill>
                  <a:srgbClr val="000000"/>
                </a:solidFill>
                <a:latin typeface="微软雅黑" panose="020B0503020204020204" pitchFamily="34" charset="-122"/>
                <a:ea typeface="微软雅黑" panose="020B0503020204020204" pitchFamily="34" charset="-122"/>
              </a:rPr>
              <a:t>+</a:t>
            </a:r>
            <a:r>
              <a:rPr lang="zh-CN" altLang="en-US" sz="2000" b="1" dirty="0" smtClean="0">
                <a:solidFill>
                  <a:srgbClr val="000000"/>
                </a:solidFill>
                <a:latin typeface="微软雅黑" panose="020B0503020204020204" pitchFamily="34" charset="-122"/>
                <a:ea typeface="微软雅黑" panose="020B0503020204020204" pitchFamily="34" charset="-122"/>
              </a:rPr>
              <a:t>学号”</a:t>
            </a:r>
            <a:endParaRPr kumimoji="0" lang="en-US" altLang="zh-CN" sz="20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228600" algn="l" defTabSz="914400" rtl="0" eaLnBrk="1" fontAlgn="base" latinLnBrk="0" hangingPunct="1">
              <a:lnSpc>
                <a:spcPct val="150000"/>
              </a:lnSpc>
              <a:spcBef>
                <a:spcPts val="0"/>
              </a:spcBef>
              <a:spcAft>
                <a:spcPct val="0"/>
              </a:spcAft>
              <a:buClrTx/>
              <a:buSzTx/>
              <a:buFont typeface="Wingdings" panose="05000000000000000000" pitchFamily="2" charset="2"/>
              <a:buNone/>
              <a:tabLst/>
              <a:defRPr/>
            </a:pPr>
            <a:r>
              <a:rPr kumimoji="0" lang="zh-CN" altLang="en-US"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en-US" altLang="zh-CN"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2</a:t>
            </a:r>
            <a:r>
              <a:rPr kumimoji="0" lang="zh-CN" altLang="en-US"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、小组作业（专题分析</a:t>
            </a:r>
            <a:r>
              <a:rPr kumimoji="0" lang="en-US" altLang="zh-CN"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1</a:t>
            </a:r>
            <a:r>
              <a:rPr kumimoji="0" lang="zh-CN" altLang="en-US"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次）</a:t>
            </a:r>
            <a:r>
              <a:rPr kumimoji="0" lang="en-US" altLang="zh-CN"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考勤 </a:t>
            </a:r>
            <a:r>
              <a:rPr lang="en-US" altLang="zh-CN" sz="2400" b="1" dirty="0" smtClean="0">
                <a:solidFill>
                  <a:srgbClr val="000000"/>
                </a:solidFill>
                <a:latin typeface="微软雅黑" panose="020B0503020204020204" pitchFamily="34" charset="-122"/>
                <a:ea typeface="微软雅黑" panose="020B0503020204020204" pitchFamily="34" charset="-122"/>
              </a:rPr>
              <a:t>1</a:t>
            </a:r>
            <a:r>
              <a:rPr kumimoji="0" lang="en-US" altLang="zh-CN"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0</a:t>
            </a:r>
            <a:r>
              <a:rPr kumimoji="0" lang="zh-CN" altLang="en-US"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分</a:t>
            </a:r>
            <a:endParaRPr lang="en-US" altLang="zh-CN" sz="2400" b="1" dirty="0">
              <a:solidFill>
                <a:srgbClr val="000000"/>
              </a:solidFill>
              <a:latin typeface="微软雅黑" panose="020B0503020204020204" pitchFamily="34" charset="-122"/>
              <a:ea typeface="微软雅黑" panose="020B0503020204020204" pitchFamily="34" charset="-122"/>
            </a:endParaRPr>
          </a:p>
          <a:p>
            <a:pPr marL="0" marR="0" lvl="0" indent="-228600" algn="l" defTabSz="914400" rtl="0" eaLnBrk="1" fontAlgn="base" latinLnBrk="0" hangingPunct="1">
              <a:lnSpc>
                <a:spcPct val="150000"/>
              </a:lnSpc>
              <a:spcBef>
                <a:spcPts val="0"/>
              </a:spcBef>
              <a:spcAft>
                <a:spcPct val="0"/>
              </a:spcAft>
              <a:buClrTx/>
              <a:buSzTx/>
              <a:buFont typeface="Wingdings" panose="05000000000000000000" pitchFamily="2" charset="2"/>
              <a:buNone/>
              <a:tabLst/>
              <a:defRPr/>
            </a:pPr>
            <a:r>
              <a:rPr kumimoji="0" lang="zh-CN" altLang="en-US"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（二）期末考试（</a:t>
            </a:r>
            <a:r>
              <a:rPr lang="en-US" altLang="zh-CN" sz="2400" b="1" dirty="0">
                <a:solidFill>
                  <a:srgbClr val="000000"/>
                </a:solidFill>
                <a:latin typeface="微软雅黑" panose="020B0503020204020204" pitchFamily="34" charset="-122"/>
                <a:ea typeface="微软雅黑" panose="020B0503020204020204" pitchFamily="34" charset="-122"/>
              </a:rPr>
              <a:t>6</a:t>
            </a:r>
            <a:r>
              <a:rPr kumimoji="0" lang="en-US" altLang="zh-CN"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0</a:t>
            </a:r>
            <a:r>
              <a:rPr kumimoji="0" lang="zh-CN" altLang="en-US"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分）</a:t>
            </a:r>
            <a:r>
              <a:rPr kumimoji="0" lang="en-US" altLang="zh-CN"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  </a:t>
            </a:r>
          </a:p>
          <a:p>
            <a:pPr marL="0" marR="0" lvl="0" indent="-228600" algn="l" defTabSz="914400" rtl="0" eaLnBrk="1" fontAlgn="base" latinLnBrk="0" hangingPunct="1">
              <a:lnSpc>
                <a:spcPct val="150000"/>
              </a:lnSpc>
              <a:spcBef>
                <a:spcPts val="0"/>
              </a:spcBef>
              <a:spcAft>
                <a:spcPct val="0"/>
              </a:spcAft>
              <a:buClrTx/>
              <a:buSzTx/>
              <a:buFont typeface="Wingdings" panose="05000000000000000000" pitchFamily="2" charset="2"/>
              <a:buNone/>
              <a:tabLst/>
              <a:defRPr/>
            </a:pPr>
            <a:r>
              <a:rPr kumimoji="0" lang="zh-CN" altLang="en-US"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（三）总评成绩：平时成绩</a:t>
            </a:r>
            <a:r>
              <a:rPr kumimoji="0" lang="en-US" altLang="zh-CN"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期末考试</a:t>
            </a:r>
            <a:endParaRPr kumimoji="0" lang="zh-CN" altLang="en-US" sz="2500" b="1" i="0" u="none" strike="noStrike" kern="0" cap="none" spc="0" normalizeH="0" baseline="0" noProof="0" dirty="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44038"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fld id="{0A7BA821-DF52-49B1-B8D3-95CB10E1ABA7}" type="datetime1">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t>2024/2/25</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
        <p:nvSpPr>
          <p:cNvPr id="44039"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fld id="{F3301EC5-15F0-4397-B42C-45DB5A745025}" type="slidenum">
              <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t>33</a:t>
            </a:fld>
            <a:endParaRPr kumimoji="0" lang="zh-CN" altLang="en-US" sz="1200" b="0" i="0" u="none" strike="noStrike" kern="1200" cap="none" spc="0" normalizeH="0" baseline="0" noProof="0" smtClean="0">
              <a:ln>
                <a:noFill/>
              </a:ln>
              <a:solidFill>
                <a:srgbClr val="898989"/>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133390447"/>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05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5059"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文本框 12"/>
          <p:cNvSpPr txBox="1">
            <a:spLocks noChangeArrowheads="1"/>
          </p:cNvSpPr>
          <p:nvPr/>
        </p:nvSpPr>
        <p:spPr bwMode="auto">
          <a:xfrm>
            <a:off x="903288" y="249238"/>
            <a:ext cx="61023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3200" b="1">
                <a:solidFill>
                  <a:srgbClr val="595959"/>
                </a:solidFill>
                <a:latin typeface="微软雅黑" pitchFamily="34" charset="-122"/>
                <a:ea typeface="微软雅黑" pitchFamily="34" charset="-122"/>
              </a:rPr>
              <a:t>教材与参考书目</a:t>
            </a:r>
          </a:p>
        </p:txBody>
      </p:sp>
      <p:sp>
        <p:nvSpPr>
          <p:cNvPr id="6" name="Rectangle 3"/>
          <p:cNvSpPr txBox="1">
            <a:spLocks noChangeArrowheads="1"/>
          </p:cNvSpPr>
          <p:nvPr/>
        </p:nvSpPr>
        <p:spPr>
          <a:xfrm>
            <a:off x="768350" y="1449388"/>
            <a:ext cx="10306050" cy="518467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eaLnBrk="1" hangingPunct="1">
              <a:lnSpc>
                <a:spcPct val="150000"/>
              </a:lnSpc>
              <a:spcBef>
                <a:spcPts val="0"/>
              </a:spcBef>
              <a:buFont typeface="Wingdings" panose="05000000000000000000" pitchFamily="2" charset="2"/>
              <a:buNone/>
              <a:defRPr/>
            </a:pPr>
            <a:r>
              <a:rPr lang="zh-CN" altLang="en-US" sz="2400" b="1" dirty="0" smtClean="0">
                <a:latin typeface="微软雅黑" panose="020B0503020204020204" pitchFamily="34" charset="-122"/>
                <a:ea typeface="微软雅黑" panose="020B0503020204020204" pitchFamily="34" charset="-122"/>
              </a:rPr>
              <a:t>（一）教材</a:t>
            </a:r>
          </a:p>
          <a:p>
            <a:pPr marL="0" eaLnBrk="1" hangingPunct="1">
              <a:lnSpc>
                <a:spcPct val="150000"/>
              </a:lnSpc>
              <a:spcBef>
                <a:spcPts val="0"/>
              </a:spcBef>
              <a:buFont typeface="Wingdings" panose="05000000000000000000" pitchFamily="2" charset="2"/>
              <a:buNone/>
              <a:defRPr/>
            </a:pPr>
            <a:r>
              <a:rPr lang="zh-CN" altLang="en-US" sz="2400" b="1" dirty="0" smtClean="0">
                <a:latin typeface="微软雅黑" panose="020B0503020204020204" pitchFamily="34" charset="-122"/>
                <a:ea typeface="微软雅黑" panose="020B0503020204020204" pitchFamily="34" charset="-122"/>
              </a:rPr>
              <a:t>    </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金融学</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（第四版）高等教育出版社，</a:t>
            </a:r>
            <a:r>
              <a:rPr lang="en-US" altLang="zh-CN" sz="2400" b="1" dirty="0" smtClean="0">
                <a:latin typeface="微软雅黑" panose="020B0503020204020204" pitchFamily="34" charset="-122"/>
                <a:ea typeface="微软雅黑" panose="020B0503020204020204" pitchFamily="34" charset="-122"/>
              </a:rPr>
              <a:t>2022</a:t>
            </a:r>
            <a:r>
              <a:rPr lang="zh-CN" altLang="en-US" sz="2400" b="1" dirty="0" smtClean="0">
                <a:latin typeface="微软雅黑" panose="020B0503020204020204" pitchFamily="34" charset="-122"/>
                <a:ea typeface="微软雅黑" panose="020B0503020204020204" pitchFamily="34" charset="-122"/>
              </a:rPr>
              <a:t> </a:t>
            </a:r>
            <a:endParaRPr lang="en-US" altLang="zh-CN" sz="2400" b="1" dirty="0" smtClean="0">
              <a:latin typeface="微软雅黑" panose="020B0503020204020204" pitchFamily="34" charset="-122"/>
              <a:ea typeface="微软雅黑" panose="020B0503020204020204" pitchFamily="34" charset="-122"/>
            </a:endParaRPr>
          </a:p>
          <a:p>
            <a:pPr marL="0" eaLnBrk="1" hangingPunct="1">
              <a:lnSpc>
                <a:spcPct val="150000"/>
              </a:lnSpc>
              <a:spcBef>
                <a:spcPts val="0"/>
              </a:spcBef>
              <a:buFont typeface="Wingdings" panose="05000000000000000000" pitchFamily="2" charset="2"/>
              <a:buNone/>
              <a:defRPr/>
            </a:pPr>
            <a:r>
              <a:rPr lang="zh-CN" altLang="en-US" sz="2400" b="1" dirty="0" smtClean="0">
                <a:latin typeface="微软雅黑" panose="020B0503020204020204" pitchFamily="34" charset="-122"/>
                <a:ea typeface="微软雅黑" panose="020B0503020204020204" pitchFamily="34" charset="-122"/>
              </a:rPr>
              <a:t>     李健  主编</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金融学</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精要版 第二版，</a:t>
            </a:r>
            <a:r>
              <a:rPr lang="en-US" altLang="zh-CN" sz="2400" b="1" dirty="0" smtClean="0">
                <a:latin typeface="微软雅黑" panose="020B0503020204020204" pitchFamily="34" charset="-122"/>
                <a:ea typeface="微软雅黑" panose="020B0503020204020204" pitchFamily="34" charset="-122"/>
              </a:rPr>
              <a:t>2021</a:t>
            </a:r>
          </a:p>
          <a:p>
            <a:pPr marL="0" eaLnBrk="1" hangingPunct="1">
              <a:lnSpc>
                <a:spcPct val="150000"/>
              </a:lnSpc>
              <a:spcBef>
                <a:spcPts val="0"/>
              </a:spcBef>
              <a:buFont typeface="Wingdings" panose="05000000000000000000" pitchFamily="2" charset="2"/>
              <a:buNone/>
              <a:defRPr/>
            </a:pPr>
            <a:r>
              <a:rPr lang="zh-CN" altLang="en-US" sz="2400" b="1" dirty="0" smtClean="0">
                <a:latin typeface="微软雅黑" panose="020B0503020204020204" pitchFamily="34" charset="-122"/>
                <a:ea typeface="微软雅黑" panose="020B0503020204020204" pitchFamily="34" charset="-122"/>
              </a:rPr>
              <a:t>   </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金融学</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（第三版）高等教育出版社，</a:t>
            </a:r>
            <a:r>
              <a:rPr lang="en-US" altLang="zh-CN" sz="2400" b="1" dirty="0" smtClean="0">
                <a:latin typeface="微软雅黑" panose="020B0503020204020204" pitchFamily="34" charset="-122"/>
                <a:ea typeface="微软雅黑" panose="020B0503020204020204" pitchFamily="34" charset="-122"/>
              </a:rPr>
              <a:t>2018</a:t>
            </a:r>
          </a:p>
          <a:p>
            <a:pPr marL="0" eaLnBrk="1" hangingPunct="1">
              <a:lnSpc>
                <a:spcPct val="150000"/>
              </a:lnSpc>
              <a:spcBef>
                <a:spcPts val="0"/>
              </a:spcBef>
              <a:buFont typeface="Wingdings" panose="05000000000000000000" pitchFamily="2" charset="2"/>
              <a:buNone/>
              <a:defRPr/>
            </a:pPr>
            <a:r>
              <a:rPr lang="zh-CN" altLang="en-US" sz="2400" b="1" dirty="0" smtClean="0">
                <a:latin typeface="微软雅黑" panose="020B0503020204020204" pitchFamily="34" charset="-122"/>
                <a:ea typeface="微软雅黑" panose="020B0503020204020204" pitchFamily="34" charset="-122"/>
              </a:rPr>
              <a:t>（二）参考书目</a:t>
            </a:r>
            <a:endParaRPr lang="en-US" altLang="zh-CN" sz="2400" b="1" dirty="0" smtClean="0">
              <a:latin typeface="微软雅黑" panose="020B0503020204020204" pitchFamily="34" charset="-122"/>
              <a:ea typeface="微软雅黑" panose="020B0503020204020204" pitchFamily="34" charset="-122"/>
            </a:endParaRPr>
          </a:p>
          <a:p>
            <a:pPr marL="0" eaLnBrk="1" hangingPunct="1">
              <a:lnSpc>
                <a:spcPct val="150000"/>
              </a:lnSpc>
              <a:spcBef>
                <a:spcPts val="0"/>
              </a:spcBef>
              <a:buFont typeface="Wingdings" panose="05000000000000000000" pitchFamily="2" charset="2"/>
              <a:buNone/>
              <a:defRPr/>
            </a:pPr>
            <a:r>
              <a:rPr lang="en-US" altLang="zh-CN" sz="2400" b="1" dirty="0" smtClean="0">
                <a:latin typeface="微软雅黑" panose="020B0503020204020204" pitchFamily="34" charset="-122"/>
                <a:ea typeface="微软雅黑" panose="020B0503020204020204" pitchFamily="34" charset="-122"/>
              </a:rPr>
              <a:t>  </a:t>
            </a:r>
            <a:endParaRPr lang="zh-CN" altLang="en-US" sz="2400" b="1" dirty="0" smtClean="0">
              <a:latin typeface="微软雅黑" panose="020B0503020204020204" pitchFamily="34" charset="-122"/>
              <a:ea typeface="微软雅黑" panose="020B0503020204020204" pitchFamily="34" charset="-122"/>
            </a:endParaRPr>
          </a:p>
          <a:p>
            <a:pPr marL="0" eaLnBrk="1" hangingPunct="1">
              <a:lnSpc>
                <a:spcPct val="150000"/>
              </a:lnSpc>
              <a:spcBef>
                <a:spcPts val="0"/>
              </a:spcBef>
              <a:buFont typeface="Wingdings" panose="05000000000000000000" pitchFamily="2" charset="2"/>
              <a:buNone/>
              <a:defRPr/>
            </a:pPr>
            <a:endParaRPr lang="zh-CN" altLang="en-US" sz="2500" b="1" kern="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5062"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68649A0F-01D0-49F9-A884-0E180C989B05}" type="datetime1">
              <a:rPr lang="zh-CN" altLang="en-US" smtClean="0">
                <a:solidFill>
                  <a:srgbClr val="898989"/>
                </a:solidFill>
              </a:rPr>
              <a:pPr/>
              <a:t>2024/2/25</a:t>
            </a:fld>
            <a:endParaRPr lang="zh-CN" altLang="en-US" dirty="0" smtClean="0">
              <a:solidFill>
                <a:srgbClr val="898989"/>
              </a:solidFill>
            </a:endParaRPr>
          </a:p>
        </p:txBody>
      </p:sp>
      <p:sp>
        <p:nvSpPr>
          <p:cNvPr id="45063"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Arial" pitchFamily="34" charset="0"/>
              <a:buNone/>
            </a:pPr>
            <a:fld id="{28984DB9-7AD2-4A2B-8DC0-F467E023B84A}" type="slidenum">
              <a:rPr lang="zh-CN" altLang="en-US" smtClean="0">
                <a:solidFill>
                  <a:srgbClr val="898989"/>
                </a:solidFill>
              </a:rPr>
              <a:pPr>
                <a:buFont typeface="Arial" pitchFamily="34" charset="0"/>
                <a:buNone/>
              </a:pPr>
              <a:t>34</a:t>
            </a:fld>
            <a:endParaRPr lang="zh-CN" altLang="en-US" smtClean="0">
              <a:solidFill>
                <a:srgbClr val="898989"/>
              </a:solidFill>
            </a:endParaRPr>
          </a:p>
        </p:txBody>
      </p:sp>
      <p:sp>
        <p:nvSpPr>
          <p:cNvPr id="45066" name="矩形 1"/>
          <p:cNvSpPr>
            <a:spLocks noChangeArrowheads="1"/>
          </p:cNvSpPr>
          <p:nvPr/>
        </p:nvSpPr>
        <p:spPr bwMode="auto">
          <a:xfrm>
            <a:off x="1080938" y="4202015"/>
            <a:ext cx="330835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kumimoji="1" lang="zh-CN" altLang="en-US" sz="1600" b="1" dirty="0">
                <a:solidFill>
                  <a:srgbClr val="FF0000"/>
                </a:solidFill>
                <a:latin typeface="Times New Roman" pitchFamily="18" charset="0"/>
                <a:ea typeface="楷体_GB2312"/>
                <a:cs typeface="Times New Roman" pitchFamily="18" charset="0"/>
              </a:rPr>
              <a:t>金融学</a:t>
            </a:r>
            <a:endParaRPr kumimoji="1" lang="en-US" altLang="zh-CN" sz="1600" b="1" dirty="0">
              <a:solidFill>
                <a:srgbClr val="FF0000"/>
              </a:solidFill>
              <a:latin typeface="Times New Roman" pitchFamily="18" charset="0"/>
              <a:ea typeface="楷体_GB2312"/>
              <a:cs typeface="Times New Roman" pitchFamily="18" charset="0"/>
            </a:endParaRPr>
          </a:p>
          <a:p>
            <a:pPr algn="ctr">
              <a:lnSpc>
                <a:spcPct val="90000"/>
              </a:lnSpc>
            </a:pPr>
            <a:r>
              <a:rPr kumimoji="1" lang="zh-CN" altLang="en-US" sz="1600" b="1" dirty="0">
                <a:solidFill>
                  <a:srgbClr val="FF0000"/>
                </a:solidFill>
                <a:latin typeface="Times New Roman" pitchFamily="18" charset="0"/>
                <a:ea typeface="楷体_GB2312"/>
                <a:cs typeface="Times New Roman" pitchFamily="18" charset="0"/>
              </a:rPr>
              <a:t>（</a:t>
            </a:r>
            <a:r>
              <a:rPr kumimoji="1" lang="zh-CN" altLang="en-US" sz="1600" b="1" dirty="0" smtClean="0">
                <a:solidFill>
                  <a:srgbClr val="FF0000"/>
                </a:solidFill>
                <a:latin typeface="Times New Roman" pitchFamily="18" charset="0"/>
                <a:ea typeface="楷体_GB2312"/>
                <a:cs typeface="Times New Roman" pitchFamily="18" charset="0"/>
              </a:rPr>
              <a:t>第五版</a:t>
            </a:r>
            <a:r>
              <a:rPr kumimoji="1" lang="zh-CN" altLang="en-US" sz="1600" b="1" dirty="0">
                <a:solidFill>
                  <a:srgbClr val="FF0000"/>
                </a:solidFill>
                <a:latin typeface="Times New Roman" pitchFamily="18" charset="0"/>
                <a:ea typeface="楷体_GB2312"/>
                <a:cs typeface="Times New Roman" pitchFamily="18" charset="0"/>
              </a:rPr>
              <a:t>）</a:t>
            </a:r>
            <a:endParaRPr kumimoji="1" lang="en-US" altLang="zh-CN" sz="1600" b="1" dirty="0">
              <a:solidFill>
                <a:srgbClr val="FF0000"/>
              </a:solidFill>
              <a:latin typeface="Times New Roman" pitchFamily="18" charset="0"/>
              <a:ea typeface="楷体_GB2312"/>
              <a:cs typeface="Times New Roman" pitchFamily="18" charset="0"/>
            </a:endParaRPr>
          </a:p>
          <a:p>
            <a:pPr algn="ctr">
              <a:lnSpc>
                <a:spcPct val="90000"/>
              </a:lnSpc>
            </a:pPr>
            <a:r>
              <a:rPr kumimoji="1" lang="zh-CN" altLang="en-US" sz="1600" b="1" dirty="0">
                <a:solidFill>
                  <a:srgbClr val="000000"/>
                </a:solidFill>
                <a:latin typeface="Times New Roman" pitchFamily="18" charset="0"/>
                <a:ea typeface="楷体_GB2312"/>
                <a:cs typeface="Times New Roman" pitchFamily="18" charset="0"/>
              </a:rPr>
              <a:t>黄</a:t>
            </a:r>
            <a:r>
              <a:rPr kumimoji="1" lang="zh-CN" altLang="en-US" sz="1600" b="1" dirty="0" smtClean="0">
                <a:solidFill>
                  <a:srgbClr val="000000"/>
                </a:solidFill>
                <a:latin typeface="Times New Roman" pitchFamily="18" charset="0"/>
                <a:ea typeface="楷体_GB2312"/>
                <a:cs typeface="Times New Roman" pitchFamily="18" charset="0"/>
              </a:rPr>
              <a:t>达 张杰 编著</a:t>
            </a:r>
            <a:endParaRPr kumimoji="1" lang="en-US" altLang="zh-CN" sz="1600" b="1" dirty="0">
              <a:solidFill>
                <a:srgbClr val="000000"/>
              </a:solidFill>
              <a:latin typeface="Times New Roman" pitchFamily="18" charset="0"/>
              <a:ea typeface="楷体_GB2312"/>
              <a:cs typeface="Times New Roman" pitchFamily="18" charset="0"/>
            </a:endParaRPr>
          </a:p>
          <a:p>
            <a:pPr algn="ctr">
              <a:lnSpc>
                <a:spcPct val="90000"/>
              </a:lnSpc>
            </a:pPr>
            <a:r>
              <a:rPr kumimoji="1" lang="zh-CN" altLang="en-US" sz="1600" b="1" dirty="0">
                <a:solidFill>
                  <a:srgbClr val="000000"/>
                </a:solidFill>
                <a:latin typeface="Times New Roman" pitchFamily="18" charset="0"/>
                <a:ea typeface="楷体_GB2312"/>
                <a:cs typeface="Times New Roman" pitchFamily="18" charset="0"/>
              </a:rPr>
              <a:t>中国人民大学出版社，</a:t>
            </a:r>
            <a:r>
              <a:rPr kumimoji="1" lang="en-US" altLang="zh-CN" sz="1600" b="1" dirty="0" smtClean="0">
                <a:solidFill>
                  <a:srgbClr val="000000"/>
                </a:solidFill>
                <a:latin typeface="Times New Roman" pitchFamily="18" charset="0"/>
                <a:ea typeface="楷体_GB2312"/>
                <a:cs typeface="Times New Roman" pitchFamily="18" charset="0"/>
              </a:rPr>
              <a:t>2021</a:t>
            </a:r>
            <a:r>
              <a:rPr kumimoji="1" lang="zh-CN" altLang="en-US" sz="1600" b="1" dirty="0" smtClean="0">
                <a:solidFill>
                  <a:srgbClr val="000000"/>
                </a:solidFill>
                <a:latin typeface="Times New Roman" pitchFamily="18" charset="0"/>
                <a:ea typeface="楷体_GB2312"/>
                <a:cs typeface="Times New Roman" pitchFamily="18" charset="0"/>
              </a:rPr>
              <a:t>年</a:t>
            </a:r>
            <a:endParaRPr kumimoji="1" lang="zh-CN" altLang="en-US" sz="1600" b="1" dirty="0">
              <a:solidFill>
                <a:srgbClr val="000000"/>
              </a:solidFill>
              <a:latin typeface="Times New Roman" pitchFamily="18" charset="0"/>
              <a:ea typeface="楷体_GB2312"/>
              <a:cs typeface="Times New Roman" pitchFamily="18" charset="0"/>
            </a:endParaRPr>
          </a:p>
        </p:txBody>
      </p:sp>
      <p:sp>
        <p:nvSpPr>
          <p:cNvPr id="45067" name="矩形 2"/>
          <p:cNvSpPr>
            <a:spLocks noChangeArrowheads="1"/>
          </p:cNvSpPr>
          <p:nvPr/>
        </p:nvSpPr>
        <p:spPr bwMode="auto">
          <a:xfrm>
            <a:off x="1080938" y="5267325"/>
            <a:ext cx="3227387"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kumimoji="1" lang="zh-CN" altLang="en-US" b="1" dirty="0">
                <a:solidFill>
                  <a:srgbClr val="FF0000"/>
                </a:solidFill>
                <a:latin typeface="Times New Roman" pitchFamily="18" charset="0"/>
                <a:ea typeface="楷体_GB2312"/>
                <a:cs typeface="Times New Roman" pitchFamily="18" charset="0"/>
              </a:rPr>
              <a:t>货币金融学</a:t>
            </a:r>
            <a:endParaRPr kumimoji="1" lang="en-US" altLang="zh-CN" b="1" dirty="0">
              <a:solidFill>
                <a:srgbClr val="FF0000"/>
              </a:solidFill>
              <a:latin typeface="Times New Roman" pitchFamily="18" charset="0"/>
              <a:ea typeface="楷体_GB2312"/>
              <a:cs typeface="Times New Roman" pitchFamily="18" charset="0"/>
            </a:endParaRPr>
          </a:p>
          <a:p>
            <a:pPr algn="ctr">
              <a:lnSpc>
                <a:spcPct val="90000"/>
              </a:lnSpc>
            </a:pPr>
            <a:r>
              <a:rPr kumimoji="1" lang="zh-CN" altLang="en-US" b="1" dirty="0">
                <a:solidFill>
                  <a:srgbClr val="FF0000"/>
                </a:solidFill>
                <a:latin typeface="Times New Roman" pitchFamily="18" charset="0"/>
                <a:ea typeface="楷体_GB2312"/>
                <a:cs typeface="Times New Roman" pitchFamily="18" charset="0"/>
              </a:rPr>
              <a:t>（</a:t>
            </a:r>
            <a:r>
              <a:rPr kumimoji="1" lang="zh-CN" altLang="en-US" b="1" dirty="0" smtClean="0">
                <a:solidFill>
                  <a:srgbClr val="FF0000"/>
                </a:solidFill>
                <a:latin typeface="Times New Roman" pitchFamily="18" charset="0"/>
                <a:ea typeface="楷体_GB2312"/>
                <a:cs typeface="Times New Roman" pitchFamily="18" charset="0"/>
              </a:rPr>
              <a:t>第十一版</a:t>
            </a:r>
            <a:r>
              <a:rPr kumimoji="1" lang="zh-CN" altLang="en-US" b="1" dirty="0">
                <a:solidFill>
                  <a:srgbClr val="FF0000"/>
                </a:solidFill>
                <a:latin typeface="Times New Roman" pitchFamily="18" charset="0"/>
                <a:ea typeface="楷体_GB2312"/>
                <a:cs typeface="Times New Roman" pitchFamily="18" charset="0"/>
              </a:rPr>
              <a:t>）</a:t>
            </a:r>
            <a:endParaRPr kumimoji="1" lang="en-US" altLang="zh-CN" b="1" dirty="0">
              <a:solidFill>
                <a:srgbClr val="FF0000"/>
              </a:solidFill>
              <a:latin typeface="Times New Roman" pitchFamily="18" charset="0"/>
              <a:ea typeface="楷体_GB2312"/>
              <a:cs typeface="Times New Roman" pitchFamily="18" charset="0"/>
            </a:endParaRPr>
          </a:p>
          <a:p>
            <a:pPr algn="ctr">
              <a:lnSpc>
                <a:spcPct val="90000"/>
              </a:lnSpc>
            </a:pPr>
            <a:r>
              <a:rPr kumimoji="1" lang="zh-CN" altLang="en-US" b="1" dirty="0">
                <a:solidFill>
                  <a:srgbClr val="000000"/>
                </a:solidFill>
                <a:latin typeface="Times New Roman" pitchFamily="18" charset="0"/>
                <a:ea typeface="楷体_GB2312"/>
                <a:cs typeface="Times New Roman" pitchFamily="18" charset="0"/>
              </a:rPr>
              <a:t>弗雷德里克</a:t>
            </a:r>
            <a:r>
              <a:rPr kumimoji="1" lang="en-US" altLang="zh-CN" b="1" dirty="0">
                <a:solidFill>
                  <a:srgbClr val="000000"/>
                </a:solidFill>
                <a:latin typeface="Times New Roman" pitchFamily="18" charset="0"/>
                <a:ea typeface="楷体_GB2312"/>
                <a:cs typeface="Times New Roman" pitchFamily="18" charset="0"/>
              </a:rPr>
              <a:t>•S•</a:t>
            </a:r>
            <a:r>
              <a:rPr kumimoji="1" lang="zh-CN" altLang="en-US" b="1" dirty="0" smtClean="0">
                <a:solidFill>
                  <a:srgbClr val="000000"/>
                </a:solidFill>
                <a:latin typeface="Times New Roman" pitchFamily="18" charset="0"/>
                <a:ea typeface="楷体_GB2312"/>
                <a:cs typeface="Times New Roman" pitchFamily="18" charset="0"/>
              </a:rPr>
              <a:t>米什金</a:t>
            </a:r>
            <a:endParaRPr kumimoji="1" lang="en-US" altLang="zh-CN" b="1" dirty="0" smtClean="0">
              <a:solidFill>
                <a:srgbClr val="000000"/>
              </a:solidFill>
              <a:latin typeface="Times New Roman" pitchFamily="18" charset="0"/>
              <a:ea typeface="楷体_GB2312"/>
              <a:cs typeface="Times New Roman" pitchFamily="18" charset="0"/>
            </a:endParaRPr>
          </a:p>
          <a:p>
            <a:pPr algn="ctr">
              <a:lnSpc>
                <a:spcPct val="90000"/>
              </a:lnSpc>
            </a:pPr>
            <a:r>
              <a:rPr kumimoji="1" lang="zh-CN" altLang="en-US" b="1" dirty="0" smtClean="0">
                <a:solidFill>
                  <a:srgbClr val="000000"/>
                </a:solidFill>
                <a:latin typeface="Times New Roman" pitchFamily="18" charset="0"/>
                <a:ea typeface="楷体_GB2312"/>
                <a:cs typeface="Times New Roman" pitchFamily="18" charset="0"/>
              </a:rPr>
              <a:t>经济科学出版社</a:t>
            </a:r>
            <a:r>
              <a:rPr kumimoji="1" lang="zh-CN" altLang="en-US" b="1" dirty="0">
                <a:solidFill>
                  <a:srgbClr val="000000"/>
                </a:solidFill>
                <a:latin typeface="Times New Roman" pitchFamily="18" charset="0"/>
                <a:ea typeface="楷体_GB2312"/>
                <a:cs typeface="Times New Roman" pitchFamily="18" charset="0"/>
              </a:rPr>
              <a:t>，</a:t>
            </a:r>
            <a:r>
              <a:rPr kumimoji="1" lang="en-US" altLang="zh-CN" b="1" dirty="0" smtClean="0">
                <a:solidFill>
                  <a:srgbClr val="000000"/>
                </a:solidFill>
                <a:latin typeface="Times New Roman" pitchFamily="18" charset="0"/>
                <a:ea typeface="楷体_GB2312"/>
                <a:cs typeface="Times New Roman" pitchFamily="18" charset="0"/>
              </a:rPr>
              <a:t>2016</a:t>
            </a:r>
            <a:r>
              <a:rPr kumimoji="1" lang="zh-CN" altLang="en-US" b="1" dirty="0" smtClean="0">
                <a:solidFill>
                  <a:srgbClr val="000000"/>
                </a:solidFill>
                <a:latin typeface="Times New Roman" pitchFamily="18" charset="0"/>
                <a:ea typeface="楷体_GB2312"/>
                <a:cs typeface="Times New Roman" pitchFamily="18" charset="0"/>
              </a:rPr>
              <a:t>年</a:t>
            </a:r>
            <a:endParaRPr kumimoji="1" lang="zh-CN" altLang="en-US" b="1" dirty="0">
              <a:solidFill>
                <a:srgbClr val="000000"/>
              </a:solidFill>
              <a:latin typeface="Times New Roman" pitchFamily="18" charset="0"/>
              <a:ea typeface="楷体_GB2312"/>
              <a:cs typeface="Times New Roman" pitchFamily="18" charset="0"/>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223" r="10963"/>
          <a:stretch/>
        </p:blipFill>
        <p:spPr bwMode="auto">
          <a:xfrm>
            <a:off x="7376919" y="3682973"/>
            <a:ext cx="2221224" cy="292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1030" r="10120"/>
          <a:stretch/>
        </p:blipFill>
        <p:spPr bwMode="auto">
          <a:xfrm>
            <a:off x="9805283" y="1305440"/>
            <a:ext cx="1783041" cy="219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图片 1"/>
          <p:cNvPicPr>
            <a:picLocks noChangeAspect="1"/>
          </p:cNvPicPr>
          <p:nvPr/>
        </p:nvPicPr>
        <p:blipFill rotWithShape="1">
          <a:blip r:embed="rId6"/>
          <a:srcRect l="14427" t="1840" r="14853" b="1360"/>
          <a:stretch/>
        </p:blipFill>
        <p:spPr>
          <a:xfrm>
            <a:off x="9940492" y="3769567"/>
            <a:ext cx="1647832" cy="2255516"/>
          </a:xfrm>
          <a:prstGeom prst="rect">
            <a:avLst/>
          </a:prstGeom>
        </p:spPr>
      </p:pic>
      <p:pic>
        <p:nvPicPr>
          <p:cNvPr id="3" name="图片 2"/>
          <p:cNvPicPr>
            <a:picLocks noChangeAspect="1"/>
          </p:cNvPicPr>
          <p:nvPr/>
        </p:nvPicPr>
        <p:blipFill rotWithShape="1">
          <a:blip r:embed="rId7"/>
          <a:srcRect t="1680" r="34096" b="11600"/>
          <a:stretch/>
        </p:blipFill>
        <p:spPr>
          <a:xfrm>
            <a:off x="4822249" y="3749192"/>
            <a:ext cx="2198251" cy="2884873"/>
          </a:xfrm>
          <a:prstGeom prst="rect">
            <a:avLst/>
          </a:prstGeom>
        </p:spPr>
      </p:pic>
    </p:spTree>
    <p:extLst>
      <p:ext uri="{BB962C8B-B14F-4D97-AF65-F5344CB8AC3E}">
        <p14:creationId xmlns:p14="http://schemas.microsoft.com/office/powerpoint/2010/main" val="8913998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9"/>
                                        </p:tgtEl>
                                        <p:attrNameLst>
                                          <p:attrName>style.visibility</p:attrName>
                                        </p:attrNameLst>
                                      </p:cBhvr>
                                      <p:to>
                                        <p:strVal val="visible"/>
                                      </p:to>
                                    </p:set>
                                    <p:animEffect transition="in" filter="fade">
                                      <p:cBhvr>
                                        <p:cTn id="14" dur="1000"/>
                                        <p:tgtEl>
                                          <p:spTgt spid="1029"/>
                                        </p:tgtEl>
                                      </p:cBhvr>
                                    </p:animEffect>
                                    <p:anim calcmode="lin" valueType="num">
                                      <p:cBhvr>
                                        <p:cTn id="15" dur="1000" fill="hold"/>
                                        <p:tgtEl>
                                          <p:spTgt spid="1029"/>
                                        </p:tgtEl>
                                        <p:attrNameLst>
                                          <p:attrName>ppt_x</p:attrName>
                                        </p:attrNameLst>
                                      </p:cBhvr>
                                      <p:tavLst>
                                        <p:tav tm="0">
                                          <p:val>
                                            <p:strVal val="#ppt_x"/>
                                          </p:val>
                                        </p:tav>
                                        <p:tav tm="100000">
                                          <p:val>
                                            <p:strVal val="#ppt_x"/>
                                          </p:val>
                                        </p:tav>
                                      </p:tavLst>
                                    </p:anim>
                                    <p:anim calcmode="lin" valueType="num">
                                      <p:cBhvr>
                                        <p:cTn id="16"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46082"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46083"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文本框 2"/>
          <p:cNvSpPr txBox="1">
            <a:spLocks noChangeArrowheads="1"/>
          </p:cNvSpPr>
          <p:nvPr/>
        </p:nvSpPr>
        <p:spPr bwMode="auto">
          <a:xfrm>
            <a:off x="3024188" y="2608263"/>
            <a:ext cx="5362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3600" b="1">
                <a:solidFill>
                  <a:srgbClr val="FFFFFF"/>
                </a:solidFill>
                <a:latin typeface="微软雅黑" pitchFamily="34" charset="-122"/>
                <a:ea typeface="微软雅黑" pitchFamily="34" charset="-122"/>
              </a:rPr>
              <a:t>金融学是讲述金融资源配置与不确定性管理的学科</a:t>
            </a:r>
          </a:p>
        </p:txBody>
      </p:sp>
      <p:sp>
        <p:nvSpPr>
          <p:cNvPr id="46085"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61E669E1-FF26-45FC-B177-A0A7247CF869}" type="datetime1">
              <a:rPr lang="zh-CN" altLang="en-US" smtClean="0">
                <a:solidFill>
                  <a:srgbClr val="898989"/>
                </a:solidFill>
              </a:rPr>
              <a:pPr/>
              <a:t>2024/2/25</a:t>
            </a:fld>
            <a:endParaRPr lang="zh-CN" altLang="en-US" smtClean="0">
              <a:solidFill>
                <a:srgbClr val="898989"/>
              </a:solidFill>
            </a:endParaRPr>
          </a:p>
        </p:txBody>
      </p:sp>
      <p:sp>
        <p:nvSpPr>
          <p:cNvPr id="46086"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Arial" pitchFamily="34" charset="0"/>
              <a:buNone/>
            </a:pPr>
            <a:fld id="{FD687659-6576-40E5-A6A8-1605F8641AB1}" type="slidenum">
              <a:rPr lang="zh-CN" altLang="en-US" smtClean="0">
                <a:solidFill>
                  <a:srgbClr val="898989"/>
                </a:solidFill>
              </a:rPr>
              <a:pPr>
                <a:buFont typeface="Arial" pitchFamily="34" charset="0"/>
                <a:buNone/>
              </a:pPr>
              <a:t>35</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17410"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17411"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文本框 25"/>
          <p:cNvSpPr txBox="1">
            <a:spLocks noChangeArrowheads="1"/>
          </p:cNvSpPr>
          <p:nvPr/>
        </p:nvSpPr>
        <p:spPr bwMode="auto">
          <a:xfrm>
            <a:off x="3028950" y="3005138"/>
            <a:ext cx="8912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4800" b="1">
                <a:solidFill>
                  <a:schemeClr val="bg1"/>
                </a:solidFill>
                <a:latin typeface="微软雅黑" pitchFamily="34" charset="-122"/>
                <a:ea typeface="微软雅黑" pitchFamily="34" charset="-122"/>
              </a:rPr>
              <a:t>引子：金融活动与现代金融体系</a:t>
            </a:r>
          </a:p>
        </p:txBody>
      </p:sp>
      <p:sp>
        <p:nvSpPr>
          <p:cNvPr id="17413"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6600" b="1">
                <a:solidFill>
                  <a:schemeClr val="bg1"/>
                </a:solidFill>
                <a:latin typeface="微软雅黑" pitchFamily="34" charset="-122"/>
                <a:ea typeface="微软雅黑" pitchFamily="34" charset="-122"/>
              </a:rPr>
              <a:t>Part 01</a:t>
            </a:r>
            <a:endParaRPr lang="zh-CN" altLang="en-US" sz="6600" b="1">
              <a:solidFill>
                <a:schemeClr val="bg1"/>
              </a:solidFill>
              <a:latin typeface="微软雅黑" pitchFamily="34" charset="-122"/>
              <a:ea typeface="微软雅黑" pitchFamily="34" charset="-122"/>
            </a:endParaRPr>
          </a:p>
        </p:txBody>
      </p:sp>
      <p:sp>
        <p:nvSpPr>
          <p:cNvPr id="17414" name="日期占位符 1"/>
          <p:cNvSpPr>
            <a:spLocks noGrp="1"/>
          </p:cNvSpPr>
          <p:nvPr>
            <p:ph type="dt" sz="quarter" idx="10"/>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A36ABDCD-CAEC-4DBE-B163-213B424C79AB}" type="datetime1">
              <a:rPr lang="zh-CN" altLang="en-US" smtClean="0">
                <a:solidFill>
                  <a:srgbClr val="898989"/>
                </a:solidFill>
              </a:rPr>
              <a:pPr/>
              <a:t>2024/2/25</a:t>
            </a:fld>
            <a:endParaRPr lang="zh-CN" altLang="en-US" smtClean="0">
              <a:solidFill>
                <a:srgbClr val="898989"/>
              </a:solidFill>
            </a:endParaRPr>
          </a:p>
        </p:txBody>
      </p:sp>
      <p:sp>
        <p:nvSpPr>
          <p:cNvPr id="17415" name="灯片编号占位符 2"/>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Arial" pitchFamily="34" charset="0"/>
              <a:buNone/>
            </a:pPr>
            <a:fld id="{C6E6FE32-7149-4CBE-9471-90E061D05C72}" type="slidenum">
              <a:rPr lang="zh-CN" altLang="en-US" smtClean="0">
                <a:solidFill>
                  <a:srgbClr val="898989"/>
                </a:solidFill>
              </a:rPr>
              <a:pPr>
                <a:buFont typeface="Arial" pitchFamily="34" charset="0"/>
                <a:buNone/>
              </a:pPr>
              <a:t>4</a:t>
            </a:fld>
            <a:endParaRPr lang="zh-CN" altLang="en-US" smtClean="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37132"/>
          </a:xfrm>
        </p:spPr>
        <p:txBody>
          <a:bodyPr>
            <a:normAutofit fontScale="90000"/>
          </a:bodyPr>
          <a:lstStyle/>
          <a:p>
            <a:r>
              <a:rPr lang="zh-CN" altLang="en-US" dirty="0" smtClean="0">
                <a:latin typeface="宋体" panose="02010600030101010101" pitchFamily="2" charset="-122"/>
                <a:ea typeface="宋体" panose="02010600030101010101" pitchFamily="2" charset="-122"/>
                <a:cs typeface="Times New Roman" panose="02020603050405020304" pitchFamily="18" charset="0"/>
              </a:rPr>
              <a:t>整体股票市场</a:t>
            </a:r>
            <a:r>
              <a:rPr lang="en-US" altLang="zh-CN"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dirty="0" smtClean="0">
                <a:latin typeface="宋体" panose="02010600030101010101" pitchFamily="2" charset="-122"/>
                <a:ea typeface="宋体" panose="02010600030101010101" pitchFamily="2" charset="-122"/>
                <a:cs typeface="Times New Roman" panose="02020603050405020304" pitchFamily="18" charset="0"/>
              </a:rPr>
              <a:t>美国</a:t>
            </a:r>
            <a:endParaRPr lang="en-US" dirty="0">
              <a:latin typeface="宋体" panose="02010600030101010101" pitchFamily="2" charset="-122"/>
              <a:ea typeface="宋体" panose="02010600030101010101" pitchFamily="2" charset="-122"/>
              <a:cs typeface="Times New Roman" panose="02020603050405020304" pitchFamily="18" charset="0"/>
            </a:endParaRPr>
          </a:p>
        </p:txBody>
      </p:sp>
      <p:sp>
        <p:nvSpPr>
          <p:cNvPr id="3" name="Content Placeholder 2"/>
          <p:cNvSpPr>
            <a:spLocks noGrp="1"/>
          </p:cNvSpPr>
          <p:nvPr>
            <p:ph idx="1"/>
          </p:nvPr>
        </p:nvSpPr>
        <p:spPr>
          <a:xfrm>
            <a:off x="838200" y="1104182"/>
            <a:ext cx="10515600" cy="5072782"/>
          </a:xfrm>
        </p:spPr>
        <p:txBody>
          <a:bodyPr/>
          <a:lstStyle/>
          <a:p>
            <a:r>
              <a:rPr lang="en-US" i="1" dirty="0" smtClean="0">
                <a:latin typeface="Times New Roman" panose="02020603050405020304" pitchFamily="18" charset="0"/>
                <a:cs typeface="Times New Roman" panose="02020603050405020304" pitchFamily="18" charset="0"/>
              </a:rPr>
              <a:t>Volatility Puzzle</a:t>
            </a:r>
          </a:p>
          <a:p>
            <a:pPr marL="0" indent="0">
              <a:buNone/>
            </a:pPr>
            <a:endParaRPr lang="en-US" i="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938337" y="1604513"/>
            <a:ext cx="8315325" cy="5048699"/>
          </a:xfrm>
          <a:prstGeom prst="rect">
            <a:avLst/>
          </a:prstGeom>
        </p:spPr>
      </p:pic>
    </p:spTree>
    <p:extLst>
      <p:ext uri="{BB962C8B-B14F-4D97-AF65-F5344CB8AC3E}">
        <p14:creationId xmlns:p14="http://schemas.microsoft.com/office/powerpoint/2010/main" val="209370097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1637"/>
          </a:xfrm>
        </p:spPr>
        <p:txBody>
          <a:bodyPr>
            <a:normAutofit fontScale="90000"/>
          </a:bodyPr>
          <a:lstStyle/>
          <a:p>
            <a:r>
              <a:rPr lang="zh-CN" altLang="en-US" dirty="0">
                <a:latin typeface="宋体" panose="02010600030101010101" pitchFamily="2" charset="-122"/>
                <a:cs typeface="Times New Roman" panose="02020603050405020304" pitchFamily="18" charset="0"/>
              </a:rPr>
              <a:t>整体股票市场</a:t>
            </a:r>
            <a:r>
              <a:rPr lang="en-US" altLang="zh-CN" dirty="0">
                <a:latin typeface="宋体" panose="02010600030101010101" pitchFamily="2" charset="-122"/>
                <a:cs typeface="Times New Roman" panose="02020603050405020304" pitchFamily="18" charset="0"/>
              </a:rPr>
              <a:t>——</a:t>
            </a:r>
            <a:r>
              <a:rPr lang="zh-CN" altLang="en-US" dirty="0">
                <a:latin typeface="宋体" panose="02010600030101010101" pitchFamily="2" charset="-122"/>
                <a:cs typeface="Times New Roman" panose="02020603050405020304" pitchFamily="18" charset="0"/>
              </a:rPr>
              <a:t>美国</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992038"/>
            <a:ext cx="10515600" cy="5184925"/>
          </a:xfrm>
        </p:spPr>
        <p:txBody>
          <a:bodyPr/>
          <a:lstStyle/>
          <a:p>
            <a:r>
              <a:rPr lang="en-US" i="1" dirty="0" smtClean="0">
                <a:latin typeface="Times New Roman" panose="02020603050405020304" pitchFamily="18" charset="0"/>
                <a:cs typeface="Times New Roman" panose="02020603050405020304" pitchFamily="18" charset="0"/>
              </a:rPr>
              <a:t>Predictability Puzzle</a:t>
            </a:r>
            <a:endParaRPr lang="en-US" i="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638747" y="1423358"/>
            <a:ext cx="8914506" cy="5443268"/>
          </a:xfrm>
          <a:prstGeom prst="rect">
            <a:avLst/>
          </a:prstGeom>
        </p:spPr>
      </p:pic>
    </p:spTree>
    <p:extLst>
      <p:ext uri="{BB962C8B-B14F-4D97-AF65-F5344CB8AC3E}">
        <p14:creationId xmlns:p14="http://schemas.microsoft.com/office/powerpoint/2010/main" val="188031910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701"/>
          </a:xfrm>
        </p:spPr>
        <p:txBody>
          <a:bodyPr>
            <a:normAutofit fontScale="90000"/>
          </a:bodyPr>
          <a:lstStyle/>
          <a:p>
            <a:r>
              <a:rPr lang="en-US" dirty="0" smtClean="0">
                <a:latin typeface="Times New Roman" panose="02020603050405020304" pitchFamily="18" charset="0"/>
                <a:cs typeface="Times New Roman" panose="02020603050405020304" pitchFamily="18" charset="0"/>
              </a:rPr>
              <a:t>Shanghai Interbank Offered Rate (SHIBOR)</a:t>
            </a:r>
            <a:endParaRPr lang="en-US"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stretch>
            <a:fillRect/>
          </a:stretch>
        </p:blipFill>
        <p:spPr>
          <a:xfrm>
            <a:off x="1737697" y="750888"/>
            <a:ext cx="8716606" cy="5822950"/>
          </a:xfrm>
          <a:prstGeom prst="rect">
            <a:avLst/>
          </a:prstGeom>
        </p:spPr>
      </p:pic>
      <p:pic>
        <p:nvPicPr>
          <p:cNvPr id="6" name="Picture 5"/>
          <p:cNvPicPr>
            <a:picLocks noChangeAspect="1"/>
          </p:cNvPicPr>
          <p:nvPr/>
        </p:nvPicPr>
        <p:blipFill>
          <a:blip r:embed="rId3"/>
          <a:stretch>
            <a:fillRect/>
          </a:stretch>
        </p:blipFill>
        <p:spPr>
          <a:xfrm>
            <a:off x="5840264" y="3588588"/>
            <a:ext cx="4614040" cy="3270311"/>
          </a:xfrm>
          <a:prstGeom prst="rect">
            <a:avLst/>
          </a:prstGeom>
        </p:spPr>
      </p:pic>
    </p:spTree>
    <p:extLst>
      <p:ext uri="{BB962C8B-B14F-4D97-AF65-F5344CB8AC3E}">
        <p14:creationId xmlns:p14="http://schemas.microsoft.com/office/powerpoint/2010/main" val="363544421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3200" dirty="0" smtClean="0"/>
              <a:t>“</a:t>
            </a:r>
            <a:r>
              <a:rPr lang="zh-CN" altLang="en-US" sz="3200" i="1" dirty="0" smtClean="0"/>
              <a:t>审慎推进我国银行间债券市场两类回购改革</a:t>
            </a:r>
            <a:r>
              <a:rPr lang="zh-CN" altLang="en-US" sz="3200" dirty="0" smtClean="0"/>
              <a:t>”， 崔嵬， </a:t>
            </a:r>
            <a:r>
              <a:rPr lang="en-US" altLang="zh-CN" sz="3200" dirty="0" smtClean="0"/>
              <a:t>《</a:t>
            </a:r>
            <a:r>
              <a:rPr lang="zh-CN" altLang="en-US" sz="3200" i="1" dirty="0" smtClean="0"/>
              <a:t>金融研究</a:t>
            </a:r>
            <a:r>
              <a:rPr lang="en-US" altLang="zh-CN" sz="3200" dirty="0" smtClean="0"/>
              <a:t>》2018</a:t>
            </a:r>
            <a:r>
              <a:rPr lang="zh-CN" altLang="en-US" sz="3200" dirty="0" smtClean="0"/>
              <a:t>年第</a:t>
            </a:r>
            <a:r>
              <a:rPr lang="en-US" altLang="zh-CN" sz="3200" dirty="0" smtClean="0"/>
              <a:t>6</a:t>
            </a:r>
            <a:r>
              <a:rPr lang="zh-CN" altLang="en-US" sz="3200" dirty="0"/>
              <a:t>期</a:t>
            </a:r>
            <a:endParaRPr lang="en-US" sz="3200" dirty="0"/>
          </a:p>
        </p:txBody>
      </p:sp>
      <p:pic>
        <p:nvPicPr>
          <p:cNvPr id="4" name="Content Placeholder 3"/>
          <p:cNvPicPr>
            <a:picLocks noGrp="1" noChangeAspect="1"/>
          </p:cNvPicPr>
          <p:nvPr>
            <p:ph idx="1"/>
          </p:nvPr>
        </p:nvPicPr>
        <p:blipFill>
          <a:blip r:embed="rId2"/>
          <a:stretch>
            <a:fillRect/>
          </a:stretch>
        </p:blipFill>
        <p:spPr>
          <a:xfrm>
            <a:off x="1837426" y="1437508"/>
            <a:ext cx="7872466" cy="4739455"/>
          </a:xfrm>
          <a:prstGeom prst="rect">
            <a:avLst/>
          </a:prstGeom>
        </p:spPr>
      </p:pic>
    </p:spTree>
    <p:extLst>
      <p:ext uri="{BB962C8B-B14F-4D97-AF65-F5344CB8AC3E}">
        <p14:creationId xmlns:p14="http://schemas.microsoft.com/office/powerpoint/2010/main" val="78320481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33462" y="385762"/>
            <a:ext cx="10125075" cy="6086475"/>
          </a:xfrm>
          <a:prstGeom prst="rect">
            <a:avLst/>
          </a:prstGeom>
        </p:spPr>
      </p:pic>
    </p:spTree>
    <p:extLst>
      <p:ext uri="{BB962C8B-B14F-4D97-AF65-F5344CB8AC3E}">
        <p14:creationId xmlns:p14="http://schemas.microsoft.com/office/powerpoint/2010/main" val="577404037"/>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MH" val="20160707181931"/>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MH" val="20160707181931"/>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707181931"/>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MH" val="20160707181931"/>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MH" val="20160707181931"/>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MH" val="20160707181931"/>
  <p:tag name="MH_LIBRARY" val="GRAPHIC"/>
  <p:tag name="MH_TYPE" val="SubTitle"/>
  <p:tag name="MH_ORDER" val="1"/>
</p:tagLst>
</file>

<file path=ppt/theme/theme1.xml><?xml version="1.0" encoding="utf-8"?>
<a:theme xmlns:a="http://schemas.openxmlformats.org/drawingml/2006/main" name="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清风素材1 https://12sc.taobao.com">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清风素材2 https://12sc.taobao.com">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清风素材3 https://12sc.taobao.com">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9504</TotalTime>
  <Words>3065</Words>
  <Application>Microsoft Office PowerPoint</Application>
  <PresentationFormat>Widescreen</PresentationFormat>
  <Paragraphs>348</Paragraphs>
  <Slides>35</Slides>
  <Notes>11</Notes>
  <HiddenSlides>0</HiddenSlides>
  <MMClips>0</MMClips>
  <ScaleCrop>false</ScaleCrop>
  <HeadingPairs>
    <vt:vector size="6" baseType="variant">
      <vt:variant>
        <vt:lpstr>Fonts Used</vt:lpstr>
      </vt:variant>
      <vt:variant>
        <vt:i4>12</vt:i4>
      </vt:variant>
      <vt:variant>
        <vt:lpstr>Theme</vt:lpstr>
      </vt:variant>
      <vt:variant>
        <vt:i4>13</vt:i4>
      </vt:variant>
      <vt:variant>
        <vt:lpstr>Slide Titles</vt:lpstr>
      </vt:variant>
      <vt:variant>
        <vt:i4>35</vt:i4>
      </vt:variant>
    </vt:vector>
  </HeadingPairs>
  <TitlesOfParts>
    <vt:vector size="60" baseType="lpstr">
      <vt:lpstr>华文新魏</vt:lpstr>
      <vt:lpstr>宋体</vt:lpstr>
      <vt:lpstr>微软雅黑</vt:lpstr>
      <vt:lpstr>楷体_GB2312</vt:lpstr>
      <vt:lpstr>等线</vt:lpstr>
      <vt:lpstr>黑体</vt:lpstr>
      <vt:lpstr>Arial</vt:lpstr>
      <vt:lpstr>Calibri</vt:lpstr>
      <vt:lpstr>Calibri Light</vt:lpstr>
      <vt:lpstr>Garamond</vt:lpstr>
      <vt:lpstr>Times New Roman</vt:lpstr>
      <vt:lpstr>Wingdings</vt:lpstr>
      <vt:lpstr>清风素材 https://12sc.taobao.com</vt:lpstr>
      <vt:lpstr>清风素材1 https://12sc.taobao.com</vt:lpstr>
      <vt:lpstr>清风素材2 https://12sc.taobao.com</vt:lpstr>
      <vt:lpstr>清风素材3 https://12sc.taobao.com</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PowerPoint Presentation</vt:lpstr>
      <vt:lpstr>杜涣程 Huancheng Du</vt:lpstr>
      <vt:lpstr>PowerPoint Presentation</vt:lpstr>
      <vt:lpstr>PowerPoint Presentation</vt:lpstr>
      <vt:lpstr>整体股票市场——美国</vt:lpstr>
      <vt:lpstr>整体股票市场——美国</vt:lpstr>
      <vt:lpstr>Shanghai Interbank Offered Rate (SHIBOR)</vt:lpstr>
      <vt:lpstr>“审慎推进我国银行间债券市场两类回购改革”， 崔嵬， 《金融研究》2018年第6期</vt:lpstr>
      <vt:lpstr>PowerPoint Presentation</vt:lpstr>
      <vt:lpstr>开放经济下的案例分析：IS-LM-BP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12sc.taobao.com</dc:subject>
  <dc:creator>清风素材;12sc.taobao.com</dc:creator>
  <cp:keywords>12sc.taobao.com</cp:keywords>
  <dc:description>12sc.taobao.com</dc:description>
  <cp:lastModifiedBy>Huancheng Du</cp:lastModifiedBy>
  <cp:revision>96</cp:revision>
  <dcterms:modified xsi:type="dcterms:W3CDTF">2024-02-25T14:24:53Z</dcterms:modified>
  <cp:category>12sc.taobao.com</cp:category>
  <cp:contentStatus>12sc.taobao.com</cp:contentStatus>
</cp:coreProperties>
</file>