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3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9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3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7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0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116C-154F-44E8-A613-0D83D3C3261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7053-F251-4CCB-AE1A-B8F2EC66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国际金融专题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杜涣程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2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2606"/>
            <a:ext cx="9601196" cy="1303867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货币数量理论简析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2" y="2615586"/>
            <a:ext cx="10662248" cy="21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12606"/>
            <a:ext cx="9601196" cy="1303867"/>
          </a:xfrm>
        </p:spPr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货币数量理论简析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1916473"/>
            <a:ext cx="4745143" cy="301961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0546" y="1916473"/>
            <a:ext cx="4856051" cy="301961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4936091"/>
            <a:ext cx="9601196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6" y="483080"/>
            <a:ext cx="11205713" cy="588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8" y="674643"/>
            <a:ext cx="10662248" cy="2172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2" y="2907102"/>
                <a:ext cx="9884432" cy="31227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𝑃𝑌</m:t>
                    </m:r>
                  </m:oMath>
                </a14:m>
                <a:endParaRPr lang="en-US" altLang="zh-CN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altLang="zh-CN" dirty="0" smtClean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2" y="2907102"/>
                <a:ext cx="9884432" cy="312276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61533" y="3133165"/>
                <a:ext cx="1691938" cy="1143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533" y="3133165"/>
                <a:ext cx="1691938" cy="114339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833" y="5005746"/>
                <a:ext cx="39035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833" y="5005746"/>
                <a:ext cx="3903569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3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6193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 Theory of The Exchange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9906"/>
            <a:ext cx="10515600" cy="5137057"/>
          </a:xfrm>
        </p:spPr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率平价理论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购买力平价理论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汇率呈现均值回归</a:t>
            </a:r>
            <a:r>
              <a:rPr lang="en-US" altLang="zh-CN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(Mean Reversion)</a:t>
            </a:r>
          </a:p>
          <a:p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符合上述条件的汇率：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2294" y="1698811"/>
                <a:ext cx="21920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294" y="1698811"/>
                <a:ext cx="2192075" cy="5539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2294" y="3937887"/>
                <a:ext cx="48835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294" y="3937887"/>
                <a:ext cx="4883516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0953" y="4814057"/>
                <a:ext cx="666586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953" y="4814057"/>
                <a:ext cx="6665864" cy="10407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25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什么决定了长期均衡的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𝑒</m:t>
                        </m:r>
                      </m:e>
                    </m:acc>
                    <m:r>
                      <a:rPr lang="en-US" altLang="zh-CN" b="0" i="0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?</m:t>
                    </m:r>
                  </m:oMath>
                </a14:m>
                <a:endParaRPr 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购买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力平价理论：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货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币市场均衡：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两国物价的变化取决于两国货币政策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2024" y="2335306"/>
                <a:ext cx="220913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2024" y="2335306"/>
                <a:ext cx="2209131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75275" y="3398985"/>
                <a:ext cx="35132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75" y="3398985"/>
                <a:ext cx="3513269" cy="5539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21155" y="3398985"/>
                <a:ext cx="429335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155" y="3398985"/>
                <a:ext cx="4293355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94568" y="5129465"/>
                <a:ext cx="92531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68" y="5129465"/>
                <a:ext cx="9253174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94568" y="5877806"/>
                <a:ext cx="74996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4568" y="5877806"/>
                <a:ext cx="7499617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62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 Theory of The Exchange 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4259" y="1599418"/>
                <a:ext cx="666586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59" y="1599418"/>
                <a:ext cx="6665864" cy="104073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04259" y="3192625"/>
                <a:ext cx="74996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259" y="3192625"/>
                <a:ext cx="7499617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7546" y="4604817"/>
                <a:ext cx="1141690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6" y="4604817"/>
                <a:ext cx="11416908" cy="12448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flipH="1">
            <a:off x="1293752" y="1772242"/>
            <a:ext cx="1469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短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期</a:t>
            </a:r>
            <a:r>
              <a:rPr lang="zh-CN" altLang="en-US" sz="3600" dirty="0" smtClean="0"/>
              <a:t>：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27672" y="3146459"/>
            <a:ext cx="130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长期</a:t>
            </a:r>
            <a:r>
              <a:rPr lang="zh-CN" altLang="en-US" sz="3600" dirty="0" smtClean="0"/>
              <a:t>：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61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99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货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币政策理论汇率决定的实证测量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5092" y="1108581"/>
                <a:ext cx="11416908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92" y="1108581"/>
                <a:ext cx="11416908" cy="124482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2740158"/>
                <a:ext cx="1079154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0158"/>
                <a:ext cx="10791544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3815375"/>
                <a:ext cx="596153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Keynesian Model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ornbusch</a:t>
                </a:r>
                <a:r>
                  <a:rPr lang="en-US" altLang="zh-CN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(1976):  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    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altLang="zh-CN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Chicago Model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Frenkel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-Bilson:       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    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 Interest Differential Model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Frankel:                   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     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15375"/>
                <a:ext cx="5961530" cy="3785652"/>
              </a:xfrm>
              <a:prstGeom prst="rect">
                <a:avLst/>
              </a:prstGeom>
              <a:blipFill rotWithShape="0">
                <a:blip r:embed="rId4"/>
                <a:stretch>
                  <a:fillRect l="-1638" t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22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17" y="0"/>
            <a:ext cx="10074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15" y="0"/>
            <a:ext cx="9994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9183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835" y="0"/>
            <a:ext cx="569421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93106" y="1057835"/>
            <a:ext cx="3325906" cy="860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Meese and Rogoff (1983)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39725"/>
            <a:ext cx="7400925" cy="115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4166627"/>
            <a:ext cx="768667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39125" y="1794006"/>
            <a:ext cx="38363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样本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外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Out of Sample)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预测能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力：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滚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动回归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Rolling-Regression)</a:t>
            </a:r>
          </a:p>
          <a:p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月度数据，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March, 1973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November, 1976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(2) Forecast future 1m, 3m, 6m, 12m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(3) Add true November, 1976 data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(4) Forecast future 1m, 3m, 6m, 12m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(5) Add true December, 1976 data 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…..</a:t>
            </a: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算每个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forecast 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 </a:t>
            </a:r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真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实值的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root mean squared error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312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165" y="1"/>
            <a:ext cx="10515600" cy="102790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Meese and Rogoff (1983) Puzzle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55" y="781050"/>
            <a:ext cx="104489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9087"/>
            <a:ext cx="118491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75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99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 of Purchasing Power Parity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43" y="1194483"/>
            <a:ext cx="2961736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24955" y="5385483"/>
            <a:ext cx="3528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Gustav Cassel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1866.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——1945.01</a:t>
            </a:r>
          </a:p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瑞典经济学家</a:t>
            </a:r>
            <a:endParaRPr lang="en-US" sz="2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233" y="1846053"/>
            <a:ext cx="70607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战之前金本位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战之后：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重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置汇率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金本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位不现实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汇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率如何修复？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1914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年开始计算各国累计通胀率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汇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率变化程度符合通胀率变化程度</a:t>
            </a: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995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 of One Price (LOP)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0" y="2582712"/>
            <a:ext cx="2552700" cy="9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2195" y="1875090"/>
            <a:ext cx="522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对于同一类商品，只有一个价格</a:t>
            </a:r>
            <a:endParaRPr 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0128" y="3830128"/>
            <a:ext cx="6288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ransportation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Nontariff barrier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Tradability of goods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43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6" y="263525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“Big Mac” AGAIN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826" y="1670260"/>
            <a:ext cx="5277749" cy="435133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transport very well in their final form!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Tradable components: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Frozen beef patty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（冷冻牛肉饼）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uns 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（面包夹层）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Special sauce ingredients 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（特殊酱料）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on-tradable components: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estaurants location/space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Labor inputs needed to cook and serve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75" y="365125"/>
            <a:ext cx="6448425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GOLD? (highly tradable)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1690688"/>
            <a:ext cx="638175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3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Two Other Forms of PPP</a:t>
            </a:r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PPP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PPP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2711839"/>
            <a:ext cx="2381250" cy="84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4786941"/>
            <a:ext cx="51244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Evidence of LOP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Isard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(1977): US, German, Canadian, Japanese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Highly tradable goods: </a:t>
            </a:r>
          </a:p>
          <a:p>
            <a:pPr lvl="2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服装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工业化学物品、纸张、玻璃制品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LOP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的偏离度：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偏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离程度大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持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续久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基</a:t>
            </a:r>
            <a:r>
              <a:rPr lang="zh-CN" altLang="en-US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本反应名义汇率的变化</a:t>
            </a:r>
            <a:endParaRPr lang="en-US" altLang="zh-CN" sz="24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Alberto </a:t>
            </a:r>
            <a:r>
              <a:rPr lang="en-US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Giovannini</a:t>
            </a:r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(1988)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格差距非常大、并且统计显著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普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通生产工具：螺丝钉、螺丝帽</a:t>
            </a:r>
            <a:endParaRPr lang="en-US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5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88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nternational vs. Intra-National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170"/>
            <a:ext cx="10515600" cy="5469147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述价格不等的实证发现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可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能只是距离原因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类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似于同种商品，不同城市，甚至不同商店同城市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Charles Engel and Rogers (1995)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14 categories of disaggregated CPI data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23 cities for U.S. and Canada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国内，相对价格是地理距离的方程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控制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住地理距离：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看边境两侧城市的相对价格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“边境效应”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(Border Effect)</a:t>
            </a:r>
          </a:p>
          <a:p>
            <a:pPr lvl="2"/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2,500 to 23,000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英里！！！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Engel (1993)</a:t>
            </a: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样商品跨境的相对价格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同商品非跨境的相对价格</a:t>
            </a:r>
            <a:endParaRPr lang="en-US" altLang="zh-CN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92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汇率断连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(Exchange Rate Disconnect)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狭义的汇率断连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lvl="1" indent="0"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具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体指汇率与其他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宏观经济变量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（通胀率、国内生产总值、进出口贸易额、失业率等等）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缺乏相关性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广义的汇率断连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Meese and Rogoff (1983) puzzle</a:t>
            </a: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购买力平价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(Purchasing Power Parity, PPP) 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之谜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贸易条件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(Terms-of-Trade, </a:t>
            </a:r>
            <a:r>
              <a:rPr lang="en-US" altLang="zh-CN" dirty="0" err="1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ToT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之谜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Backus and Smith (1993) puzzle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期汇水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(Forward premium)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之谜</a:t>
            </a:r>
            <a:endParaRPr lang="en-US" altLang="zh-CN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无抛补利率平价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(Uncovered Interest rate Parity, UIP) 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失效</a:t>
            </a:r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378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Frictions: Why it is not arbitraged away??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 Costs:</a:t>
            </a:r>
          </a:p>
          <a:p>
            <a:pPr lvl="1"/>
            <a:r>
              <a:rPr lang="zh-CN" altLang="en-US" dirty="0" smtClean="0"/>
              <a:t>离岸价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(Free on Board)</a:t>
            </a:r>
          </a:p>
          <a:p>
            <a:pPr lvl="1"/>
            <a:r>
              <a:rPr lang="zh-CN" altLang="en-US" dirty="0"/>
              <a:t>到岸</a:t>
            </a:r>
            <a:r>
              <a:rPr lang="zh-CN" altLang="en-US" dirty="0" smtClean="0"/>
              <a:t>价</a:t>
            </a:r>
            <a:r>
              <a:rPr lang="en-US" altLang="zh-CN" dirty="0"/>
              <a:t>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(Cost Insurance and Freight)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IMF: 10%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Non-tradable components: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 rents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Services, taxes, insurance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Tariff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Nontariff barriers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 time goods inspections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 to arbitrage:</a:t>
            </a: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压使用标准（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220V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舵汽车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94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43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hort-run PPP Deviation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773" y="1280544"/>
            <a:ext cx="8094453" cy="539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22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 on the short-run PPP violation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Attributed to sticky nominal prices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Monetary and financial shocks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Have real effect due to sticky nominal prices </a:t>
            </a:r>
            <a:r>
              <a:rPr lang="zh-CN" alt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价格粘性）</a:t>
            </a:r>
            <a:endParaRPr lang="en-US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Dornbusch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(1976) Overshooting model</a:t>
            </a:r>
          </a:p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Substantial convergence to PPP over 1 to 2 years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Prices and wages adjust to shocks</a:t>
            </a:r>
          </a:p>
          <a:p>
            <a:pPr lvl="1"/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Embarrassing Resiliency of the Random Walk Model</a:t>
            </a:r>
          </a:p>
          <a:p>
            <a:endParaRPr lang="en-US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76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Tests Based on Long-horizon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9238"/>
            <a:ext cx="10515600" cy="47277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Frankel (1986, 1990)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Lack of statistical power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Dollar/Pound exchange rate for 1869-1984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for real exchange rate deviations of 14% per year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Roughly 4.6 years for 50%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Abuaf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Phillipe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(1990)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Eight currencies, 1901-1972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years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R. Lothian and Mark P. Taylor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Dollar/Pound (1791-1990): 4.7 years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Franc/Pound (1803-1990): 2.5 years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60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Balassa-Samuelson Hypothesis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Balassa (1964) and Samuelson (1964)</a:t>
            </a:r>
          </a:p>
          <a:p>
            <a:pPr lvl="1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将两个国家的名义货币同时按照即期汇率兑换成第三种币种时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富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有国家的价格水平（用第三种货币计量） 往往 高于 贫穷国家的价格水平（用第三种货币计量）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为什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么？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并不是因为富有国家比贫穷国家的平均生产效率高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92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49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Balassa-Samuelson Hypothesis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8687"/>
            <a:ext cx="10515600" cy="503827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Balassa (1964) and Samuelson (1964)</a:t>
            </a:r>
          </a:p>
          <a:p>
            <a:pPr lvl="1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将两个国家的名义货币同时按照即期汇率兑换成第三种币种时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富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有国家的价格水平（用第三种货币计量） 往往 高于 贫穷国家的价格水平（用第三种货币计量）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为什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么？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并不是因为富有国家比贫穷国家的平均生产效率高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源：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2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富有国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家的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Tradable sector is more productive than Non-tradable sector</a:t>
            </a:r>
          </a:p>
          <a:p>
            <a:pPr lvl="1"/>
            <a:endParaRPr lang="en-US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will happen if there is a rise in productivity in the tradable goods sector?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Small open economy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Tradable goods sector: globally competitive market</a:t>
            </a:r>
            <a:endParaRPr 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98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Kravis and Robert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Lipsey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(1983)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Jagdish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Bhagwati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(1984)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 Endowment Perspective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Capital Labor Ratio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in richer countries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in poorer countries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6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08" y="0"/>
            <a:ext cx="548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16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619125"/>
            <a:ext cx="81248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528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12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Balassa-Samuelson Hypothesis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5389"/>
            <a:ext cx="10515600" cy="531432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Fast-growing countries vs. slow-growing countries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mostly happened in tradable goods sector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733910"/>
            <a:ext cx="8153400" cy="51327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05909" y="3200400"/>
            <a:ext cx="1570008" cy="26051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7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eese and Rogoff (1983) Puzzle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007" y="1690688"/>
            <a:ext cx="5949985" cy="51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Power Parity Puzzle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381"/>
            <a:ext cx="10515600" cy="4615582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PPP do not hold in the short-run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Convergence to PPP is extremely slow (3-to-5 years, 50%)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 of short-term exchange rate volatility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Monetary and Financial shocks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shocks to productivity and preferences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 to explain immense short-term volatility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majority of the volatility is due to financial shocks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3-to-5 years???</a:t>
            </a:r>
          </a:p>
        </p:txBody>
      </p:sp>
    </p:spTree>
    <p:extLst>
      <p:ext uri="{BB962C8B-B14F-4D97-AF65-F5344CB8AC3E}">
        <p14:creationId xmlns:p14="http://schemas.microsoft.com/office/powerpoint/2010/main" val="730358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 Theory of The Exchange Rate</a:t>
            </a:r>
            <a:b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基于货币政策理论的汇率决定理论）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809750"/>
            <a:ext cx="7134225" cy="504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88" y="2268070"/>
            <a:ext cx="469918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布雷顿森林体系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战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解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决混乱的汇率问题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双挂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钩机制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国持有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3/4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黄金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越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南战争导致美元严重高估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体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系在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1968-1973</a:t>
            </a:r>
            <a:r>
              <a:rPr lang="zh-CN" altLang="en-US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年间瓦解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3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Monetary Theory of The Exchange 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三大要素（假设）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率平价理论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(Interest Rate Parity)</a:t>
            </a:r>
          </a:p>
          <a:p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购买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力平价理论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(Purchasing Power Parity)</a:t>
            </a:r>
          </a:p>
          <a:p>
            <a:endParaRPr lang="en-US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币市场均衡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玩具类模型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(Money Market - Toy Model)</a:t>
            </a:r>
            <a:endParaRPr lang="en-US" altLang="zh-CN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货</a:t>
            </a:r>
            <a:r>
              <a:rPr lang="zh-CN" altLang="en-US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币数量理论 </a:t>
            </a:r>
            <a:r>
              <a:rPr lang="en-US" altLang="zh-CN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(Quantity Theory of Money)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41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利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率平价理论：简单解析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时间：</a:t>
                </a:r>
                <a:r>
                  <a:rPr lang="en-US" altLang="zh-CN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个月</a:t>
                </a:r>
                <a:endPara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即期汇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率（直接标价法）：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𝑠</m:t>
                    </m:r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未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来</a:t>
                </a:r>
                <a:r>
                  <a:rPr lang="en-US" altLang="zh-CN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1</a:t>
                </a:r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月的汇率预期：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𝐸</m:t>
                        </m:r>
                      </m:sup>
                    </m:sSup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本国月度无风险利率：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=(1+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外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国月度无风险利率：</a:t>
                </a:r>
                <a:r>
                  <a:rPr lang="en-US" altLang="zh-CN" b="0" dirty="0" smtClean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𝑅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=(1+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𝑖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)</m:t>
                    </m:r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无套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利条件：</a:t>
                </a:r>
                <a:endPara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𝑅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𝐸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𝑠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∗</m:t>
                        </m:r>
                      </m:sup>
                    </m:sSup>
                  </m:oMath>
                </a14:m>
                <a:endParaRPr 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87711" y="5544670"/>
                <a:ext cx="219207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11" y="5544670"/>
                <a:ext cx="2192075" cy="55399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49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购买力平价理论：简单解析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67" y="1690688"/>
            <a:ext cx="40767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3318" y="3052482"/>
                <a:ext cx="1431481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318" y="3052482"/>
                <a:ext cx="1431481" cy="123110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0281" y="1982390"/>
            <a:ext cx="5121719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5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购买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力平价理论：简单解析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本国物价水平：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𝑃</m:t>
                    </m:r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外国物价水平：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均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衡汇率：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𝐸</m:t>
                    </m:r>
                  </m:oMath>
                </a14:m>
                <a:endParaRPr lang="en-US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zh-CN" altLang="en-US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购买</a:t>
                </a:r>
                <a:r>
                  <a:rPr lang="zh-CN" altLang="en-US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力平价：</a:t>
                </a:r>
                <a:endPara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楷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</a:rPr>
                          <m:t>𝑃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楷体" panose="02010609060101010101" pitchFamily="49" charset="-122"/>
                              </a:rPr>
                              <m:t>∗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40047" y="5006788"/>
                <a:ext cx="25119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047" y="5006788"/>
                <a:ext cx="25119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5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1635</Words>
  <Application>Microsoft Office PowerPoint</Application>
  <PresentationFormat>Widescreen</PresentationFormat>
  <Paragraphs>243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宋体</vt:lpstr>
      <vt:lpstr>楷体</vt:lpstr>
      <vt:lpstr>Arial</vt:lpstr>
      <vt:lpstr>Calibri</vt:lpstr>
      <vt:lpstr>Calibri Light</vt:lpstr>
      <vt:lpstr>Cambria Math</vt:lpstr>
      <vt:lpstr>Tahoma</vt:lpstr>
      <vt:lpstr>Times New Roman</vt:lpstr>
      <vt:lpstr>Office Theme</vt:lpstr>
      <vt:lpstr>国际金融专题</vt:lpstr>
      <vt:lpstr>PowerPoint Presentation</vt:lpstr>
      <vt:lpstr>汇率断连 (Exchange Rate Disconnect)</vt:lpstr>
      <vt:lpstr>Meese and Rogoff (1983) Puzzle</vt:lpstr>
      <vt:lpstr>The Monetary Theory of The Exchange Rate （基于货币政策理论的汇率决定理论）</vt:lpstr>
      <vt:lpstr>The Monetary Theory of The Exchange Rate : 三大要素（假设）</vt:lpstr>
      <vt:lpstr>利率平价理论：简单解析</vt:lpstr>
      <vt:lpstr>购买力平价理论：简单解析</vt:lpstr>
      <vt:lpstr>购买力平价理论：简单解析</vt:lpstr>
      <vt:lpstr>货币数量理论简析</vt:lpstr>
      <vt:lpstr>货币数量理论简析</vt:lpstr>
      <vt:lpstr>PowerPoint Presentation</vt:lpstr>
      <vt:lpstr>PowerPoint Presentation</vt:lpstr>
      <vt:lpstr>The Monetary Theory of The Exchange Rate</vt:lpstr>
      <vt:lpstr>什么决定了长期均衡的e ̅  ?</vt:lpstr>
      <vt:lpstr>The Monetary Theory of The Exchange Rate</vt:lpstr>
      <vt:lpstr>货币政策理论汇率决定的实证测量</vt:lpstr>
      <vt:lpstr>PowerPoint Presentation</vt:lpstr>
      <vt:lpstr>PowerPoint Presentation</vt:lpstr>
      <vt:lpstr>Meese and Rogoff (1983)</vt:lpstr>
      <vt:lpstr>Meese and Rogoff (1983) Puzzle</vt:lpstr>
      <vt:lpstr>PowerPoint Presentation</vt:lpstr>
      <vt:lpstr>Origin of Purchasing Power Parity</vt:lpstr>
      <vt:lpstr>Law of One Price (LOP)</vt:lpstr>
      <vt:lpstr>“Big Mac” AGAIN</vt:lpstr>
      <vt:lpstr>What about GOLD? (highly tradable)</vt:lpstr>
      <vt:lpstr>Two Other Forms of PPP</vt:lpstr>
      <vt:lpstr>Empirical Evidence of LOP</vt:lpstr>
      <vt:lpstr>International vs. Intra-National</vt:lpstr>
      <vt:lpstr>Possible Frictions: Why it is not arbitraged away??</vt:lpstr>
      <vt:lpstr>Short-run PPP Deviation</vt:lpstr>
      <vt:lpstr>Interpretation on the short-run PPP violation</vt:lpstr>
      <vt:lpstr>Tests Based on Long-horizon data</vt:lpstr>
      <vt:lpstr>Balassa-Samuelson Hypothesis</vt:lpstr>
      <vt:lpstr>Balassa-Samuelson Hypothesis</vt:lpstr>
      <vt:lpstr>Kravis and Robert Lipsey (1983) Jagdish Bhagwati (1984)</vt:lpstr>
      <vt:lpstr>PowerPoint Presentation</vt:lpstr>
      <vt:lpstr>PowerPoint Presentation</vt:lpstr>
      <vt:lpstr>Another Balassa-Samuelson Hypothesis</vt:lpstr>
      <vt:lpstr>Purchasing Power Parity Puzzle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国际金融专题</dc:title>
  <dc:creator>Huancheng Du</dc:creator>
  <cp:lastModifiedBy>Huancheng Du</cp:lastModifiedBy>
  <cp:revision>42</cp:revision>
  <dcterms:created xsi:type="dcterms:W3CDTF">2023-03-09T14:25:35Z</dcterms:created>
  <dcterms:modified xsi:type="dcterms:W3CDTF">2023-03-16T22:52:40Z</dcterms:modified>
</cp:coreProperties>
</file>