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Lst>
  <p:notesMasterIdLst>
    <p:notesMasterId r:id="rId38"/>
  </p:notesMasterIdLst>
  <p:sldIdLst>
    <p:sldId id="257" r:id="rId14"/>
    <p:sldId id="258" r:id="rId15"/>
    <p:sldId id="430" r:id="rId16"/>
    <p:sldId id="747" r:id="rId17"/>
    <p:sldId id="767" r:id="rId18"/>
    <p:sldId id="768" r:id="rId19"/>
    <p:sldId id="770" r:id="rId20"/>
    <p:sldId id="771" r:id="rId21"/>
    <p:sldId id="772" r:id="rId22"/>
    <p:sldId id="773" r:id="rId23"/>
    <p:sldId id="775" r:id="rId24"/>
    <p:sldId id="776" r:id="rId25"/>
    <p:sldId id="777" r:id="rId26"/>
    <p:sldId id="779" r:id="rId27"/>
    <p:sldId id="781" r:id="rId28"/>
    <p:sldId id="783" r:id="rId29"/>
    <p:sldId id="787" r:id="rId30"/>
    <p:sldId id="784" r:id="rId31"/>
    <p:sldId id="788" r:id="rId32"/>
    <p:sldId id="789" r:id="rId33"/>
    <p:sldId id="525" r:id="rId34"/>
    <p:sldId id="526" r:id="rId35"/>
    <p:sldId id="527" r:id="rId36"/>
    <p:sldId id="786" r:id="rId3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414" autoAdjust="0"/>
  </p:normalViewPr>
  <p:slideViewPr>
    <p:cSldViewPr snapToGrid="0">
      <p:cViewPr varScale="1">
        <p:scale>
          <a:sx n="101" d="100"/>
          <a:sy n="101" d="100"/>
        </p:scale>
        <p:origin x="15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8D16C073-D891-466B-A3BC-CB8FA2C14FF4}" type="datetimeFigureOut">
              <a:rPr lang="zh-CN" altLang="en-US"/>
              <a:pPr>
                <a:defRPr/>
              </a:pPr>
              <a:t>2021-11-23</a:t>
            </a:fld>
            <a:endParaRPr lang="zh-CN" altLang="en-US"/>
          </a:p>
        </p:txBody>
      </p:sp>
      <p:sp>
        <p:nvSpPr>
          <p:cNvPr id="3482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smtClean="0"/>
            </a:lvl1pPr>
          </a:lstStyle>
          <a:p>
            <a:pPr>
              <a:defRPr/>
            </a:pPr>
            <a:fld id="{BDD89C5D-FB7A-467A-98F2-C5D2737E17DE}" type="slidenum">
              <a:rPr lang="zh-CN" altLang="en-US"/>
              <a:pPr>
                <a:defRPr/>
              </a:pPr>
              <a:t>‹#›</a:t>
            </a:fld>
            <a:endParaRPr lang="zh-CN" altLang="en-US"/>
          </a:p>
        </p:txBody>
      </p:sp>
    </p:spTree>
    <p:extLst>
      <p:ext uri="{BB962C8B-B14F-4D97-AF65-F5344CB8AC3E}">
        <p14:creationId xmlns:p14="http://schemas.microsoft.com/office/powerpoint/2010/main" val="2775594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E63CE70-B7D5-4C02-B364-447FE31185F5}" type="datetimeFigureOut">
              <a:rPr lang="zh-CN" altLang="en-US"/>
              <a:pPr>
                <a:defRPr/>
              </a:pPr>
              <a:t>2021-11-23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E8314C0-E6FD-46B9-832F-395B8C27A39E}" type="slidenum">
              <a:rPr lang="zh-CN" altLang="en-US"/>
              <a:pPr>
                <a:defRPr/>
              </a:pPr>
              <a:t>‹#›</a:t>
            </a:fld>
            <a:endParaRPr lang="zh-CN" altLang="en-US"/>
          </a:p>
        </p:txBody>
      </p:sp>
    </p:spTree>
    <p:extLst>
      <p:ext uri="{BB962C8B-B14F-4D97-AF65-F5344CB8AC3E}">
        <p14:creationId xmlns:p14="http://schemas.microsoft.com/office/powerpoint/2010/main" val="405972687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170BB13-7943-4459-A093-832121174509}" type="datetimeFigureOut">
              <a:rPr lang="zh-CN" altLang="en-US"/>
              <a:pPr>
                <a:defRPr/>
              </a:pPr>
              <a:t>2021-11-23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8BFF6E6-D39B-4C42-ACA1-05FA0E964AFD}" type="slidenum">
              <a:rPr lang="zh-CN" altLang="en-US"/>
              <a:pPr>
                <a:defRPr/>
              </a:pPr>
              <a:t>‹#›</a:t>
            </a:fld>
            <a:endParaRPr lang="zh-CN" altLang="en-US"/>
          </a:p>
        </p:txBody>
      </p:sp>
    </p:spTree>
    <p:extLst>
      <p:ext uri="{BB962C8B-B14F-4D97-AF65-F5344CB8AC3E}">
        <p14:creationId xmlns:p14="http://schemas.microsoft.com/office/powerpoint/2010/main" val="4280432337"/>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8FC760F-525F-4C56-8A1F-21200B35C45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33052572"/>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071353C-C43C-4FCC-B395-F296FB63480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39351342"/>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86C4DD2-7BC6-42BD-AC17-9DC4182282A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5632134"/>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B97097E-3C4F-4017-B93E-B813F93C4B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02221625"/>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7EE3F808-F3C4-48D2-A7E2-85941722E6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01692140"/>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8B53E265-262C-47D5-9C20-FF6982CD86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5093069"/>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FFFD8B07-76B7-41E6-A37F-A79C6C2A81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33053686"/>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FC7FE07F-B084-4449-AE54-724FBBF19C5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70306234"/>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E2320988-ECFE-47A6-AA4E-36B4186FABB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1323104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1102F96-B878-4CD0-830F-1E8A082D5A0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2976421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C66EB8C-0FD5-4841-B7B6-5F8201FB9671}" type="datetimeFigureOut">
              <a:rPr lang="zh-CN" altLang="en-US"/>
              <a:pPr>
                <a:defRPr/>
              </a:pPr>
              <a:t>2021-11-23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A0080EA-A39E-46F9-BF21-72E01C1F1904}" type="slidenum">
              <a:rPr lang="zh-CN" altLang="en-US"/>
              <a:pPr>
                <a:defRPr/>
              </a:pPr>
              <a:t>‹#›</a:t>
            </a:fld>
            <a:endParaRPr lang="zh-CN" altLang="en-US"/>
          </a:p>
        </p:txBody>
      </p:sp>
    </p:spTree>
    <p:extLst>
      <p:ext uri="{BB962C8B-B14F-4D97-AF65-F5344CB8AC3E}">
        <p14:creationId xmlns:p14="http://schemas.microsoft.com/office/powerpoint/2010/main" val="1209776600"/>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0C49916-E68C-44AD-A50E-A95079195A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25004866"/>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C95AD2F-0DD1-48B5-A84A-96CC5F51CA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99729597"/>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9B91DE-E6DB-4411-BFEF-F6E8C3A584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15856326"/>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B4BA843-4D89-417A-A7FD-832B12490D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88278733"/>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2E9BF4D-1486-4D6F-931F-C84073E3A4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29467654"/>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2D7DA58-099E-4A16-A1D0-EE861DB716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6486987"/>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4AD73F36-79EC-4EA1-889E-BD1B116BFB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25284206"/>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0C98E9E-7504-4BEB-BE71-6505CC55EF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64407758"/>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CED63FB-1F25-4DAC-810C-881C8BE657D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0378684"/>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72E3C73-17FB-4111-94F3-7CF8F49E0A2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044958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B192D9B-4A66-4ABF-B93B-EC8AA5241A1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36480577"/>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B46703C-1B9B-48DE-A7A7-6FD30AD4BB4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25590593"/>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F14580A-5B46-4370-B6DA-DA175D1C0D7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57330219"/>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D1DCD35-94C2-4963-A222-5206DC9EAF7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36663262"/>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A62816-FCE4-4961-BA27-3763CE6C40D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0623105"/>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D1756F3-72C6-4B96-8691-9B8376FB048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27345497"/>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009D6A2-4647-4DFA-A944-F4A2CA966B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674961"/>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912452A-C6F3-4F8B-8DC6-4EC02B67FF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27503829"/>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5941935-EEE1-43B4-A231-F99EFAE6D3F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86379219"/>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4F07CFFB-B06A-4B4A-A069-8CA1C5BDC1C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64835549"/>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E36FC5D-4FE0-45BC-863A-86FC9A3D4F3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4692002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689CBE4-1B40-4D5F-842E-182382BBD0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10144537"/>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5F455F6-A514-4B20-83CF-22EFB0A7BB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49723976"/>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598CEC8-2027-424E-9DCF-D2EFF1F135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53837483"/>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7A309DF-B9F1-448D-B093-A1A51222CC3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7024025"/>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2A5371B-D5B5-4F2F-AEC1-746EC5DAD2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09553062"/>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AD1DB47-77A3-4789-BD53-1A77F69BA1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82004632"/>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F287249-CC2D-465A-8255-DC009D9948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52087421"/>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769E79BD-656F-4D7C-9BA2-5779465F69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09595068"/>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9A38692E-51FD-4ED7-80B2-51E7B9B78F6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03384215"/>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BA9D86C5-C75C-4EA1-8488-8FAE773CFD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05940"/>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C58C960D-9A69-415A-862C-836F6D5A7A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7542178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009B737-EAC8-4C47-B5FF-F5409C22BA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11884993"/>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28F6EC7E-AFF0-47F5-A549-36DB20E12EC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2662564"/>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D31F718-3D8D-45E2-911A-3C8953C050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6048236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2944B00B-AA26-4B2F-B110-F95A66909C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87759410"/>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DEC84FF-4101-41C7-A3AC-7EC15EC9957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6515171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59863E9-2357-4B35-B43C-61001473BD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6912923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9981BEE1-F0E0-411B-8930-D4AC1ED7B5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2109712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E2158D95-DBD8-4367-8774-02E81113F58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3488849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BD74F893-8186-444E-9425-D7650A37F08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0072483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7399223-CF8D-44FF-A214-38B797E8F17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4486718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B2ECABD-DBF1-4F03-B195-06FF83489F74}" type="datetimeFigureOut">
              <a:rPr lang="zh-CN" altLang="en-US"/>
              <a:pPr>
                <a:defRPr/>
              </a:pPr>
              <a:t>2021-11-23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D7C7FB5-0B60-4555-94FA-5C5F9129BEBB}" type="slidenum">
              <a:rPr lang="zh-CN" altLang="en-US"/>
              <a:pPr>
                <a:defRPr/>
              </a:pPr>
              <a:t>‹#›</a:t>
            </a:fld>
            <a:endParaRPr lang="zh-CN" altLang="en-US"/>
          </a:p>
        </p:txBody>
      </p:sp>
    </p:spTree>
    <p:extLst>
      <p:ext uri="{BB962C8B-B14F-4D97-AF65-F5344CB8AC3E}">
        <p14:creationId xmlns:p14="http://schemas.microsoft.com/office/powerpoint/2010/main" val="118299061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54B7CB4-46FD-4A34-A0BD-1C8BE08C41D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0485289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A91A721-D116-4D0C-9583-50B2253E05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6679223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E3C0341-2C05-48CA-A6B6-E6DF61AD2DB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9593220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5213C5D-91D3-4B92-96E0-3307F042AF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0869334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09AB6E3-94C0-4DC0-915B-C8A70DC826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070577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89C200-F931-4CDC-8B3A-73FD24A7085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6319573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6925742-58D4-4ED1-8085-F56426261D7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2558486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397847AC-D756-49CA-A9AC-8261B86F3C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3681683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FBA8A934-BC21-44EA-A895-2577E54FFF0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2011627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43D726B7-D0DF-4445-B99B-BC37BC66BEC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5952383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1D3A3052-35DE-4619-B41E-FE3EB269E9A1}" type="datetimeFigureOut">
              <a:rPr lang="zh-CN" altLang="en-US"/>
              <a:pPr>
                <a:defRPr/>
              </a:pPr>
              <a:t>2021-11-23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32FF184-6570-44FA-B0F6-D9C9C6F8582F}" type="slidenum">
              <a:rPr lang="zh-CN" altLang="en-US"/>
              <a:pPr>
                <a:defRPr/>
              </a:pPr>
              <a:t>‹#›</a:t>
            </a:fld>
            <a:endParaRPr lang="zh-CN" altLang="en-US"/>
          </a:p>
        </p:txBody>
      </p:sp>
    </p:spTree>
    <p:extLst>
      <p:ext uri="{BB962C8B-B14F-4D97-AF65-F5344CB8AC3E}">
        <p14:creationId xmlns:p14="http://schemas.microsoft.com/office/powerpoint/2010/main" val="3701892435"/>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65DFACD-9FF4-47A4-A860-7D09A8564C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96211123"/>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A1B2D06-A7E8-473C-993B-42C9234C8C5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3088457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4761BD3-7A7E-4867-A550-98813CF223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77692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22A5B63-D5ED-480C-A337-76D0C58FE68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775402"/>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D66565F-82A5-400F-8A32-4C6D59C14A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2146113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D4AA3D8-52FA-4BBF-8E51-3CE8FCB26E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3841921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0F5B9A1-9B30-4B9F-AE46-D7FB1C11FCA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3880440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A168CB3-744C-4BBA-B82D-F10E41FCDD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9936531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65721F41-E8E3-4A59-BE84-2DB7E224DC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3903155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B7D5CD7C-02B8-40CA-8B5C-34166E585EA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614325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BCD0088-E378-4E09-BC76-07C47652B7DD}" type="datetimeFigureOut">
              <a:rPr lang="zh-CN" altLang="en-US"/>
              <a:pPr>
                <a:defRPr/>
              </a:pPr>
              <a:t>2021-11-23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581FC58-54CE-4E95-B9F9-254205881A05}" type="slidenum">
              <a:rPr lang="zh-CN" altLang="en-US"/>
              <a:pPr>
                <a:defRPr/>
              </a:pPr>
              <a:t>‹#›</a:t>
            </a:fld>
            <a:endParaRPr lang="zh-CN" altLang="en-US"/>
          </a:p>
        </p:txBody>
      </p:sp>
    </p:spTree>
    <p:extLst>
      <p:ext uri="{BB962C8B-B14F-4D97-AF65-F5344CB8AC3E}">
        <p14:creationId xmlns:p14="http://schemas.microsoft.com/office/powerpoint/2010/main" val="7009814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F5D7DE0B-8BEE-4EF8-9683-837D33C0EA6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0360571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A01C097-80D6-4B2E-9A92-F2954DF6F9F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03661352"/>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EC79C95-3275-4EA5-AC15-9CC86CA10EE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79392493"/>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77B6C84-0175-4ED8-8ABC-B99FE6FE86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3632216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BDC5EB9-EBB4-45B7-BC33-AFCD190F7A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63557182"/>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C1C2409-B5F3-46C8-BD72-79FFE23B62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303473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9CBE682-0478-4114-9DFC-23C4204BB27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706359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60F6122-72F6-47A7-8DCD-C651F033362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392449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58C92D0-99FD-44A9-9E53-67C03D77B9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2775226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F2EB28FA-47E2-4F7A-B780-A7B18349BD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128599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D0F2912D-4920-4199-8962-D29D28C136F3}" type="datetimeFigureOut">
              <a:rPr lang="zh-CN" altLang="en-US"/>
              <a:pPr>
                <a:defRPr/>
              </a:pPr>
              <a:t>2021-11-23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F67F26-6858-4123-ABA9-D0BA91CD26D1}" type="slidenum">
              <a:rPr lang="zh-CN" altLang="en-US"/>
              <a:pPr>
                <a:defRPr/>
              </a:pPr>
              <a:t>‹#›</a:t>
            </a:fld>
            <a:endParaRPr lang="zh-CN" altLang="en-US"/>
          </a:p>
        </p:txBody>
      </p:sp>
    </p:spTree>
    <p:extLst>
      <p:ext uri="{BB962C8B-B14F-4D97-AF65-F5344CB8AC3E}">
        <p14:creationId xmlns:p14="http://schemas.microsoft.com/office/powerpoint/2010/main" val="312009936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AF951D93-09C5-41C3-AE47-90C86D24596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92080569"/>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D3BF2008-3386-415A-BCA4-16820762E61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195741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67B833C-0C09-43EB-AE10-D1A866737C8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16506478"/>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514EBE1-04FA-47D0-A871-F0236E7E32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40606875"/>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28E3EBD-2EA3-4A57-BE47-B0A75FC4E3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1074551"/>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6C977F8-5BB4-471F-BD20-5C2B3FDBE24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79684654"/>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BE3B6F2-F27A-4314-BB1A-28108AA8E83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0085311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0B007DB-C9EB-4E39-99BC-5696BC441F3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9289143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C2295C12-1F22-4259-A95D-AD8C39DE74C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41031699"/>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09D597BB-3308-46DF-97B3-D4DF391216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81809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F91503C4-D8E6-46BC-8922-106804F47588}" type="datetimeFigureOut">
              <a:rPr lang="zh-CN" altLang="en-US"/>
              <a:pPr>
                <a:defRPr/>
              </a:pPr>
              <a:t>2021-11-23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59ADBF8B-2A8D-4A91-BDE0-9CEA8ACA6220}" type="slidenum">
              <a:rPr lang="zh-CN" altLang="en-US"/>
              <a:pPr>
                <a:defRPr/>
              </a:pPr>
              <a:t>‹#›</a:t>
            </a:fld>
            <a:endParaRPr lang="zh-CN" altLang="en-US"/>
          </a:p>
        </p:txBody>
      </p:sp>
    </p:spTree>
    <p:extLst>
      <p:ext uri="{BB962C8B-B14F-4D97-AF65-F5344CB8AC3E}">
        <p14:creationId xmlns:p14="http://schemas.microsoft.com/office/powerpoint/2010/main" val="1064848163"/>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24CE6A55-879A-4261-B10C-4C6F6C6E61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463332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14B100FC-6F99-49F4-A4B0-7E989EBC723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625779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B3001037-FAFA-44F6-A739-3903701F60A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02350319"/>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9DB194BE-B801-4F8E-9039-C94E326ADD5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32364994"/>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C464ACD4-2609-4FA9-9240-15CEFD0F99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97622726"/>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79FC3E98-6173-44D7-8AB6-12735B2A5BC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0534239"/>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16F9A10D-1592-461E-88A2-17D5A788E0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78876691"/>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E6AD73D-0EF8-4037-988D-8204BE52034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2847784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D4847D8-8682-42A8-8D1A-99A871DDBF2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1646099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E34DF76-2F79-4C52-A6DA-39C7E46EFE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6940528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C6F2EE4-E41B-4E72-B044-89D94501D117}" type="datetimeFigureOut">
              <a:rPr lang="zh-CN" altLang="en-US"/>
              <a:pPr>
                <a:defRPr/>
              </a:pPr>
              <a:t>2021-11-23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67CE0F1-DB5C-466E-9DAB-6593F8E08BB0}" type="slidenum">
              <a:rPr lang="zh-CN" altLang="en-US"/>
              <a:pPr>
                <a:defRPr/>
              </a:pPr>
              <a:t>‹#›</a:t>
            </a:fld>
            <a:endParaRPr lang="zh-CN" altLang="en-US"/>
          </a:p>
        </p:txBody>
      </p:sp>
    </p:spTree>
    <p:extLst>
      <p:ext uri="{BB962C8B-B14F-4D97-AF65-F5344CB8AC3E}">
        <p14:creationId xmlns:p14="http://schemas.microsoft.com/office/powerpoint/2010/main" val="681914936"/>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522E68BD-7621-4166-90E8-C5F9B55ED86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98092460"/>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97F88D7C-2F70-4657-B8C9-4FC325CF6B9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6787835"/>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2DCE39C0-38E2-4063-8098-FE166B9892B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50992561"/>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977241C3-9686-4F6F-A71A-3EBDF410DD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8660167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DC6BCE9-5FA5-4D54-8DD9-9A838A1EF8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37194199"/>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E8BDA129-3C11-48B1-B8A2-CE90FF86BDD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72382425"/>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299058F-E858-4BB4-9903-69FA72F575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50558041"/>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9B9AB32-FB47-4669-BFEB-173AC78D84D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15542292"/>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2A859F99-B945-462D-A764-05BADC23390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5920784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885D2B3-04BE-4853-811B-3CD07BCC0F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53197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4DE3569-5BDF-4BA1-82CE-7527C0E0849E}" type="datetimeFigureOut">
              <a:rPr lang="zh-CN" altLang="en-US"/>
              <a:pPr>
                <a:defRPr/>
              </a:pPr>
              <a:t>2021-11-23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16FCB07-5F39-4634-9932-A6F4DC98E5CF}" type="slidenum">
              <a:rPr lang="zh-CN" altLang="en-US"/>
              <a:pPr>
                <a:defRPr/>
              </a:pPr>
              <a:t>‹#›</a:t>
            </a:fld>
            <a:endParaRPr lang="zh-CN" altLang="en-US"/>
          </a:p>
        </p:txBody>
      </p:sp>
    </p:spTree>
    <p:extLst>
      <p:ext uri="{BB962C8B-B14F-4D97-AF65-F5344CB8AC3E}">
        <p14:creationId xmlns:p14="http://schemas.microsoft.com/office/powerpoint/2010/main" val="869545113"/>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4D82E051-ADDF-41B8-A75F-57AEBA2B94F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3822179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7BC3F266-9796-49B4-9EFF-77E9BFDDED0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83337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7D197E98-454A-465F-A539-3D2235231D5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68034915"/>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4C4ADEF4-C003-444C-BF74-60C9BCB93E3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1103611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DBCBB44B-D164-4F94-A0DE-C5F95FCE00E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51576710"/>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A2A5FCB-9036-48B7-BAA9-E9B81F78587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64831373"/>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D5EA423C-CBEC-4325-ACED-1804C5DCD67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03631054"/>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F9C700C5-05E3-4479-BFA2-B7CBC2EC26C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16268102"/>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9D29111D-FA72-4B29-9A5F-448773F679D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87523066"/>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FCD4A41-7DFE-4E5A-AB93-AD1D6B1020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7473132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0C41783-C35B-4AFF-934D-9D38C348E9D5}" type="datetimeFigureOut">
              <a:rPr lang="zh-CN" altLang="en-US"/>
              <a:pPr>
                <a:defRPr/>
              </a:pPr>
              <a:t>2021-11-23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45F7885-D1E9-44FB-88DF-46ADB848E540}" type="slidenum">
              <a:rPr lang="zh-CN" altLang="en-US"/>
              <a:pPr>
                <a:defRPr/>
              </a:pPr>
              <a:t>‹#›</a:t>
            </a:fld>
            <a:endParaRPr lang="zh-CN" altLang="en-US"/>
          </a:p>
        </p:txBody>
      </p:sp>
    </p:spTree>
    <p:extLst>
      <p:ext uri="{BB962C8B-B14F-4D97-AF65-F5344CB8AC3E}">
        <p14:creationId xmlns:p14="http://schemas.microsoft.com/office/powerpoint/2010/main" val="668245341"/>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E947538-0961-4F50-AF46-22F6C72322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25169565"/>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E8CB30C-9BD3-4BDE-A0C9-BD806C759F8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91452736"/>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EA61E308-A605-4302-972E-7FE2E70DDE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02330781"/>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04C0639F-0D51-4787-80AB-72DD7A19D4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5667497"/>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4631F6F2-0707-4F70-84FB-1DDDFC57D7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09546377"/>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FF79298F-79EF-4FA3-B8CE-715C81CD98E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0298156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430DF9E-4D0B-421C-BC7E-D2F384811E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01806331"/>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0A9A56DE-5DC9-4C44-A2A0-4D4276E4243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01310337"/>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A7E8029-9975-4C99-B457-1193F57044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1684457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85511FB-3E28-4B12-8716-A63F70BB133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5849482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9AD0001-93E8-4FAE-8B8B-DE0347D586B0}" type="datetimeFigureOut">
              <a:rPr lang="zh-CN" altLang="en-US"/>
              <a:pPr>
                <a:defRPr/>
              </a:pPr>
              <a:t>2021-11-23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3B35E588-CC17-4FEF-80AD-B88CA8C05A1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5E09109-F21B-4F68-9A69-D7D61C852EE1}" type="datetime1">
              <a:rPr lang="zh-CN" altLang="en-US"/>
              <a:pPr>
                <a:defRPr/>
              </a:pPr>
              <a:t>2021-11-23</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D3CA2563-3C1F-4261-B2CC-13D9AD1AAAA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809EA0C-9619-4B00-8850-DFA1D74EC1C3}" type="datetime1">
              <a:rPr lang="zh-CN" altLang="en-US"/>
              <a:pPr>
                <a:defRPr/>
              </a:pPr>
              <a:t>2021-11-23</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87AEA0EB-7BEC-4EFA-B3B4-B867CA1AB96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E8B9365-F54F-4F53-9BB5-A4411A6A73AA}" type="datetime1">
              <a:rPr lang="zh-CN" altLang="en-US"/>
              <a:pPr>
                <a:defRPr/>
              </a:pPr>
              <a:t>2021-11-23</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FB8C2CD9-8A02-478D-B48E-2CECD308976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ECE4F8F-44F9-4D63-B24F-04E6C3DA8043}" type="datetime1">
              <a:rPr lang="zh-CN" altLang="en-US"/>
              <a:pPr>
                <a:defRPr/>
              </a:pPr>
              <a:t>2021-11-23</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7E21990C-FE1E-4970-AF12-A7D093975A14}"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C3A77D49-6FC4-4DE6-8981-0E47BCA08D72}" type="datetime1">
              <a:rPr lang="zh-CN" altLang="en-US"/>
              <a:pPr>
                <a:defRPr/>
              </a:pPr>
              <a:t>2021-11-23</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latin typeface="Arial" charset="0"/>
              </a:defRPr>
            </a:lvl1pPr>
          </a:lstStyle>
          <a:p>
            <a:pPr>
              <a:defRPr/>
            </a:pPr>
            <a:fld id="{1F1E1691-6946-43D8-9675-E59D06C537D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4029D01A-5AF9-4379-BE3B-9DB62B7464C6}" type="datetime1">
              <a:rPr lang="zh-CN" altLang="en-US"/>
              <a:pPr>
                <a:defRPr/>
              </a:pPr>
              <a:t>2021-11-23</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89E6F069-886F-4C95-B61B-5A939BAB0EB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526F3183-F4D8-4DED-81E9-C81F6EBF49A1}" type="datetime1">
              <a:rPr lang="zh-CN" altLang="en-US"/>
              <a:pPr>
                <a:defRPr/>
              </a:pPr>
              <a:t>2021-11-23</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B06A9C01-2F68-49DB-AD3A-5ACDA5C407C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B7F9E0B5-31DC-47DD-8066-E0D42EFB7ADE}" type="datetime1">
              <a:rPr lang="zh-CN" altLang="en-US"/>
              <a:pPr>
                <a:defRPr/>
              </a:pPr>
              <a:t>2021-11-23</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558F8002-016F-4C62-ABDE-69B5989B91E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AEBD3FBB-6C61-47C0-B961-2CF8060FC76A}" type="datetime1">
              <a:rPr lang="zh-CN" altLang="en-US"/>
              <a:pPr>
                <a:defRPr/>
              </a:pPr>
              <a:t>2021-11-23</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750272E6-1157-4278-B1F6-D15B985B7B1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68728BC-A982-40CB-84B8-012DD7F21F2B}" type="datetime1">
              <a:rPr lang="zh-CN" altLang="en-US"/>
              <a:pPr>
                <a:defRPr/>
              </a:pPr>
              <a:t>2021-11-23</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ECC63471-A025-4DAF-9406-10B9F596035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0BA1DE7-909B-4193-AE0D-0EC926297E7A}" type="datetime1">
              <a:rPr lang="zh-CN" altLang="en-US"/>
              <a:pPr>
                <a:defRPr/>
              </a:pPr>
              <a:t>2021-11-23</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2F46EA9F-55BE-4A0A-BF01-2771BB4323EF}"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DF84767-8373-4EE0-9D2E-49A57C383EED}" type="datetime1">
              <a:rPr lang="zh-CN" altLang="en-US"/>
              <a:pPr>
                <a:defRPr/>
              </a:pPr>
              <a:t>2021-11-23</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smtClean="0">
                <a:solidFill>
                  <a:srgbClr val="898989"/>
                </a:solidFill>
              </a:defRPr>
            </a:lvl1pPr>
          </a:lstStyle>
          <a:p>
            <a:pPr>
              <a:defRPr/>
            </a:pPr>
            <a:fld id="{59E73357-52B7-4AA8-8140-250326D093F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46 w 5895976"/>
              <a:gd name="T3" fmla="*/ 0 h 1800225"/>
              <a:gd name="T4" fmla="*/ 589595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4800" b="1">
                <a:solidFill>
                  <a:schemeClr val="bg1"/>
                </a:solidFill>
                <a:latin typeface="微软雅黑" pitchFamily="34" charset="-122"/>
                <a:ea typeface="微软雅黑" pitchFamily="34" charset="-122"/>
              </a:rPr>
              <a:t>第三单元  货币均衡与金融稳定</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itchFamily="34" charset="0"/>
              <a:buNone/>
            </a:pPr>
            <a:endParaRPr lang="zh-CN" altLang="en-US">
              <a:solidFill>
                <a:schemeClr val="bg1"/>
              </a:solidFill>
            </a:endParaRPr>
          </a:p>
        </p:txBody>
      </p:sp>
      <p:sp>
        <p:nvSpPr>
          <p:cNvPr id="15371"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smtClean="0">
                <a:solidFill>
                  <a:schemeClr val="accent1">
                    <a:lumMod val="50000"/>
                  </a:schemeClr>
                </a:solidFill>
                <a:latin typeface="微软雅黑" panose="020B0503020204020204" pitchFamily="34" charset="-122"/>
                <a:ea typeface="微软雅黑" panose="020B0503020204020204" pitchFamily="34" charset="-122"/>
              </a:rPr>
              <a:t>第十讲   货币需求  </a:t>
            </a:r>
            <a:endParaRPr lang="en-US" altLang="zh-CN" sz="2400" b="1" dirty="0" smtClean="0">
              <a:solidFill>
                <a:schemeClr val="accent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2400" b="1" dirty="0" smtClean="0">
                <a:latin typeface="微软雅黑" panose="020B0503020204020204" pitchFamily="34" charset="-122"/>
                <a:ea typeface="微软雅黑" panose="020B0503020204020204" pitchFamily="34" charset="-122"/>
              </a:rPr>
              <a:t>第十一讲   货币供给</a:t>
            </a:r>
          </a:p>
          <a:p>
            <a:pPr eaLnBrk="1" hangingPunct="1">
              <a:defRPr/>
            </a:pPr>
            <a:r>
              <a:rPr lang="zh-CN" altLang="en-US" sz="2400" b="1" dirty="0" smtClean="0">
                <a:latin typeface="微软雅黑" panose="020B0503020204020204" pitchFamily="34" charset="-122"/>
                <a:ea typeface="微软雅黑" panose="020B0503020204020204" pitchFamily="34" charset="-122"/>
              </a:rPr>
              <a:t>第十二讲   货币均衡</a:t>
            </a:r>
          </a:p>
          <a:p>
            <a:pPr eaLnBrk="1" hangingPunct="1">
              <a:defRPr/>
            </a:pPr>
            <a:r>
              <a:rPr lang="zh-CN" altLang="en-US" sz="2400" b="1" dirty="0" smtClean="0">
                <a:latin typeface="微软雅黑" panose="020B0503020204020204" pitchFamily="34" charset="-122"/>
                <a:ea typeface="微软雅黑" panose="020B0503020204020204" pitchFamily="34" charset="-122"/>
              </a:rPr>
              <a:t>第十三讲   货币政策</a:t>
            </a:r>
          </a:p>
          <a:p>
            <a:pPr eaLnBrk="1" hangingPunct="1">
              <a:defRPr/>
            </a:pPr>
            <a:r>
              <a:rPr lang="zh-CN" altLang="en-US" sz="2400" b="1" dirty="0" smtClean="0">
                <a:latin typeface="微软雅黑" panose="020B0503020204020204" pitchFamily="34" charset="-122"/>
                <a:ea typeface="微软雅黑" panose="020B0503020204020204" pitchFamily="34" charset="-122"/>
              </a:rPr>
              <a:t>第十四讲   金融监管</a:t>
            </a:r>
          </a:p>
          <a:p>
            <a:pPr eaLnBrk="1" hangingPunct="1">
              <a:defRPr/>
            </a:pP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355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4663" y="1135063"/>
            <a:ext cx="8050212"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（二）货币需求数量理论：费雪方程式</a:t>
            </a:r>
          </a:p>
        </p:txBody>
      </p:sp>
      <p:sp>
        <p:nvSpPr>
          <p:cNvPr id="10" name="Rectangle 3"/>
          <p:cNvSpPr txBox="1">
            <a:spLocks noChangeArrowheads="1"/>
          </p:cNvSpPr>
          <p:nvPr/>
        </p:nvSpPr>
        <p:spPr>
          <a:xfrm>
            <a:off x="600075" y="1900238"/>
            <a:ext cx="11287125" cy="46751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ts val="2640"/>
              </a:lnSpc>
              <a:spcBef>
                <a:spcPts val="600"/>
              </a:spcBef>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理论创立</a:t>
            </a:r>
          </a:p>
          <a:p>
            <a:pPr eaLnBrk="1" hangingPunct="1">
              <a:lnSpc>
                <a:spcPts val="2640"/>
              </a:lnSpc>
              <a:spcBef>
                <a:spcPts val="60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1911</a:t>
            </a:r>
            <a:r>
              <a:rPr lang="zh-CN" altLang="en-US" sz="2000" dirty="0">
                <a:latin typeface="微软雅黑" panose="020B0503020204020204" pitchFamily="34" charset="-122"/>
                <a:ea typeface="微软雅黑" panose="020B0503020204020204" pitchFamily="34" charset="-122"/>
              </a:rPr>
              <a:t>年美国耶鲁大学</a:t>
            </a:r>
            <a:r>
              <a:rPr lang="zh-CN" altLang="en-US" sz="2000" dirty="0">
                <a:solidFill>
                  <a:srgbClr val="FF0000"/>
                </a:solidFill>
                <a:latin typeface="微软雅黑" panose="020B0503020204020204" pitchFamily="34" charset="-122"/>
                <a:ea typeface="微软雅黑" panose="020B0503020204020204" pitchFamily="34" charset="-122"/>
              </a:rPr>
              <a:t>欧文</a:t>
            </a:r>
            <a:r>
              <a:rPr lang="en-US" altLang="zh-CN"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0">
                <a:solidFill>
                  <a:srgbClr val="FF0000"/>
                </a:solidFill>
                <a:latin typeface="微软雅黑" panose="020B0503020204020204" pitchFamily="34" charset="-122"/>
                <a:ea typeface="微软雅黑" panose="020B0503020204020204" pitchFamily="34" charset="-122"/>
              </a:rPr>
              <a:t>费雪</a:t>
            </a:r>
            <a:r>
              <a:rPr lang="zh-CN" altLang="en-US" sz="2000" dirty="0">
                <a:latin typeface="微软雅黑" panose="020B0503020204020204" pitchFamily="34" charset="-122"/>
                <a:ea typeface="微软雅黑" panose="020B0503020204020204" pitchFamily="34" charset="-122"/>
              </a:rPr>
              <a:t>出版了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货币购买力</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一书，对古典货币数量论做了清晰的阐述，提出了交易方程式： </a:t>
            </a:r>
            <a:r>
              <a:rPr lang="en-US" altLang="zh-CN" sz="2000" dirty="0">
                <a:latin typeface="微软雅黑" panose="020B0503020204020204" pitchFamily="34" charset="-122"/>
                <a:ea typeface="微软雅黑" panose="020B0503020204020204" pitchFamily="34" charset="-122"/>
              </a:rPr>
              <a:t>MV</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PT</a:t>
            </a:r>
          </a:p>
          <a:p>
            <a:pPr eaLnBrk="1" hangingPunct="1">
              <a:lnSpc>
                <a:spcPts val="2640"/>
              </a:lnSpc>
              <a:spcBef>
                <a:spcPts val="60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M</a:t>
            </a:r>
            <a:r>
              <a:rPr lang="zh-CN" altLang="en-US" sz="2000" dirty="0">
                <a:latin typeface="微软雅黑" panose="020B0503020204020204" pitchFamily="34" charset="-122"/>
                <a:ea typeface="微软雅黑" panose="020B0503020204020204" pitchFamily="34" charset="-122"/>
              </a:rPr>
              <a:t>为一定时期内流通货币的平均数；</a:t>
            </a:r>
            <a:r>
              <a:rPr lang="en-US" altLang="zh-CN" sz="2000" dirty="0">
                <a:latin typeface="微软雅黑" panose="020B0503020204020204" pitchFamily="34" charset="-122"/>
                <a:ea typeface="微软雅黑" panose="020B0503020204020204" pitchFamily="34" charset="-122"/>
              </a:rPr>
              <a:t>V</a:t>
            </a:r>
            <a:r>
              <a:rPr lang="zh-CN" altLang="en-US" sz="2000" dirty="0">
                <a:latin typeface="微软雅黑" panose="020B0503020204020204" pitchFamily="34" charset="-122"/>
                <a:ea typeface="微软雅黑" panose="020B0503020204020204" pitchFamily="34" charset="-122"/>
              </a:rPr>
              <a:t>为货币流通速度；</a:t>
            </a:r>
            <a:r>
              <a:rPr lang="en-US" altLang="zh-CN" sz="2000" dirty="0">
                <a:latin typeface="微软雅黑" panose="020B0503020204020204" pitchFamily="34" charset="-122"/>
                <a:ea typeface="微软雅黑" panose="020B0503020204020204" pitchFamily="34" charset="-122"/>
              </a:rPr>
              <a:t>P</a:t>
            </a:r>
            <a:r>
              <a:rPr lang="zh-CN" altLang="en-US" sz="2000" dirty="0">
                <a:latin typeface="微软雅黑" panose="020B0503020204020204" pitchFamily="34" charset="-122"/>
                <a:ea typeface="微软雅黑" panose="020B0503020204020204" pitchFamily="34" charset="-122"/>
              </a:rPr>
              <a:t>为各类商品价格的加权平均数；</a:t>
            </a:r>
            <a:r>
              <a:rPr lang="en-US" altLang="zh-CN" sz="2000" dirty="0">
                <a:latin typeface="微软雅黑" panose="020B0503020204020204" pitchFamily="34" charset="-122"/>
                <a:ea typeface="微软雅黑" panose="020B0503020204020204" pitchFamily="34" charset="-122"/>
              </a:rPr>
              <a:t>T</a:t>
            </a:r>
            <a:r>
              <a:rPr lang="zh-CN" altLang="en-US" sz="2000" dirty="0">
                <a:latin typeface="微软雅黑" panose="020B0503020204020204" pitchFamily="34" charset="-122"/>
                <a:ea typeface="微软雅黑" panose="020B0503020204020204" pitchFamily="34" charset="-122"/>
              </a:rPr>
              <a:t>为各类商品的交易数量</a:t>
            </a:r>
          </a:p>
          <a:p>
            <a:pPr eaLnBrk="1" hangingPunct="1">
              <a:lnSpc>
                <a:spcPts val="2640"/>
              </a:lnSpc>
              <a:spcBef>
                <a:spcPts val="60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货币数量论：</a:t>
            </a:r>
            <a:r>
              <a:rPr lang="zh-CN" altLang="en-US" sz="2000" dirty="0">
                <a:latin typeface="微软雅黑" panose="020B0503020204020204" pitchFamily="34" charset="-122"/>
                <a:ea typeface="微软雅黑" panose="020B0503020204020204" pitchFamily="34" charset="-122"/>
              </a:rPr>
              <a:t>价格的变动仅源于货币数量的变动：</a:t>
            </a:r>
            <a:r>
              <a:rPr lang="en-US" altLang="zh-CN" sz="2000" dirty="0" smtClean="0">
                <a:latin typeface="微软雅黑" panose="020B0503020204020204" pitchFamily="34" charset="-122"/>
                <a:ea typeface="微软雅黑" panose="020B0503020204020204" pitchFamily="34" charset="-122"/>
              </a:rPr>
              <a:t>P=</a:t>
            </a:r>
            <a:r>
              <a:rPr lang="en-US" altLang="zh-CN" sz="2000" dirty="0" smtClean="0">
                <a:solidFill>
                  <a:srgbClr val="FF0000"/>
                </a:solidFill>
                <a:latin typeface="微软雅黑" panose="020B0503020204020204" pitchFamily="34" charset="-122"/>
                <a:ea typeface="微软雅黑" panose="020B0503020204020204" pitchFamily="34" charset="-122"/>
              </a:rPr>
              <a:t>M</a:t>
            </a:r>
            <a:r>
              <a:rPr lang="en-US" altLang="zh-CN" sz="2000" dirty="0" smtClean="0">
                <a:latin typeface="微软雅黑" panose="020B0503020204020204" pitchFamily="34" charset="-122"/>
                <a:ea typeface="微软雅黑" panose="020B0503020204020204" pitchFamily="34" charset="-122"/>
              </a:rPr>
              <a:t>V/T</a:t>
            </a:r>
          </a:p>
          <a:p>
            <a:pPr marL="0" indent="0" eaLnBrk="1" hangingPunct="1">
              <a:lnSpc>
                <a:spcPct val="110000"/>
              </a:lnSpc>
              <a:spcBef>
                <a:spcPts val="600"/>
              </a:spcBef>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货币需求数量论：</a:t>
            </a:r>
            <a:r>
              <a:rPr lang="zh-CN" altLang="en-US" sz="2000" dirty="0">
                <a:latin typeface="微软雅黑" panose="020B0503020204020204" pitchFamily="34" charset="-122"/>
                <a:ea typeface="微软雅黑" panose="020B0503020204020204" pitchFamily="34" charset="-122"/>
              </a:rPr>
              <a:t>货币需求仅为收入的函数，利率对货币需求没有影响，货币需求决定于：</a:t>
            </a:r>
          </a:p>
          <a:p>
            <a:pPr eaLnBrk="1" hangingPunct="1">
              <a:lnSpc>
                <a:spcPct val="130000"/>
              </a:lnSpc>
              <a:spcBef>
                <a:spcPts val="60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）名义收入水平</a:t>
            </a:r>
            <a:r>
              <a:rPr lang="en-US" altLang="zh-CN" sz="2000" dirty="0">
                <a:latin typeface="微软雅黑" panose="020B0503020204020204" pitchFamily="34" charset="-122"/>
                <a:ea typeface="微软雅黑" panose="020B0503020204020204" pitchFamily="34" charset="-122"/>
              </a:rPr>
              <a:t>PT</a:t>
            </a:r>
            <a:r>
              <a:rPr lang="zh-CN" altLang="en-US" sz="2000" dirty="0">
                <a:latin typeface="微软雅黑" panose="020B0503020204020204" pitchFamily="34" charset="-122"/>
                <a:ea typeface="微软雅黑" panose="020B0503020204020204" pitchFamily="34" charset="-122"/>
              </a:rPr>
              <a:t>引致的交易水平</a:t>
            </a:r>
          </a:p>
          <a:p>
            <a:pPr eaLnBrk="1" hangingPunct="1">
              <a:lnSpc>
                <a:spcPct val="130000"/>
              </a:lnSpc>
              <a:spcBef>
                <a:spcPts val="60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）经济中影响人们交易方式、决定货币流通速度</a:t>
            </a:r>
            <a:r>
              <a:rPr lang="en-US" altLang="zh-CN" sz="2000" dirty="0">
                <a:latin typeface="微软雅黑" panose="020B0503020204020204" pitchFamily="34" charset="-122"/>
                <a:ea typeface="微软雅黑" panose="020B0503020204020204" pitchFamily="34" charset="-122"/>
              </a:rPr>
              <a:t>V</a:t>
            </a:r>
            <a:r>
              <a:rPr lang="zh-CN" altLang="en-US" sz="2000" dirty="0">
                <a:latin typeface="微软雅黑" panose="020B0503020204020204" pitchFamily="34" charset="-122"/>
                <a:ea typeface="微软雅黑" panose="020B0503020204020204" pitchFamily="34" charset="-122"/>
              </a:rPr>
              <a:t>的制度因素</a:t>
            </a:r>
          </a:p>
          <a:p>
            <a:pPr eaLnBrk="1" hangingPunct="1">
              <a:lnSpc>
                <a:spcPct val="130000"/>
              </a:lnSpc>
              <a:spcBef>
                <a:spcPts val="60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M  =  1/V  ·  PT</a:t>
            </a:r>
          </a:p>
          <a:p>
            <a:pPr eaLnBrk="1" hangingPunct="1">
              <a:lnSpc>
                <a:spcPct val="1300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一定时期内在一定价格水平下的总交易量与所需的名义货币量具有一定比例</a:t>
            </a:r>
            <a:r>
              <a:rPr lang="zh-CN" altLang="en-US" sz="2000" b="1" dirty="0"/>
              <a:t>关系：</a:t>
            </a:r>
            <a:r>
              <a:rPr lang="en-US" altLang="zh-CN" sz="2000" b="1" dirty="0" smtClean="0"/>
              <a:t>1/V</a:t>
            </a:r>
            <a:endParaRPr lang="zh-CN" altLang="en-US" sz="20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36563" y="1309688"/>
            <a:ext cx="8050212" cy="496887"/>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（三）剑桥学派货币需求理论：剑桥方程式</a:t>
            </a:r>
          </a:p>
        </p:txBody>
      </p:sp>
      <p:sp>
        <p:nvSpPr>
          <p:cNvPr id="10" name="Rectangle 3"/>
          <p:cNvSpPr txBox="1">
            <a:spLocks noChangeArrowheads="1"/>
          </p:cNvSpPr>
          <p:nvPr/>
        </p:nvSpPr>
        <p:spPr>
          <a:xfrm>
            <a:off x="875354" y="2289175"/>
            <a:ext cx="10399004"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理论创立：</a:t>
            </a:r>
            <a:r>
              <a:rPr lang="zh-CN" altLang="en-US" sz="2000" dirty="0">
                <a:latin typeface="微软雅黑" panose="020B0503020204020204" pitchFamily="34" charset="-122"/>
                <a:ea typeface="微软雅黑" panose="020B0503020204020204" pitchFamily="34" charset="-122"/>
              </a:rPr>
              <a:t>在费雪发展他的货币数量论的同时，以阿尔弗雷德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马歇尔、</a:t>
            </a:r>
            <a:r>
              <a:rPr lang="en-US" altLang="zh-CN" sz="2000" dirty="0">
                <a:latin typeface="微软雅黑" panose="020B0503020204020204" pitchFamily="34" charset="-122"/>
                <a:ea typeface="微软雅黑" panose="020B0503020204020204" pitchFamily="34" charset="-122"/>
              </a:rPr>
              <a:t>A • C</a:t>
            </a:r>
            <a:r>
              <a:rPr lang="zh-CN" altLang="en-US" sz="2000" dirty="0">
                <a:latin typeface="微软雅黑" panose="020B0503020204020204" pitchFamily="34" charset="-122"/>
                <a:ea typeface="微软雅黑" panose="020B0503020204020204" pitchFamily="34" charset="-122"/>
              </a:rPr>
              <a:t>皮古为代表的剑桥大学古典经济学家进行了同样的研究</a:t>
            </a:r>
          </a:p>
          <a:p>
            <a:pPr eaLnBrk="1" hangingPunct="1">
              <a:lnSpc>
                <a:spcPct val="150000"/>
              </a:lnSpc>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主要内容：</a:t>
            </a:r>
            <a:r>
              <a:rPr lang="zh-CN" altLang="en-US" sz="2000" dirty="0">
                <a:latin typeface="微软雅黑" panose="020B0503020204020204" pitchFamily="34" charset="-122"/>
                <a:ea typeface="微软雅黑" panose="020B0503020204020204" pitchFamily="34" charset="-122"/>
              </a:rPr>
              <a:t>人们持有货币是因为货币具有两个属性</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交易媒介和财富贮藏，因此货币需求与交易和收入水平有关，货币需求函数为：</a:t>
            </a:r>
          </a:p>
          <a:p>
            <a:pPr eaLnBrk="1" hangingPunct="1">
              <a:lnSpc>
                <a:spcPct val="15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Md</a:t>
            </a:r>
            <a:r>
              <a:rPr lang="en-US" altLang="zh-CN" sz="2000" dirty="0">
                <a:latin typeface="微软雅黑" panose="020B0503020204020204" pitchFamily="34" charset="-122"/>
                <a:ea typeface="微软雅黑" panose="020B0503020204020204" pitchFamily="34" charset="-122"/>
              </a:rPr>
              <a:t>  =  k • PY</a:t>
            </a:r>
          </a:p>
          <a:p>
            <a:pPr eaLnBrk="1" hangingPunct="1">
              <a:lnSpc>
                <a:spcPct val="150000"/>
              </a:lnSpc>
              <a:buFont typeface="Wingdings" panose="05000000000000000000" pitchFamily="2" charset="2"/>
              <a:buNone/>
              <a:defRPr/>
            </a:pPr>
            <a:r>
              <a:rPr lang="en-US" altLang="zh-CN" sz="2000" dirty="0">
                <a:latin typeface="微软雅黑" panose="020B0503020204020204" pitchFamily="34" charset="-122"/>
                <a:ea typeface="微软雅黑" panose="020B0503020204020204" pitchFamily="34" charset="-122"/>
              </a:rPr>
              <a:t>   Y</a:t>
            </a:r>
            <a:r>
              <a:rPr lang="zh-CN" altLang="en-US" sz="2000" dirty="0">
                <a:latin typeface="微软雅黑" panose="020B0503020204020204" pitchFamily="34" charset="-122"/>
                <a:ea typeface="微软雅黑" panose="020B0503020204020204" pitchFamily="34" charset="-122"/>
              </a:rPr>
              <a:t>为总产出，</a:t>
            </a:r>
            <a:r>
              <a:rPr lang="en-US" altLang="zh-CN" sz="2000" dirty="0">
                <a:latin typeface="微软雅黑" panose="020B0503020204020204" pitchFamily="34" charset="-122"/>
                <a:ea typeface="微软雅黑" panose="020B0503020204020204" pitchFamily="34" charset="-122"/>
              </a:rPr>
              <a:t>P</a:t>
            </a:r>
            <a:r>
              <a:rPr lang="zh-CN" altLang="en-US" sz="2000" dirty="0">
                <a:latin typeface="微软雅黑" panose="020B0503020204020204" pitchFamily="34" charset="-122"/>
                <a:ea typeface="微软雅黑" panose="020B0503020204020204" pitchFamily="34" charset="-122"/>
              </a:rPr>
              <a:t>为价格水平，</a:t>
            </a:r>
            <a:r>
              <a:rPr lang="en-US" altLang="zh-CN" sz="2000" dirty="0">
                <a:latin typeface="微软雅黑" panose="020B0503020204020204" pitchFamily="34" charset="-122"/>
                <a:ea typeface="微软雅黑" panose="020B0503020204020204" pitchFamily="34" charset="-122"/>
              </a:rPr>
              <a:t>k</a:t>
            </a:r>
            <a:r>
              <a:rPr lang="zh-CN" altLang="en-US" sz="2000" dirty="0">
                <a:latin typeface="微软雅黑" panose="020B0503020204020204" pitchFamily="34" charset="-122"/>
                <a:ea typeface="微软雅黑" panose="020B0503020204020204" pitchFamily="34" charset="-122"/>
              </a:rPr>
              <a:t>为以货币形式保有的财富占名义总收入的比例</a:t>
            </a:r>
            <a:endParaRPr lang="en-US" altLang="zh-CN" sz="20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55600" y="1250950"/>
            <a:ext cx="8050213" cy="4968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（三）剑桥学派货币需求理论：剑桥方程式</a:t>
            </a:r>
          </a:p>
        </p:txBody>
      </p:sp>
      <p:sp>
        <p:nvSpPr>
          <p:cNvPr id="10" name="Rectangle 3"/>
          <p:cNvSpPr txBox="1">
            <a:spLocks noChangeArrowheads="1"/>
          </p:cNvSpPr>
          <p:nvPr/>
        </p:nvSpPr>
        <p:spPr>
          <a:xfrm>
            <a:off x="992222" y="2152650"/>
            <a:ext cx="10418324" cy="41211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50000"/>
              </a:lnSpc>
              <a:spcBef>
                <a:spcPts val="0"/>
              </a:spcBef>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与费雪交易方程式的区别</a:t>
            </a:r>
            <a:r>
              <a:rPr lang="en-US" altLang="zh-CN" sz="2200" b="1" kern="0" dirty="0">
                <a:solidFill>
                  <a:schemeClr val="tx2"/>
                </a:solidFill>
                <a:latin typeface="微软雅黑" panose="020B0503020204020204" pitchFamily="34" charset="-122"/>
                <a:ea typeface="微软雅黑" panose="020B0503020204020204" pitchFamily="34" charset="-122"/>
              </a:rPr>
              <a:t>:</a:t>
            </a:r>
          </a:p>
          <a:p>
            <a:pPr eaLnBrk="1" hangingPunct="1">
              <a:lnSpc>
                <a:spcPct val="150000"/>
              </a:lnSpc>
              <a:spcBef>
                <a:spcPts val="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）对货币需求性质认识差异：费雪强调货币</a:t>
            </a:r>
            <a:r>
              <a:rPr lang="zh-CN" altLang="en-US" sz="2000" dirty="0">
                <a:solidFill>
                  <a:srgbClr val="FF0000"/>
                </a:solidFill>
                <a:latin typeface="微软雅黑" panose="020B0503020204020204" pitchFamily="34" charset="-122"/>
                <a:ea typeface="微软雅黑" panose="020B0503020204020204" pitchFamily="34" charset="-122"/>
              </a:rPr>
              <a:t>交易媒介</a:t>
            </a:r>
            <a:r>
              <a:rPr lang="zh-CN" altLang="en-US" sz="2000" dirty="0">
                <a:latin typeface="微软雅黑" panose="020B0503020204020204" pitchFamily="34" charset="-122"/>
                <a:ea typeface="微软雅黑" panose="020B0503020204020204" pitchFamily="34" charset="-122"/>
              </a:rPr>
              <a:t>属性，剑桥学派强调货币的</a:t>
            </a:r>
            <a:r>
              <a:rPr lang="zh-CN" altLang="en-US" sz="2000" dirty="0">
                <a:solidFill>
                  <a:srgbClr val="FF0000"/>
                </a:solidFill>
                <a:latin typeface="微软雅黑" panose="020B0503020204020204" pitchFamily="34" charset="-122"/>
                <a:ea typeface="微软雅黑" panose="020B0503020204020204" pitchFamily="34" charset="-122"/>
              </a:rPr>
              <a:t>交易媒介和财富贮藏</a:t>
            </a:r>
            <a:r>
              <a:rPr lang="zh-CN" altLang="en-US" sz="2000" dirty="0">
                <a:latin typeface="微软雅黑" panose="020B0503020204020204" pitchFamily="34" charset="-122"/>
                <a:ea typeface="微软雅黑" panose="020B0503020204020204" pitchFamily="34" charset="-122"/>
              </a:rPr>
              <a:t>属性</a:t>
            </a:r>
          </a:p>
          <a:p>
            <a:pPr eaLnBrk="1" hangingPunct="1">
              <a:lnSpc>
                <a:spcPct val="150000"/>
              </a:lnSpc>
              <a:spcBef>
                <a:spcPts val="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）流量与存量的差异：费雪方程式将货币需求与支出流量联系在一起，剑桥方程式则除考虑交易流量外，更强调从货币作为</a:t>
            </a:r>
            <a:r>
              <a:rPr lang="zh-CN" altLang="en-US" sz="2000" dirty="0">
                <a:solidFill>
                  <a:srgbClr val="FF0000"/>
                </a:solidFill>
                <a:latin typeface="微软雅黑" panose="020B0503020204020204" pitchFamily="34" charset="-122"/>
                <a:ea typeface="微软雅黑" panose="020B0503020204020204" pitchFamily="34" charset="-122"/>
              </a:rPr>
              <a:t>资产存量</a:t>
            </a:r>
            <a:r>
              <a:rPr lang="zh-CN" altLang="en-US" sz="2000" dirty="0">
                <a:latin typeface="微软雅黑" panose="020B0503020204020204" pitchFamily="34" charset="-122"/>
                <a:ea typeface="微软雅黑" panose="020B0503020204020204" pitchFamily="34" charset="-122"/>
              </a:rPr>
              <a:t>角度分析货币需求</a:t>
            </a:r>
          </a:p>
          <a:p>
            <a:pPr eaLnBrk="1" hangingPunct="1">
              <a:lnSpc>
                <a:spcPct val="150000"/>
              </a:lnSpc>
              <a:spcBef>
                <a:spcPts val="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）货币需求决定因素差异：费雪方程式认为货币需求决定于交易量、价格和货币流通速度，强调</a:t>
            </a:r>
            <a:r>
              <a:rPr lang="zh-CN" altLang="en-US" sz="2000" dirty="0">
                <a:solidFill>
                  <a:srgbClr val="FF0000"/>
                </a:solidFill>
                <a:latin typeface="微软雅黑" panose="020B0503020204020204" pitchFamily="34" charset="-122"/>
                <a:ea typeface="微软雅黑" panose="020B0503020204020204" pitchFamily="34" charset="-122"/>
              </a:rPr>
              <a:t>技术上</a:t>
            </a:r>
            <a:r>
              <a:rPr lang="zh-CN" altLang="en-US" sz="2000" dirty="0">
                <a:latin typeface="微软雅黑" panose="020B0503020204020204" pitchFamily="34" charset="-122"/>
                <a:ea typeface="微软雅黑" panose="020B0503020204020204" pitchFamily="34" charset="-122"/>
              </a:rPr>
              <a:t>的因素；剑桥方程式认为货币需求受微观主体资产收益变化的影响，利率是不可忽视的，强调</a:t>
            </a:r>
            <a:r>
              <a:rPr lang="zh-CN" altLang="en-US" sz="2000" dirty="0">
                <a:solidFill>
                  <a:srgbClr val="FF0000"/>
                </a:solidFill>
                <a:latin typeface="微软雅黑" panose="020B0503020204020204" pitchFamily="34" charset="-122"/>
                <a:ea typeface="微软雅黑" panose="020B0503020204020204" pitchFamily="34" charset="-122"/>
              </a:rPr>
              <a:t>个人选择</a:t>
            </a:r>
          </a:p>
          <a:p>
            <a:pPr eaLnBrk="1" hangingPunct="1">
              <a:lnSpc>
                <a:spcPct val="150000"/>
              </a:lnSpc>
              <a:spcBef>
                <a:spcPts val="0"/>
              </a:spcBef>
              <a:buFont typeface="Wingdings" panose="05000000000000000000" pitchFamily="2" charset="2"/>
              <a:buNone/>
              <a:defRPr/>
            </a:pPr>
            <a:endParaRPr lang="en-US" altLang="zh-CN" sz="20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60388" y="1319213"/>
            <a:ext cx="9556750" cy="496887"/>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（四）凯恩斯货币需求理论：流动性偏好</a:t>
            </a:r>
          </a:p>
        </p:txBody>
      </p:sp>
      <p:sp>
        <p:nvSpPr>
          <p:cNvPr id="10" name="Rectangle 3"/>
          <p:cNvSpPr txBox="1">
            <a:spLocks noChangeArrowheads="1"/>
          </p:cNvSpPr>
          <p:nvPr/>
        </p:nvSpPr>
        <p:spPr>
          <a:xfrm>
            <a:off x="875354" y="1993900"/>
            <a:ext cx="10905484" cy="45132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ts val="3100"/>
              </a:lnSpc>
              <a:spcBef>
                <a:spcPts val="600"/>
              </a:spcBef>
              <a:buFont typeface="Arial" panose="020B0604020202020204" pitchFamily="34" charset="0"/>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理论创立</a:t>
            </a:r>
          </a:p>
          <a:p>
            <a:pPr eaLnBrk="1" hangingPunct="1">
              <a:lnSpc>
                <a:spcPts val="3100"/>
              </a:lnSpc>
              <a:spcBef>
                <a:spcPts val="600"/>
              </a:spcBef>
              <a:buFont typeface="Wingdings" panose="05000000000000000000" pitchFamily="2" charset="2"/>
              <a:buNone/>
              <a:defRPr/>
            </a:pPr>
            <a:r>
              <a:rPr lang="zh-CN" altLang="en-US" sz="2000" b="1" dirty="0"/>
              <a:t>    </a:t>
            </a:r>
            <a:r>
              <a:rPr lang="en-US" altLang="zh-CN" sz="2000" dirty="0">
                <a:latin typeface="微软雅黑" panose="020B0503020204020204" pitchFamily="34" charset="-122"/>
                <a:ea typeface="微软雅黑" panose="020B0503020204020204" pitchFamily="34" charset="-122"/>
              </a:rPr>
              <a:t>1936</a:t>
            </a:r>
            <a:r>
              <a:rPr lang="zh-CN" altLang="en-US" sz="2000" dirty="0">
                <a:latin typeface="微软雅黑" panose="020B0503020204020204" pitchFamily="34" charset="-122"/>
                <a:ea typeface="微软雅黑" panose="020B0503020204020204" pitchFamily="34" charset="-122"/>
              </a:rPr>
              <a:t>年凯恩斯出版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就业、利息和货币通论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，提出了流动性偏好理论 </a:t>
            </a:r>
          </a:p>
          <a:p>
            <a:pPr eaLnBrk="1" hangingPunct="1">
              <a:lnSpc>
                <a:spcPts val="3100"/>
              </a:lnSpc>
              <a:spcBef>
                <a:spcPts val="600"/>
              </a:spcBef>
              <a:buFont typeface="Arial" panose="020B0604020202020204" pitchFamily="34" charset="0"/>
              <a:buNone/>
              <a:defRPr/>
            </a:pPr>
            <a:r>
              <a:rPr lang="zh-CN" altLang="en-US" sz="2200" b="1" kern="0" dirty="0">
                <a:solidFill>
                  <a:schemeClr val="tx2"/>
                </a:solidFill>
                <a:latin typeface="微软雅黑" panose="020B0503020204020204" pitchFamily="34" charset="-122"/>
                <a:ea typeface="微软雅黑" panose="020B0503020204020204" pitchFamily="34" charset="-122"/>
              </a:rPr>
              <a:t>  </a:t>
            </a: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主要内容：货币需求动机分析</a:t>
            </a:r>
          </a:p>
          <a:p>
            <a:pPr eaLnBrk="1" hangingPunct="1">
              <a:lnSpc>
                <a:spcPts val="3100"/>
              </a:lnSpc>
              <a:spcBef>
                <a:spcPts val="600"/>
              </a:spcBef>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）交易动机，人们持有货币首先满足交易的需要，交易货币需求与收入水平存在稳定的关系</a:t>
            </a:r>
          </a:p>
          <a:p>
            <a:pPr eaLnBrk="1" hangingPunct="1">
              <a:lnSpc>
                <a:spcPts val="3100"/>
              </a:lnSpc>
              <a:spcBef>
                <a:spcPts val="600"/>
              </a:spcBef>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）预防动机（或谨慎动机），人们为应付可能遇到的意外支出而持有货币的</a:t>
            </a:r>
            <a:r>
              <a:rPr lang="zh-CN" altLang="en-US" sz="2000" dirty="0" smtClean="0">
                <a:latin typeface="微软雅黑" panose="020B0503020204020204" pitchFamily="34" charset="-122"/>
                <a:ea typeface="微软雅黑" panose="020B0503020204020204" pitchFamily="34" charset="-122"/>
              </a:rPr>
              <a:t>动机</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600"/>
              </a:spcBef>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）投机动机，人们持有货币是出于贮藏价值或财富，与收入水平有关，同时利率是不可忽视的因素。贮藏财富的资产：货币和债券，投机性货币需求与利率负相关</a:t>
            </a:r>
          </a:p>
          <a:p>
            <a:pPr eaLnBrk="1" hangingPunct="1">
              <a:lnSpc>
                <a:spcPts val="3100"/>
              </a:lnSpc>
              <a:spcBef>
                <a:spcPts val="600"/>
              </a:spcBef>
              <a:buFont typeface="Arial" panose="020B0604020202020204" pitchFamily="34" charset="0"/>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M=M1+M2=L1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Y</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+L2</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=L</a:t>
            </a:r>
            <a:r>
              <a:rPr lang="zh-CN" altLang="en-US" sz="2000" dirty="0">
                <a:latin typeface="微软雅黑" panose="020B0503020204020204" pitchFamily="34" charset="-122"/>
                <a:ea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rPr>
              <a:t>Y,i</a:t>
            </a:r>
            <a:r>
              <a:rPr lang="zh-CN" altLang="en-US" sz="2000" dirty="0">
                <a:latin typeface="微软雅黑" panose="020B0503020204020204" pitchFamily="34" charset="-122"/>
                <a:ea typeface="微软雅黑" panose="020B0503020204020204" pitchFamily="34" charset="-122"/>
              </a:rPr>
              <a:t>）</a:t>
            </a:r>
          </a:p>
          <a:p>
            <a:pPr eaLnBrk="1" hangingPunct="1">
              <a:lnSpc>
                <a:spcPts val="3100"/>
              </a:lnSpc>
              <a:spcBef>
                <a:spcPts val="0"/>
              </a:spcBef>
              <a:buClr>
                <a:srgbClr val="00B050"/>
              </a:buClr>
              <a:buFont typeface="Wingdings" pitchFamily="2" charset="2"/>
              <a:buChar char="n"/>
              <a:defRPr/>
            </a:pPr>
            <a:r>
              <a:rPr lang="zh-CN" altLang="en-US" sz="2000" dirty="0" smtClean="0">
                <a:solidFill>
                  <a:srgbClr val="FF0000"/>
                </a:solidFill>
                <a:latin typeface="微软雅黑" panose="020B0503020204020204" pitchFamily="34" charset="-122"/>
                <a:ea typeface="微软雅黑" panose="020B0503020204020204" pitchFamily="34" charset="-122"/>
              </a:rPr>
              <a:t>流动性</a:t>
            </a:r>
            <a:r>
              <a:rPr lang="zh-CN" altLang="en-US" sz="2000" dirty="0">
                <a:solidFill>
                  <a:srgbClr val="FF0000"/>
                </a:solidFill>
                <a:latin typeface="微软雅黑" panose="020B0503020204020204" pitchFamily="34" charset="-122"/>
                <a:ea typeface="微软雅黑" panose="020B0503020204020204" pitchFamily="34" charset="-122"/>
              </a:rPr>
              <a:t>陷阱</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当</a:t>
            </a:r>
            <a:r>
              <a:rPr lang="zh-CN" altLang="en-US" sz="2000" dirty="0">
                <a:latin typeface="微软雅黑" panose="020B0503020204020204" pitchFamily="34" charset="-122"/>
                <a:ea typeface="微软雅黑" panose="020B0503020204020204" pitchFamily="34" charset="-122"/>
              </a:rPr>
              <a:t>一定时期的利率水平降低到不能再低时，人们就会产生利率上升从而债券价格下跌的预期，货币需求弹性变得无限大，即无论增加多少货币供给，都会被</a:t>
            </a:r>
            <a:r>
              <a:rPr lang="zh-CN" altLang="en-US" sz="2000" dirty="0" smtClean="0">
                <a:latin typeface="微软雅黑" panose="020B0503020204020204" pitchFamily="34" charset="-122"/>
                <a:ea typeface="微软雅黑" panose="020B0503020204020204" pitchFamily="34" charset="-122"/>
              </a:rPr>
              <a:t>人们储存起来</a:t>
            </a:r>
            <a:endParaRPr lang="en-US" altLang="zh-CN" sz="20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765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60388" y="1211263"/>
            <a:ext cx="9556750"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（五）凯恩斯学派对货币需求理论的发展</a:t>
            </a:r>
          </a:p>
        </p:txBody>
      </p:sp>
      <p:sp>
        <p:nvSpPr>
          <p:cNvPr id="10" name="Rectangle 3"/>
          <p:cNvSpPr txBox="1">
            <a:spLocks noChangeArrowheads="1"/>
          </p:cNvSpPr>
          <p:nvPr/>
        </p:nvSpPr>
        <p:spPr>
          <a:xfrm>
            <a:off x="768350" y="1987550"/>
            <a:ext cx="10991850" cy="45402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100"/>
              </a:lnSpc>
              <a:spcBef>
                <a:spcPts val="0"/>
              </a:spcBef>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平方根定律：</a:t>
            </a:r>
            <a:r>
              <a:rPr lang="zh-CN" altLang="en-US" sz="2000" dirty="0">
                <a:latin typeface="微软雅黑" panose="020B0503020204020204" pitchFamily="34" charset="-122"/>
                <a:ea typeface="微软雅黑" panose="020B0503020204020204" pitchFamily="34" charset="-122"/>
              </a:rPr>
              <a:t>鲍莫尔运用存货理论分析了由交易动机产生的货币需求同利率的关系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提出了平方根定律</a:t>
            </a:r>
          </a:p>
          <a:p>
            <a:pPr algn="just" eaLnBrk="1" hangingPunct="1">
              <a:lnSpc>
                <a:spcPts val="3100"/>
              </a:lnSpc>
              <a:spcBef>
                <a:spcPts val="0"/>
              </a:spcBef>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M = </a:t>
            </a:r>
            <a:r>
              <a:rPr lang="en-US" altLang="zh-CN" sz="2000" dirty="0" smtClean="0">
                <a:latin typeface="微软雅黑" panose="020B0503020204020204" pitchFamily="34" charset="-122"/>
                <a:ea typeface="微软雅黑" panose="020B0503020204020204" pitchFamily="34" charset="-122"/>
              </a:rPr>
              <a:t>kY</a:t>
            </a:r>
            <a:r>
              <a:rPr lang="en-US" altLang="zh-CN" sz="2000" dirty="0" smtClean="0">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1/2</a:t>
            </a:r>
            <a:r>
              <a:rPr lang="en-US" altLang="zh-CN" sz="2000" dirty="0">
                <a:latin typeface="微软雅黑" panose="020B0503020204020204" pitchFamily="34" charset="-122"/>
                <a:ea typeface="微软雅黑" panose="020B0503020204020204" pitchFamily="34" charset="-122"/>
              </a:rPr>
              <a:t>r^-</a:t>
            </a:r>
            <a:r>
              <a:rPr lang="en-US" altLang="zh-CN" sz="1600" dirty="0" smtClean="0">
                <a:latin typeface="微软雅黑" panose="020B0503020204020204" pitchFamily="34" charset="-122"/>
                <a:ea typeface="微软雅黑" panose="020B0503020204020204" pitchFamily="34" charset="-122"/>
              </a:rPr>
              <a:t>1/2</a:t>
            </a:r>
          </a:p>
          <a:p>
            <a:pPr algn="just" eaLnBrk="1" hangingPunct="1">
              <a:lnSpc>
                <a:spcPts val="3100"/>
              </a:lnSpc>
              <a:spcBef>
                <a:spcPts val="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立方根定律：</a:t>
            </a:r>
            <a:r>
              <a:rPr lang="zh-CN" altLang="en-US" sz="2000" dirty="0" smtClean="0">
                <a:latin typeface="微软雅黑" panose="020B0503020204020204" pitchFamily="34" charset="-122"/>
                <a:ea typeface="微软雅黑" panose="020B0503020204020204" pitchFamily="34" charset="-122"/>
              </a:rPr>
              <a:t>美国经济学家惠伦、米勒和奥尔等人对预防性货币需求同利率之间的关系进行了研究，提出了立方根</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资产组合选择理论</a:t>
            </a:r>
            <a:r>
              <a:rPr lang="zh-CN" altLang="en-US" sz="2000" b="1" dirty="0">
                <a:solidFill>
                  <a:schemeClr val="accent2"/>
                </a:solidFill>
                <a:latin typeface="宋体" panose="02010600030101010101" pitchFamily="2" charset="-122"/>
              </a:rPr>
              <a:t>：</a:t>
            </a:r>
            <a:r>
              <a:rPr lang="zh-CN" altLang="en-US" sz="2000" dirty="0">
                <a:solidFill>
                  <a:srgbClr val="FF0000"/>
                </a:solidFill>
                <a:latin typeface="微软雅黑" panose="020B0503020204020204" pitchFamily="34" charset="-122"/>
                <a:ea typeface="微软雅黑" panose="020B0503020204020204" pitchFamily="34" charset="-122"/>
              </a:rPr>
              <a:t>托宾</a:t>
            </a:r>
            <a:r>
              <a:rPr lang="zh-CN" altLang="en-US" sz="2000" dirty="0">
                <a:latin typeface="微软雅黑" panose="020B0503020204020204" pitchFamily="34" charset="-122"/>
                <a:ea typeface="微软雅黑" panose="020B0503020204020204" pitchFamily="34" charset="-122"/>
              </a:rPr>
              <a:t>认为个人投机行为模式是债券与货币的组合，达到风险较小、收益较大。投机货币需求的多少取决于货币和以债券为代表的风险性资产之间组合比例的大小</a:t>
            </a:r>
          </a:p>
          <a:p>
            <a:pPr eaLnBrk="1" hangingPunct="1">
              <a:lnSpc>
                <a:spcPts val="3100"/>
              </a:lnSpc>
              <a:spcBef>
                <a:spcPts val="0"/>
              </a:spcBef>
              <a:buClr>
                <a:srgbClr val="00B050"/>
              </a:buClr>
              <a:buFont typeface="Wingdings" pitchFamily="2" charset="2"/>
              <a:buChar char="n"/>
              <a:defRPr/>
            </a:pPr>
            <a:r>
              <a:rPr lang="zh-CN" altLang="en-US" sz="2000" dirty="0" smtClean="0">
                <a:solidFill>
                  <a:srgbClr val="FF0000"/>
                </a:solidFill>
                <a:latin typeface="微软雅黑" panose="020B0503020204020204" pitchFamily="34" charset="-122"/>
                <a:ea typeface="微软雅黑" panose="020B0503020204020204" pitchFamily="34" charset="-122"/>
              </a:rPr>
              <a:t>替代</a:t>
            </a:r>
            <a:r>
              <a:rPr lang="zh-CN" altLang="en-US" sz="2000" dirty="0">
                <a:solidFill>
                  <a:srgbClr val="FF0000"/>
                </a:solidFill>
                <a:latin typeface="微软雅黑" panose="020B0503020204020204" pitchFamily="34" charset="-122"/>
                <a:ea typeface="微软雅黑" panose="020B0503020204020204" pitchFamily="34" charset="-122"/>
              </a:rPr>
              <a:t>效应</a:t>
            </a:r>
            <a:r>
              <a:rPr lang="zh-CN" altLang="en-US" sz="2000" dirty="0">
                <a:latin typeface="微软雅黑" panose="020B0503020204020204" pitchFamily="34" charset="-122"/>
                <a:ea typeface="微软雅黑" panose="020B0503020204020204" pitchFamily="34" charset="-122"/>
              </a:rPr>
              <a:t>，如果当前的利率水平提高，则预期利率水平将下降，从而债券价格将提高，投资者将减少货币持有，增加债券持有   </a:t>
            </a:r>
          </a:p>
          <a:p>
            <a:pPr eaLnBrk="1" hangingPunct="1">
              <a:lnSpc>
                <a:spcPts val="3100"/>
              </a:lnSpc>
              <a:spcBef>
                <a:spcPts val="0"/>
              </a:spcBef>
              <a:buClr>
                <a:srgbClr val="00B050"/>
              </a:buClr>
              <a:buFont typeface="Wingdings" pitchFamily="2" charset="2"/>
              <a:buChar char="n"/>
              <a:defRPr/>
            </a:pPr>
            <a:r>
              <a:rPr lang="zh-CN" altLang="en-US" sz="2000" dirty="0" smtClean="0">
                <a:solidFill>
                  <a:srgbClr val="FF0000"/>
                </a:solidFill>
                <a:latin typeface="微软雅黑" panose="020B0503020204020204" pitchFamily="34" charset="-122"/>
                <a:ea typeface="微软雅黑" panose="020B0503020204020204" pitchFamily="34" charset="-122"/>
              </a:rPr>
              <a:t>收入</a:t>
            </a:r>
            <a:r>
              <a:rPr lang="zh-CN" altLang="en-US" sz="2000" dirty="0">
                <a:solidFill>
                  <a:srgbClr val="FF0000"/>
                </a:solidFill>
                <a:latin typeface="微软雅黑" panose="020B0503020204020204" pitchFamily="34" charset="-122"/>
                <a:ea typeface="微软雅黑" panose="020B0503020204020204" pitchFamily="34" charset="-122"/>
              </a:rPr>
              <a:t>效应</a:t>
            </a:r>
            <a:r>
              <a:rPr lang="zh-CN" altLang="en-US" sz="2000" dirty="0">
                <a:latin typeface="微软雅黑" panose="020B0503020204020204" pitchFamily="34" charset="-122"/>
                <a:ea typeface="微软雅黑" panose="020B0503020204020204" pitchFamily="34" charset="-122"/>
              </a:rPr>
              <a:t>，利率提高意味着财富保有者收入增加，将使他们多持货币，利率下降，财富保有者收入减少，将使他们少持有</a:t>
            </a:r>
            <a:r>
              <a:rPr lang="zh-CN" altLang="en-US" sz="2000" dirty="0" smtClean="0">
                <a:latin typeface="微软雅黑" panose="020B0503020204020204" pitchFamily="34" charset="-122"/>
                <a:ea typeface="微软雅黑" panose="020B0503020204020204" pitchFamily="34" charset="-122"/>
              </a:rPr>
              <a:t>货币</a:t>
            </a:r>
            <a:endParaRPr lang="zh-CN" altLang="en-US" sz="200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84188" y="1296988"/>
            <a:ext cx="9556750" cy="498475"/>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（六）弗里德曼的现代货币数量论</a:t>
            </a:r>
          </a:p>
        </p:txBody>
      </p:sp>
      <p:sp>
        <p:nvSpPr>
          <p:cNvPr id="10" name="Rectangle 3"/>
          <p:cNvSpPr txBox="1">
            <a:spLocks noChangeArrowheads="1"/>
          </p:cNvSpPr>
          <p:nvPr/>
        </p:nvSpPr>
        <p:spPr>
          <a:xfrm>
            <a:off x="680936" y="2046288"/>
            <a:ext cx="11303102" cy="439342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2700"/>
              </a:lnSpc>
              <a:spcBef>
                <a:spcPts val="60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理论</a:t>
            </a:r>
            <a:r>
              <a:rPr lang="zh-CN" altLang="en-US" sz="2200" b="1" kern="0" dirty="0" smtClean="0">
                <a:solidFill>
                  <a:schemeClr val="tx2"/>
                </a:solidFill>
                <a:latin typeface="微软雅黑" panose="020B0503020204020204" pitchFamily="34" charset="-122"/>
                <a:ea typeface="微软雅黑" panose="020B0503020204020204" pitchFamily="34" charset="-122"/>
              </a:rPr>
              <a:t>创立：</a:t>
            </a:r>
            <a:r>
              <a:rPr lang="zh-CN" altLang="en-US" sz="2000" b="1"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1956</a:t>
            </a:r>
            <a:r>
              <a:rPr lang="zh-CN" altLang="en-US" sz="2000" dirty="0">
                <a:latin typeface="微软雅黑" panose="020B0503020204020204" pitchFamily="34" charset="-122"/>
                <a:ea typeface="微软雅黑" panose="020B0503020204020204" pitchFamily="34" charset="-122"/>
              </a:rPr>
              <a:t>年弗里德曼在“货币数量论：一种新的阐释”一文中，发展了货币需求理论，形成货币数量论</a:t>
            </a:r>
          </a:p>
          <a:p>
            <a:pPr eaLnBrk="1" hangingPunct="1">
              <a:lnSpc>
                <a:spcPts val="2700"/>
              </a:lnSpc>
              <a:spcBef>
                <a:spcPts val="600"/>
              </a:spcBef>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主要</a:t>
            </a:r>
            <a:r>
              <a:rPr lang="zh-CN" altLang="en-US" sz="2200" b="1" kern="0" dirty="0" smtClean="0">
                <a:solidFill>
                  <a:schemeClr val="tx2"/>
                </a:solidFill>
                <a:latin typeface="微软雅黑" panose="020B0503020204020204" pitchFamily="34" charset="-122"/>
                <a:ea typeface="微软雅黑" panose="020B0503020204020204" pitchFamily="34" charset="-122"/>
              </a:rPr>
              <a:t>内容：</a:t>
            </a:r>
            <a:r>
              <a:rPr lang="zh-CN" altLang="en-US" sz="2000" b="1" dirty="0" smtClean="0"/>
              <a:t>    </a:t>
            </a:r>
            <a:r>
              <a:rPr lang="zh-CN" altLang="en-US" sz="2000" dirty="0" smtClean="0">
                <a:latin typeface="微软雅黑" panose="020B0503020204020204" pitchFamily="34" charset="-122"/>
                <a:ea typeface="微软雅黑" panose="020B0503020204020204" pitchFamily="34" charset="-122"/>
              </a:rPr>
              <a:t>影响其他资产需求的因素也必然影响货币需求，货币需求应为其他财富和资产相对于货币预期回报率的函数，人们愿意持有一定数量的真实货币余额</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2700"/>
              </a:lnSpc>
              <a:spcBef>
                <a:spcPts val="600"/>
              </a:spcBef>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理论特点</a:t>
            </a:r>
          </a:p>
          <a:p>
            <a:pPr marL="622300" indent="-349250" eaLnBrk="1" hangingPunct="1">
              <a:lnSpc>
                <a:spcPts val="27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引入</a:t>
            </a:r>
            <a:r>
              <a:rPr lang="zh-CN" altLang="en-US" sz="2000" dirty="0">
                <a:solidFill>
                  <a:srgbClr val="FF0000"/>
                </a:solidFill>
                <a:latin typeface="微软雅黑" panose="020B0503020204020204" pitchFamily="34" charset="-122"/>
                <a:ea typeface="微软雅黑" panose="020B0503020204020204" pitchFamily="34" charset="-122"/>
              </a:rPr>
              <a:t>恒久性收入</a:t>
            </a:r>
            <a:r>
              <a:rPr lang="zh-CN" altLang="en-US" sz="2000" dirty="0">
                <a:latin typeface="微软雅黑" panose="020B0503020204020204" pitchFamily="34" charset="-122"/>
                <a:ea typeface="微软雅黑" panose="020B0503020204020204" pitchFamily="34" charset="-122"/>
              </a:rPr>
              <a:t>概念是该理论的重要特色，货币需求与恒久性收入是正相关关系</a:t>
            </a:r>
          </a:p>
          <a:p>
            <a:pPr marL="622300" indent="-349250" eaLnBrk="1" hangingPunct="1">
              <a:lnSpc>
                <a:spcPts val="2700"/>
              </a:lnSpc>
              <a:spcBef>
                <a:spcPts val="600"/>
              </a:spcBef>
              <a:buClr>
                <a:srgbClr val="00B050"/>
              </a:buClr>
              <a:buFont typeface="Wingdings" pitchFamily="2" charset="2"/>
              <a:buChar char="n"/>
              <a:defRPr/>
            </a:pPr>
            <a:r>
              <a:rPr lang="zh-CN" altLang="en-US" sz="2000" dirty="0">
                <a:solidFill>
                  <a:srgbClr val="FF0000"/>
                </a:solidFill>
                <a:latin typeface="微软雅黑" panose="020B0503020204020204" pitchFamily="34" charset="-122"/>
                <a:ea typeface="微软雅黑" panose="020B0503020204020204" pitchFamily="34" charset="-122"/>
              </a:rPr>
              <a:t>非人力财富在总财富中的比重</a:t>
            </a:r>
            <a:r>
              <a:rPr lang="zh-CN" altLang="en-US" sz="2000" dirty="0">
                <a:latin typeface="微软雅黑" panose="020B0503020204020204" pitchFamily="34" charset="-122"/>
                <a:ea typeface="微软雅黑" panose="020B0503020204020204" pitchFamily="34" charset="-122"/>
              </a:rPr>
              <a:t>越大，货币需求相对越小</a:t>
            </a:r>
          </a:p>
          <a:p>
            <a:pPr marL="622300" indent="-349250" eaLnBrk="1" hangingPunct="1">
              <a:lnSpc>
                <a:spcPts val="27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货币是能够生息的，货币范畴已扩大到</a:t>
            </a:r>
            <a:r>
              <a:rPr lang="en-US" altLang="zh-CN" sz="2000" dirty="0">
                <a:latin typeface="微软雅黑" panose="020B0503020204020204" pitchFamily="34" charset="-122"/>
                <a:ea typeface="微软雅黑" panose="020B0503020204020204" pitchFamily="34" charset="-122"/>
              </a:rPr>
              <a:t>M2</a:t>
            </a:r>
          </a:p>
          <a:p>
            <a:pPr marL="622300" indent="-349250" eaLnBrk="1" hangingPunct="1">
              <a:lnSpc>
                <a:spcPts val="27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物价变动率是实物资产的名义报酬率，将通货膨胀因素纳入货币需求函数</a:t>
            </a:r>
          </a:p>
          <a:p>
            <a:pPr eaLnBrk="1" hangingPunct="1">
              <a:lnSpc>
                <a:spcPts val="2700"/>
              </a:lnSpc>
              <a:spcBef>
                <a:spcPts val="600"/>
              </a:spcBef>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4.</a:t>
            </a:r>
            <a:r>
              <a:rPr lang="zh-CN" altLang="en-US" sz="2200" b="1" kern="0" dirty="0" smtClean="0">
                <a:solidFill>
                  <a:schemeClr val="tx2"/>
                </a:solidFill>
                <a:latin typeface="微软雅黑" panose="020B0503020204020204" pitchFamily="34" charset="-122"/>
                <a:ea typeface="微软雅黑" panose="020B0503020204020204" pitchFamily="34" charset="-122"/>
              </a:rPr>
              <a:t>结论： </a:t>
            </a:r>
            <a:r>
              <a:rPr lang="zh-CN" altLang="en-US" sz="2000" b="1" dirty="0" smtClean="0"/>
              <a:t>   </a:t>
            </a:r>
            <a:r>
              <a:rPr lang="zh-CN" altLang="en-US" sz="2000" dirty="0">
                <a:latin typeface="微软雅黑" panose="020B0503020204020204" pitchFamily="34" charset="-122"/>
                <a:ea typeface="微软雅黑" panose="020B0503020204020204" pitchFamily="34" charset="-122"/>
              </a:rPr>
              <a:t>由于恒久性收入的波动幅度比现期收入小得多，且货币流通速度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恒久性收入除以货币存量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也相对稳定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货币需求因而也是稳定</a:t>
            </a:r>
            <a:r>
              <a:rPr lang="zh-CN" altLang="en-US" sz="2000" dirty="0" smtClean="0">
                <a:latin typeface="微软雅黑" panose="020B0503020204020204" pitchFamily="34" charset="-122"/>
                <a:ea typeface="微软雅黑" panose="020B0503020204020204" pitchFamily="34" charset="-122"/>
              </a:rPr>
              <a:t>的</a:t>
            </a:r>
            <a:endParaRPr lang="en-US" altLang="zh-CN" sz="2000" dirty="0">
              <a:latin typeface="微软雅黑" panose="020B0503020204020204" pitchFamily="34" charset="-122"/>
              <a:ea typeface="微软雅黑" panose="020B0503020204020204" pitchFamily="34" charset="-122"/>
            </a:endParaRPr>
          </a:p>
        </p:txBody>
      </p:sp>
      <p:graphicFrame>
        <p:nvGraphicFramePr>
          <p:cNvPr id="28679" name="Object 3"/>
          <p:cNvGraphicFramePr>
            <a:graphicFrameLocks noChangeAspect="1"/>
          </p:cNvGraphicFramePr>
          <p:nvPr/>
        </p:nvGraphicFramePr>
        <p:xfrm>
          <a:off x="6870700" y="1025525"/>
          <a:ext cx="4694238" cy="893763"/>
        </p:xfrm>
        <a:graphic>
          <a:graphicData uri="http://schemas.openxmlformats.org/presentationml/2006/ole">
            <mc:AlternateContent xmlns:mc="http://schemas.openxmlformats.org/markup-compatibility/2006">
              <mc:Choice xmlns:v="urn:schemas-microsoft-com:vml" Requires="v">
                <p:oleObj spid="_x0000_s28699" name="Equation" r:id="rId4" imgW="2070100" imgH="393700" progId="Equation.3">
                  <p:embed/>
                </p:oleObj>
              </mc:Choice>
              <mc:Fallback>
                <p:oleObj name="Equation" r:id="rId4" imgW="20701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700" y="1025525"/>
                        <a:ext cx="4694238"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46088" y="1474788"/>
            <a:ext cx="9556750" cy="4081462"/>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（七）货币需求理论的发展脉络</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29702" name="Rectangle 3"/>
          <p:cNvSpPr txBox="1">
            <a:spLocks noChangeArrowheads="1"/>
          </p:cNvSpPr>
          <p:nvPr/>
        </p:nvSpPr>
        <p:spPr bwMode="auto">
          <a:xfrm>
            <a:off x="768350" y="2403475"/>
            <a:ext cx="106902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spcBef>
                <a:spcPts val="1000"/>
              </a:spcBef>
              <a:buFont typeface="Arial" pitchFamily="34" charset="0"/>
              <a:buNone/>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、货币范畴不断扩展：从金属货币（马克思）、现钞和支票（凯恩斯、费雪）、到</a:t>
            </a:r>
            <a:r>
              <a:rPr lang="en-US" altLang="zh-CN" sz="2000" dirty="0">
                <a:latin typeface="微软雅黑" pitchFamily="34" charset="-122"/>
                <a:ea typeface="微软雅黑" pitchFamily="34" charset="-122"/>
              </a:rPr>
              <a:t>M2</a:t>
            </a:r>
            <a:r>
              <a:rPr lang="zh-CN" altLang="en-US" sz="2000" dirty="0">
                <a:latin typeface="微软雅黑" pitchFamily="34" charset="-122"/>
                <a:ea typeface="微软雅黑" pitchFamily="34" charset="-122"/>
              </a:rPr>
              <a:t>（剑桥学派、货币主义）</a:t>
            </a:r>
          </a:p>
          <a:p>
            <a:pPr eaLnBrk="1" hangingPunct="1">
              <a:lnSpc>
                <a:spcPct val="150000"/>
              </a:lnSpc>
              <a:spcBef>
                <a:spcPts val="1000"/>
              </a:spcBef>
              <a:buFont typeface="Arial" pitchFamily="34" charset="0"/>
              <a:buNone/>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、考察货币的出发点：从宏观总量（费雪前）到微观主体持币动机（剑桥学派）</a:t>
            </a:r>
          </a:p>
          <a:p>
            <a:pPr eaLnBrk="1" hangingPunct="1">
              <a:lnSpc>
                <a:spcPct val="150000"/>
              </a:lnSpc>
              <a:spcBef>
                <a:spcPts val="1000"/>
              </a:spcBef>
              <a:buFont typeface="Arial" pitchFamily="34" charset="0"/>
              <a:buNone/>
            </a:pP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、从货币职能上看，宏观角度考察主要关注货币的交易手段、支付手段职能；微观经济主体角度考察关注流通手段、价值贮藏手段</a:t>
            </a:r>
          </a:p>
          <a:p>
            <a:pPr eaLnBrk="1" hangingPunct="1">
              <a:lnSpc>
                <a:spcPct val="150000"/>
              </a:lnSpc>
              <a:spcBef>
                <a:spcPts val="1000"/>
              </a:spcBef>
              <a:buFont typeface="Arial" pitchFamily="34" charset="0"/>
              <a:buNone/>
            </a:pP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、货币需求函数从</a:t>
            </a:r>
            <a:r>
              <a:rPr lang="en-US" altLang="zh-CN" sz="2000" dirty="0">
                <a:latin typeface="微软雅黑" pitchFamily="34" charset="-122"/>
                <a:ea typeface="微软雅黑" pitchFamily="34" charset="-122"/>
              </a:rPr>
              <a:t>f</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Y</a:t>
            </a:r>
            <a:r>
              <a:rPr lang="zh-CN" altLang="en-US" sz="2000" dirty="0">
                <a:latin typeface="微软雅黑" pitchFamily="34" charset="-122"/>
                <a:ea typeface="微软雅黑" pitchFamily="34" charset="-122"/>
              </a:rPr>
              <a:t>）发展到</a:t>
            </a:r>
            <a:r>
              <a:rPr lang="en-US" altLang="zh-CN" sz="2000" dirty="0">
                <a:latin typeface="微软雅黑" pitchFamily="34" charset="-122"/>
                <a:ea typeface="微软雅黑" pitchFamily="34" charset="-122"/>
              </a:rPr>
              <a:t>f</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Y</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r</a:t>
            </a:r>
            <a:r>
              <a:rPr lang="zh-CN" altLang="en-US"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p:txBody>
      </p:sp>
      <p:sp>
        <p:nvSpPr>
          <p:cNvPr id="7"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pic>
        <p:nvPicPr>
          <p:cNvPr id="204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48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中国的货币需求分析</a:t>
            </a:r>
            <a:endParaRPr kumimoji="0" lang="zh-CN" altLang="en-US" sz="4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048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66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Part </a:t>
            </a:r>
            <a:r>
              <a:rPr kumimoji="0" lang="en-US" altLang="zh-CN" sz="66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03</a:t>
            </a:r>
            <a:endParaRPr kumimoji="0" lang="zh-CN" altLang="en-US" sz="66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113037537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60388" y="1357313"/>
            <a:ext cx="9556750" cy="535531"/>
          </a:xfrm>
          <a:prstGeom prst="rect">
            <a:avLst/>
          </a:prstGeom>
        </p:spPr>
        <p:txBody>
          <a:bodyPr>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（一）</a:t>
            </a:r>
            <a:r>
              <a:rPr lang="zh-CN" altLang="en-US" sz="2400" b="1" kern="0" dirty="0">
                <a:latin typeface="微软雅黑" panose="020B0503020204020204" pitchFamily="34" charset="-122"/>
                <a:ea typeface="微软雅黑" panose="020B0503020204020204" pitchFamily="34" charset="-122"/>
              </a:rPr>
              <a:t>中国货币的需求理论</a:t>
            </a:r>
          </a:p>
        </p:txBody>
      </p:sp>
      <p:sp>
        <p:nvSpPr>
          <p:cNvPr id="10" name="Rectangle 3"/>
          <p:cNvSpPr txBox="1">
            <a:spLocks noChangeArrowheads="1"/>
          </p:cNvSpPr>
          <p:nvPr/>
        </p:nvSpPr>
        <p:spPr>
          <a:xfrm>
            <a:off x="972766" y="2235200"/>
            <a:ext cx="10711234" cy="408781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05000"/>
              </a:lnSpc>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货币投放的</a:t>
            </a:r>
            <a:r>
              <a:rPr lang="en-US" altLang="zh-CN" sz="2200" b="1" kern="0" dirty="0">
                <a:solidFill>
                  <a:schemeClr val="tx2"/>
                </a:solidFill>
                <a:latin typeface="微软雅黑" panose="020B0503020204020204" pitchFamily="34" charset="-122"/>
                <a:ea typeface="微软雅黑" panose="020B0503020204020204" pitchFamily="34" charset="-122"/>
              </a:rPr>
              <a:t>1:8</a:t>
            </a:r>
            <a:r>
              <a:rPr lang="zh-CN" altLang="en-US" sz="2200" b="1" kern="0" dirty="0">
                <a:solidFill>
                  <a:schemeClr val="tx2"/>
                </a:solidFill>
                <a:latin typeface="微软雅黑" panose="020B0503020204020204" pitchFamily="34" charset="-122"/>
                <a:ea typeface="微软雅黑" panose="020B0503020204020204" pitchFamily="34" charset="-122"/>
              </a:rPr>
              <a:t>公式</a:t>
            </a:r>
          </a:p>
          <a:p>
            <a:pPr eaLnBrk="1" hangingPunct="1">
              <a:lnSpc>
                <a:spcPct val="105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）社会商品零售总额</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流通中的货币</a:t>
            </a:r>
            <a:r>
              <a:rPr lang="en-US" altLang="zh-CN" sz="2000" dirty="0">
                <a:latin typeface="微软雅黑" panose="020B0503020204020204" pitchFamily="34" charset="-122"/>
                <a:ea typeface="微软雅黑" panose="020B0503020204020204" pitchFamily="34" charset="-122"/>
              </a:rPr>
              <a:t>=8</a:t>
            </a:r>
          </a:p>
          <a:p>
            <a:pPr eaLnBrk="1" hangingPunct="1">
              <a:lnSpc>
                <a:spcPct val="105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）产生于</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60</a:t>
            </a:r>
            <a:r>
              <a:rPr lang="zh-CN" altLang="en-US" sz="2000" dirty="0">
                <a:latin typeface="微软雅黑" panose="020B0503020204020204" pitchFamily="34" charset="-122"/>
                <a:ea typeface="微软雅黑" panose="020B0503020204020204" pitchFamily="34" charset="-122"/>
              </a:rPr>
              <a:t>年代，反映了商品供给金额与货币需求之间的本质联系</a:t>
            </a:r>
          </a:p>
          <a:p>
            <a:pPr eaLnBrk="1" hangingPunct="1">
              <a:lnSpc>
                <a:spcPct val="105000"/>
              </a:lnSpc>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a:t>
            </a:r>
            <a:r>
              <a:rPr lang="zh-CN" altLang="en-US" sz="2200" b="1" kern="0" dirty="0">
                <a:solidFill>
                  <a:schemeClr val="tx2"/>
                </a:solidFill>
                <a:latin typeface="微软雅黑" panose="020B0503020204020204" pitchFamily="34" charset="-122"/>
                <a:ea typeface="微软雅黑" panose="020B0503020204020204" pitchFamily="34" charset="-122"/>
              </a:rPr>
              <a:t>一个广泛流传的公式</a:t>
            </a:r>
          </a:p>
          <a:p>
            <a:pPr eaLnBrk="1" hangingPunct="1">
              <a:lnSpc>
                <a:spcPct val="105000"/>
              </a:lnSpc>
              <a:buFont typeface="Wingdings" panose="05000000000000000000" pitchFamily="2" charset="2"/>
              <a:buNone/>
              <a:defRPr/>
            </a:pPr>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M</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：供给</a:t>
            </a:r>
            <a:r>
              <a:rPr lang="zh-CN" altLang="en-US" sz="2000" dirty="0">
                <a:latin typeface="微软雅黑" panose="020B0503020204020204" pitchFamily="34" charset="-122"/>
                <a:ea typeface="微软雅黑" panose="020B0503020204020204" pitchFamily="34" charset="-122"/>
              </a:rPr>
              <a:t>增长率</a:t>
            </a:r>
            <a:r>
              <a:rPr lang="en-US" altLang="zh-CN" sz="2000" dirty="0" smtClean="0">
                <a:latin typeface="微软雅黑" panose="020B0503020204020204" pitchFamily="34" charset="-122"/>
                <a:ea typeface="微软雅黑" panose="020B0503020204020204" pitchFamily="34" charset="-122"/>
              </a:rPr>
              <a:t>,    Y</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：经济增长率</a:t>
            </a:r>
            <a:r>
              <a:rPr lang="en-US" altLang="zh-CN" sz="2000" dirty="0" smtClean="0">
                <a:latin typeface="微软雅黑" panose="020B0503020204020204" pitchFamily="34" charset="-122"/>
                <a:ea typeface="微软雅黑" panose="020B0503020204020204" pitchFamily="34" charset="-122"/>
              </a:rPr>
              <a:t>,    P</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：物价上涨率</a:t>
            </a:r>
            <a:r>
              <a:rPr lang="en-US" altLang="zh-CN" sz="2000" dirty="0">
                <a:latin typeface="微软雅黑" panose="020B0503020204020204" pitchFamily="34" charset="-122"/>
                <a:ea typeface="微软雅黑" panose="020B0503020204020204" pitchFamily="34" charset="-122"/>
              </a:rPr>
              <a:t>.</a:t>
            </a:r>
          </a:p>
          <a:p>
            <a:pPr eaLnBrk="1" hangingPunct="1">
              <a:lnSpc>
                <a:spcPct val="105000"/>
              </a:lnSpc>
              <a:buFont typeface="Wingdings" panose="05000000000000000000" pitchFamily="2" charset="2"/>
              <a:buNone/>
              <a:defRPr/>
            </a:pPr>
            <a:r>
              <a:rPr lang="en-US" altLang="zh-CN" sz="2000" dirty="0">
                <a:latin typeface="微软雅黑" panose="020B0503020204020204" pitchFamily="34" charset="-122"/>
                <a:ea typeface="微软雅黑" panose="020B0503020204020204" pitchFamily="34" charset="-122"/>
              </a:rPr>
              <a:t>    80</a:t>
            </a:r>
            <a:r>
              <a:rPr lang="zh-CN" altLang="en-US" sz="2000" dirty="0">
                <a:latin typeface="微软雅黑" panose="020B0503020204020204" pitchFamily="34" charset="-122"/>
                <a:ea typeface="微软雅黑" panose="020B0503020204020204" pitchFamily="34" charset="-122"/>
              </a:rPr>
              <a:t>年代中期， 将 </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05000"/>
              </a:lnSpc>
              <a:buFont typeface="Wingdings" panose="05000000000000000000" pitchFamily="2" charset="2"/>
              <a:buNone/>
              <a:defRPr/>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改为   </a:t>
            </a:r>
            <a:r>
              <a:rPr lang="zh-CN" altLang="en-US" sz="2000" dirty="0">
                <a:latin typeface="微软雅黑" panose="020B0503020204020204" pitchFamily="34" charset="-122"/>
                <a:ea typeface="微软雅黑" panose="020B0503020204020204" pitchFamily="34" charset="-122"/>
              </a:rPr>
              <a:t>，</a:t>
            </a:r>
          </a:p>
          <a:p>
            <a:pPr eaLnBrk="1" hangingPunct="1">
              <a:lnSpc>
                <a:spcPct val="105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表明研究范围更加宽广</a:t>
            </a:r>
            <a:r>
              <a:rPr lang="zh-CN" altLang="en-US" sz="2000" dirty="0" smtClean="0">
                <a:latin typeface="微软雅黑" panose="020B0503020204020204" pitchFamily="34" charset="-122"/>
                <a:ea typeface="微软雅黑" panose="020B0503020204020204" pitchFamily="34" charset="-122"/>
              </a:rPr>
              <a:t>了</a:t>
            </a:r>
            <a:endParaRPr lang="en-US" altLang="zh-CN" sz="2000" dirty="0">
              <a:latin typeface="微软雅黑" panose="020B0503020204020204" pitchFamily="34" charset="-122"/>
              <a:ea typeface="微软雅黑" panose="020B0503020204020204" pitchFamily="34" charset="-122"/>
            </a:endParaRPr>
          </a:p>
        </p:txBody>
      </p:sp>
      <p:graphicFrame>
        <p:nvGraphicFramePr>
          <p:cNvPr id="30727" name="Object 3"/>
          <p:cNvGraphicFramePr>
            <a:graphicFrameLocks noChangeAspect="1"/>
          </p:cNvGraphicFramePr>
          <p:nvPr>
            <p:extLst>
              <p:ext uri="{D42A27DB-BD31-4B8C-83A1-F6EECF244321}">
                <p14:modId xmlns:p14="http://schemas.microsoft.com/office/powerpoint/2010/main" val="3577935206"/>
              </p:ext>
            </p:extLst>
          </p:nvPr>
        </p:nvGraphicFramePr>
        <p:xfrm>
          <a:off x="8443609" y="3871182"/>
          <a:ext cx="2826054" cy="573818"/>
        </p:xfrm>
        <a:graphic>
          <a:graphicData uri="http://schemas.openxmlformats.org/presentationml/2006/ole">
            <mc:AlternateContent xmlns:mc="http://schemas.openxmlformats.org/markup-compatibility/2006">
              <mc:Choice xmlns:v="urn:schemas-microsoft-com:vml" Requires="v">
                <p:oleObj spid="_x0000_s30767" name="Equation" r:id="rId4" imgW="1180588" imgH="342751" progId="Equation.3">
                  <p:embed/>
                </p:oleObj>
              </mc:Choice>
              <mc:Fallback>
                <p:oleObj name="Equation" r:id="rId4" imgW="1180588" imgH="342751"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609" y="3871182"/>
                        <a:ext cx="2826054" cy="573818"/>
                      </a:xfrm>
                      <a:prstGeom prst="rect">
                        <a:avLst/>
                      </a:prstGeom>
                      <a:noFill/>
                      <a:ln>
                        <a:noFill/>
                      </a:ln>
                      <a:effectLst/>
                      <a:extLst/>
                    </p:spPr>
                  </p:pic>
                </p:oleObj>
              </mc:Fallback>
            </mc:AlternateContent>
          </a:graphicData>
        </a:graphic>
      </p:graphicFrame>
      <p:graphicFrame>
        <p:nvGraphicFramePr>
          <p:cNvPr id="30728" name="Object 4"/>
          <p:cNvGraphicFramePr>
            <a:graphicFrameLocks noChangeAspect="1"/>
          </p:cNvGraphicFramePr>
          <p:nvPr/>
        </p:nvGraphicFramePr>
        <p:xfrm>
          <a:off x="4248150" y="4587875"/>
          <a:ext cx="3009900" cy="990600"/>
        </p:xfrm>
        <a:graphic>
          <a:graphicData uri="http://schemas.openxmlformats.org/presentationml/2006/ole">
            <mc:AlternateContent xmlns:mc="http://schemas.openxmlformats.org/markup-compatibility/2006">
              <mc:Choice xmlns:v="urn:schemas-microsoft-com:vml" Requires="v">
                <p:oleObj spid="_x0000_s30768" name="Equation" r:id="rId6" imgW="2006600" imgH="660400" progId="Equation.3">
                  <p:embed/>
                </p:oleObj>
              </mc:Choice>
              <mc:Fallback>
                <p:oleObj name="Equation" r:id="rId6" imgW="2006600" imgH="660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150" y="4587875"/>
                        <a:ext cx="30099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文本框 12"/>
          <p:cNvSpPr txBox="1">
            <a:spLocks noChangeArrowheads="1"/>
          </p:cNvSpPr>
          <p:nvPr/>
        </p:nvSpPr>
        <p:spPr bwMode="auto">
          <a:xfrm>
            <a:off x="875354" y="39744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三</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中国的货币</a:t>
            </a:r>
            <a:r>
              <a:rPr lang="zh-CN" altLang="en-US" sz="2400" b="1" dirty="0" smtClean="0">
                <a:latin typeface="微软雅黑" pitchFamily="34" charset="-122"/>
                <a:ea typeface="微软雅黑" pitchFamily="34" charset="-122"/>
              </a:rPr>
              <a:t>需求分析</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60388" y="1357313"/>
            <a:ext cx="9556750" cy="535531"/>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（二）经济体制改革对货币的影响</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Rectangle 3"/>
          <p:cNvSpPr txBox="1">
            <a:spLocks noChangeArrowheads="1"/>
          </p:cNvSpPr>
          <p:nvPr/>
        </p:nvSpPr>
        <p:spPr>
          <a:xfrm>
            <a:off x="972766" y="2111375"/>
            <a:ext cx="10711234" cy="23082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ct val="105000"/>
              </a:lnSpc>
              <a:spcBef>
                <a:spcPts val="1000"/>
              </a:spcBef>
              <a:spcAft>
                <a:spcPct val="0"/>
              </a:spcAft>
              <a:buClrTx/>
              <a:buSzTx/>
              <a:buFont typeface="Wingdings" panose="05000000000000000000" pitchFamily="2" charset="2"/>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1.</a:t>
            </a:r>
            <a:r>
              <a:rPr kumimoji="0" lang="zh-CN" altLang="en-US"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农村经济体制改革对货币需求的影响</a:t>
            </a:r>
            <a:endParaRPr kumimoji="0" lang="zh-CN" altLang="en-US" sz="2200" b="1"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2.</a:t>
            </a:r>
            <a:r>
              <a:rPr kumimoji="0" lang="zh-CN" altLang="en-US"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企业改革对货币需求的影响</a:t>
            </a:r>
            <a:endPar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lang="en-US" altLang="zh-CN" sz="2200" b="1" kern="0" dirty="0" smtClean="0">
                <a:solidFill>
                  <a:srgbClr val="44546A"/>
                </a:solidFill>
                <a:latin typeface="微软雅黑" panose="020B0503020204020204" pitchFamily="34" charset="-122"/>
                <a:ea typeface="微软雅黑" panose="020B0503020204020204" pitchFamily="34" charset="-122"/>
              </a:rPr>
              <a:t>3.</a:t>
            </a:r>
            <a:r>
              <a:rPr lang="zh-CN" altLang="en-US" sz="2200" b="1" kern="0" dirty="0" smtClean="0">
                <a:solidFill>
                  <a:srgbClr val="44546A"/>
                </a:solidFill>
                <a:latin typeface="微软雅黑" panose="020B0503020204020204" pitchFamily="34" charset="-122"/>
                <a:ea typeface="微软雅黑" panose="020B0503020204020204" pitchFamily="34" charset="-122"/>
              </a:rPr>
              <a:t>价格体制改革对货币需求的影响</a:t>
            </a:r>
            <a:endParaRPr lang="en-US" altLang="zh-CN" sz="2200" b="1" kern="0" dirty="0" smtClean="0">
              <a:solidFill>
                <a:srgbClr val="44546A"/>
              </a:solidFill>
              <a:latin typeface="微软雅黑" panose="020B0503020204020204" pitchFamily="34" charset="-122"/>
              <a:ea typeface="微软雅黑" panose="020B0503020204020204" pitchFamily="34" charset="-122"/>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4.</a:t>
            </a:r>
            <a:r>
              <a:rPr kumimoji="0" lang="zh-CN" altLang="en-US"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收入分配体制改革对货币需求的影响</a:t>
            </a:r>
            <a:endPar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lang="en-US" altLang="zh-CN" sz="2200" b="1" kern="0" dirty="0" smtClean="0">
                <a:solidFill>
                  <a:srgbClr val="44546A"/>
                </a:solidFill>
                <a:latin typeface="微软雅黑" panose="020B0503020204020204" pitchFamily="34" charset="-122"/>
                <a:ea typeface="微软雅黑" panose="020B0503020204020204" pitchFamily="34" charset="-122"/>
              </a:rPr>
              <a:t>5.</a:t>
            </a:r>
            <a:r>
              <a:rPr lang="zh-CN" altLang="en-US" sz="2200" b="1" kern="0" dirty="0" smtClean="0">
                <a:solidFill>
                  <a:srgbClr val="44546A"/>
                </a:solidFill>
                <a:latin typeface="微软雅黑" panose="020B0503020204020204" pitchFamily="34" charset="-122"/>
                <a:ea typeface="微软雅黑" panose="020B0503020204020204" pitchFamily="34" charset="-122"/>
              </a:rPr>
              <a:t>社会保障体制改革对货币需求的影响</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2"/>
          <p:cNvSpPr txBox="1">
            <a:spLocks noChangeArrowheads="1"/>
          </p:cNvSpPr>
          <p:nvPr/>
        </p:nvSpPr>
        <p:spPr bwMode="auto">
          <a:xfrm>
            <a:off x="875354" y="39744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三</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中国的货币</a:t>
            </a:r>
            <a:r>
              <a:rPr lang="zh-CN" altLang="en-US" sz="2400" b="1" dirty="0" smtClean="0">
                <a:latin typeface="微软雅黑" pitchFamily="34" charset="-122"/>
                <a:ea typeface="微软雅黑" pitchFamily="34" charset="-122"/>
              </a:rPr>
              <a:t>需求分析</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9975566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grpSp>
        <p:nvGrpSpPr>
          <p:cNvPr id="15363" name="组合 14"/>
          <p:cNvGrpSpPr>
            <a:grpSpLocks/>
          </p:cNvGrpSpPr>
          <p:nvPr/>
        </p:nvGrpSpPr>
        <p:grpSpPr bwMode="auto">
          <a:xfrm>
            <a:off x="5165387" y="1978025"/>
            <a:ext cx="4194513" cy="611188"/>
            <a:chOff x="-404433" y="174812"/>
            <a:chExt cx="4193114" cy="611357"/>
          </a:xfrm>
        </p:grpSpPr>
        <p:sp>
          <p:nvSpPr>
            <p:cNvPr id="15366" name="矩形 12"/>
            <p:cNvSpPr>
              <a:spLocks noChangeArrowheads="1"/>
            </p:cNvSpPr>
            <p:nvPr/>
          </p:nvSpPr>
          <p:spPr bwMode="auto">
            <a:xfrm>
              <a:off x="-404433" y="174812"/>
              <a:ext cx="1847640"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第十讲</a:t>
              </a:r>
              <a:endParaRPr lang="zh-CN" altLang="en-US" sz="2800" b="1" dirty="0">
                <a:solidFill>
                  <a:srgbClr val="FFFFFF"/>
                </a:solidFill>
                <a:latin typeface="微软雅黑" pitchFamily="34" charset="-122"/>
                <a:ea typeface="微软雅黑" pitchFamily="34" charset="-122"/>
              </a:endParaRPr>
            </a:p>
          </p:txBody>
        </p:sp>
        <p:sp>
          <p:nvSpPr>
            <p:cNvPr id="15367" name="文本框 13"/>
            <p:cNvSpPr txBox="1">
              <a:spLocks noChangeArrowheads="1"/>
            </p:cNvSpPr>
            <p:nvPr/>
          </p:nvSpPr>
          <p:spPr bwMode="auto">
            <a:xfrm>
              <a:off x="1559899" y="200927"/>
              <a:ext cx="2228782"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dirty="0">
                  <a:solidFill>
                    <a:srgbClr val="404040"/>
                  </a:solidFill>
                  <a:latin typeface="微软雅黑" pitchFamily="34" charset="-122"/>
                  <a:ea typeface="微软雅黑" pitchFamily="34" charset="-122"/>
                </a:rPr>
                <a:t>货币需求</a:t>
              </a:r>
            </a:p>
          </p:txBody>
        </p:sp>
      </p:grpSp>
      <p:sp>
        <p:nvSpPr>
          <p:cNvPr id="15364" name="文本框 15"/>
          <p:cNvSpPr txBox="1">
            <a:spLocks noChangeArrowheads="1"/>
          </p:cNvSpPr>
          <p:nvPr/>
        </p:nvSpPr>
        <p:spPr bwMode="auto">
          <a:xfrm>
            <a:off x="4843463" y="3429000"/>
            <a:ext cx="564038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05000"/>
              </a:lnSpc>
              <a:spcBef>
                <a:spcPct val="50000"/>
              </a:spcBef>
              <a:buClr>
                <a:schemeClr val="bg2">
                  <a:lumMod val="50000"/>
                </a:schemeClr>
              </a:buClr>
              <a:buFont typeface="Wingdings" pitchFamily="2" charset="2"/>
              <a:buChar char="Ø"/>
            </a:pPr>
            <a:r>
              <a:rPr lang="zh-CN" altLang="en-US" sz="2400" b="1" dirty="0">
                <a:latin typeface="微软雅黑" pitchFamily="34" charset="-122"/>
                <a:ea typeface="微软雅黑" pitchFamily="34" charset="-122"/>
              </a:rPr>
              <a:t>货币需求的含义与分析视角</a:t>
            </a:r>
          </a:p>
          <a:p>
            <a:pPr eaLnBrk="1" hangingPunct="1">
              <a:lnSpc>
                <a:spcPct val="90000"/>
              </a:lnSpc>
              <a:spcBef>
                <a:spcPts val="1000"/>
              </a:spcBef>
              <a:buClr>
                <a:schemeClr val="bg2">
                  <a:lumMod val="50000"/>
                </a:schemeClr>
              </a:buClr>
              <a:buFont typeface="Wingdings" pitchFamily="2" charset="2"/>
              <a:buChar char="Ø"/>
            </a:pPr>
            <a:r>
              <a:rPr lang="zh-CN" altLang="en-US" sz="2400" b="1" dirty="0" smtClean="0">
                <a:latin typeface="微软雅黑" pitchFamily="34" charset="-122"/>
                <a:ea typeface="微软雅黑" pitchFamily="34" charset="-122"/>
              </a:rPr>
              <a:t>货币</a:t>
            </a:r>
            <a:r>
              <a:rPr lang="zh-CN" altLang="en-US" sz="2400" b="1" dirty="0">
                <a:latin typeface="微软雅黑" pitchFamily="34" charset="-122"/>
                <a:ea typeface="微软雅黑" pitchFamily="34" charset="-122"/>
              </a:rPr>
              <a:t>需求</a:t>
            </a:r>
            <a:r>
              <a:rPr lang="zh-CN" altLang="en-US" sz="2400" b="1" dirty="0" smtClean="0">
                <a:latin typeface="微软雅黑" pitchFamily="34" charset="-122"/>
                <a:ea typeface="微软雅黑" pitchFamily="34" charset="-122"/>
              </a:rPr>
              <a:t>理论</a:t>
            </a:r>
            <a:endParaRPr lang="en-US" altLang="zh-CN" sz="2400" b="1" dirty="0" smtClean="0">
              <a:latin typeface="微软雅黑" pitchFamily="34" charset="-122"/>
              <a:ea typeface="微软雅黑" pitchFamily="34" charset="-122"/>
            </a:endParaRPr>
          </a:p>
          <a:p>
            <a:pPr eaLnBrk="1" hangingPunct="1">
              <a:lnSpc>
                <a:spcPct val="90000"/>
              </a:lnSpc>
              <a:spcBef>
                <a:spcPts val="1000"/>
              </a:spcBef>
              <a:buClr>
                <a:schemeClr val="bg2">
                  <a:lumMod val="50000"/>
                </a:schemeClr>
              </a:buClr>
              <a:buFont typeface="Wingdings" pitchFamily="2" charset="2"/>
              <a:buChar char="Ø"/>
            </a:pPr>
            <a:r>
              <a:rPr lang="zh-CN" altLang="en-US" sz="2400" b="1" smtClean="0">
                <a:latin typeface="微软雅黑" pitchFamily="34" charset="-122"/>
                <a:ea typeface="微软雅黑" pitchFamily="34" charset="-122"/>
              </a:rPr>
              <a:t>中国的货币需求分析</a:t>
            </a:r>
            <a:r>
              <a:rPr lang="zh-CN" altLang="en-US" sz="2400" b="1" smtClean="0">
                <a:latin typeface="微软雅黑" pitchFamily="34" charset="-122"/>
                <a:ea typeface="微软雅黑" pitchFamily="34" charset="-122"/>
              </a:rPr>
              <a:t>      </a:t>
            </a:r>
            <a:endParaRPr lang="zh-CN" altLang="en-US" sz="2400" b="1" dirty="0">
              <a:latin typeface="微软雅黑" pitchFamily="34" charset="-122"/>
              <a:ea typeface="微软雅黑" pitchFamily="34" charset="-122"/>
            </a:endParaRPr>
          </a:p>
          <a:p>
            <a:pPr eaLnBrk="1" hangingPunct="1">
              <a:lnSpc>
                <a:spcPct val="90000"/>
              </a:lnSpc>
              <a:spcBef>
                <a:spcPts val="1000"/>
              </a:spcBef>
              <a:buClr>
                <a:schemeClr val="bg2">
                  <a:lumMod val="50000"/>
                </a:schemeClr>
              </a:buClr>
              <a:buFont typeface="Wingdings" pitchFamily="2" charset="2"/>
              <a:buChar char="Ø"/>
            </a:pPr>
            <a:endParaRPr lang="zh-CN" altLang="en-US" sz="2400" b="1" dirty="0">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60388" y="1357313"/>
            <a:ext cx="9556750" cy="535531"/>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（三）当下我国货币需求的决定因素</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Rectangle 3"/>
          <p:cNvSpPr txBox="1">
            <a:spLocks noChangeArrowheads="1"/>
          </p:cNvSpPr>
          <p:nvPr/>
        </p:nvSpPr>
        <p:spPr>
          <a:xfrm>
            <a:off x="972766" y="2111375"/>
            <a:ext cx="10711234" cy="39084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228600" marR="0" lvl="0" indent="-228600" algn="l" defTabSz="914400" rtl="0" eaLnBrk="1" fontAlgn="base" latinLnBrk="0" hangingPunct="1">
              <a:lnSpc>
                <a:spcPct val="105000"/>
              </a:lnSpc>
              <a:spcBef>
                <a:spcPts val="1000"/>
              </a:spcBef>
              <a:spcAft>
                <a:spcPct val="0"/>
              </a:spcAft>
              <a:buClrTx/>
              <a:buSzTx/>
              <a:buFont typeface="Wingdings" panose="05000000000000000000" pitchFamily="2" charset="2"/>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1.</a:t>
            </a:r>
            <a:r>
              <a:rPr kumimoji="0" lang="zh-CN" altLang="en-US"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收入</a:t>
            </a:r>
            <a:endParaRPr kumimoji="0" lang="zh-CN" altLang="en-US" sz="2200" b="1"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2.</a:t>
            </a:r>
            <a:r>
              <a:rPr kumimoji="0" lang="zh-CN" altLang="en-US"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物价水平</a:t>
            </a:r>
            <a:endPar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3.</a:t>
            </a:r>
            <a:r>
              <a:rPr lang="zh-CN" altLang="en-US" sz="2200" b="1" kern="0" dirty="0" smtClean="0">
                <a:solidFill>
                  <a:srgbClr val="44546A"/>
                </a:solidFill>
                <a:latin typeface="微软雅黑" panose="020B0503020204020204" pitchFamily="34" charset="-122"/>
                <a:ea typeface="微软雅黑" panose="020B0503020204020204" pitchFamily="34" charset="-122"/>
              </a:rPr>
              <a:t>金融资产收益率</a:t>
            </a:r>
            <a:endPar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4.</a:t>
            </a:r>
            <a:r>
              <a:rPr kumimoji="0" lang="zh-CN" altLang="en-US"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rPr>
              <a:t>其他因素</a:t>
            </a:r>
            <a:endParaRPr kumimoji="0" lang="en-US" altLang="zh-CN" sz="2200" b="1" i="0" u="none" strike="noStrike" kern="0" cap="none" spc="0" normalizeH="0" baseline="0" noProof="0" dirty="0" smtClean="0">
              <a:ln>
                <a:noFill/>
              </a:ln>
              <a:solidFill>
                <a:srgbClr val="44546A"/>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）信用状况</a:t>
            </a:r>
            <a:endParaRPr lang="en-US" altLang="zh-CN" sz="2000" dirty="0">
              <a:latin typeface="微软雅黑" panose="020B0503020204020204" pitchFamily="34" charset="-122"/>
              <a:ea typeface="微软雅黑" panose="020B0503020204020204" pitchFamily="34" charset="-122"/>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）金融技术手段提升与服务质量</a:t>
            </a:r>
            <a:endParaRPr lang="en-US" altLang="zh-CN" sz="2000" dirty="0">
              <a:latin typeface="微软雅黑" panose="020B0503020204020204" pitchFamily="34" charset="-122"/>
              <a:ea typeface="微软雅黑" panose="020B0503020204020204" pitchFamily="34" charset="-122"/>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）社会保障体制的完善</a:t>
            </a:r>
            <a:endParaRPr lang="en-US" altLang="zh-CN" sz="2000" dirty="0">
              <a:latin typeface="微软雅黑" panose="020B0503020204020204" pitchFamily="34" charset="-122"/>
              <a:ea typeface="微软雅黑" panose="020B0503020204020204" pitchFamily="34" charset="-122"/>
            </a:endParaRPr>
          </a:p>
          <a:p>
            <a:pPr marL="228600" marR="0" lvl="0" indent="-228600" algn="l" defTabSz="914400" rtl="0" eaLnBrk="1" fontAlgn="base" latinLnBrk="0" hangingPunct="1">
              <a:lnSpc>
                <a:spcPct val="105000"/>
              </a:lnSpc>
              <a:spcBef>
                <a:spcPts val="1000"/>
              </a:spcBef>
              <a:spcAft>
                <a:spcPct val="0"/>
              </a:spcAft>
              <a:buClrTx/>
              <a:buSzTx/>
              <a:buFont typeface="Arial" panose="020B0604020202020204" pitchFamily="34" charset="0"/>
              <a:buNone/>
              <a:tabLst/>
              <a:defRPr/>
            </a:pP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文本框 12"/>
          <p:cNvSpPr txBox="1">
            <a:spLocks noChangeArrowheads="1"/>
          </p:cNvSpPr>
          <p:nvPr/>
        </p:nvSpPr>
        <p:spPr bwMode="auto">
          <a:xfrm>
            <a:off x="875354" y="397448"/>
            <a:ext cx="610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三</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中国的货币</a:t>
            </a:r>
            <a:r>
              <a:rPr lang="zh-CN" altLang="en-US" sz="2400" b="1" dirty="0" smtClean="0">
                <a:latin typeface="微软雅黑" pitchFamily="34" charset="-122"/>
                <a:ea typeface="微软雅黑" pitchFamily="34" charset="-122"/>
              </a:rPr>
              <a:t>需求分析</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194660270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3174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本讲讨论题</a:t>
            </a:r>
          </a:p>
        </p:txBody>
      </p:sp>
      <p:sp>
        <p:nvSpPr>
          <p:cNvPr id="3174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dirty="0">
                <a:solidFill>
                  <a:srgbClr val="FFFFFF"/>
                </a:solidFill>
                <a:latin typeface="微软雅黑" pitchFamily="34" charset="-122"/>
                <a:ea typeface="微软雅黑" pitchFamily="34" charset="-122"/>
              </a:rPr>
              <a:t>Part </a:t>
            </a:r>
            <a:r>
              <a:rPr lang="en-US" altLang="zh-CN" sz="6600" b="1" dirty="0" smtClean="0">
                <a:solidFill>
                  <a:srgbClr val="FFFFFF"/>
                </a:solidFill>
                <a:latin typeface="微软雅黑" pitchFamily="34" charset="-122"/>
                <a:ea typeface="微软雅黑" pitchFamily="34" charset="-122"/>
              </a:rPr>
              <a:t>04</a:t>
            </a:r>
            <a:endParaRPr lang="zh-CN" altLang="en-US" sz="6600" b="1" dirty="0">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888" y="2828925"/>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1"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2"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矩形 10"/>
          <p:cNvSpPr>
            <a:spLocks noChangeArrowheads="1"/>
          </p:cNvSpPr>
          <p:nvPr/>
        </p:nvSpPr>
        <p:spPr bwMode="auto">
          <a:xfrm>
            <a:off x="354013" y="1539875"/>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一、本讲讨论</a:t>
            </a:r>
            <a:endParaRPr lang="en-US" altLang="zh-CN" sz="2400" b="1">
              <a:latin typeface="微软雅黑" pitchFamily="34" charset="-122"/>
              <a:ea typeface="微软雅黑" pitchFamily="34" charset="-122"/>
            </a:endParaRPr>
          </a:p>
        </p:txBody>
      </p:sp>
      <p:sp>
        <p:nvSpPr>
          <p:cNvPr id="32774" name="文本框 12"/>
          <p:cNvSpPr txBox="1">
            <a:spLocks noChangeArrowheads="1"/>
          </p:cNvSpPr>
          <p:nvPr/>
        </p:nvSpPr>
        <p:spPr bwMode="auto">
          <a:xfrm>
            <a:off x="894809"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solidFill>
                  <a:srgbClr val="595959"/>
                </a:solidFill>
                <a:latin typeface="微软雅黑" pitchFamily="34" charset="-122"/>
                <a:ea typeface="微软雅黑" pitchFamily="34" charset="-122"/>
              </a:rPr>
              <a:t>三、本</a:t>
            </a:r>
            <a:r>
              <a:rPr lang="zh-CN" altLang="en-US" sz="2400" b="1" dirty="0">
                <a:solidFill>
                  <a:srgbClr val="595959"/>
                </a:solidFill>
                <a:latin typeface="微软雅黑" pitchFamily="34" charset="-122"/>
                <a:ea typeface="微软雅黑" pitchFamily="34" charset="-122"/>
              </a:rPr>
              <a:t>讲讨论</a:t>
            </a:r>
          </a:p>
        </p:txBody>
      </p:sp>
      <p:sp>
        <p:nvSpPr>
          <p:cNvPr id="32775" name="Rectangle 3"/>
          <p:cNvSpPr txBox="1">
            <a:spLocks noChangeArrowheads="1"/>
          </p:cNvSpPr>
          <p:nvPr/>
        </p:nvSpPr>
        <p:spPr bwMode="auto">
          <a:xfrm>
            <a:off x="632298" y="2378075"/>
            <a:ext cx="827516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a:lnSpc>
                <a:spcPct val="150000"/>
              </a:lnSpc>
              <a:spcBef>
                <a:spcPts val="1000"/>
              </a:spcBef>
              <a:buFont typeface="Wingdings" pitchFamily="2" charset="2"/>
              <a:buChar char="n"/>
            </a:pPr>
            <a:endParaRPr lang="zh-CN" altLang="en-US" sz="2000" b="1" dirty="0">
              <a:latin typeface="微软雅黑" pitchFamily="34" charset="-122"/>
              <a:ea typeface="微软雅黑" pitchFamily="34" charset="-122"/>
            </a:endParaRPr>
          </a:p>
          <a:p>
            <a:pPr marL="342900" indent="-342900">
              <a:lnSpc>
                <a:spcPct val="150000"/>
              </a:lnSpc>
              <a:spcBef>
                <a:spcPts val="1000"/>
              </a:spcBef>
              <a:buClr>
                <a:srgbClr val="00B050"/>
              </a:buClr>
              <a:buFont typeface="Wingdings" pitchFamily="2" charset="2"/>
              <a:buChar char="n"/>
            </a:pPr>
            <a:r>
              <a:rPr lang="zh-CN" altLang="en-US" sz="2000" b="1" dirty="0" smtClean="0">
                <a:latin typeface="微软雅黑" pitchFamily="34" charset="-122"/>
                <a:ea typeface="微软雅黑" pitchFamily="34" charset="-122"/>
              </a:rPr>
              <a:t>共同富裕目标下我国货币需求会发生怎样的变化？</a:t>
            </a:r>
            <a:endParaRPr lang="en-US" altLang="zh-CN" sz="2000" b="1" dirty="0" smtClean="0">
              <a:latin typeface="微软雅黑" pitchFamily="34" charset="-122"/>
              <a:ea typeface="微软雅黑" pitchFamily="34" charset="-122"/>
            </a:endParaRPr>
          </a:p>
          <a:p>
            <a:pPr marL="342900" indent="-342900">
              <a:lnSpc>
                <a:spcPct val="150000"/>
              </a:lnSpc>
              <a:spcBef>
                <a:spcPts val="1000"/>
              </a:spcBef>
              <a:buClr>
                <a:srgbClr val="00B050"/>
              </a:buClr>
              <a:buFont typeface="Wingdings" pitchFamily="2" charset="2"/>
              <a:buChar char="n"/>
            </a:pPr>
            <a:r>
              <a:rPr lang="zh-CN" altLang="en-US" sz="2000" b="1" dirty="0">
                <a:latin typeface="微软雅黑" pitchFamily="34" charset="-122"/>
                <a:ea typeface="微软雅黑" pitchFamily="34" charset="-122"/>
              </a:rPr>
              <a:t>新冠疫情冲击下各国货币需求出现哪些特点</a:t>
            </a:r>
            <a:r>
              <a:rPr lang="zh-CN" altLang="en-US"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marL="342900" indent="-342900">
              <a:lnSpc>
                <a:spcPct val="150000"/>
              </a:lnSpc>
              <a:spcBef>
                <a:spcPts val="1000"/>
              </a:spcBef>
              <a:buFont typeface="Wingdings" pitchFamily="2" charset="2"/>
              <a:buChar char="n"/>
            </a:pPr>
            <a:endParaRPr lang="zh-CN" altLang="en-US" sz="2000" b="1" dirty="0">
              <a:latin typeface="微软雅黑" pitchFamily="34" charset="-122"/>
              <a:ea typeface="微软雅黑" pitchFamily="34" charset="-122"/>
            </a:endParaRPr>
          </a:p>
          <a:p>
            <a:pPr marL="342900" indent="-342900">
              <a:lnSpc>
                <a:spcPct val="150000"/>
              </a:lnSpc>
              <a:spcBef>
                <a:spcPts val="1000"/>
              </a:spcBef>
              <a:buFont typeface="Wingdings" pitchFamily="2" charset="2"/>
              <a:buChar char="n"/>
            </a:pPr>
            <a:endParaRPr lang="zh-CN" altLang="en-US" sz="2000" b="1" dirty="0">
              <a:latin typeface="微软雅黑" pitchFamily="34" charset="-122"/>
              <a:ea typeface="微软雅黑" pitchFamily="34" charset="-122"/>
            </a:endParaRPr>
          </a:p>
          <a:p>
            <a:pPr marL="342900" indent="-342900">
              <a:lnSpc>
                <a:spcPct val="150000"/>
              </a:lnSpc>
              <a:spcBef>
                <a:spcPts val="1000"/>
              </a:spcBef>
              <a:buFont typeface="Wingdings" pitchFamily="2" charset="2"/>
              <a:buChar char="n"/>
            </a:pPr>
            <a:endParaRPr lang="zh-CN" altLang="en-US" sz="2000" b="1" dirty="0">
              <a:latin typeface="微软雅黑" pitchFamily="34" charset="-122"/>
              <a:ea typeface="微软雅黑" pitchFamily="34" charset="-122"/>
            </a:endParaRPr>
          </a:p>
          <a:p>
            <a:pPr marL="342900" indent="-342900">
              <a:lnSpc>
                <a:spcPct val="150000"/>
              </a:lnSpc>
              <a:spcBef>
                <a:spcPts val="1000"/>
              </a:spcBef>
              <a:buFont typeface="Wingdings" pitchFamily="2" charset="2"/>
              <a:buChar char="n"/>
            </a:pPr>
            <a:endParaRPr lang="zh-CN" altLang="en-US" sz="2000" dirty="0">
              <a:latin typeface="微软雅黑" pitchFamily="34" charset="-122"/>
              <a:ea typeface="微软雅黑" pitchFamily="34" charset="-122"/>
            </a:endParaRPr>
          </a:p>
          <a:p>
            <a:pPr marL="342900" indent="-342900" eaLnBrk="1" hangingPunct="1">
              <a:lnSpc>
                <a:spcPct val="90000"/>
              </a:lnSpc>
              <a:buFont typeface="Wingdings" pitchFamily="2" charset="2"/>
              <a:buChar char="n"/>
            </a:pPr>
            <a:endParaRPr lang="zh-CN" altLang="en-US" sz="2000" dirty="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矩形 10"/>
          <p:cNvSpPr>
            <a:spLocks noChangeArrowheads="1"/>
          </p:cNvSpPr>
          <p:nvPr/>
        </p:nvSpPr>
        <p:spPr bwMode="auto">
          <a:xfrm>
            <a:off x="354013" y="1539875"/>
            <a:ext cx="2032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二、本讲思考</a:t>
            </a:r>
            <a:endParaRPr lang="en-US" altLang="zh-CN" sz="2400" b="1">
              <a:latin typeface="微软雅黑" pitchFamily="34" charset="-122"/>
              <a:ea typeface="微软雅黑" pitchFamily="34" charset="-122"/>
            </a:endParaRPr>
          </a:p>
        </p:txBody>
      </p:sp>
      <p:sp>
        <p:nvSpPr>
          <p:cNvPr id="33798" name="Rectangle 3"/>
          <p:cNvSpPr txBox="1">
            <a:spLocks noChangeArrowheads="1"/>
          </p:cNvSpPr>
          <p:nvPr/>
        </p:nvSpPr>
        <p:spPr bwMode="auto">
          <a:xfrm>
            <a:off x="560388" y="2828925"/>
            <a:ext cx="823753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1000"/>
              </a:spcBef>
              <a:buFont typeface="Wingdings" pitchFamily="2" charset="2"/>
              <a:buNone/>
            </a:pPr>
            <a:r>
              <a:rPr lang="en-US" altLang="zh-CN" sz="2000" b="1" dirty="0">
                <a:latin typeface="宋体" pitchFamily="2" charset="-122"/>
              </a:rPr>
              <a:t>1</a:t>
            </a:r>
            <a:r>
              <a:rPr lang="zh-CN" altLang="en-US" sz="2000" b="1" dirty="0">
                <a:latin typeface="宋体" pitchFamily="2" charset="-122"/>
              </a:rPr>
              <a:t>、</a:t>
            </a:r>
            <a:r>
              <a:rPr lang="zh-CN" altLang="en-US" sz="2000" dirty="0">
                <a:latin typeface="微软雅黑" pitchFamily="34" charset="-122"/>
                <a:ea typeface="微软雅黑" pitchFamily="34" charset="-122"/>
              </a:rPr>
              <a:t>货币需求的含义是什么？</a:t>
            </a:r>
            <a:endParaRPr lang="en-US" altLang="zh-CN" sz="2000" dirty="0">
              <a:latin typeface="微软雅黑" pitchFamily="34" charset="-122"/>
              <a:ea typeface="微软雅黑" pitchFamily="34" charset="-122"/>
            </a:endParaRPr>
          </a:p>
          <a:p>
            <a:pPr eaLnBrk="1" hangingPunct="1">
              <a:lnSpc>
                <a:spcPct val="120000"/>
              </a:lnSpc>
              <a:spcBef>
                <a:spcPts val="1000"/>
              </a:spcBef>
              <a:buFont typeface="Wingdings" pitchFamily="2" charset="2"/>
              <a:buNone/>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、比较货币需求理论并梳理其发展脉络</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eaLnBrk="1" hangingPunct="1">
              <a:lnSpc>
                <a:spcPct val="120000"/>
              </a:lnSpc>
              <a:spcBef>
                <a:spcPts val="1000"/>
              </a:spcBef>
              <a:buFont typeface="Wingdings" pitchFamily="2" charset="2"/>
              <a:buNone/>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、中国现阶段的货币需求受哪些主要因素的影响？</a:t>
            </a:r>
            <a:endParaRPr lang="zh-CN" altLang="en-US" sz="2000" dirty="0">
              <a:latin typeface="微软雅黑" pitchFamily="34" charset="-122"/>
              <a:ea typeface="微软雅黑" pitchFamily="34" charset="-122"/>
            </a:endParaRPr>
          </a:p>
          <a:p>
            <a:pPr eaLnBrk="1" hangingPunct="1">
              <a:lnSpc>
                <a:spcPct val="120000"/>
              </a:lnSpc>
              <a:spcBef>
                <a:spcPts val="1000"/>
              </a:spcBef>
              <a:buFont typeface="Arial" pitchFamily="34" charset="0"/>
              <a:buNone/>
            </a:pPr>
            <a:endParaRPr lang="zh-CN" altLang="en-US" sz="2000" dirty="0">
              <a:latin typeface="微软雅黑" pitchFamily="34" charset="-122"/>
              <a:ea typeface="微软雅黑" pitchFamily="34" charset="-122"/>
            </a:endParaRPr>
          </a:p>
        </p:txBody>
      </p:sp>
      <p:pic>
        <p:nvPicPr>
          <p:cNvPr id="3379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2862" y="3143249"/>
            <a:ext cx="45291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2"/>
          <p:cNvSpPr txBox="1">
            <a:spLocks noChangeArrowheads="1"/>
          </p:cNvSpPr>
          <p:nvPr/>
        </p:nvSpPr>
        <p:spPr bwMode="auto">
          <a:xfrm>
            <a:off x="894809"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solidFill>
                  <a:srgbClr val="595959"/>
                </a:solidFill>
                <a:latin typeface="微软雅黑" pitchFamily="34" charset="-122"/>
                <a:ea typeface="微软雅黑" pitchFamily="34" charset="-122"/>
              </a:rPr>
              <a:t>三、本</a:t>
            </a:r>
            <a:r>
              <a:rPr lang="zh-CN" altLang="en-US" sz="2400" b="1" dirty="0">
                <a:solidFill>
                  <a:srgbClr val="595959"/>
                </a:solidFill>
                <a:latin typeface="微软雅黑" pitchFamily="34" charset="-122"/>
                <a:ea typeface="微软雅黑" pitchFamily="34" charset="-122"/>
              </a:rPr>
              <a:t>讲讨论</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3174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文本框 25"/>
          <p:cNvSpPr txBox="1">
            <a:spLocks noChangeArrowheads="1"/>
          </p:cNvSpPr>
          <p:nvPr/>
        </p:nvSpPr>
        <p:spPr bwMode="auto">
          <a:xfrm>
            <a:off x="2790723" y="2274652"/>
            <a:ext cx="8912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smtClean="0">
                <a:solidFill>
                  <a:srgbClr val="FFFFFF"/>
                </a:solidFill>
                <a:latin typeface="微软雅黑" pitchFamily="34" charset="-122"/>
                <a:ea typeface="微软雅黑" pitchFamily="34" charset="-122"/>
              </a:rPr>
              <a:t>货币需求是经济主体的内生经济动力</a:t>
            </a:r>
            <a:endParaRPr lang="zh-CN" altLang="en-US" sz="4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98764511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货币需求的涵义与分析视角</a:t>
            </a: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78078" y="38360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一、货币</a:t>
            </a:r>
            <a:r>
              <a:rPr lang="zh-CN" altLang="en-US" sz="2400" b="1" dirty="0">
                <a:latin typeface="微软雅黑" pitchFamily="34" charset="-122"/>
                <a:ea typeface="微软雅黑" pitchFamily="34" charset="-122"/>
              </a:rPr>
              <a:t>需求的涵义与分析视角</a:t>
            </a:r>
            <a:endParaRPr lang="zh-CN" altLang="en-US" sz="2400" b="1" dirty="0">
              <a:solidFill>
                <a:srgbClr val="595959"/>
              </a:solidFill>
              <a:latin typeface="微软雅黑" pitchFamily="34" charset="-122"/>
              <a:ea typeface="微软雅黑" pitchFamily="34" charset="-122"/>
            </a:endParaRPr>
          </a:p>
        </p:txBody>
      </p:sp>
      <p:sp>
        <p:nvSpPr>
          <p:cNvPr id="9" name="Rectangle 3"/>
          <p:cNvSpPr txBox="1">
            <a:spLocks noChangeArrowheads="1"/>
          </p:cNvSpPr>
          <p:nvPr/>
        </p:nvSpPr>
        <p:spPr>
          <a:xfrm>
            <a:off x="598488" y="2468563"/>
            <a:ext cx="10948987"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FF3300"/>
              </a:buClr>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、货币需求</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Money Demand</a:t>
            </a:r>
            <a:r>
              <a:rPr lang="zh-CN" altLang="en-US" sz="2000" dirty="0">
                <a:latin typeface="微软雅黑" panose="020B0503020204020204" pitchFamily="34" charset="-122"/>
                <a:ea typeface="微软雅黑" panose="020B0503020204020204" pitchFamily="34" charset="-122"/>
              </a:rPr>
              <a:t>）：在一定的</a:t>
            </a:r>
            <a:r>
              <a:rPr lang="zh-CN" altLang="en-US" sz="2000" dirty="0">
                <a:solidFill>
                  <a:srgbClr val="FF0000"/>
                </a:solidFill>
                <a:latin typeface="微软雅黑" panose="020B0503020204020204" pitchFamily="34" charset="-122"/>
                <a:ea typeface="微软雅黑" panose="020B0503020204020204" pitchFamily="34" charset="-122"/>
              </a:rPr>
              <a:t>资源</a:t>
            </a:r>
            <a:r>
              <a:rPr lang="zh-CN" altLang="en-US" sz="2000" dirty="0">
                <a:latin typeface="微软雅黑" panose="020B0503020204020204" pitchFamily="34" charset="-122"/>
                <a:ea typeface="微软雅黑" panose="020B0503020204020204" pitchFamily="34" charset="-122"/>
              </a:rPr>
              <a:t>（如财富拥有额、收入、国民生产总值等</a:t>
            </a:r>
            <a:r>
              <a:rPr lang="zh-CN" altLang="en-US" sz="2000" dirty="0" smtClean="0">
                <a:latin typeface="微软雅黑" panose="020B0503020204020204" pitchFamily="34" charset="-122"/>
                <a:ea typeface="微软雅黑" panose="020B0503020204020204" pitchFamily="34" charset="-122"/>
              </a:rPr>
              <a:t>）</a:t>
            </a:r>
            <a:r>
              <a:rPr lang="zh-CN" altLang="en-US" sz="2000" dirty="0" smtClean="0">
                <a:solidFill>
                  <a:srgbClr val="FF0000"/>
                </a:solidFill>
                <a:latin typeface="微软雅黑" panose="020B0503020204020204" pitchFamily="34" charset="-122"/>
                <a:ea typeface="微软雅黑" panose="020B0503020204020204" pitchFamily="34" charset="-122"/>
              </a:rPr>
              <a:t>约束</a:t>
            </a:r>
            <a:r>
              <a:rPr lang="zh-CN" altLang="en-US" sz="2000" dirty="0" smtClean="0">
                <a:latin typeface="微软雅黑" panose="020B0503020204020204" pitchFamily="34" charset="-122"/>
                <a:ea typeface="微软雅黑" panose="020B0503020204020204" pitchFamily="34" charset="-122"/>
              </a:rPr>
              <a:t>条件</a:t>
            </a:r>
            <a:r>
              <a:rPr lang="zh-CN" altLang="en-US" sz="2000" dirty="0">
                <a:latin typeface="微软雅黑" panose="020B0503020204020204" pitchFamily="34" charset="-122"/>
                <a:ea typeface="微软雅黑" panose="020B0503020204020204" pitchFamily="34" charset="-122"/>
              </a:rPr>
              <a:t>下，微观经济主体和宏观经济运行对执行</a:t>
            </a:r>
            <a:r>
              <a:rPr lang="zh-CN" altLang="en-US" sz="2000" dirty="0">
                <a:solidFill>
                  <a:srgbClr val="FF0000"/>
                </a:solidFill>
                <a:latin typeface="微软雅黑" panose="020B0503020204020204" pitchFamily="34" charset="-122"/>
                <a:ea typeface="微软雅黑" panose="020B0503020204020204" pitchFamily="34" charset="-122"/>
              </a:rPr>
              <a:t>交易媒介和资产职能</a:t>
            </a:r>
            <a:r>
              <a:rPr lang="zh-CN" altLang="en-US" sz="2000" dirty="0">
                <a:latin typeface="微软雅黑" panose="020B0503020204020204" pitchFamily="34" charset="-122"/>
                <a:ea typeface="微软雅黑" panose="020B0503020204020204" pitchFamily="34" charset="-122"/>
              </a:rPr>
              <a:t>的货币产生的总需求</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ct val="150000"/>
              </a:lnSpc>
              <a:buClr>
                <a:srgbClr val="FF3300"/>
              </a:buClr>
              <a:buFont typeface="Wingdings" panose="05000000000000000000" pitchFamily="2" charset="2"/>
              <a:buNone/>
              <a:defRPr/>
            </a:pPr>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、理解货币需求的涵义注意两点：</a:t>
            </a:r>
          </a:p>
          <a:p>
            <a:pPr lvl="1"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需求是一种</a:t>
            </a:r>
            <a:r>
              <a:rPr lang="zh-CN" altLang="en-US" sz="2000" dirty="0">
                <a:solidFill>
                  <a:srgbClr val="FF0000"/>
                </a:solidFill>
                <a:latin typeface="微软雅黑" panose="020B0503020204020204" pitchFamily="34" charset="-122"/>
                <a:ea typeface="微软雅黑" panose="020B0503020204020204" pitchFamily="34" charset="-122"/>
              </a:rPr>
              <a:t>能力与愿望</a:t>
            </a:r>
            <a:r>
              <a:rPr lang="zh-CN" altLang="en-US" sz="2000" dirty="0">
                <a:latin typeface="微软雅黑" panose="020B0503020204020204" pitchFamily="34" charset="-122"/>
                <a:ea typeface="微软雅黑" panose="020B0503020204020204" pitchFamily="34" charset="-122"/>
              </a:rPr>
              <a:t>的统一体。</a:t>
            </a:r>
          </a:p>
          <a:p>
            <a:pPr lvl="1"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现实</a:t>
            </a:r>
            <a:r>
              <a:rPr lang="zh-CN" altLang="en-US" sz="2000" dirty="0">
                <a:latin typeface="微软雅黑" panose="020B0503020204020204" pitchFamily="34" charset="-122"/>
                <a:ea typeface="微软雅黑" panose="020B0503020204020204" pitchFamily="34" charset="-122"/>
              </a:rPr>
              <a:t>中的货币需求不仅仅是指对</a:t>
            </a:r>
            <a:r>
              <a:rPr lang="zh-CN" altLang="en-US" sz="2000" dirty="0">
                <a:solidFill>
                  <a:srgbClr val="FF0000"/>
                </a:solidFill>
                <a:latin typeface="微软雅黑" panose="020B0503020204020204" pitchFamily="34" charset="-122"/>
                <a:ea typeface="微软雅黑" panose="020B0503020204020204" pitchFamily="34" charset="-122"/>
              </a:rPr>
              <a:t>现金</a:t>
            </a:r>
            <a:r>
              <a:rPr lang="zh-CN" altLang="en-US" sz="2000" dirty="0">
                <a:latin typeface="微软雅黑" panose="020B0503020204020204" pitchFamily="34" charset="-122"/>
                <a:ea typeface="微软雅黑" panose="020B0503020204020204" pitchFamily="34" charset="-122"/>
              </a:rPr>
              <a:t>的需求，而且包括了对</a:t>
            </a:r>
            <a:r>
              <a:rPr lang="zh-CN" altLang="en-US" sz="2000" dirty="0">
                <a:solidFill>
                  <a:srgbClr val="FF0000"/>
                </a:solidFill>
                <a:latin typeface="微软雅黑" panose="020B0503020204020204" pitchFamily="34" charset="-122"/>
                <a:ea typeface="微软雅黑" panose="020B0503020204020204" pitchFamily="34" charset="-122"/>
              </a:rPr>
              <a:t>存款货币</a:t>
            </a:r>
            <a:r>
              <a:rPr lang="zh-CN" altLang="en-US" sz="2000" dirty="0">
                <a:latin typeface="微软雅黑" panose="020B0503020204020204" pitchFamily="34" charset="-122"/>
                <a:ea typeface="微软雅黑" panose="020B0503020204020204" pitchFamily="34" charset="-122"/>
              </a:rPr>
              <a:t>的需求</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55613" y="1671638"/>
            <a:ext cx="3262312" cy="9794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（一）货币需求的涵义</a:t>
            </a:r>
          </a:p>
          <a:p>
            <a:pPr eaLnBrk="1" hangingPunct="1">
              <a:lnSpc>
                <a:spcPct val="120000"/>
              </a:lnSpc>
              <a:buFont typeface="Wingdings" panose="05000000000000000000" pitchFamily="2" charset="2"/>
              <a:buNone/>
              <a:defRPr/>
            </a:pP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598488" y="2390775"/>
            <a:ext cx="5024437"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货币</a:t>
            </a:r>
            <a:r>
              <a:rPr lang="zh-CN" altLang="en-US" sz="2000" dirty="0">
                <a:latin typeface="微软雅黑" panose="020B0503020204020204" pitchFamily="34" charset="-122"/>
                <a:ea typeface="微软雅黑" panose="020B0503020204020204" pitchFamily="34" charset="-122"/>
              </a:rPr>
              <a:t>需求</a:t>
            </a:r>
            <a:r>
              <a:rPr lang="zh-CN" altLang="en-US" sz="2000" dirty="0" smtClean="0">
                <a:latin typeface="微软雅黑" panose="020B0503020204020204" pitchFamily="34" charset="-122"/>
                <a:ea typeface="微软雅黑" panose="020B0503020204020204" pitchFamily="34" charset="-122"/>
              </a:rPr>
              <a:t>的总量与结构</a:t>
            </a:r>
            <a:endParaRPr lang="zh-CN" altLang="en-US" sz="2000" dirty="0">
              <a:latin typeface="微软雅黑" panose="020B0503020204020204" pitchFamily="34" charset="-122"/>
              <a:ea typeface="微软雅黑" panose="020B0503020204020204" pitchFamily="34" charset="-122"/>
            </a:endParaRPr>
          </a:p>
          <a:p>
            <a:pPr lvl="2" eaLnBrk="1" hangingPunct="1">
              <a:lnSpc>
                <a:spcPct val="150000"/>
              </a:lnSpc>
              <a:buClr>
                <a:srgbClr val="00B050"/>
              </a:buClr>
              <a:buFont typeface="Wingdings" pitchFamily="2" charset="2"/>
              <a:buChar char="Ø"/>
              <a:defRPr/>
            </a:pPr>
            <a:r>
              <a:rPr lang="zh-CN" altLang="en-US"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宏观</a:t>
            </a:r>
            <a:r>
              <a:rPr lang="zh-CN" altLang="en-US" dirty="0">
                <a:latin typeface="微软雅黑" panose="020B0503020204020204" pitchFamily="34" charset="-122"/>
                <a:ea typeface="微软雅黑" panose="020B0503020204020204" pitchFamily="34" charset="-122"/>
              </a:rPr>
              <a:t>视角是从一个国家的</a:t>
            </a:r>
            <a:r>
              <a:rPr lang="zh-CN" altLang="en-US" dirty="0">
                <a:solidFill>
                  <a:srgbClr val="FF0000"/>
                </a:solidFill>
                <a:latin typeface="微软雅黑" panose="020B0503020204020204" pitchFamily="34" charset="-122"/>
                <a:ea typeface="微软雅黑" panose="020B0503020204020204" pitchFamily="34" charset="-122"/>
              </a:rPr>
              <a:t>社会主体</a:t>
            </a:r>
            <a:r>
              <a:rPr lang="zh-CN" altLang="en-US" dirty="0">
                <a:latin typeface="微软雅黑" panose="020B0503020204020204" pitchFamily="34" charset="-122"/>
                <a:ea typeface="微软雅黑" panose="020B0503020204020204" pitchFamily="34" charset="-122"/>
              </a:rPr>
              <a:t>出发</a:t>
            </a:r>
          </a:p>
          <a:p>
            <a:pPr lvl="2" eaLnBrk="1" hangingPunct="1">
              <a:lnSpc>
                <a:spcPct val="150000"/>
              </a:lnSpc>
              <a:buClr>
                <a:srgbClr val="00B050"/>
              </a:buClr>
              <a:buFont typeface="Wingdings" pitchFamily="2" charset="2"/>
              <a:buChar char="Ø"/>
              <a:defRPr/>
            </a:pPr>
            <a:r>
              <a:rPr lang="zh-CN" altLang="en-US"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微观</a:t>
            </a:r>
            <a:r>
              <a:rPr lang="zh-CN" altLang="en-US" dirty="0">
                <a:latin typeface="微软雅黑" panose="020B0503020204020204" pitchFamily="34" charset="-122"/>
                <a:ea typeface="微软雅黑" panose="020B0503020204020204" pitchFamily="34" charset="-122"/>
              </a:rPr>
              <a:t>视角是从</a:t>
            </a:r>
            <a:r>
              <a:rPr lang="zh-CN" altLang="en-US" dirty="0">
                <a:solidFill>
                  <a:srgbClr val="FF0000"/>
                </a:solidFill>
                <a:latin typeface="微软雅黑" panose="020B0503020204020204" pitchFamily="34" charset="-122"/>
                <a:ea typeface="微软雅黑" panose="020B0503020204020204" pitchFamily="34" charset="-122"/>
              </a:rPr>
              <a:t>社会个体</a:t>
            </a:r>
            <a:r>
              <a:rPr lang="zh-CN" altLang="en-US" dirty="0">
                <a:latin typeface="微软雅黑" panose="020B0503020204020204" pitchFamily="34" charset="-122"/>
                <a:ea typeface="微软雅黑" panose="020B0503020204020204" pitchFamily="34" charset="-122"/>
              </a:rPr>
              <a:t>出发</a:t>
            </a:r>
          </a:p>
          <a:p>
            <a:pPr lvl="2" eaLnBrk="1" hangingPunct="1">
              <a:lnSpc>
                <a:spcPct val="150000"/>
              </a:lnSpc>
              <a:buClr>
                <a:srgbClr val="00B050"/>
              </a:buClr>
              <a:buFont typeface="Wingdings" pitchFamily="2" charset="2"/>
              <a:buChar char="Ø"/>
              <a:defRPr/>
            </a:pPr>
            <a:r>
              <a:rPr lang="zh-CN" altLang="en-US"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宏观</a:t>
            </a:r>
            <a:r>
              <a:rPr lang="zh-CN" altLang="en-US" dirty="0">
                <a:latin typeface="微软雅黑" panose="020B0503020204020204" pitchFamily="34" charset="-122"/>
                <a:ea typeface="微软雅黑" panose="020B0503020204020204" pitchFamily="34" charset="-122"/>
              </a:rPr>
              <a:t>视角和微观视角货币需求的关系</a:t>
            </a:r>
          </a:p>
          <a:p>
            <a:pPr eaLnBrk="1" hangingPunct="1">
              <a:lnSpc>
                <a:spcPct val="150000"/>
              </a:lnSpc>
              <a:buClr>
                <a:srgbClr val="00B050"/>
              </a:buClr>
              <a:buFont typeface="Wingdings" pitchFamily="2" charset="2"/>
              <a:buChar char="n"/>
              <a:defRPr/>
            </a:pP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455613" y="1493838"/>
            <a:ext cx="5416550"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（二）货币需求分析的宏观和微观视角</a:t>
            </a:r>
          </a:p>
        </p:txBody>
      </p:sp>
      <p:pic>
        <p:nvPicPr>
          <p:cNvPr id="18439" name="Picture 9"/>
          <p:cNvPicPr>
            <a:picLocks noChangeAspect="1" noChangeArrowheads="1"/>
          </p:cNvPicPr>
          <p:nvPr/>
        </p:nvPicPr>
        <p:blipFill>
          <a:blip r:embed="rId3">
            <a:extLst>
              <a:ext uri="{28A0092B-C50C-407E-A947-70E740481C1C}">
                <a14:useLocalDpi xmlns:a14="http://schemas.microsoft.com/office/drawing/2010/main" val="0"/>
              </a:ext>
            </a:extLst>
          </a:blip>
          <a:srcRect l="2463" t="12321" r="2473" b="13429"/>
          <a:stretch>
            <a:fillRect/>
          </a:stretch>
        </p:blipFill>
        <p:spPr bwMode="auto">
          <a:xfrm>
            <a:off x="5818188" y="2528888"/>
            <a:ext cx="6021387"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cxnSp>
        <p:nvCxnSpPr>
          <p:cNvPr id="4" name="直接箭头连接符 3"/>
          <p:cNvCxnSpPr/>
          <p:nvPr/>
        </p:nvCxnSpPr>
        <p:spPr bwMode="auto">
          <a:xfrm>
            <a:off x="2684834" y="5204298"/>
            <a:ext cx="2938091"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文本框 12"/>
          <p:cNvSpPr txBox="1">
            <a:spLocks noChangeArrowheads="1"/>
          </p:cNvSpPr>
          <p:nvPr/>
        </p:nvSpPr>
        <p:spPr bwMode="auto">
          <a:xfrm>
            <a:off x="778078" y="38360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一、货币</a:t>
            </a:r>
            <a:r>
              <a:rPr lang="zh-CN" altLang="en-US" sz="2400" b="1" dirty="0">
                <a:latin typeface="微软雅黑" pitchFamily="34" charset="-122"/>
                <a:ea typeface="微软雅黑" pitchFamily="34" charset="-122"/>
              </a:rPr>
              <a:t>需求的涵义与分析视角</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55613" y="1366838"/>
            <a:ext cx="5108575" cy="9413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（三）名义货币需求与实际货币需求</a:t>
            </a:r>
          </a:p>
          <a:p>
            <a:pPr eaLnBrk="1" hangingPunct="1">
              <a:lnSpc>
                <a:spcPct val="120000"/>
              </a:lnSpc>
              <a:defRPr/>
            </a:pPr>
            <a:endParaRPr lang="zh-CN" altLang="en-US" sz="2400" b="1" kern="0" dirty="0">
              <a:latin typeface="微软雅黑" panose="020B0503020204020204" pitchFamily="34" charset="-122"/>
              <a:ea typeface="微软雅黑" panose="020B0503020204020204" pitchFamily="34" charset="-122"/>
            </a:endParaRPr>
          </a:p>
        </p:txBody>
      </p:sp>
      <p:sp>
        <p:nvSpPr>
          <p:cNvPr id="19462" name="Rectangle 3"/>
          <p:cNvSpPr txBox="1">
            <a:spLocks noChangeArrowheads="1"/>
          </p:cNvSpPr>
          <p:nvPr/>
        </p:nvSpPr>
        <p:spPr bwMode="auto">
          <a:xfrm>
            <a:off x="676275" y="2195513"/>
            <a:ext cx="1083151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800100" lvl="1" indent="-342900" eaLnBrk="1" hangingPunct="1">
              <a:lnSpc>
                <a:spcPct val="150000"/>
              </a:lnSpc>
              <a:spcBef>
                <a:spcPts val="500"/>
              </a:spcBef>
              <a:buClr>
                <a:srgbClr val="00B050"/>
              </a:buClr>
              <a:buFont typeface="Wingdings" pitchFamily="2" charset="2"/>
              <a:buChar char="n"/>
            </a:pPr>
            <a:r>
              <a:rPr lang="zh-CN" altLang="en-US" sz="2000" dirty="0" smtClean="0">
                <a:latin typeface="微软雅黑" pitchFamily="34" charset="-122"/>
                <a:ea typeface="微软雅黑" pitchFamily="34" charset="-122"/>
              </a:rPr>
              <a:t>名义</a:t>
            </a:r>
            <a:r>
              <a:rPr lang="zh-CN" altLang="en-US" sz="2000" dirty="0">
                <a:latin typeface="微软雅黑" pitchFamily="34" charset="-122"/>
                <a:ea typeface="微软雅黑" pitchFamily="34" charset="-122"/>
              </a:rPr>
              <a:t>货币需求：指个人、家庭、企业等经济单位或整个社会在一定时点所实际持有的货币单位的数量，通常以</a:t>
            </a:r>
            <a:r>
              <a:rPr lang="en-US" altLang="zh-CN" sz="2000" dirty="0" err="1">
                <a:latin typeface="微软雅黑" pitchFamily="34" charset="-122"/>
                <a:ea typeface="微软雅黑" pitchFamily="34" charset="-122"/>
              </a:rPr>
              <a:t>Md</a:t>
            </a:r>
            <a:r>
              <a:rPr lang="zh-CN" altLang="en-US" sz="2000" dirty="0">
                <a:latin typeface="微软雅黑" pitchFamily="34" charset="-122"/>
                <a:ea typeface="微软雅黑" pitchFamily="34" charset="-122"/>
              </a:rPr>
              <a:t>表示。</a:t>
            </a:r>
          </a:p>
          <a:p>
            <a:pPr marL="800100" lvl="1" indent="-342900" eaLnBrk="1" hangingPunct="1">
              <a:lnSpc>
                <a:spcPct val="150000"/>
              </a:lnSpc>
              <a:spcBef>
                <a:spcPts val="500"/>
              </a:spcBef>
              <a:buClr>
                <a:srgbClr val="00B050"/>
              </a:buClr>
              <a:buFont typeface="Wingdings" pitchFamily="2" charset="2"/>
              <a:buChar char="n"/>
            </a:pPr>
            <a:r>
              <a:rPr lang="zh-CN" altLang="en-US" sz="2000" dirty="0" smtClean="0">
                <a:latin typeface="微软雅黑" pitchFamily="34" charset="-122"/>
                <a:ea typeface="微软雅黑" pitchFamily="34" charset="-122"/>
              </a:rPr>
              <a:t>实际</a:t>
            </a:r>
            <a:r>
              <a:rPr lang="zh-CN" altLang="en-US" sz="2000" dirty="0">
                <a:latin typeface="微软雅黑" pitchFamily="34" charset="-122"/>
                <a:ea typeface="微软雅黑" pitchFamily="34" charset="-122"/>
              </a:rPr>
              <a:t>货币需求：指名义货币数量在</a:t>
            </a:r>
            <a:r>
              <a:rPr lang="zh-CN" altLang="en-US" sz="2000" dirty="0">
                <a:solidFill>
                  <a:srgbClr val="FF0000"/>
                </a:solidFill>
                <a:latin typeface="微软雅黑" pitchFamily="34" charset="-122"/>
                <a:ea typeface="微软雅黑" pitchFamily="34" charset="-122"/>
              </a:rPr>
              <a:t>扣除了物价变动</a:t>
            </a:r>
            <a:r>
              <a:rPr lang="zh-CN" altLang="en-US" sz="2000" dirty="0">
                <a:latin typeface="微软雅黑" pitchFamily="34" charset="-122"/>
                <a:ea typeface="微软雅黑" pitchFamily="34" charset="-122"/>
              </a:rPr>
              <a:t>因素之后的货币余额，</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通常以</a:t>
            </a:r>
            <a:r>
              <a:rPr lang="en-US" altLang="zh-CN" sz="2000" dirty="0" err="1">
                <a:latin typeface="微软雅黑" pitchFamily="34" charset="-122"/>
                <a:ea typeface="微软雅黑" pitchFamily="34" charset="-122"/>
              </a:rPr>
              <a:t>Md</a:t>
            </a:r>
            <a:r>
              <a:rPr lang="en-US" altLang="zh-CN" sz="2000" dirty="0">
                <a:latin typeface="微软雅黑" pitchFamily="34" charset="-122"/>
                <a:ea typeface="微软雅黑" pitchFamily="34" charset="-122"/>
              </a:rPr>
              <a:t>/P</a:t>
            </a:r>
            <a:r>
              <a:rPr lang="zh-CN" altLang="en-US" sz="2000" dirty="0">
                <a:latin typeface="微软雅黑" pitchFamily="34" charset="-122"/>
                <a:ea typeface="微软雅黑" pitchFamily="34" charset="-122"/>
              </a:rPr>
              <a:t>表示。</a:t>
            </a:r>
          </a:p>
          <a:p>
            <a:pPr marL="800100" lvl="1" indent="-342900" eaLnBrk="1" hangingPunct="1">
              <a:lnSpc>
                <a:spcPct val="150000"/>
              </a:lnSpc>
              <a:spcBef>
                <a:spcPts val="500"/>
              </a:spcBef>
              <a:buClr>
                <a:srgbClr val="00B050"/>
              </a:buClr>
              <a:buFont typeface="Wingdings" pitchFamily="2" charset="2"/>
              <a:buChar char="n"/>
            </a:pPr>
            <a:r>
              <a:rPr lang="zh-CN" altLang="en-US" sz="2000" dirty="0" smtClean="0">
                <a:latin typeface="微软雅黑" pitchFamily="34" charset="-122"/>
                <a:ea typeface="微软雅黑" pitchFamily="34" charset="-122"/>
              </a:rPr>
              <a:t>名义</a:t>
            </a:r>
            <a:r>
              <a:rPr lang="zh-CN" altLang="en-US" sz="2000" dirty="0">
                <a:latin typeface="微软雅黑" pitchFamily="34" charset="-122"/>
                <a:ea typeface="微软雅黑" pitchFamily="34" charset="-122"/>
              </a:rPr>
              <a:t>货币需求和实际货币需求的根本区别在于是否剔除了通货膨胀或通货紧缩所引起的物价变动的影响。</a:t>
            </a:r>
          </a:p>
          <a:p>
            <a:pPr eaLnBrk="1" hangingPunct="1">
              <a:lnSpc>
                <a:spcPct val="150000"/>
              </a:lnSpc>
              <a:spcBef>
                <a:spcPts val="1000"/>
              </a:spcBef>
              <a:buClr>
                <a:srgbClr val="FF3300"/>
              </a:buClr>
              <a:buFont typeface="Wingdings" pitchFamily="2" charset="2"/>
              <a:buNone/>
            </a:pPr>
            <a:endParaRPr lang="zh-CN" altLang="en-US" sz="2000" dirty="0">
              <a:latin typeface="微软雅黑" pitchFamily="34" charset="-122"/>
              <a:ea typeface="微软雅黑" pitchFamily="34" charset="-122"/>
            </a:endParaRPr>
          </a:p>
        </p:txBody>
      </p:sp>
      <p:sp>
        <p:nvSpPr>
          <p:cNvPr id="7" name="文本框 12"/>
          <p:cNvSpPr txBox="1">
            <a:spLocks noChangeArrowheads="1"/>
          </p:cNvSpPr>
          <p:nvPr/>
        </p:nvSpPr>
        <p:spPr bwMode="auto">
          <a:xfrm>
            <a:off x="778078" y="38360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一、货币</a:t>
            </a:r>
            <a:r>
              <a:rPr lang="zh-CN" altLang="en-US" sz="2400" b="1" dirty="0">
                <a:latin typeface="微软雅黑" pitchFamily="34" charset="-122"/>
                <a:ea typeface="微软雅黑" pitchFamily="34" charset="-122"/>
              </a:rPr>
              <a:t>需求的涵义与分析视角</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0482"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20483"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货币需求理论</a:t>
            </a:r>
          </a:p>
        </p:txBody>
      </p:sp>
      <p:sp>
        <p:nvSpPr>
          <p:cNvPr id="20485"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
        <p:nvSpPr>
          <p:cNvPr id="8" name="矩形 7"/>
          <p:cNvSpPr/>
          <p:nvPr/>
        </p:nvSpPr>
        <p:spPr>
          <a:xfrm>
            <a:off x="474663" y="1319213"/>
            <a:ext cx="5416550" cy="4968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（一）马克思关于流通中货币量的理论</a:t>
            </a:r>
          </a:p>
        </p:txBody>
      </p:sp>
      <p:sp>
        <p:nvSpPr>
          <p:cNvPr id="10" name="Rectangle 3"/>
          <p:cNvSpPr txBox="1">
            <a:spLocks noChangeArrowheads="1"/>
          </p:cNvSpPr>
          <p:nvPr/>
        </p:nvSpPr>
        <p:spPr>
          <a:xfrm>
            <a:off x="768350" y="2216150"/>
            <a:ext cx="10729913"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742950" lvl="1" indent="-285750" eaLnBrk="1" hangingPunct="1">
              <a:lnSpc>
                <a:spcPct val="115000"/>
              </a:lnSpc>
              <a:buClr>
                <a:srgbClr val="FF3300"/>
              </a:buClr>
              <a:buFont typeface="Wingdings" panose="05000000000000000000" pitchFamily="2" charset="2"/>
              <a:buNone/>
              <a:defRPr/>
            </a:pPr>
            <a:r>
              <a:rPr lang="en-US" altLang="zh-CN" sz="2200" b="1" kern="0" dirty="0">
                <a:solidFill>
                  <a:schemeClr val="tx2"/>
                </a:solidFill>
                <a:latin typeface="微软雅黑" panose="020B0503020204020204" pitchFamily="34" charset="-122"/>
                <a:ea typeface="微软雅黑" panose="020B0503020204020204" pitchFamily="34" charset="-122"/>
              </a:rPr>
              <a:t>1.</a:t>
            </a:r>
            <a:r>
              <a:rPr lang="zh-CN" altLang="en-US" sz="2200" b="1" kern="0" dirty="0">
                <a:solidFill>
                  <a:schemeClr val="tx2"/>
                </a:solidFill>
                <a:latin typeface="微软雅黑" panose="020B0503020204020204" pitchFamily="34" charset="-122"/>
                <a:ea typeface="微软雅黑" panose="020B0503020204020204" pitchFamily="34" charset="-122"/>
              </a:rPr>
              <a:t>前提条件</a:t>
            </a:r>
          </a:p>
          <a:p>
            <a:pPr eaLnBrk="1" hangingPunct="1">
              <a:lnSpc>
                <a:spcPct val="11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金币本位制，完全流通金币</a:t>
            </a:r>
          </a:p>
          <a:p>
            <a:pPr eaLnBrk="1" hangingPunct="1">
              <a:lnSpc>
                <a:spcPct val="11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经济中有足够的黄金</a:t>
            </a:r>
            <a:r>
              <a:rPr lang="zh-CN" altLang="en-US" sz="2000" dirty="0" smtClean="0">
                <a:latin typeface="微软雅黑" panose="020B0503020204020204" pitchFamily="34" charset="-122"/>
                <a:ea typeface="微软雅黑" panose="020B0503020204020204" pitchFamily="34" charset="-122"/>
              </a:rPr>
              <a:t>贮藏</a:t>
            </a:r>
          </a:p>
          <a:p>
            <a:pPr marL="742950" lvl="1" indent="-285750" eaLnBrk="1" hangingPunct="1">
              <a:lnSpc>
                <a:spcPct val="115000"/>
              </a:lnSpc>
              <a:buClr>
                <a:srgbClr val="FF3300"/>
              </a:buClr>
              <a:buFont typeface="Arial" panose="020B0604020202020204" pitchFamily="34" charset="0"/>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逻辑次序</a:t>
            </a:r>
          </a:p>
          <a:p>
            <a:pPr eaLnBrk="1" hangingPunct="1">
              <a:lnSpc>
                <a:spcPct val="11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商品</a:t>
            </a:r>
            <a:r>
              <a:rPr lang="zh-CN" altLang="en-US" sz="2000" dirty="0">
                <a:latin typeface="微软雅黑" panose="020B0503020204020204" pitchFamily="34" charset="-122"/>
                <a:ea typeface="微软雅黑" panose="020B0503020204020204" pitchFamily="34" charset="-122"/>
              </a:rPr>
              <a:t>价格取决于商品的价值和黄金的价值</a:t>
            </a:r>
          </a:p>
          <a:p>
            <a:pPr eaLnBrk="1" hangingPunct="1">
              <a:lnSpc>
                <a:spcPct val="11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商品价格总额需要相应的金币来实现</a:t>
            </a:r>
          </a:p>
          <a:p>
            <a:pPr eaLnBrk="1" hangingPunct="1">
              <a:lnSpc>
                <a:spcPct val="11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金的数量一定，流通次数增加，可以使相应倍数价格的商品出售</a:t>
            </a:r>
          </a:p>
          <a:p>
            <a:pPr eaLnBrk="1" hangingPunct="1">
              <a:lnSpc>
                <a:spcPct val="150000"/>
              </a:lnSpc>
              <a:buClr>
                <a:srgbClr val="FF3300"/>
              </a:buClr>
              <a:buFont typeface="Wingdings" panose="05000000000000000000" pitchFamily="2" charset="2"/>
              <a:buNone/>
              <a:defRPr/>
            </a:pPr>
            <a:endParaRPr lang="zh-CN" altLang="en-US" sz="2000" dirty="0">
              <a:latin typeface="微软雅黑" panose="020B0503020204020204" pitchFamily="34" charset="-122"/>
              <a:ea typeface="微软雅黑" panose="020B0503020204020204" pitchFamily="34" charset="-122"/>
            </a:endParaRPr>
          </a:p>
        </p:txBody>
      </p:sp>
      <p:sp>
        <p:nvSpPr>
          <p:cNvPr id="21511" name="灯片编号占位符 1"/>
          <p:cNvSpPr>
            <a:spLocks noGrp="1"/>
          </p:cNvSpPr>
          <p:nvPr>
            <p:ph type="sldNum" sz="quarter" idx="12"/>
          </p:nvPr>
        </p:nvSpPr>
        <p:spPr>
          <a:noFill/>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Arial" pitchFamily="34" charset="0"/>
              <a:buNone/>
            </a:pPr>
            <a:fld id="{B48AD400-133D-49FC-9662-A9374B5D1AAA}" type="slidenum">
              <a:rPr lang="zh-CN" altLang="en-US">
                <a:solidFill>
                  <a:srgbClr val="898989"/>
                </a:solidFill>
              </a:rPr>
              <a:pPr>
                <a:buFont typeface="Arial" pitchFamily="34" charset="0"/>
                <a:buNone/>
              </a:pPr>
              <a:t>8</a:t>
            </a:fld>
            <a:endParaRPr lang="zh-CN" altLang="en-US">
              <a:solidFill>
                <a:srgbClr val="898989"/>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2531"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55600" y="1449388"/>
            <a:ext cx="5416550" cy="498475"/>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（一）马克思关于流通中货币量的理论</a:t>
            </a:r>
          </a:p>
        </p:txBody>
      </p:sp>
      <p:sp>
        <p:nvSpPr>
          <p:cNvPr id="10" name="Rectangle 3"/>
          <p:cNvSpPr txBox="1">
            <a:spLocks noChangeArrowheads="1"/>
          </p:cNvSpPr>
          <p:nvPr/>
        </p:nvSpPr>
        <p:spPr>
          <a:xfrm>
            <a:off x="560388" y="2187575"/>
            <a:ext cx="10987087" cy="42227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ct val="110000"/>
              </a:lnSpc>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3.</a:t>
            </a:r>
            <a:r>
              <a:rPr lang="zh-CN" altLang="en-US" sz="2200" b="1" kern="0" dirty="0">
                <a:solidFill>
                  <a:schemeClr val="tx2"/>
                </a:solidFill>
                <a:latin typeface="微软雅黑" panose="020B0503020204020204" pitchFamily="34" charset="-122"/>
                <a:ea typeface="微软雅黑" panose="020B0503020204020204" pitchFamily="34" charset="-122"/>
              </a:rPr>
              <a:t>主要内容</a:t>
            </a:r>
          </a:p>
          <a:p>
            <a:pPr eaLnBrk="1" hangingPunct="1">
              <a:lnSpc>
                <a:spcPct val="12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流通中的货币量取决于价格水平、进入流通的商品数量和货币的流通速度</a:t>
            </a:r>
          </a:p>
          <a:p>
            <a:pPr algn="ctr" eaLnBrk="1" hangingPunct="1">
              <a:lnSpc>
                <a:spcPct val="12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p>
          <a:p>
            <a:pPr eaLnBrk="1" hangingPunct="1">
              <a:lnSpc>
                <a:spcPct val="120000"/>
              </a:lnSpc>
              <a:buFont typeface="Wingdings" panose="05000000000000000000" pitchFamily="2" charset="2"/>
              <a:buNone/>
              <a:defRPr/>
            </a:pPr>
            <a:r>
              <a:rPr lang="zh-CN" altLang="en-US" sz="2000" dirty="0">
                <a:latin typeface="微软雅黑" panose="020B0503020204020204" pitchFamily="34" charset="-122"/>
                <a:ea typeface="微软雅黑" panose="020B0503020204020204" pitchFamily="34" charset="-122"/>
              </a:rPr>
              <a:t>  </a:t>
            </a:r>
          </a:p>
          <a:p>
            <a:pPr marL="0" indent="0" eaLnBrk="1" hangingPunct="1">
              <a:lnSpc>
                <a:spcPct val="110000"/>
              </a:lnSpc>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4.</a:t>
            </a:r>
            <a:r>
              <a:rPr lang="zh-CN" altLang="en-US" sz="2200" b="1" kern="0" dirty="0">
                <a:solidFill>
                  <a:schemeClr val="tx2"/>
                </a:solidFill>
                <a:latin typeface="微软雅黑" panose="020B0503020204020204" pitchFamily="34" charset="-122"/>
                <a:ea typeface="微软雅黑" panose="020B0503020204020204" pitchFamily="34" charset="-122"/>
              </a:rPr>
              <a:t>理论扩展：纸币（银行券）与价格关系</a:t>
            </a:r>
          </a:p>
          <a:p>
            <a:pPr eaLnBrk="1" hangingPunct="1">
              <a:lnSpc>
                <a:spcPct val="12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在金币流通制度下，流通所需要的货币数量是由商品价格总额决定的，银行券流通规律服从于金币流通规律</a:t>
            </a:r>
          </a:p>
          <a:p>
            <a:pPr eaLnBrk="1" hangingPunct="1">
              <a:lnSpc>
                <a:spcPct val="120000"/>
              </a:lnSpc>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在纸币作为唯一流通手段的条件下，商品价格水平会随着纸币数量的增减而</a:t>
            </a:r>
            <a:r>
              <a:rPr lang="zh-CN" altLang="en-US" sz="2000" dirty="0" smtClean="0">
                <a:latin typeface="微软雅黑" panose="020B0503020204020204" pitchFamily="34" charset="-122"/>
                <a:ea typeface="微软雅黑" panose="020B0503020204020204" pitchFamily="34" charset="-122"/>
              </a:rPr>
              <a:t>涨跌</a:t>
            </a:r>
            <a:endParaRPr lang="zh-CN" altLang="en-US" sz="2000" dirty="0">
              <a:latin typeface="微软雅黑" panose="020B0503020204020204" pitchFamily="34" charset="-122"/>
              <a:ea typeface="微软雅黑" panose="020B0503020204020204" pitchFamily="34" charset="-122"/>
            </a:endParaRPr>
          </a:p>
        </p:txBody>
      </p:sp>
      <p:graphicFrame>
        <p:nvGraphicFramePr>
          <p:cNvPr id="22535" name="Object 4"/>
          <p:cNvGraphicFramePr>
            <a:graphicFrameLocks noChangeAspect="1"/>
          </p:cNvGraphicFramePr>
          <p:nvPr/>
        </p:nvGraphicFramePr>
        <p:xfrm>
          <a:off x="6621463" y="1698625"/>
          <a:ext cx="4968875" cy="811213"/>
        </p:xfrm>
        <a:graphic>
          <a:graphicData uri="http://schemas.openxmlformats.org/presentationml/2006/ole">
            <mc:AlternateContent xmlns:mc="http://schemas.openxmlformats.org/markup-compatibility/2006">
              <mc:Choice xmlns:v="urn:schemas-microsoft-com:vml" Requires="v">
                <p:oleObj spid="_x0000_s22575" name="Equation" r:id="rId4" imgW="3530600" imgH="419100" progId="Equation.DSMT4">
                  <p:embed/>
                </p:oleObj>
              </mc:Choice>
              <mc:Fallback>
                <p:oleObj name="Equation" r:id="rId4" imgW="3530600" imgH="419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463" y="1698625"/>
                        <a:ext cx="496887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3"/>
          <p:cNvGraphicFramePr>
            <a:graphicFrameLocks noChangeAspect="1"/>
          </p:cNvGraphicFramePr>
          <p:nvPr/>
        </p:nvGraphicFramePr>
        <p:xfrm>
          <a:off x="9545638" y="3030538"/>
          <a:ext cx="1728787" cy="649287"/>
        </p:xfrm>
        <a:graphic>
          <a:graphicData uri="http://schemas.openxmlformats.org/presentationml/2006/ole">
            <mc:AlternateContent xmlns:mc="http://schemas.openxmlformats.org/markup-compatibility/2006">
              <mc:Choice xmlns:v="urn:schemas-microsoft-com:vml" Requires="v">
                <p:oleObj spid="_x0000_s22576" name="Equation" r:id="rId6" imgW="583947" imgH="393529" progId="Equation.DSMT4">
                  <p:embed/>
                </p:oleObj>
              </mc:Choice>
              <mc:Fallback>
                <p:oleObj name="Equation" r:id="rId6" imgW="583947"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5638" y="3030538"/>
                        <a:ext cx="1728787"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文本框 12"/>
          <p:cNvSpPr txBox="1">
            <a:spLocks noChangeArrowheads="1"/>
          </p:cNvSpPr>
          <p:nvPr/>
        </p:nvSpPr>
        <p:spPr bwMode="auto">
          <a:xfrm>
            <a:off x="875354" y="39744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二、货币</a:t>
            </a:r>
            <a:r>
              <a:rPr lang="zh-CN" altLang="en-US" sz="2400" b="1" dirty="0">
                <a:latin typeface="微软雅黑" pitchFamily="34" charset="-122"/>
                <a:ea typeface="微软雅黑" pitchFamily="34" charset="-122"/>
              </a:rPr>
              <a:t>需求理论</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3233</TotalTime>
  <Words>1987</Words>
  <Application>Microsoft Office PowerPoint</Application>
  <PresentationFormat>宽屏</PresentationFormat>
  <Paragraphs>158</Paragraphs>
  <Slides>24</Slides>
  <Notes>0</Notes>
  <HiddenSlides>0</HiddenSlides>
  <MMClips>0</MMClips>
  <ScaleCrop>false</ScaleCrop>
  <HeadingPairs>
    <vt:vector size="8" baseType="variant">
      <vt:variant>
        <vt:lpstr>已用的字体</vt:lpstr>
      </vt:variant>
      <vt:variant>
        <vt:i4>7</vt:i4>
      </vt:variant>
      <vt:variant>
        <vt:lpstr>主题</vt:lpstr>
      </vt:variant>
      <vt:variant>
        <vt:i4>13</vt:i4>
      </vt:variant>
      <vt:variant>
        <vt:lpstr>嵌入 OLE 服务器</vt:lpstr>
      </vt:variant>
      <vt:variant>
        <vt:i4>1</vt:i4>
      </vt:variant>
      <vt:variant>
        <vt:lpstr>幻灯片标题</vt:lpstr>
      </vt:variant>
      <vt:variant>
        <vt:i4>24</vt:i4>
      </vt:variant>
    </vt:vector>
  </HeadingPairs>
  <TitlesOfParts>
    <vt:vector size="45" baseType="lpstr">
      <vt:lpstr>宋体</vt:lpstr>
      <vt:lpstr>微软雅黑</vt:lpstr>
      <vt:lpstr>Arial</vt:lpstr>
      <vt:lpstr>Calibri</vt:lpstr>
      <vt:lpstr>Calibri Light</vt:lpstr>
      <vt:lpstr>Times New Roman</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Lijianjun</cp:lastModifiedBy>
  <cp:revision>139</cp:revision>
  <dcterms:modified xsi:type="dcterms:W3CDTF">2021-11-22T21:56:46Z</dcterms:modified>
  <cp:category>12sc.taobao.com</cp:category>
  <cp:contentStatus>12sc.taobao.com</cp:contentStatus>
</cp:coreProperties>
</file>