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 id="2147483840" r:id="rId14"/>
  </p:sldMasterIdLst>
  <p:notesMasterIdLst>
    <p:notesMasterId r:id="rId58"/>
  </p:notesMasterIdLst>
  <p:sldIdLst>
    <p:sldId id="257" r:id="rId15"/>
    <p:sldId id="258" r:id="rId16"/>
    <p:sldId id="430" r:id="rId17"/>
    <p:sldId id="329" r:id="rId18"/>
    <p:sldId id="578" r:id="rId19"/>
    <p:sldId id="615" r:id="rId20"/>
    <p:sldId id="579" r:id="rId21"/>
    <p:sldId id="580" r:id="rId22"/>
    <p:sldId id="581" r:id="rId23"/>
    <p:sldId id="582" r:id="rId24"/>
    <p:sldId id="583" r:id="rId25"/>
    <p:sldId id="584" r:id="rId26"/>
    <p:sldId id="585" r:id="rId27"/>
    <p:sldId id="587" r:id="rId28"/>
    <p:sldId id="588" r:id="rId29"/>
    <p:sldId id="589" r:id="rId30"/>
    <p:sldId id="590" r:id="rId31"/>
    <p:sldId id="591" r:id="rId32"/>
    <p:sldId id="558" r:id="rId33"/>
    <p:sldId id="592" r:id="rId34"/>
    <p:sldId id="593" r:id="rId35"/>
    <p:sldId id="594" r:id="rId36"/>
    <p:sldId id="595" r:id="rId37"/>
    <p:sldId id="596" r:id="rId38"/>
    <p:sldId id="598" r:id="rId39"/>
    <p:sldId id="563" r:id="rId40"/>
    <p:sldId id="599" r:id="rId41"/>
    <p:sldId id="600" r:id="rId42"/>
    <p:sldId id="602" r:id="rId43"/>
    <p:sldId id="603" r:id="rId44"/>
    <p:sldId id="604" r:id="rId45"/>
    <p:sldId id="605" r:id="rId46"/>
    <p:sldId id="607" r:id="rId47"/>
    <p:sldId id="606" r:id="rId48"/>
    <p:sldId id="608" r:id="rId49"/>
    <p:sldId id="571" r:id="rId50"/>
    <p:sldId id="609" r:id="rId51"/>
    <p:sldId id="610" r:id="rId52"/>
    <p:sldId id="611" r:id="rId53"/>
    <p:sldId id="612" r:id="rId54"/>
    <p:sldId id="526" r:id="rId55"/>
    <p:sldId id="527" r:id="rId56"/>
    <p:sldId id="613" r:id="rId57"/>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414" autoAdjust="0"/>
  </p:normalViewPr>
  <p:slideViewPr>
    <p:cSldViewPr snapToGrid="0">
      <p:cViewPr varScale="1">
        <p:scale>
          <a:sx n="101" d="100"/>
          <a:sy n="101" d="100"/>
        </p:scale>
        <p:origin x="150" y="1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ea typeface="宋体" panose="02010600030101010101" pitchFamily="2" charset="-122"/>
              </a:defRPr>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ea typeface="宋体" panose="02010600030101010101" pitchFamily="2" charset="-122"/>
              </a:defRPr>
            </a:lvl1pPr>
          </a:lstStyle>
          <a:p>
            <a:pPr>
              <a:defRPr/>
            </a:pPr>
            <a:fld id="{5F4B7B28-7D21-400F-9748-6432408C9DEC}" type="datetimeFigureOut">
              <a:rPr lang="zh-CN" altLang="en-US"/>
              <a:pPr>
                <a:defRPr/>
              </a:pPr>
              <a:t>2021/10/20</a:t>
            </a:fld>
            <a:endParaRPr lang="zh-CN" altLang="en-US"/>
          </a:p>
        </p:txBody>
      </p:sp>
      <p:sp>
        <p:nvSpPr>
          <p:cNvPr id="5837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ea typeface="宋体" panose="02010600030101010101" pitchFamily="2" charset="-122"/>
              </a:defRPr>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charset="0"/>
              <a:buNone/>
              <a:defRPr sz="1200">
                <a:ea typeface="宋体" charset="-122"/>
              </a:defRPr>
            </a:lvl1pPr>
          </a:lstStyle>
          <a:p>
            <a:pPr>
              <a:defRPr/>
            </a:pPr>
            <a:fld id="{90F7AC71-1EC6-4A76-847A-A8DF4CFF1439}" type="slidenum">
              <a:rPr lang="zh-CN" altLang="en-US"/>
              <a:pPr>
                <a:defRPr/>
              </a:pPr>
              <a:t>‹#›</a:t>
            </a:fld>
            <a:endParaRPr lang="zh-CN" altLang="en-US"/>
          </a:p>
        </p:txBody>
      </p:sp>
    </p:spTree>
    <p:extLst>
      <p:ext uri="{BB962C8B-B14F-4D97-AF65-F5344CB8AC3E}">
        <p14:creationId xmlns:p14="http://schemas.microsoft.com/office/powerpoint/2010/main" val="3207404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FA08D22-6ABA-443A-9B4B-B92B88E5A0EE}" type="datetime1">
              <a:rPr lang="zh-CN" altLang="en-US"/>
              <a:pPr>
                <a:defRPr/>
              </a:pPr>
              <a:t>2021/10/20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65FD619-5C79-4AA6-ACAE-D8732C830A14}" type="slidenum">
              <a:rPr lang="zh-CN" altLang="en-US"/>
              <a:pPr>
                <a:defRPr/>
              </a:pPr>
              <a:t>‹#›</a:t>
            </a:fld>
            <a:endParaRPr lang="zh-CN" altLang="en-US"/>
          </a:p>
        </p:txBody>
      </p:sp>
    </p:spTree>
    <p:extLst>
      <p:ext uri="{BB962C8B-B14F-4D97-AF65-F5344CB8AC3E}">
        <p14:creationId xmlns:p14="http://schemas.microsoft.com/office/powerpoint/2010/main" val="214608432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36125ED-8B19-4EEE-81BE-D52C744D6D55}" type="datetime1">
              <a:rPr lang="zh-CN" altLang="en-US"/>
              <a:pPr>
                <a:defRPr/>
              </a:pPr>
              <a:t>2021/10/20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1F14B34-3013-4DEC-A9BB-9B40D46AAAA9}" type="slidenum">
              <a:rPr lang="zh-CN" altLang="en-US"/>
              <a:pPr>
                <a:defRPr/>
              </a:pPr>
              <a:t>‹#›</a:t>
            </a:fld>
            <a:endParaRPr lang="zh-CN" altLang="en-US"/>
          </a:p>
        </p:txBody>
      </p:sp>
    </p:spTree>
    <p:extLst>
      <p:ext uri="{BB962C8B-B14F-4D97-AF65-F5344CB8AC3E}">
        <p14:creationId xmlns:p14="http://schemas.microsoft.com/office/powerpoint/2010/main" val="3729839790"/>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7B12B7D3-EA66-4926-9C1E-897A1C621840}"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BC49666-8F1E-4581-AF37-8C98405A840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19789766"/>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CF8A3988-9B9A-464F-A8E5-D248E803C72C}"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E8D5205-FFC6-400A-B289-E12E2558FD6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88222837"/>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5F7A0CD4-FDF4-4AEB-A32E-8C692B517175}"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4D53824-68F9-4CA5-9799-762340F3C5F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17285083"/>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0D3BAC49-B974-432C-A852-7EEE9CBFECA8}" type="datetime1">
              <a:rPr lang="zh-CN" altLang="en-US"/>
              <a:pPr>
                <a:defRPr/>
              </a:pPr>
              <a:t>2021/10/20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7DE7FE9-345B-4AE1-BFDE-1634119C7FA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2574486"/>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8B6E2FA1-3866-445D-9518-D3290BD35FD1}" type="datetime1">
              <a:rPr lang="zh-CN" altLang="en-US"/>
              <a:pPr>
                <a:defRPr/>
              </a:pPr>
              <a:t>2021/10/20</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B79A475E-9E65-4A3C-970C-1C1133DDD0E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21109526"/>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6C1BFF4E-3652-415F-8AF0-4EA80BEE3F5D}" type="datetime1">
              <a:rPr lang="zh-CN" altLang="en-US"/>
              <a:pPr>
                <a:defRPr/>
              </a:pPr>
              <a:t>2021/10/20</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45BCB0B7-2DBC-46CA-A26B-48510ED71FB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95823700"/>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BC247956-6D93-4EA9-BE77-96FB778C3178}" type="datetime1">
              <a:rPr lang="zh-CN" altLang="en-US"/>
              <a:pPr>
                <a:defRPr/>
              </a:pPr>
              <a:t>2021/10/20</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9295C480-D56A-4DE7-9082-50008D84A3B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53789777"/>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92DE729D-FCB5-4E31-98B4-45904357C6AF}" type="datetime1">
              <a:rPr lang="zh-CN" altLang="en-US"/>
              <a:pPr>
                <a:defRPr/>
              </a:pPr>
              <a:t>2021/10/20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CE3163A-43E6-4820-A39F-2D90CC0744B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2637414"/>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EFA12B19-39B5-4C8B-9D14-A973597A2FC9}" type="datetime1">
              <a:rPr lang="zh-CN" altLang="en-US"/>
              <a:pPr>
                <a:defRPr/>
              </a:pPr>
              <a:t>2021/10/20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576C0340-9391-4C21-9FCB-1F87E8AAC64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22616536"/>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17DA4F32-34C8-49F9-B096-5A25E7CD4070}"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48BFCC6-823B-45DF-ACB4-EA58B76CAE9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5167185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DCEC64E-6DD4-4F52-BFEA-668C7B25B690}" type="datetime1">
              <a:rPr lang="zh-CN" altLang="en-US"/>
              <a:pPr>
                <a:defRPr/>
              </a:pPr>
              <a:t>2021/10/20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FC558B3-A35E-411E-BFA0-23961B606823}" type="slidenum">
              <a:rPr lang="zh-CN" altLang="en-US"/>
              <a:pPr>
                <a:defRPr/>
              </a:pPr>
              <a:t>‹#›</a:t>
            </a:fld>
            <a:endParaRPr lang="zh-CN" altLang="en-US"/>
          </a:p>
        </p:txBody>
      </p:sp>
    </p:spTree>
    <p:extLst>
      <p:ext uri="{BB962C8B-B14F-4D97-AF65-F5344CB8AC3E}">
        <p14:creationId xmlns:p14="http://schemas.microsoft.com/office/powerpoint/2010/main" val="1404214387"/>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293CC3BC-92C1-4046-B803-B42A565C0942}"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4D92B99-C719-4AE7-B596-0B6F21E6963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43749056"/>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22F2120-0685-4F02-8B50-B7552F3DF04A}"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2963118-86A3-4DD7-9ECA-3418B2F8722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98534553"/>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B1E3201-B577-475F-A089-9C5FDAC9AEA1}"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7524768-03EE-43E3-9B30-ECB8985F56A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41657429"/>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6F14D73C-3FD7-438F-9A5B-A09706FD5CB1}"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AB1952B-2508-41C0-BC5A-8B576F50A2D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989584"/>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6C7DB452-8143-4796-B4B5-21B76DB12F1E}"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E896188-3180-45A5-8737-82240BE875E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53911457"/>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00D46E9-3DE5-423C-A04B-086C060E2708}" type="datetime1">
              <a:rPr lang="zh-CN" altLang="en-US"/>
              <a:pPr>
                <a:defRPr/>
              </a:pPr>
              <a:t>2021/10/20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8A0AE22A-66E3-4416-8837-CC543BE2AE6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65450009"/>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98718196-3707-4173-9EF5-61A8CDEA01AC}" type="datetime1">
              <a:rPr lang="zh-CN" altLang="en-US"/>
              <a:pPr>
                <a:defRPr/>
              </a:pPr>
              <a:t>2021/10/20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44EE412-C325-4043-AC78-7DAB75B70CF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11695930"/>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5F8E692-C049-48A2-A94F-2D4091322C4E}" type="datetime1">
              <a:rPr lang="zh-CN" altLang="en-US"/>
              <a:pPr>
                <a:defRPr/>
              </a:pPr>
              <a:t>2021/10/20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4ABB057B-9C05-4AF4-B507-381975E931B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65957449"/>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3EB8BC8-AD5E-4901-AE60-17E7C6C3B4AA}"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964375A-33B1-4799-B653-1C82E79DFCE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16021789"/>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5E28ACA-E468-4EAE-AB54-6AE845F0B253}"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43776DE-DFDC-4D23-ADEE-5BBADA3CEF7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4436153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B51DFB6-FA92-4CA2-BFCE-4F8D0A8BF569}"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F55779A-D96F-4A1A-8B3D-3B14B64B089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86914928"/>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E7EFF3B-8CC7-40F6-897F-03E8E2B4B51E}"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5394495-5268-468E-ABCB-C10828E49BC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35485204"/>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BBC93C4-6017-4FC7-96FE-75EE8143B361}"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DD1D6C9-7651-45F7-82D7-FE6288150BC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04537367"/>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1A7A67D-0530-4384-BB48-0AFBE77A0CC7}"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8BE0606-5A55-46D6-9EC1-A49F237CE3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79863282"/>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41A530B-57C6-45E4-BE85-D7DAC065561C}"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385EC6E-7A00-4332-85A6-DF6A1710367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21426364"/>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E8167624-F8D3-439C-9816-162E321327F0}"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524ABAD-1614-4F31-9940-91B115F869F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6887226"/>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0AE2FC42-BE27-4CF7-97BC-2BC3DCDBDCCF}"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0B1CA5F-314C-471E-AFA1-AFA506E2C27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30108560"/>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71D16E14-A854-4B91-9C74-3CBAD8617FF9}" type="datetime1">
              <a:rPr lang="zh-CN" altLang="en-US"/>
              <a:pPr>
                <a:defRPr/>
              </a:pPr>
              <a:t>2021/10/20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F88E28E6-1D22-4E38-A498-345F3946BEA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43166390"/>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316D25C-4559-4777-A92B-99D2EA998255}" type="datetime1">
              <a:rPr lang="zh-CN" altLang="en-US"/>
              <a:pPr>
                <a:defRPr/>
              </a:pPr>
              <a:t>2021/10/20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873B0EE6-AB76-4165-9AC0-DF80C042401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973439"/>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2151D149-2F37-4634-BCD0-2616B9C6941C}" type="datetime1">
              <a:rPr lang="zh-CN" altLang="en-US"/>
              <a:pPr>
                <a:defRPr/>
              </a:pPr>
              <a:t>2021/10/20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01F52C53-E0A4-441A-8CDD-B581C0B2B94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55630935"/>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B952A7F-E9AC-40A0-81CE-E505341ACE33}"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C023D04-8812-48A1-AA02-3229624B7B2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4172513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BDB407-E416-4BAA-830C-86A8251544CD}"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55626A1-AA57-44C0-972D-C3CEFA57BEA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8671870"/>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B07669F-C00B-4418-B0B7-ACBC0413EE55}"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5C2A792-2E97-4E09-B191-53A846C2682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3712132"/>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622268F-2D8F-4E8B-BEAA-3AD5E47AF719}"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2FBF560-ED17-40F7-A72B-E2F514C175B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50479157"/>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95359A2-2E2E-4A96-8CCB-F117C45A8A58}"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D1292F0-FD1D-4E39-9422-D32D940D5D6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52907804"/>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5206604E-48DA-4BDB-A39F-1320F978E65B}" type="datetime1">
              <a:rPr lang="zh-CN" altLang="en-US"/>
              <a:pPr>
                <a:defRPr/>
              </a:pPr>
              <a:t>2021/10/20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D5152E80-0FD9-4B01-BBF6-5C1A5566732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57160775"/>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AC7C63FA-3D00-45F6-A88D-E08E3478C690}" type="datetime1">
              <a:rPr lang="zh-CN" altLang="en-US"/>
              <a:pPr>
                <a:defRPr/>
              </a:pPr>
              <a:t>2021/10/20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B1BACDBD-500E-4097-BC3C-EA15B5A23B7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46122064"/>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F44BF4D8-864A-42AA-AEE2-4C8674D82256}" type="datetime1">
              <a:rPr lang="zh-CN" altLang="en-US"/>
              <a:pPr>
                <a:defRPr/>
              </a:pPr>
              <a:t>2021/10/20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AE6814F-D628-407D-9E76-D6FD83EF2B9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97810800"/>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0B3F7D99-3959-4544-8968-AF6432DED674}" type="datetime1">
              <a:rPr lang="zh-CN" altLang="en-US"/>
              <a:pPr>
                <a:defRPr/>
              </a:pPr>
              <a:t>2021/10/20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E6BA7D9A-995A-4991-A133-A7608F84640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10842244"/>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EA423BDA-CA4F-4C32-B969-97926C19BC36}" type="datetime1">
              <a:rPr lang="zh-CN" altLang="en-US"/>
              <a:pPr>
                <a:defRPr/>
              </a:pPr>
              <a:t>2021/10/20</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7D92D7F4-F4D3-4F4E-A2B9-92DD0826A8A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84028902"/>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5EDCFE0F-3BD6-4378-86F5-25B1BBA48A92}" type="datetime1">
              <a:rPr lang="zh-CN" altLang="en-US"/>
              <a:pPr>
                <a:defRPr/>
              </a:pPr>
              <a:t>2021/10/20</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CF27AAA7-1BBB-492C-AB7B-073B3349BF9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68469232"/>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D5AA0873-EFC2-4E8D-B0AD-D72A6BABA65E}" type="datetime1">
              <a:rPr lang="zh-CN" altLang="en-US"/>
              <a:pPr>
                <a:defRPr/>
              </a:pPr>
              <a:t>2021/10/20</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9A9F73BF-6ADE-499A-8FF0-3D4896DD3A8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229022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7C2C289-60BA-4788-9979-7EF3061E14CF}"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6DD7710-1679-454A-8F5E-735BBCD9390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22471689"/>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8987C995-2557-42CE-BC63-D888DDEAC567}" type="datetime1">
              <a:rPr lang="zh-CN" altLang="en-US"/>
              <a:pPr>
                <a:defRPr/>
              </a:pPr>
              <a:t>2021/10/20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1CC2193-F1BD-4EFB-88C6-F20BA836BFD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9076252"/>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CCFE4F92-9EC8-49B0-8153-C1AA9DEA7CAA}" type="datetime1">
              <a:rPr lang="zh-CN" altLang="en-US"/>
              <a:pPr>
                <a:defRPr/>
              </a:pPr>
              <a:t>2021/10/20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34CC9110-26EC-4813-99D5-AB85FF43482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37622251"/>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7D06545D-A0CE-4191-AA7E-1079490E115E}" type="datetime1">
              <a:rPr lang="zh-CN" altLang="en-US"/>
              <a:pPr>
                <a:defRPr/>
              </a:pPr>
              <a:t>2021/10/20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E3D11F07-0459-49C5-83DD-D4A75753273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47890369"/>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D51FE9AE-D2AA-4BB2-AEAE-F8051CCE130B}" type="datetime1">
              <a:rPr lang="zh-CN" altLang="en-US"/>
              <a:pPr>
                <a:defRPr/>
              </a:pPr>
              <a:t>2021/10/20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D61C1C27-8B41-4D39-986F-9DA11BBFC32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78408037"/>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068C85B-4AF6-4AAD-8AB2-54BEAEB36541}" type="datetime1">
              <a:rPr lang="zh-CN" altLang="en-US"/>
              <a:pPr>
                <a:defRPr/>
              </a:pPr>
              <a:t>2021/10/20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7F7A347-668B-4CFB-9ACA-7966738BDB4C}" type="slidenum">
              <a:rPr lang="zh-CN" altLang="en-US"/>
              <a:pPr>
                <a:defRPr/>
              </a:pPr>
              <a:t>‹#›</a:t>
            </a:fld>
            <a:endParaRPr lang="zh-CN" altLang="en-US"/>
          </a:p>
        </p:txBody>
      </p:sp>
    </p:spTree>
    <p:extLst>
      <p:ext uri="{BB962C8B-B14F-4D97-AF65-F5344CB8AC3E}">
        <p14:creationId xmlns:p14="http://schemas.microsoft.com/office/powerpoint/2010/main" val="1918218566"/>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22DF463-7AFB-4572-A16C-41BD2409D561}" type="datetime1">
              <a:rPr lang="zh-CN" altLang="en-US"/>
              <a:pPr>
                <a:defRPr/>
              </a:pPr>
              <a:t>2021/10/20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83AB3A-6C8D-45FA-ADC1-27752F7DC9FA}" type="slidenum">
              <a:rPr lang="zh-CN" altLang="en-US"/>
              <a:pPr>
                <a:defRPr/>
              </a:pPr>
              <a:t>‹#›</a:t>
            </a:fld>
            <a:endParaRPr lang="zh-CN" altLang="en-US"/>
          </a:p>
        </p:txBody>
      </p:sp>
    </p:spTree>
    <p:extLst>
      <p:ext uri="{BB962C8B-B14F-4D97-AF65-F5344CB8AC3E}">
        <p14:creationId xmlns:p14="http://schemas.microsoft.com/office/powerpoint/2010/main" val="3141559524"/>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1D89F8B-A2B5-4D60-B705-44BEBA9F208E}" type="datetime1">
              <a:rPr lang="zh-CN" altLang="en-US"/>
              <a:pPr>
                <a:defRPr/>
              </a:pPr>
              <a:t>2021/10/20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682EE4A-F8F8-461A-B76B-5C5E72D9F4B1}" type="slidenum">
              <a:rPr lang="zh-CN" altLang="en-US"/>
              <a:pPr>
                <a:defRPr/>
              </a:pPr>
              <a:t>‹#›</a:t>
            </a:fld>
            <a:endParaRPr lang="zh-CN" altLang="en-US"/>
          </a:p>
        </p:txBody>
      </p:sp>
    </p:spTree>
    <p:extLst>
      <p:ext uri="{BB962C8B-B14F-4D97-AF65-F5344CB8AC3E}">
        <p14:creationId xmlns:p14="http://schemas.microsoft.com/office/powerpoint/2010/main" val="723519198"/>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2533FE86-8FB7-49C3-A2D6-D57BE4A3A42D}" type="datetime1">
              <a:rPr lang="zh-CN" altLang="en-US"/>
              <a:pPr>
                <a:defRPr/>
              </a:pPr>
              <a:t>2021/10/20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FDE3F5F-1588-4EF7-B176-3ADA77A0B9D4}" type="slidenum">
              <a:rPr lang="zh-CN" altLang="en-US"/>
              <a:pPr>
                <a:defRPr/>
              </a:pPr>
              <a:t>‹#›</a:t>
            </a:fld>
            <a:endParaRPr lang="zh-CN" altLang="en-US"/>
          </a:p>
        </p:txBody>
      </p:sp>
    </p:spTree>
    <p:extLst>
      <p:ext uri="{BB962C8B-B14F-4D97-AF65-F5344CB8AC3E}">
        <p14:creationId xmlns:p14="http://schemas.microsoft.com/office/powerpoint/2010/main" val="920261463"/>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89F53586-8018-49DE-BC51-E3B97D90A42C}" type="datetime1">
              <a:rPr lang="zh-CN" altLang="en-US"/>
              <a:pPr>
                <a:defRPr/>
              </a:pPr>
              <a:t>2021/10/20</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8BAB491-33A4-4BA3-9C4A-E347A337048A}" type="slidenum">
              <a:rPr lang="zh-CN" altLang="en-US"/>
              <a:pPr>
                <a:defRPr/>
              </a:pPr>
              <a:t>‹#›</a:t>
            </a:fld>
            <a:endParaRPr lang="zh-CN" altLang="en-US"/>
          </a:p>
        </p:txBody>
      </p:sp>
    </p:spTree>
    <p:extLst>
      <p:ext uri="{BB962C8B-B14F-4D97-AF65-F5344CB8AC3E}">
        <p14:creationId xmlns:p14="http://schemas.microsoft.com/office/powerpoint/2010/main" val="1384485689"/>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E9E168F3-9773-49C9-B024-823819F2C24A}" type="datetime1">
              <a:rPr lang="zh-CN" altLang="en-US"/>
              <a:pPr>
                <a:defRPr/>
              </a:pPr>
              <a:t>2021/10/20</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79BF2B4-FA62-460D-A141-24F7D6DCA626}" type="slidenum">
              <a:rPr lang="zh-CN" altLang="en-US"/>
              <a:pPr>
                <a:defRPr/>
              </a:pPr>
              <a:t>‹#›</a:t>
            </a:fld>
            <a:endParaRPr lang="zh-CN" altLang="en-US"/>
          </a:p>
        </p:txBody>
      </p:sp>
    </p:spTree>
    <p:extLst>
      <p:ext uri="{BB962C8B-B14F-4D97-AF65-F5344CB8AC3E}">
        <p14:creationId xmlns:p14="http://schemas.microsoft.com/office/powerpoint/2010/main" val="212978356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44B914BA-3B87-4E62-ABBA-4934F832B5B3}"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79EEAE9-1D6A-4807-81CE-78C0614BAD9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31402670"/>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71194B6-88A9-4F0C-859F-1034DE60FAD9}" type="datetime1">
              <a:rPr lang="zh-CN" altLang="en-US"/>
              <a:pPr>
                <a:defRPr/>
              </a:pPr>
              <a:t>2021/10/20</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7E6587F-D274-4993-B2F1-541C39E667ED}" type="slidenum">
              <a:rPr lang="zh-CN" altLang="en-US"/>
              <a:pPr>
                <a:defRPr/>
              </a:pPr>
              <a:t>‹#›</a:t>
            </a:fld>
            <a:endParaRPr lang="zh-CN" altLang="en-US"/>
          </a:p>
        </p:txBody>
      </p:sp>
    </p:spTree>
    <p:extLst>
      <p:ext uri="{BB962C8B-B14F-4D97-AF65-F5344CB8AC3E}">
        <p14:creationId xmlns:p14="http://schemas.microsoft.com/office/powerpoint/2010/main" val="2652161185"/>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671D1A3-798B-4914-9F22-9F86D78DB4B8}" type="datetime1">
              <a:rPr lang="zh-CN" altLang="en-US"/>
              <a:pPr>
                <a:defRPr/>
              </a:pPr>
              <a:t>2021/10/20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4C6B2FB-B009-4C99-9813-1A303E5F767D}" type="slidenum">
              <a:rPr lang="zh-CN" altLang="en-US"/>
              <a:pPr>
                <a:defRPr/>
              </a:pPr>
              <a:t>‹#›</a:t>
            </a:fld>
            <a:endParaRPr lang="zh-CN" altLang="en-US"/>
          </a:p>
        </p:txBody>
      </p:sp>
    </p:spTree>
    <p:extLst>
      <p:ext uri="{BB962C8B-B14F-4D97-AF65-F5344CB8AC3E}">
        <p14:creationId xmlns:p14="http://schemas.microsoft.com/office/powerpoint/2010/main" val="2280795402"/>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4FF66ED-A013-47CC-BE36-F22DFFDDEDC9}" type="datetime1">
              <a:rPr lang="zh-CN" altLang="en-US"/>
              <a:pPr>
                <a:defRPr/>
              </a:pPr>
              <a:t>2021/10/20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3FE5FCE-A0E2-404D-B26E-78B2C54C08D5}" type="slidenum">
              <a:rPr lang="zh-CN" altLang="en-US"/>
              <a:pPr>
                <a:defRPr/>
              </a:pPr>
              <a:t>‹#›</a:t>
            </a:fld>
            <a:endParaRPr lang="zh-CN" altLang="en-US"/>
          </a:p>
        </p:txBody>
      </p:sp>
    </p:spTree>
    <p:extLst>
      <p:ext uri="{BB962C8B-B14F-4D97-AF65-F5344CB8AC3E}">
        <p14:creationId xmlns:p14="http://schemas.microsoft.com/office/powerpoint/2010/main" val="2224307120"/>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F70F2E6-697F-4E55-AD4C-2F235AC830BF}" type="datetime1">
              <a:rPr lang="zh-CN" altLang="en-US"/>
              <a:pPr>
                <a:defRPr/>
              </a:pPr>
              <a:t>2021/10/20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BB98C5D-E8BC-40C4-A982-EC549FE907E9}" type="slidenum">
              <a:rPr lang="zh-CN" altLang="en-US"/>
              <a:pPr>
                <a:defRPr/>
              </a:pPr>
              <a:t>‹#›</a:t>
            </a:fld>
            <a:endParaRPr lang="zh-CN" altLang="en-US"/>
          </a:p>
        </p:txBody>
      </p:sp>
    </p:spTree>
    <p:extLst>
      <p:ext uri="{BB962C8B-B14F-4D97-AF65-F5344CB8AC3E}">
        <p14:creationId xmlns:p14="http://schemas.microsoft.com/office/powerpoint/2010/main" val="2489455661"/>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1EF615D-7EA6-47AA-8B92-F4A5C15CA3B9}" type="datetime1">
              <a:rPr lang="zh-CN" altLang="en-US"/>
              <a:pPr>
                <a:defRPr/>
              </a:pPr>
              <a:t>2021/10/20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C309B9D-D992-428D-B429-5476B6BF270E}" type="slidenum">
              <a:rPr lang="zh-CN" altLang="en-US"/>
              <a:pPr>
                <a:defRPr/>
              </a:pPr>
              <a:t>‹#›</a:t>
            </a:fld>
            <a:endParaRPr lang="zh-CN" altLang="en-US"/>
          </a:p>
        </p:txBody>
      </p:sp>
    </p:spTree>
    <p:extLst>
      <p:ext uri="{BB962C8B-B14F-4D97-AF65-F5344CB8AC3E}">
        <p14:creationId xmlns:p14="http://schemas.microsoft.com/office/powerpoint/2010/main" val="224799640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026001D2-5446-4B84-8277-AD61549F5693}" type="datetime1">
              <a:rPr lang="zh-CN" altLang="en-US"/>
              <a:pPr>
                <a:defRPr/>
              </a:pPr>
              <a:t>2021/10/20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A865F9E-8909-4C6E-BB61-68F74BE8FE4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7315376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59746FF7-1700-4908-9021-3D632F0ED5BC}" type="datetime1">
              <a:rPr lang="zh-CN" altLang="en-US"/>
              <a:pPr>
                <a:defRPr/>
              </a:pPr>
              <a:t>2021/10/20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42EDD3FA-F38E-45FD-AABF-59D69772A30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5325951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C5C3965-A414-4B25-BE54-223226882497}" type="datetime1">
              <a:rPr lang="zh-CN" altLang="en-US"/>
              <a:pPr>
                <a:defRPr/>
              </a:pPr>
              <a:t>2021/10/20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B0FEB4BB-3A36-4831-BAFA-5CE61C0964B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1499542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74C1336-608F-4139-8C3F-A44D971498D1}"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E9914A8-C7AA-4A0A-9C4A-7EB54626DBC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6023166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4D0979E-5AF1-427C-A3DB-8C7252590F5E}" type="datetime1">
              <a:rPr lang="zh-CN" altLang="en-US"/>
              <a:pPr>
                <a:defRPr/>
              </a:pPr>
              <a:t>2021/10/20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C3F3C87-803B-4B4E-8206-A7E3F3DBD712}" type="slidenum">
              <a:rPr lang="zh-CN" altLang="en-US"/>
              <a:pPr>
                <a:defRPr/>
              </a:pPr>
              <a:t>‹#›</a:t>
            </a:fld>
            <a:endParaRPr lang="zh-CN" altLang="en-US"/>
          </a:p>
        </p:txBody>
      </p:sp>
    </p:spTree>
    <p:extLst>
      <p:ext uri="{BB962C8B-B14F-4D97-AF65-F5344CB8AC3E}">
        <p14:creationId xmlns:p14="http://schemas.microsoft.com/office/powerpoint/2010/main" val="226879021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E08BF49-9FFB-47D7-B564-ECB8871E88F4}"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06EA262-51F1-4753-B5A4-2C8BF60CFBE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6936425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73DD119-D6E1-444C-9A46-B4734B78C596}"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52310B0-3832-4148-BB42-9363C81A004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0188985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9259CC2-902A-4D0B-87C3-CAA7A646F723}"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A358F2E-B988-4843-9F6E-D24675C20AF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6277122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7A41DFA-873B-4498-9FEE-F2640A9C09AC}"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0E1730D-562D-4A8A-8FBA-321930A5DE0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9187391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6931175-D984-4A0E-9AB8-81400B85600D}"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BD10133-8342-4D07-948B-D8271013F1D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1322224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87EACE06-A527-4137-ABAA-B49C1D4DA95B}"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BDF3725-81AD-4032-9364-F65EA40101A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6716741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6673F5FC-BF29-4AE3-BDDA-CEB4D4D04818}"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DEE33B9-E215-4F11-9BC5-A5FA23F74BC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14462299"/>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248E2E4-4FDB-4187-92A8-B97A23C38D1F}" type="datetime1">
              <a:rPr lang="zh-CN" altLang="en-US"/>
              <a:pPr>
                <a:defRPr/>
              </a:pPr>
              <a:t>2021/10/20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45B3BAE4-E0EE-4259-930A-F5724312989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640666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6D09C7A5-49D8-4E70-84A2-8F0BD47A7718}" type="datetime1">
              <a:rPr lang="zh-CN" altLang="en-US"/>
              <a:pPr>
                <a:defRPr/>
              </a:pPr>
              <a:t>2021/10/20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402FC9A-3DE2-4615-8094-3BA45607361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8361905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26E28CF5-23D8-42EC-9CF5-216C53310926}" type="datetime1">
              <a:rPr lang="zh-CN" altLang="en-US"/>
              <a:pPr>
                <a:defRPr/>
              </a:pPr>
              <a:t>2021/10/20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45C671A8-606E-4048-B970-4DA485F4891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0151289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7414734-A265-442F-BEA0-E9828816BF0E}" type="datetime1">
              <a:rPr lang="zh-CN" altLang="en-US"/>
              <a:pPr>
                <a:defRPr/>
              </a:pPr>
              <a:t>2021/10/20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DFCBE48-234F-417D-BDF8-8A4A823F64C5}" type="slidenum">
              <a:rPr lang="zh-CN" altLang="en-US"/>
              <a:pPr>
                <a:defRPr/>
              </a:pPr>
              <a:t>‹#›</a:t>
            </a:fld>
            <a:endParaRPr lang="zh-CN" altLang="en-US"/>
          </a:p>
        </p:txBody>
      </p:sp>
    </p:spTree>
    <p:extLst>
      <p:ext uri="{BB962C8B-B14F-4D97-AF65-F5344CB8AC3E}">
        <p14:creationId xmlns:p14="http://schemas.microsoft.com/office/powerpoint/2010/main" val="169421568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042A4DB-2563-4DF8-B81A-F19FE26CB098}"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0311A84-3147-4E5D-9B51-9E704684FA7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941824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26B35B6-FB66-4DC9-8BD5-F6FAB4080E8F}"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3F22803-DA5F-4C49-AE6C-500FFD9CF0C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19205741"/>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7BBB2D9-0E12-45F8-840E-4888973B7A77}"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AE25D57-ED5A-42B4-87CF-FDEB5C6B96D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89693342"/>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FD1020C-8022-4191-AC22-392D2B9A1AE6}"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3C01A38-29F3-44E4-8CFD-1617B094EC6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9312426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B43A5E7-40E6-4982-882A-B551187F7EE4}"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928CC4F-1C91-4316-96E0-F2BEC29AE59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50741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8570CAC-E8A1-451D-A98E-563D81281230}"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872115D-0199-41CF-AAD6-8D8C77FE9F4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7398211"/>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9780906-B89C-4ECC-9D63-32DF610DADDC}"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C49BAB1-7E5E-4BE5-83FA-8FFE6ED033F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9053589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AACE1B6-58FC-43AD-B115-315CBC42B1A0}"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1A73A3B-A321-4B8B-9DCA-EC53265C324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02084654"/>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D61F3AC2-8CCF-4922-81B8-888C6576394E}" type="datetime1">
              <a:rPr lang="zh-CN" altLang="en-US"/>
              <a:pPr>
                <a:defRPr/>
              </a:pPr>
              <a:t>2021/10/20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3BC33997-0AD0-407A-AC4F-23CDDE4969E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5706580"/>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866E9B20-A0AE-4C03-B9A9-73C271575F6B}" type="datetime1">
              <a:rPr lang="zh-CN" altLang="en-US"/>
              <a:pPr>
                <a:defRPr/>
              </a:pPr>
              <a:t>2021/10/20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0C042A9E-A99D-49E3-B026-AF2B8992B7F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2527071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FA00A7F1-B9B5-4449-923B-46B3911069A9}" type="datetime1">
              <a:rPr lang="zh-CN" altLang="en-US"/>
              <a:pPr>
                <a:defRPr/>
              </a:pPr>
              <a:t>2021/10/20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E33C7AE-47D5-445B-9D26-99CA476E2480}" type="slidenum">
              <a:rPr lang="zh-CN" altLang="en-US"/>
              <a:pPr>
                <a:defRPr/>
              </a:pPr>
              <a:t>‹#›</a:t>
            </a:fld>
            <a:endParaRPr lang="zh-CN" altLang="en-US"/>
          </a:p>
        </p:txBody>
      </p:sp>
    </p:spTree>
    <p:extLst>
      <p:ext uri="{BB962C8B-B14F-4D97-AF65-F5344CB8AC3E}">
        <p14:creationId xmlns:p14="http://schemas.microsoft.com/office/powerpoint/2010/main" val="927882170"/>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DD0B6A1F-5F36-404D-B05C-1FFA98FD28C0}" type="datetime1">
              <a:rPr lang="zh-CN" altLang="en-US"/>
              <a:pPr>
                <a:defRPr/>
              </a:pPr>
              <a:t>2021/10/20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30DCE505-8F60-4AA0-9657-E977F683010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9708660"/>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6E46770-76F9-430B-82D9-085709D083E5}"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EEFE814-2A9E-44BB-A1E6-ED4AC17F5B3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6950384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F340C0E-8736-49DB-9EAF-23A56EEFEFFA}" type="datetime1">
              <a:rPr lang="zh-CN" altLang="en-US"/>
              <a:pPr>
                <a:defRPr/>
              </a:pPr>
              <a:t>2021/10/20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4B9A345-29E5-4C94-93BF-7758100AFCD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32169491"/>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0E4A99E-B087-4EE5-8CDA-C2D187A9F769}"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B17F071-D9D7-4666-A3E7-E16CA5F33BE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92343759"/>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B26E5B6-2864-46BF-B8E8-6970EB2F01CB}" type="datetime1">
              <a:rPr lang="zh-CN" altLang="en-US"/>
              <a:pPr>
                <a:defRPr/>
              </a:pPr>
              <a:t>2021/10/20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B4FC44A-797D-483F-A208-05DC3E99E03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26082670"/>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CF56EB57-01E4-4B96-BC37-8AC8CFF9EAA9}"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E923EE2-6FB1-4890-9B1E-B07F95BAB36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15917375"/>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215ADF3A-6454-4AFA-9AE7-84B617F9DCEB}"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27A9FCE-271E-483C-809A-E0FC3AD58D1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83707323"/>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E2B04263-C5BE-4353-AF22-06C9E74070C9}"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C85A37E-9C69-4089-853E-0AEED4FC4A8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5189775"/>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AF58F88D-FAF1-4E5D-8465-892CB2BB9661}" type="datetime1">
              <a:rPr lang="zh-CN" altLang="en-US"/>
              <a:pPr>
                <a:defRPr/>
              </a:pPr>
              <a:t>2021/10/20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00933A6-01F9-415A-ABB9-8CE87CA7F98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47952114"/>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336D9278-BA33-4B7F-8DC4-D98E26EF9AC8}" type="datetime1">
              <a:rPr lang="zh-CN" altLang="en-US"/>
              <a:pPr>
                <a:defRPr/>
              </a:pPr>
              <a:t>2021/10/20</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0069D237-F7C0-4D95-B458-132387AD926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6184330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1475375F-D063-40EE-9E45-FBDB1199EFF0}" type="datetime1">
              <a:rPr lang="zh-CN" altLang="en-US"/>
              <a:pPr>
                <a:defRPr/>
              </a:pPr>
              <a:t>2021/10/20</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C36360F9-5985-4376-A813-2BCD10B21088}" type="slidenum">
              <a:rPr lang="zh-CN" altLang="en-US"/>
              <a:pPr>
                <a:defRPr/>
              </a:pPr>
              <a:t>‹#›</a:t>
            </a:fld>
            <a:endParaRPr lang="zh-CN" altLang="en-US"/>
          </a:p>
        </p:txBody>
      </p:sp>
    </p:spTree>
    <p:extLst>
      <p:ext uri="{BB962C8B-B14F-4D97-AF65-F5344CB8AC3E}">
        <p14:creationId xmlns:p14="http://schemas.microsoft.com/office/powerpoint/2010/main" val="716698432"/>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2CC52DC5-F79B-4197-9222-25C5BC28AEFD}" type="datetime1">
              <a:rPr lang="zh-CN" altLang="en-US"/>
              <a:pPr>
                <a:defRPr/>
              </a:pPr>
              <a:t>2021/10/20</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A5BD565C-1C23-42BD-ABCA-74BE0976739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45711348"/>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7C247023-0223-4AD7-947F-CB228FB2AB3F}" type="datetime1">
              <a:rPr lang="zh-CN" altLang="en-US"/>
              <a:pPr>
                <a:defRPr/>
              </a:pPr>
              <a:t>2021/10/20</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3BE987DA-C4A7-48EB-9E74-56571657E45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4695554"/>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730F1BFB-1971-4F5E-BF0E-82596496C48B}" type="datetime1">
              <a:rPr lang="zh-CN" altLang="en-US"/>
              <a:pPr>
                <a:defRPr/>
              </a:pPr>
              <a:t>2021/10/20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0ECFA22-2CC9-455C-AD06-D4911F28D33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7632480"/>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DDCA8AF8-9F0F-4390-ACC3-A3AA59E9A6B1}" type="datetime1">
              <a:rPr lang="zh-CN" altLang="en-US"/>
              <a:pPr>
                <a:defRPr/>
              </a:pPr>
              <a:t>2021/10/20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D2AB59D-1A85-458C-8802-839405E88B2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15191755"/>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D407F0DF-6076-4A98-9A1F-5DDDFB495C8E}"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E1B19AC-FE6E-4752-8071-69FD5B5CEF9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03017846"/>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7669B0ED-334A-4AB9-848F-796572FEFF38}"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7DFB135-08BF-4F6F-AAB7-3F99B6FE240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12634892"/>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D723892D-3EAA-4081-94F2-22A2644D01E7}" type="datetime1">
              <a:rPr lang="zh-CN" altLang="en-US"/>
              <a:pPr>
                <a:defRPr/>
              </a:pPr>
              <a:t>2021/10/20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BAEC69C7-0070-4FD8-80CC-886FD119569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68754544"/>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98AAE80D-650A-4B7F-8796-4C218E555B98}" type="datetime1">
              <a:rPr lang="zh-CN" altLang="en-US"/>
              <a:pPr>
                <a:defRPr/>
              </a:pPr>
              <a:t>2021/10/20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EC921E49-B58F-4A9D-AA4F-E6086057D7E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60294076"/>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3CF63251-0015-4AE5-9446-F6F0D1FA5CAE}" type="datetime1">
              <a:rPr lang="zh-CN" altLang="en-US"/>
              <a:pPr>
                <a:defRPr/>
              </a:pPr>
              <a:t>2021/10/20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003B359B-0A2C-44EB-8B37-AE45B434C65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03527450"/>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3C73CC96-BE1B-48BD-A300-A8970BE05F95}" type="datetime1">
              <a:rPr lang="zh-CN" altLang="en-US"/>
              <a:pPr>
                <a:defRPr/>
              </a:pPr>
              <a:t>2021/10/20</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086F08D6-5DCF-48F1-AC65-A189E236CCD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1923245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5449E4D-5789-4F9B-8E60-46814F2C3F20}" type="datetime1">
              <a:rPr lang="zh-CN" altLang="en-US"/>
              <a:pPr>
                <a:defRPr/>
              </a:pPr>
              <a:t>2021/10/20</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9D71A7DD-FB07-4245-8BAE-2705B7022AD4}" type="slidenum">
              <a:rPr lang="zh-CN" altLang="en-US"/>
              <a:pPr>
                <a:defRPr/>
              </a:pPr>
              <a:t>‹#›</a:t>
            </a:fld>
            <a:endParaRPr lang="zh-CN" altLang="en-US"/>
          </a:p>
        </p:txBody>
      </p:sp>
    </p:spTree>
    <p:extLst>
      <p:ext uri="{BB962C8B-B14F-4D97-AF65-F5344CB8AC3E}">
        <p14:creationId xmlns:p14="http://schemas.microsoft.com/office/powerpoint/2010/main" val="2007421594"/>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1F0B3B5D-8DE4-48C1-B1B2-95F9BBDE0357}" type="datetime1">
              <a:rPr lang="zh-CN" altLang="en-US"/>
              <a:pPr>
                <a:defRPr/>
              </a:pPr>
              <a:t>2021/10/20</a:t>
            </a:fld>
            <a:endParaRPr lang="zh-CN" altLang="en-US" sz="1800">
              <a:solidFill>
                <a:srgbClr val="000000"/>
              </a:solidFill>
            </a:endParaRPr>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6D4C03D3-3087-47F3-BB2A-68EFC08D8A8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35933409"/>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153848BD-8982-4759-A365-3A59B7A6B866}" type="datetime1">
              <a:rPr lang="zh-CN" altLang="en-US"/>
              <a:pPr>
                <a:defRPr/>
              </a:pPr>
              <a:t>2021/10/20</a:t>
            </a:fld>
            <a:endParaRPr lang="zh-CN" altLang="en-US" sz="1800">
              <a:solidFill>
                <a:srgbClr val="000000"/>
              </a:solidFill>
            </a:endParaRPr>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675D7192-C146-4719-8D92-52EB7401F79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04120836"/>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FE47C702-D02E-458D-8AD4-BE4FEDB51FC9}" type="datetime1">
              <a:rPr lang="zh-CN" altLang="en-US"/>
              <a:pPr>
                <a:defRPr/>
              </a:pPr>
              <a:t>2021/10/20</a:t>
            </a:fld>
            <a:endParaRPr lang="zh-CN" altLang="en-US" sz="1800">
              <a:solidFill>
                <a:srgbClr val="000000"/>
              </a:solidFill>
            </a:endParaRPr>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8497CA53-B95C-4328-B240-8FECBDE4D10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18390437"/>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799FE5F1-4005-4DC0-A0EF-D3500D7FA7E0}" type="datetime1">
              <a:rPr lang="zh-CN" altLang="en-US"/>
              <a:pPr>
                <a:defRPr/>
              </a:pPr>
              <a:t>2021/10/20</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36C29257-8A0F-4C4B-9AB8-831F82D7BB2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52698590"/>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2AB108B4-E03C-4180-849B-4AC656DE4D35}" type="datetime1">
              <a:rPr lang="zh-CN" altLang="en-US"/>
              <a:pPr>
                <a:defRPr/>
              </a:pPr>
              <a:t>2021/10/20</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BE96206E-404E-401B-B98D-1B4D06DAE09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84427923"/>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1B135888-0F3C-42A2-A213-36C9A0190079}" type="datetime1">
              <a:rPr lang="zh-CN" altLang="en-US"/>
              <a:pPr>
                <a:defRPr/>
              </a:pPr>
              <a:t>2021/10/20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C40ADDA4-EB70-44FC-9D02-2A5679DEFAF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60008215"/>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20ACC37-2F04-42D6-8596-A82A97050ADA}" type="datetime1">
              <a:rPr lang="zh-CN" altLang="en-US"/>
              <a:pPr>
                <a:defRPr/>
              </a:pPr>
              <a:t>2021/10/20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BC26EB61-99D5-4E0A-9A19-8A0F7758580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52020967"/>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473228A-5544-471E-831C-6682CA21D657}" type="datetime1">
              <a:rPr lang="zh-CN" altLang="en-US"/>
              <a:pPr>
                <a:defRPr/>
              </a:pPr>
              <a:t>2021/10/20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C025AC6D-04ED-4E05-B869-BF9C2624E53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1273788"/>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2DDD342C-7482-4EAB-B6A9-8412BB7BFA02}" type="datetime1">
              <a:rPr lang="zh-CN" altLang="en-US"/>
              <a:pPr>
                <a:defRPr/>
              </a:pPr>
              <a:t>2021/10/20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2DF2AA4B-29D0-458F-9266-2824BA55BC7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30128325"/>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57D13451-411E-4717-93A2-B86CBF291B11}" type="datetime1">
              <a:rPr lang="zh-CN" altLang="en-US"/>
              <a:pPr>
                <a:defRPr/>
              </a:pPr>
              <a:t>2021/10/20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BC8DF67-BBF3-45D6-AE0F-EDB9FD4EA1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0757053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7E56C16F-B863-45F4-9AA8-B3B1AB2E38BA}" type="datetime1">
              <a:rPr lang="zh-CN" altLang="en-US"/>
              <a:pPr>
                <a:defRPr/>
              </a:pPr>
              <a:t>2021/10/20</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B88F017A-29E4-450B-9B5E-4AF70FB0D9BE}" type="slidenum">
              <a:rPr lang="zh-CN" altLang="en-US"/>
              <a:pPr>
                <a:defRPr/>
              </a:pPr>
              <a:t>‹#›</a:t>
            </a:fld>
            <a:endParaRPr lang="zh-CN" altLang="en-US"/>
          </a:p>
        </p:txBody>
      </p:sp>
    </p:spTree>
    <p:extLst>
      <p:ext uri="{BB962C8B-B14F-4D97-AF65-F5344CB8AC3E}">
        <p14:creationId xmlns:p14="http://schemas.microsoft.com/office/powerpoint/2010/main" val="2722082087"/>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9B2514F1-E6FD-44BE-B4B8-24EB3EAB3ECD}" type="datetime1">
              <a:rPr lang="zh-CN" altLang="en-US"/>
              <a:pPr>
                <a:defRPr/>
              </a:pPr>
              <a:t>2021/10/20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90B02974-2AF1-4988-9C9E-158E328E6BE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32329924"/>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19C45AA6-BFFB-4E0D-B07C-85FDBE3A1DDE}" type="datetime1">
              <a:rPr lang="zh-CN" altLang="en-US"/>
              <a:pPr>
                <a:defRPr/>
              </a:pPr>
              <a:t>2021/10/20</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BF57A233-AEA0-4805-A02F-D6DDB668CC5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29221519"/>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C5575EC9-296C-4C42-8601-8FFAEDAF4328}" type="datetime1">
              <a:rPr lang="zh-CN" altLang="en-US"/>
              <a:pPr>
                <a:defRPr/>
              </a:pPr>
              <a:t>2021/10/20</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E19C2F28-9EE2-40E2-9B64-1C1DFAA3AA3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59918324"/>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03370C8C-CF0C-4629-986C-5CE1644FA0F7}" type="datetime1">
              <a:rPr lang="zh-CN" altLang="en-US"/>
              <a:pPr>
                <a:defRPr/>
              </a:pPr>
              <a:t>2021/10/20</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4866E8AA-F46E-4EB3-9A69-3D2259005FB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82685935"/>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B91CCFA5-0E7F-44AA-A9D1-02424B1410AA}" type="datetime1">
              <a:rPr lang="zh-CN" altLang="en-US"/>
              <a:pPr>
                <a:defRPr/>
              </a:pPr>
              <a:t>2021/10/20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DDA034A4-BD9A-4B4A-9B69-79FF986962E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89649277"/>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E1430EE7-0606-47A6-8974-1A84B0263DCD}" type="datetime1">
              <a:rPr lang="zh-CN" altLang="en-US"/>
              <a:pPr>
                <a:defRPr/>
              </a:pPr>
              <a:t>2021/10/20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AD975D5D-AB0D-4036-BC25-0E983971A72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67910819"/>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548864A-D524-4B24-B7C4-662865CF38AA}" type="datetime1">
              <a:rPr lang="zh-CN" altLang="en-US"/>
              <a:pPr>
                <a:defRPr/>
              </a:pPr>
              <a:t>2021/10/20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27AD197D-FDEA-4EF4-BC53-530F5784B15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69499126"/>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4B3B2E2-934B-4296-B8A1-382EFDBC2F08}" type="datetime1">
              <a:rPr lang="zh-CN" altLang="en-US"/>
              <a:pPr>
                <a:defRPr/>
              </a:pPr>
              <a:t>2021/10/20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DAE2DE2F-B353-4105-950E-B9109BCAD25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69679746"/>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6CD6DA40-3253-404E-94FB-61F7A0C5F1AE}" type="datetime1">
              <a:rPr lang="zh-CN" altLang="en-US"/>
              <a:pPr>
                <a:defRPr/>
              </a:pPr>
              <a:t>2021/10/20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97EF781A-A0C9-4678-8A88-76DC01F41FC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46808585"/>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DAE4CE8E-BB66-4134-8F6A-65A20BAA0715}" type="datetime1">
              <a:rPr lang="zh-CN" altLang="en-US"/>
              <a:pPr>
                <a:defRPr/>
              </a:pPr>
              <a:t>2021/10/20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8282F1D0-1B68-4BB0-892E-6F112C159E3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1466991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D0E8DA9-7F6F-499A-A675-E30CE1163FC3}" type="datetime1">
              <a:rPr lang="zh-CN" altLang="en-US"/>
              <a:pPr>
                <a:defRPr/>
              </a:pPr>
              <a:t>2021/10/20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CBF3006-A35E-4CCC-9E1B-2B3635F276C7}" type="slidenum">
              <a:rPr lang="zh-CN" altLang="en-US"/>
              <a:pPr>
                <a:defRPr/>
              </a:pPr>
              <a:t>‹#›</a:t>
            </a:fld>
            <a:endParaRPr lang="zh-CN" altLang="en-US"/>
          </a:p>
        </p:txBody>
      </p:sp>
    </p:spTree>
    <p:extLst>
      <p:ext uri="{BB962C8B-B14F-4D97-AF65-F5344CB8AC3E}">
        <p14:creationId xmlns:p14="http://schemas.microsoft.com/office/powerpoint/2010/main" val="521049427"/>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6535DA3E-E57A-4A2D-8AF3-9D5EF14E5F88}" type="datetime1">
              <a:rPr lang="zh-CN" altLang="en-US"/>
              <a:pPr>
                <a:defRPr/>
              </a:pPr>
              <a:t>2021/10/20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80483378-C43A-45B6-803C-5FB09CFB01A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65522605"/>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4D2019AB-C986-4293-B53B-8A1E1D1B1C43}" type="datetime1">
              <a:rPr lang="zh-CN" altLang="en-US"/>
              <a:pPr>
                <a:defRPr/>
              </a:pPr>
              <a:t>2021/10/20</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7D8F154E-B58B-4BE0-A35A-BF3F4F09C8E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52759532"/>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0DD58120-3CD9-4EDB-AA88-3D36FAAC99D3}" type="datetime1">
              <a:rPr lang="zh-CN" altLang="en-US"/>
              <a:pPr>
                <a:defRPr/>
              </a:pPr>
              <a:t>2021/10/20</a:t>
            </a:fld>
            <a:endParaRPr lang="zh-CN" altLang="en-US" sz="1800">
              <a:solidFill>
                <a:srgbClr val="000000"/>
              </a:solidFill>
            </a:endParaRPr>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4E02D75A-E9DF-4B93-B9EE-A9875949FA1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15106345"/>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B5D1887A-C198-412C-82E0-A0559DE44390}" type="datetime1">
              <a:rPr lang="zh-CN" altLang="en-US"/>
              <a:pPr>
                <a:defRPr/>
              </a:pPr>
              <a:t>2021/10/20</a:t>
            </a:fld>
            <a:endParaRPr lang="zh-CN" altLang="en-US" sz="1800">
              <a:solidFill>
                <a:srgbClr val="000000"/>
              </a:solidFill>
            </a:endParaRPr>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DE85CB51-B670-46CB-935C-02760EA1A34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61904328"/>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733F0471-39AA-4B8A-A8DF-B3152051579A}" type="datetime1">
              <a:rPr lang="zh-CN" altLang="en-US"/>
              <a:pPr>
                <a:defRPr/>
              </a:pPr>
              <a:t>2021/10/20</a:t>
            </a:fld>
            <a:endParaRPr lang="zh-CN" altLang="en-US" sz="1800">
              <a:solidFill>
                <a:srgbClr val="000000"/>
              </a:solidFill>
            </a:endParaRPr>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66997567-BF7D-48C9-8A8E-35DCE799668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91090195"/>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BC7F7EE9-EF5B-43DF-AA47-769A7E7097BA}" type="datetime1">
              <a:rPr lang="zh-CN" altLang="en-US"/>
              <a:pPr>
                <a:defRPr/>
              </a:pPr>
              <a:t>2021/10/20</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DBF16B66-351A-413C-9CE4-3691ED9C2A0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91927750"/>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43F07075-9A88-489C-A81C-59E2629C8BF4}" type="datetime1">
              <a:rPr lang="zh-CN" altLang="en-US"/>
              <a:pPr>
                <a:defRPr/>
              </a:pPr>
              <a:t>2021/10/20</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35840959-4E49-41DA-BFBE-87B71CE1E2F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41468370"/>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21422FEB-91A9-45D8-8832-FB339134B760}" type="datetime1">
              <a:rPr lang="zh-CN" altLang="en-US"/>
              <a:pPr>
                <a:defRPr/>
              </a:pPr>
              <a:t>2021/10/20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BE0FD890-B7C6-4F8A-9C87-BD656E73E1A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97231872"/>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336A3ECA-D827-427C-B1E8-B39A5EB8E494}" type="datetime1">
              <a:rPr lang="zh-CN" altLang="en-US"/>
              <a:pPr>
                <a:defRPr/>
              </a:pPr>
              <a:t>2021/10/20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35DFE387-E6DC-42B4-8475-16D58EF4407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10772852"/>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275CE9E5-D63F-4302-A321-FD9C3EE7EE27}"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116FB42-DFAA-4DA1-99F5-8A04957F10F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5628321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C9A2FE1-458B-48B6-B35B-227C5B701508}" type="datetime1">
              <a:rPr lang="zh-CN" altLang="en-US"/>
              <a:pPr>
                <a:defRPr/>
              </a:pPr>
              <a:t>2021/10/20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135C33F-E763-4098-8B32-65D11F93ADC9}" type="slidenum">
              <a:rPr lang="zh-CN" altLang="en-US"/>
              <a:pPr>
                <a:defRPr/>
              </a:pPr>
              <a:t>‹#›</a:t>
            </a:fld>
            <a:endParaRPr lang="zh-CN" altLang="en-US"/>
          </a:p>
        </p:txBody>
      </p:sp>
    </p:spTree>
    <p:extLst>
      <p:ext uri="{BB962C8B-B14F-4D97-AF65-F5344CB8AC3E}">
        <p14:creationId xmlns:p14="http://schemas.microsoft.com/office/powerpoint/2010/main" val="3950115869"/>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30BF1BFC-EDE5-49CF-B1AC-1097E480A72A}"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BC3D71B-3AC0-4ED4-9D69-0024269675A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03746465"/>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1D8CA79D-A2DC-40CA-A287-7C7A39BD2DCC}"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7822B8C-D06F-43E7-869E-420E0D23C42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34271814"/>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51E762CB-449B-480C-8CCC-82C4A3758108}" type="datetime1">
              <a:rPr lang="zh-CN" altLang="en-US"/>
              <a:pPr>
                <a:defRPr/>
              </a:pPr>
              <a:t>2021/10/20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0974D8D9-05CE-4C5E-94E2-27936255517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2584608"/>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16A0524E-D49C-421F-8523-B5E15BDC8B5E}" type="datetime1">
              <a:rPr lang="zh-CN" altLang="en-US"/>
              <a:pPr>
                <a:defRPr/>
              </a:pPr>
              <a:t>2021/10/20</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265C96CB-3D3C-4148-AB98-B2FB2E94F45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96652434"/>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D8DD245B-847F-4EB4-A975-CAC74A4958F8}" type="datetime1">
              <a:rPr lang="zh-CN" altLang="en-US"/>
              <a:pPr>
                <a:defRPr/>
              </a:pPr>
              <a:t>2021/10/20</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5BCF3CC5-3244-4D50-B81A-3A9DB362E4A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65327023"/>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13A2E6F8-481E-4E31-8DBE-AA04E09EC694}" type="datetime1">
              <a:rPr lang="zh-CN" altLang="en-US"/>
              <a:pPr>
                <a:defRPr/>
              </a:pPr>
              <a:t>2021/10/20</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2CF96789-BF40-4EA1-81FD-ECEE8090546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4593810"/>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5426EB8A-6031-4CF6-BCA0-5340EC40A85C}" type="datetime1">
              <a:rPr lang="zh-CN" altLang="en-US"/>
              <a:pPr>
                <a:defRPr/>
              </a:pPr>
              <a:t>2021/10/20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69302458-35DD-4F86-9E6E-DB305D6BDBF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94859221"/>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01EFA7F0-7013-4354-BEF7-1306B7085F96}" type="datetime1">
              <a:rPr lang="zh-CN" altLang="en-US"/>
              <a:pPr>
                <a:defRPr/>
              </a:pPr>
              <a:t>2021/10/20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A542C80-9A17-4F14-887F-4A0C30E5D7B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72056310"/>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218C469F-7D23-42E5-80FA-609B07D65E29}"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EAC8CC4-BA8E-499A-BA35-6CF0D90DB8E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32452921"/>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E100B842-9073-4302-BBFB-198F2ACF3967}" type="datetime1">
              <a:rPr lang="zh-CN" altLang="en-US"/>
              <a:pPr>
                <a:defRPr/>
              </a:pPr>
              <a:t>2021/10/20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67B426B-8C65-490F-816A-D387AAE1961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1331202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662B51ED-9792-4612-A54D-4BFCA029C54E}" type="datetime1">
              <a:rPr lang="zh-CN" altLang="en-US"/>
              <a:pPr>
                <a:defRPr/>
              </a:pPr>
              <a:t>2021/10/20</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BA614C91-8C4C-4B62-8018-9A791F21625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3EDD4579-2772-48A4-8B5A-2371239A038D}" type="datetime1">
              <a:rPr lang="zh-CN" altLang="en-US"/>
              <a:pPr>
                <a:defRPr/>
              </a:pPr>
              <a:t>2021/10/20</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77D44A7B-9269-43A5-95DA-1D33469F3AC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0540F9D4-E3DB-484F-8632-337E02C87B54}" type="datetime1">
              <a:rPr lang="zh-CN" altLang="en-US"/>
              <a:pPr>
                <a:defRPr/>
              </a:pPr>
              <a:t>2021/10/20</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AE37C9E0-AC77-4482-B40C-932376592C9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8B806263-78AB-4B0C-BCE4-80C1628D0862}" type="datetime1">
              <a:rPr lang="zh-CN" altLang="en-US"/>
              <a:pPr>
                <a:defRPr/>
              </a:pPr>
              <a:t>2021/10/20</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7B7040D8-64A9-4F80-AD59-D21F056FE417}"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04145A5B-DF1D-4277-BEF8-1C77B2C6FF10}" type="datetime1">
              <a:rPr lang="zh-CN" altLang="en-US"/>
              <a:pPr>
                <a:defRPr/>
              </a:pPr>
              <a:t>2021/10/20</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13B094AB-2760-4C51-8AF9-C7F68CCD716F}"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0A96737E-9B97-4A60-AF00-00172B1F2EF6}" type="datetime1">
              <a:rPr lang="zh-CN" altLang="en-US"/>
              <a:pPr>
                <a:defRPr/>
              </a:pPr>
              <a:t>2021/10/20</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AC5C6AA3-2AF5-437A-B32E-16F33990EF62}" type="slidenum">
              <a:rPr lang="zh-CN" altLang="en-US"/>
              <a:pPr>
                <a:defRPr/>
              </a:pPr>
              <a:t>‹#›</a:t>
            </a:fld>
            <a:endParaRPr lang="zh-CN" altLang="en-US"/>
          </a:p>
        </p:txBody>
      </p:sp>
    </p:spTree>
    <p:extLst>
      <p:ext uri="{BB962C8B-B14F-4D97-AF65-F5344CB8AC3E}">
        <p14:creationId xmlns:p14="http://schemas.microsoft.com/office/powerpoint/2010/main" val="392471116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fade/>
  </p:transition>
  <p:hf hdr="0" ftr="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latin typeface="Arial" pitchFamily="34" charset="0"/>
                <a:ea typeface="宋体" panose="02010600030101010101" pitchFamily="2" charset="-122"/>
              </a:defRPr>
            </a:lvl1pPr>
          </a:lstStyle>
          <a:p>
            <a:pPr>
              <a:defRPr/>
            </a:pPr>
            <a:fld id="{DE9E4527-77C2-4B19-B63B-E83CB4EFA8E9}" type="datetime1">
              <a:rPr lang="zh-CN" altLang="en-US"/>
              <a:pPr>
                <a:defRPr/>
              </a:pPr>
              <a:t>2021/10/20</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ea typeface="宋体" panose="02010600030101010101" pitchFamily="2" charset="-122"/>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latin typeface="Arial" charset="0"/>
                <a:ea typeface="宋体" charset="-122"/>
              </a:defRPr>
            </a:lvl1pPr>
          </a:lstStyle>
          <a:p>
            <a:pPr>
              <a:defRPr/>
            </a:pPr>
            <a:fld id="{1BB312D4-B3E6-428A-9CD9-63BE24E376E1}"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A041CC5F-8774-4927-ADA9-A9D0AFF4FF8E}" type="datetime1">
              <a:rPr lang="zh-CN" altLang="en-US"/>
              <a:pPr>
                <a:defRPr/>
              </a:pPr>
              <a:t>2021/10/20</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D448406E-5A4A-4DAB-B602-9ED8B95CE37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EF94B64D-AA45-4426-B29F-E9EC49C15584}" type="datetime1">
              <a:rPr lang="zh-CN" altLang="en-US"/>
              <a:pPr>
                <a:defRPr/>
              </a:pPr>
              <a:t>2021/10/20</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9657257E-8DFD-4C59-8542-B222E21F41F9}"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461C01A6-3997-4744-A006-A9DEEAE92A10}" type="datetime1">
              <a:rPr lang="zh-CN" altLang="en-US"/>
              <a:pPr>
                <a:defRPr/>
              </a:pPr>
              <a:t>2021/10/20</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16F65C52-45DB-443A-B5EF-90100F4ADFF9}"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70208777-FAE3-4675-8922-440D433E24F2}" type="datetime1">
              <a:rPr lang="zh-CN" altLang="en-US"/>
              <a:pPr>
                <a:defRPr/>
              </a:pPr>
              <a:t>2021/10/20</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4148F7F3-388E-4AD3-8E17-317573F05BB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076358A0-A20A-4CAB-8CE2-5BFCA80F2FDB}" type="datetime1">
              <a:rPr lang="zh-CN" altLang="en-US"/>
              <a:pPr>
                <a:defRPr/>
              </a:pPr>
              <a:t>2021/10/20</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805D8AAE-9A4E-435C-BB0F-4CD7823F15A2}"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3649A6BB-53A6-44C9-93F6-21F87A1B86A3}" type="datetime1">
              <a:rPr lang="zh-CN" altLang="en-US"/>
              <a:pPr>
                <a:defRPr/>
              </a:pPr>
              <a:t>2021/10/20</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0E2A21E3-E9E1-435E-829E-028FCFDB9CB2}"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2E881DAF-542E-48CD-9EDF-689FE62CC8F6}" type="datetime1">
              <a:rPr lang="zh-CN" altLang="en-US"/>
              <a:pPr>
                <a:defRPr/>
              </a:pPr>
              <a:t>2021/10/20</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BCED7FFF-A897-4DFC-ACF7-4A4615A20AC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png"/><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3.wmf"/><Relationship Id="rId4" Type="http://schemas.openxmlformats.org/officeDocument/2006/relationships/oleObject" Target="../embeddings/oleObject4.bin"/><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4.png"/><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4.png"/><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7.w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28.w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4.png"/><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30.wmf"/><Relationship Id="rId4" Type="http://schemas.openxmlformats.org/officeDocument/2006/relationships/oleObject" Target="../embeddings/oleObject18.bin"/><Relationship Id="rId9"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9.wmf"/><Relationship Id="rId5" Type="http://schemas.openxmlformats.org/officeDocument/2006/relationships/oleObject" Target="../embeddings/oleObject22.bin"/><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2.wmf"/><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23812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8"/>
          <p:cNvSpPr>
            <a:spLocks/>
          </p:cNvSpPr>
          <p:nvPr/>
        </p:nvSpPr>
        <p:spPr bwMode="auto">
          <a:xfrm>
            <a:off x="763588" y="1619250"/>
            <a:ext cx="11096625" cy="1819275"/>
          </a:xfrm>
          <a:custGeom>
            <a:avLst/>
            <a:gdLst>
              <a:gd name="T0" fmla="*/ 0 w 6696075"/>
              <a:gd name="T1" fmla="*/ 0 h 1819275"/>
              <a:gd name="T2" fmla="*/ 27862382 w 6696075"/>
              <a:gd name="T3" fmla="*/ 19050 h 1819275"/>
              <a:gd name="T4" fmla="*/ 27862382 w 6696075"/>
              <a:gd name="T5" fmla="*/ 1809750 h 1819275"/>
              <a:gd name="T6" fmla="*/ 4669799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sp>
        <p:nvSpPr>
          <p:cNvPr id="14341" name="等腰三角形 11"/>
          <p:cNvSpPr>
            <a:spLocks/>
          </p:cNvSpPr>
          <p:nvPr/>
        </p:nvSpPr>
        <p:spPr bwMode="auto">
          <a:xfrm>
            <a:off x="5964238" y="1628775"/>
            <a:ext cx="5895975" cy="1800225"/>
          </a:xfrm>
          <a:custGeom>
            <a:avLst/>
            <a:gdLst>
              <a:gd name="T0" fmla="*/ 0 w 5895976"/>
              <a:gd name="T1" fmla="*/ 1800225 h 1800225"/>
              <a:gd name="T2" fmla="*/ 3586150 w 5895976"/>
              <a:gd name="T3" fmla="*/ 0 h 1800225"/>
              <a:gd name="T4" fmla="*/ 5895955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sp>
        <p:nvSpPr>
          <p:cNvPr id="14345" name="文本框 24"/>
          <p:cNvSpPr txBox="1">
            <a:spLocks noChangeArrowheads="1"/>
          </p:cNvSpPr>
          <p:nvPr/>
        </p:nvSpPr>
        <p:spPr bwMode="auto">
          <a:xfrm>
            <a:off x="2011363" y="2008188"/>
            <a:ext cx="966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charset="0"/>
              <a:buNone/>
            </a:pPr>
            <a:r>
              <a:rPr lang="zh-CN" altLang="en-US" sz="4800" b="1">
                <a:solidFill>
                  <a:schemeClr val="bg1"/>
                </a:solidFill>
                <a:latin typeface="微软雅黑" pitchFamily="34" charset="-122"/>
                <a:ea typeface="微软雅黑" pitchFamily="34" charset="-122"/>
              </a:rPr>
              <a:t>第一单元  金融基础要素</a:t>
            </a: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charset="0"/>
              <a:buNone/>
            </a:pPr>
            <a:endParaRPr lang="zh-CN" altLang="en-US">
              <a:solidFill>
                <a:schemeClr val="bg1"/>
              </a:solidFill>
            </a:endParaRPr>
          </a:p>
        </p:txBody>
      </p:sp>
      <p:sp>
        <p:nvSpPr>
          <p:cNvPr id="14347" name="Rectangle 3"/>
          <p:cNvSpPr txBox="1">
            <a:spLocks noChangeArrowheads="1"/>
          </p:cNvSpPr>
          <p:nvPr/>
        </p:nvSpPr>
        <p:spPr bwMode="auto">
          <a:xfrm>
            <a:off x="2492375" y="3743325"/>
            <a:ext cx="76374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spcBef>
                <a:spcPts val="1000"/>
              </a:spcBef>
              <a:buFont typeface="Arial" charset="0"/>
              <a:buChar char="•"/>
            </a:pPr>
            <a:r>
              <a:rPr lang="zh-CN" altLang="en-US" sz="2400" b="1" dirty="0" smtClean="0">
                <a:latin typeface="微软雅黑" pitchFamily="34" charset="-122"/>
                <a:ea typeface="微软雅黑" pitchFamily="34" charset="-122"/>
              </a:rPr>
              <a:t>第一讲   货币与货币制度  </a:t>
            </a:r>
            <a:endParaRPr lang="en-US" altLang="zh-CN" sz="2400" b="1" dirty="0" smtClean="0">
              <a:latin typeface="微软雅黑" pitchFamily="34" charset="-122"/>
              <a:ea typeface="微软雅黑" pitchFamily="34" charset="-122"/>
            </a:endParaRPr>
          </a:p>
          <a:p>
            <a:pPr eaLnBrk="1" hangingPunct="1">
              <a:lnSpc>
                <a:spcPct val="90000"/>
              </a:lnSpc>
              <a:spcBef>
                <a:spcPts val="1000"/>
              </a:spcBef>
              <a:buFont typeface="Arial" charset="0"/>
              <a:buChar char="•"/>
            </a:pPr>
            <a:r>
              <a:rPr lang="zh-CN" altLang="en-US" sz="2400" b="1" dirty="0" smtClean="0">
                <a:latin typeface="微软雅黑" pitchFamily="34" charset="-122"/>
                <a:ea typeface="微软雅黑" pitchFamily="34" charset="-122"/>
              </a:rPr>
              <a:t>第二讲   汇率 </a:t>
            </a:r>
          </a:p>
          <a:p>
            <a:pPr eaLnBrk="1" hangingPunct="1">
              <a:lnSpc>
                <a:spcPct val="90000"/>
              </a:lnSpc>
              <a:spcBef>
                <a:spcPts val="1000"/>
              </a:spcBef>
              <a:buFont typeface="Arial" charset="0"/>
              <a:buChar char="•"/>
            </a:pPr>
            <a:r>
              <a:rPr lang="zh-CN" altLang="en-US" sz="2400" b="1" dirty="0" smtClean="0">
                <a:latin typeface="微软雅黑" pitchFamily="34" charset="-122"/>
                <a:ea typeface="微软雅黑" pitchFamily="34" charset="-122"/>
              </a:rPr>
              <a:t>第三讲   信用 </a:t>
            </a:r>
          </a:p>
          <a:p>
            <a:pPr eaLnBrk="1" hangingPunct="1">
              <a:lnSpc>
                <a:spcPct val="90000"/>
              </a:lnSpc>
              <a:spcBef>
                <a:spcPts val="1000"/>
              </a:spcBef>
              <a:buFont typeface="Arial" charset="0"/>
              <a:buChar char="•"/>
            </a:pPr>
            <a:r>
              <a:rPr lang="zh-CN" altLang="en-US" sz="2400" b="1" dirty="0">
                <a:latin typeface="微软雅黑" pitchFamily="34" charset="-122"/>
                <a:ea typeface="微软雅黑" pitchFamily="34" charset="-122"/>
              </a:rPr>
              <a:t>第四讲   利率 </a:t>
            </a:r>
          </a:p>
          <a:p>
            <a:pPr eaLnBrk="1" hangingPunct="1">
              <a:lnSpc>
                <a:spcPct val="90000"/>
              </a:lnSpc>
              <a:spcBef>
                <a:spcPts val="1000"/>
              </a:spcBef>
              <a:buFont typeface="Arial" charset="0"/>
              <a:buChar char="•"/>
            </a:pPr>
            <a:r>
              <a:rPr lang="zh-CN" altLang="en-US" sz="2400" b="1" dirty="0">
                <a:solidFill>
                  <a:schemeClr val="tx2"/>
                </a:solidFill>
                <a:latin typeface="微软雅黑" pitchFamily="34" charset="-122"/>
                <a:ea typeface="微软雅黑" pitchFamily="34" charset="-122"/>
              </a:rPr>
              <a:t>第五讲   金融资产 </a:t>
            </a:r>
          </a:p>
        </p:txBody>
      </p:sp>
      <p:sp>
        <p:nvSpPr>
          <p:cNvPr id="14348"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1C4C487C-5214-482D-98C9-7EA102FBF475}" type="slidenum">
              <a:rPr lang="zh-CN" altLang="en-US" smtClean="0">
                <a:solidFill>
                  <a:srgbClr val="898989"/>
                </a:solidFill>
              </a:rPr>
              <a:pPr/>
              <a:t>1</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642026" y="2030413"/>
            <a:ext cx="10924161" cy="389373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Clr>
                <a:srgbClr val="FF3300"/>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金融资产</a:t>
            </a:r>
            <a:r>
              <a:rPr lang="zh-CN" altLang="en-US" sz="2200" b="1" kern="0" dirty="0" smtClean="0">
                <a:solidFill>
                  <a:schemeClr val="tx2"/>
                </a:solidFill>
                <a:latin typeface="微软雅黑" panose="020B0503020204020204" pitchFamily="34" charset="-122"/>
                <a:ea typeface="微软雅黑" panose="020B0503020204020204" pitchFamily="34" charset="-122"/>
              </a:rPr>
              <a:t>的风险与收益的计量</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ct val="120000"/>
              </a:lnSpc>
              <a:buClr>
                <a:srgbClr val="00B0F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风险</a:t>
            </a:r>
            <a:r>
              <a:rPr lang="zh-CN" altLang="en-US" sz="2000" dirty="0">
                <a:latin typeface="微软雅黑" panose="020B0503020204020204" pitchFamily="34" charset="-122"/>
                <a:ea typeface="微软雅黑" panose="020B0503020204020204" pitchFamily="34" charset="-122"/>
              </a:rPr>
              <a:t>是指投资者未来投资收益与期望投资收益 率的偏离程度</a:t>
            </a:r>
          </a:p>
          <a:p>
            <a:pPr eaLnBrk="1" hangingPunct="1">
              <a:lnSpc>
                <a:spcPct val="120000"/>
              </a:lnSpc>
              <a:buClr>
                <a:srgbClr val="00B0F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非</a:t>
            </a:r>
            <a:r>
              <a:rPr lang="zh-CN" altLang="en-US" sz="2000" dirty="0">
                <a:latin typeface="微软雅黑" panose="020B0503020204020204" pitchFamily="34" charset="-122"/>
                <a:ea typeface="微软雅黑" panose="020B0503020204020204" pitchFamily="34" charset="-122"/>
              </a:rPr>
              <a:t>资产组合投资的收益与风险</a:t>
            </a:r>
          </a:p>
          <a:p>
            <a:pPr eaLnBrk="1" hangingPunct="1">
              <a:lnSpc>
                <a:spcPct val="120000"/>
              </a:lnSpc>
              <a:buClr>
                <a:srgbClr val="00B0F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简化</a:t>
            </a:r>
            <a:r>
              <a:rPr lang="zh-CN" altLang="en-US" sz="2000" dirty="0">
                <a:latin typeface="微软雅黑" panose="020B0503020204020204" pitchFamily="34" charset="-122"/>
                <a:ea typeface="微软雅黑" panose="020B0503020204020204" pitchFamily="34" charset="-122"/>
              </a:rPr>
              <a:t>的金融资产收益率计算公式为：</a:t>
            </a:r>
          </a:p>
          <a:p>
            <a:pPr eaLnBrk="1" hangingPunct="1">
              <a:lnSpc>
                <a:spcPct val="120000"/>
              </a:lnSpc>
              <a:buClr>
                <a:srgbClr val="00B0F0"/>
              </a:buClr>
              <a:buFont typeface="Wingdings" pitchFamily="2" charset="2"/>
              <a:buChar char="n"/>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buClr>
                <a:srgbClr val="00B0F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r</a:t>
            </a:r>
            <a:r>
              <a:rPr lang="zh-CN" altLang="en-US" sz="2000" dirty="0">
                <a:latin typeface="微软雅黑" panose="020B0503020204020204" pitchFamily="34" charset="-122"/>
                <a:ea typeface="微软雅黑" panose="020B0503020204020204" pitchFamily="34" charset="-122"/>
              </a:rPr>
              <a:t>为收益率，</a:t>
            </a:r>
            <a:r>
              <a:rPr lang="en-US" altLang="zh-CN" sz="2000" dirty="0">
                <a:latin typeface="微软雅黑" panose="020B0503020204020204" pitchFamily="34" charset="-122"/>
                <a:ea typeface="微软雅黑" panose="020B0503020204020204" pitchFamily="34" charset="-122"/>
              </a:rPr>
              <a:t>C</a:t>
            </a:r>
            <a:r>
              <a:rPr lang="zh-CN" altLang="en-US" sz="2000" dirty="0">
                <a:latin typeface="微软雅黑" panose="020B0503020204020204" pitchFamily="34" charset="-122"/>
                <a:ea typeface="微软雅黑" panose="020B0503020204020204" pitchFamily="34" charset="-122"/>
              </a:rPr>
              <a:t>为资产的现金流收入，如利息、</a:t>
            </a:r>
            <a:r>
              <a:rPr lang="zh-CN" altLang="en-US" sz="2000" dirty="0" smtClean="0">
                <a:latin typeface="微软雅黑" panose="020B0503020204020204" pitchFamily="34" charset="-122"/>
                <a:ea typeface="微软雅黑" panose="020B0503020204020204" pitchFamily="34" charset="-122"/>
              </a:rPr>
              <a:t>股息、红利等</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P</a:t>
            </a:r>
            <a:r>
              <a:rPr lang="en-US" altLang="zh-CN" sz="16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为资产的期初价格，</a:t>
            </a:r>
            <a:r>
              <a:rPr lang="en-US" altLang="zh-CN" sz="2000" dirty="0">
                <a:latin typeface="微软雅黑" panose="020B0503020204020204" pitchFamily="34" charset="-122"/>
                <a:ea typeface="微软雅黑" panose="020B0503020204020204" pitchFamily="34" charset="-122"/>
              </a:rPr>
              <a:t>P</a:t>
            </a:r>
            <a:r>
              <a:rPr lang="en-US" altLang="zh-CN" sz="16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为资产的期末</a:t>
            </a:r>
            <a:r>
              <a:rPr lang="zh-CN" altLang="en-US" sz="2000" dirty="0" smtClean="0">
                <a:latin typeface="微软雅黑" panose="020B0503020204020204" pitchFamily="34" charset="-122"/>
                <a:ea typeface="微软雅黑" panose="020B0503020204020204" pitchFamily="34" charset="-122"/>
              </a:rPr>
              <a:t>价格</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355600" y="1281113"/>
            <a:ext cx="4186238"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（三）金融资产的风险与收益</a:t>
            </a:r>
          </a:p>
        </p:txBody>
      </p:sp>
      <p:graphicFrame>
        <p:nvGraphicFramePr>
          <p:cNvPr id="22535" name="Object 4"/>
          <p:cNvGraphicFramePr>
            <a:graphicFrameLocks noChangeAspect="1"/>
          </p:cNvGraphicFramePr>
          <p:nvPr>
            <p:extLst>
              <p:ext uri="{D42A27DB-BD31-4B8C-83A1-F6EECF244321}">
                <p14:modId xmlns:p14="http://schemas.microsoft.com/office/powerpoint/2010/main" val="3274245722"/>
              </p:ext>
            </p:extLst>
          </p:nvPr>
        </p:nvGraphicFramePr>
        <p:xfrm>
          <a:off x="5752560" y="3256368"/>
          <a:ext cx="2736850" cy="869950"/>
        </p:xfrm>
        <a:graphic>
          <a:graphicData uri="http://schemas.openxmlformats.org/presentationml/2006/ole">
            <mc:AlternateContent xmlns:mc="http://schemas.openxmlformats.org/markup-compatibility/2006">
              <mc:Choice xmlns:v="urn:schemas-microsoft-com:vml" Requires="v">
                <p:oleObj spid="_x0000_s22564" name="公式" r:id="rId4" imgW="1079032" imgH="444307" progId="Equation.3">
                  <p:embed/>
                </p:oleObj>
              </mc:Choice>
              <mc:Fallback>
                <p:oleObj name="公式" r:id="rId4" imgW="1079032" imgH="44430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560" y="3256368"/>
                        <a:ext cx="27368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7937E080-D29C-4E85-975B-BE5D48DBEBF6}" type="slidenum">
              <a:rPr lang="zh-CN" altLang="en-US" smtClean="0">
                <a:solidFill>
                  <a:srgbClr val="898989"/>
                </a:solidFill>
              </a:rPr>
              <a:pPr/>
              <a:t>10</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355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60388" y="1854302"/>
            <a:ext cx="11036300" cy="424494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Clr>
                <a:srgbClr val="FF3300"/>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zh-CN" altLang="en-US" sz="2200" b="1" kern="0" dirty="0" smtClean="0">
                <a:solidFill>
                  <a:schemeClr val="tx2"/>
                </a:solidFill>
                <a:latin typeface="微软雅黑" panose="020B0503020204020204" pitchFamily="34" charset="-122"/>
                <a:ea typeface="微软雅黑" panose="020B0503020204020204" pitchFamily="34" charset="-122"/>
              </a:rPr>
              <a:t>金融资产的风险与收益的计量</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投资者</a:t>
            </a:r>
            <a:r>
              <a:rPr lang="zh-CN" altLang="en-US" sz="2000" dirty="0">
                <a:latin typeface="微软雅黑" panose="020B0503020204020204" pitchFamily="34" charset="-122"/>
                <a:ea typeface="微软雅黑" panose="020B0503020204020204" pitchFamily="34" charset="-122"/>
              </a:rPr>
              <a:t>的期望收益率：是未来投资收益率出现各种可能的加权平均收益率，权数为每种可能结果出现的概率。计算公式为：</a:t>
            </a:r>
          </a:p>
          <a:p>
            <a:pPr eaLnBrk="1" hangingPunct="1">
              <a:buClr>
                <a:srgbClr val="0070C0"/>
              </a:buClr>
              <a:buFont typeface="Wingdings" pitchFamily="2" charset="2"/>
              <a:buChar char="n"/>
              <a:defRPr/>
            </a:pPr>
            <a:endParaRPr lang="zh-CN" altLang="en-US" sz="2000" dirty="0">
              <a:latin typeface="微软雅黑" panose="020B0503020204020204" pitchFamily="34" charset="-122"/>
              <a:ea typeface="微软雅黑" panose="020B0503020204020204" pitchFamily="34" charset="-122"/>
            </a:endParaRPr>
          </a:p>
          <a:p>
            <a:pPr eaLnBrk="1" hangingPunct="1">
              <a:buClr>
                <a:srgbClr val="0070C0"/>
              </a:buClr>
              <a:buFont typeface="Wingdings" pitchFamily="2" charset="2"/>
              <a:buChar char="n"/>
              <a:defRPr/>
            </a:pPr>
            <a:endParaRPr lang="zh-CN" altLang="en-US" sz="2000" dirty="0">
              <a:latin typeface="微软雅黑" panose="020B0503020204020204" pitchFamily="34" charset="-122"/>
              <a:ea typeface="微软雅黑" panose="020B0503020204020204" pitchFamily="34" charset="-122"/>
            </a:endParaRPr>
          </a:p>
          <a:p>
            <a:pPr eaLnBrk="1" hangingPunct="1">
              <a:buClr>
                <a:srgbClr val="0070C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 </a:t>
            </a:r>
            <a:r>
              <a:rPr lang="en-US" altLang="zh-CN" sz="2000" dirty="0" err="1">
                <a:latin typeface="微软雅黑" panose="020B0503020204020204" pitchFamily="34" charset="-122"/>
                <a:ea typeface="微软雅黑" panose="020B0503020204020204" pitchFamily="34" charset="-122"/>
              </a:rPr>
              <a:t>r</a:t>
            </a:r>
            <a:r>
              <a:rPr lang="en-US" altLang="zh-CN" sz="1200" dirty="0" err="1" smtClean="0">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为未来第</a:t>
            </a:r>
            <a:r>
              <a:rPr lang="en-US" altLang="zh-CN" sz="2000" dirty="0" err="1">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种投资收益率，</a:t>
            </a:r>
            <a:r>
              <a:rPr lang="en-US" altLang="zh-CN" sz="2000" dirty="0">
                <a:latin typeface="微软雅黑" panose="020B0503020204020204" pitchFamily="34" charset="-122"/>
                <a:ea typeface="微软雅黑" panose="020B0503020204020204" pitchFamily="34" charset="-122"/>
              </a:rPr>
              <a:t>p</a:t>
            </a:r>
            <a:r>
              <a:rPr lang="en-US" altLang="zh-CN" sz="1200" dirty="0">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为第</a:t>
            </a:r>
            <a:r>
              <a:rPr lang="en-US" altLang="zh-CN" sz="2000" dirty="0" err="1">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种投资收益率出现的概率</a:t>
            </a:r>
          </a:p>
          <a:p>
            <a:pPr eaLnBrk="1" hangingPunct="1">
              <a:buClr>
                <a:srgbClr val="0070C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风险</a:t>
            </a:r>
            <a:r>
              <a:rPr lang="zh-CN" altLang="en-US" sz="2000" dirty="0">
                <a:latin typeface="微软雅黑" panose="020B0503020204020204" pitchFamily="34" charset="-122"/>
                <a:ea typeface="微软雅黑" panose="020B0503020204020204" pitchFamily="34" charset="-122"/>
              </a:rPr>
              <a:t>度：投资收益率与期望投资收益率之间的偏离程度 ，用标准差统计值表示：  </a:t>
            </a: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355600" y="1173163"/>
            <a:ext cx="4186238"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（三）金融资产的风险与收益</a:t>
            </a:r>
          </a:p>
        </p:txBody>
      </p:sp>
      <p:graphicFrame>
        <p:nvGraphicFramePr>
          <p:cNvPr id="23559" name="Object 4"/>
          <p:cNvGraphicFramePr>
            <a:graphicFrameLocks noChangeAspect="1"/>
          </p:cNvGraphicFramePr>
          <p:nvPr>
            <p:extLst>
              <p:ext uri="{D42A27DB-BD31-4B8C-83A1-F6EECF244321}">
                <p14:modId xmlns:p14="http://schemas.microsoft.com/office/powerpoint/2010/main" val="1398138480"/>
              </p:ext>
            </p:extLst>
          </p:nvPr>
        </p:nvGraphicFramePr>
        <p:xfrm>
          <a:off x="8221866" y="2948523"/>
          <a:ext cx="2713037" cy="936625"/>
        </p:xfrm>
        <a:graphic>
          <a:graphicData uri="http://schemas.openxmlformats.org/presentationml/2006/ole">
            <mc:AlternateContent xmlns:mc="http://schemas.openxmlformats.org/markup-compatibility/2006">
              <mc:Choice xmlns:v="urn:schemas-microsoft-com:vml" Requires="v">
                <p:oleObj spid="_x0000_s23616" name="公式" r:id="rId4" imgW="774364" imgH="431613" progId="Equation.3">
                  <p:embed/>
                </p:oleObj>
              </mc:Choice>
              <mc:Fallback>
                <p:oleObj name="公式" r:id="rId4" imgW="774364" imgH="431613"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1866" y="2948523"/>
                        <a:ext cx="27130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0" name="Object 6"/>
          <p:cNvGraphicFramePr>
            <a:graphicFrameLocks noChangeAspect="1"/>
          </p:cNvGraphicFramePr>
          <p:nvPr>
            <p:extLst>
              <p:ext uri="{D42A27DB-BD31-4B8C-83A1-F6EECF244321}">
                <p14:modId xmlns:p14="http://schemas.microsoft.com/office/powerpoint/2010/main" val="3337127440"/>
              </p:ext>
            </p:extLst>
          </p:nvPr>
        </p:nvGraphicFramePr>
        <p:xfrm>
          <a:off x="8317079" y="4831299"/>
          <a:ext cx="2617788" cy="954087"/>
        </p:xfrm>
        <a:graphic>
          <a:graphicData uri="http://schemas.openxmlformats.org/presentationml/2006/ole">
            <mc:AlternateContent xmlns:mc="http://schemas.openxmlformats.org/markup-compatibility/2006">
              <mc:Choice xmlns:v="urn:schemas-microsoft-com:vml" Requires="v">
                <p:oleObj spid="_x0000_s23617" name="公式" r:id="rId6" imgW="1333500" imgH="482600" progId="Equation.3">
                  <p:embed/>
                </p:oleObj>
              </mc:Choice>
              <mc:Fallback>
                <p:oleObj name="公式" r:id="rId6" imgW="1333500" imgH="482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7079" y="4831299"/>
                        <a:ext cx="26177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1"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A463EE22-F703-4FAA-B8A8-27DFA9E6DB6C}" type="slidenum">
              <a:rPr lang="zh-CN" altLang="en-US" smtClean="0">
                <a:solidFill>
                  <a:srgbClr val="898989"/>
                </a:solidFill>
              </a:rPr>
              <a:pPr/>
              <a:t>11</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4579"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60388" y="2073275"/>
            <a:ext cx="11123612" cy="385087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Clr>
                <a:srgbClr val="FF3300"/>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zh-CN" altLang="en-US" sz="2200" b="1" kern="0" dirty="0" smtClean="0">
                <a:solidFill>
                  <a:schemeClr val="tx2"/>
                </a:solidFill>
                <a:latin typeface="微软雅黑" panose="020B0503020204020204" pitchFamily="34" charset="-122"/>
                <a:ea typeface="微软雅黑" panose="020B0503020204020204" pitchFamily="34" charset="-122"/>
              </a:rPr>
              <a:t>金融资产的风险与收益的计量</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ct val="110000"/>
              </a:lnSpc>
              <a:spcBef>
                <a:spcPct val="10000"/>
              </a:spcBef>
              <a:buClr>
                <a:srgbClr val="269FD3"/>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风险</a:t>
            </a:r>
            <a:r>
              <a:rPr lang="zh-CN" altLang="en-US" sz="2000" dirty="0">
                <a:latin typeface="微软雅黑" panose="020B0503020204020204" pitchFamily="34" charset="-122"/>
                <a:ea typeface="微软雅黑" panose="020B0503020204020204" pitchFamily="34" charset="-122"/>
              </a:rPr>
              <a:t>与收益的关系可以用两者的弹性系数（</a:t>
            </a:r>
            <a:r>
              <a:rPr lang="en-US" altLang="zh-CN" sz="2000" dirty="0">
                <a:latin typeface="微软雅黑" panose="020B0503020204020204" pitchFamily="34" charset="-122"/>
                <a:ea typeface="微软雅黑" panose="020B0503020204020204" pitchFamily="34" charset="-122"/>
              </a:rPr>
              <a:t>coefficient of variation</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CV</a:t>
            </a:r>
            <a:r>
              <a:rPr lang="zh-CN" altLang="en-US" sz="2000" dirty="0">
                <a:latin typeface="微软雅黑" panose="020B0503020204020204" pitchFamily="34" charset="-122"/>
                <a:ea typeface="微软雅黑" panose="020B0503020204020204" pitchFamily="34" charset="-122"/>
              </a:rPr>
              <a:t>）表示：</a:t>
            </a:r>
          </a:p>
          <a:p>
            <a:pPr eaLnBrk="1" hangingPunct="1">
              <a:lnSpc>
                <a:spcPct val="110000"/>
              </a:lnSpc>
              <a:spcBef>
                <a:spcPct val="10000"/>
              </a:spcBef>
              <a:buClr>
                <a:srgbClr val="269FD3"/>
              </a:buClr>
              <a:buFont typeface="Wingdings" pitchFamily="2" charset="2"/>
              <a:buChar char="n"/>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10000"/>
              </a:lnSpc>
              <a:spcBef>
                <a:spcPct val="10000"/>
              </a:spcBef>
              <a:buClr>
                <a:srgbClr val="269FD3"/>
              </a:buClr>
              <a:buFont typeface="Wingdings" pitchFamily="2" charset="2"/>
              <a:buChar char="n"/>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10000"/>
              </a:lnSpc>
              <a:spcBef>
                <a:spcPct val="10000"/>
              </a:spcBef>
              <a:buClr>
                <a:srgbClr val="269FD3"/>
              </a:buClr>
              <a:buFont typeface="Wingdings" pitchFamily="2" charset="2"/>
              <a:buChar char="n"/>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10000"/>
              </a:lnSpc>
              <a:spcBef>
                <a:spcPct val="10000"/>
              </a:spcBef>
              <a:buClr>
                <a:srgbClr val="269FD3"/>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两只股票的风险</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收益比分别为：</a:t>
            </a:r>
          </a:p>
          <a:p>
            <a:pPr eaLnBrk="1" hangingPunct="1">
              <a:lnSpc>
                <a:spcPct val="110000"/>
              </a:lnSpc>
              <a:spcBef>
                <a:spcPct val="10000"/>
              </a:spcBef>
              <a:buClr>
                <a:srgbClr val="269FD3"/>
              </a:buClr>
              <a:buFont typeface="Wingdings" pitchFamily="2" charset="2"/>
              <a:buChar char="n"/>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10000"/>
              </a:lnSpc>
              <a:spcBef>
                <a:spcPct val="10000"/>
              </a:spcBef>
              <a:buClr>
                <a:srgbClr val="269FD3"/>
              </a:buClr>
              <a:buFont typeface="Wingdings" pitchFamily="2" charset="2"/>
              <a:buChar char="n"/>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10000"/>
              </a:lnSpc>
              <a:spcBef>
                <a:spcPct val="10000"/>
              </a:spcBef>
              <a:buClr>
                <a:srgbClr val="269FD3"/>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从</a:t>
            </a:r>
            <a:r>
              <a:rPr lang="zh-CN" altLang="en-US" sz="2000" dirty="0">
                <a:latin typeface="微软雅黑" panose="020B0503020204020204" pitchFamily="34" charset="-122"/>
                <a:ea typeface="微软雅黑" panose="020B0503020204020204" pitchFamily="34" charset="-122"/>
              </a:rPr>
              <a:t>投资角度讲，</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股票的单位收益风险比较高，</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股票的单位收益风险比较低，对于风险厌恶者而言，</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股票是比较理想的</a:t>
            </a:r>
            <a:r>
              <a:rPr lang="zh-CN" altLang="en-US" sz="2000" dirty="0" smtClean="0">
                <a:latin typeface="微软雅黑" panose="020B0503020204020204" pitchFamily="34" charset="-122"/>
                <a:ea typeface="微软雅黑" panose="020B0503020204020204" pitchFamily="34" charset="-122"/>
              </a:rPr>
              <a:t>选择</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355600" y="1276350"/>
            <a:ext cx="418623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（三）金融资产的风险与收益</a:t>
            </a:r>
          </a:p>
        </p:txBody>
      </p:sp>
      <p:graphicFrame>
        <p:nvGraphicFramePr>
          <p:cNvPr id="24583" name="Object 6"/>
          <p:cNvGraphicFramePr>
            <a:graphicFrameLocks noChangeAspect="1"/>
          </p:cNvGraphicFramePr>
          <p:nvPr>
            <p:extLst>
              <p:ext uri="{D42A27DB-BD31-4B8C-83A1-F6EECF244321}">
                <p14:modId xmlns:p14="http://schemas.microsoft.com/office/powerpoint/2010/main" val="3025163262"/>
              </p:ext>
            </p:extLst>
          </p:nvPr>
        </p:nvGraphicFramePr>
        <p:xfrm>
          <a:off x="3317875" y="2705100"/>
          <a:ext cx="1584325" cy="1079500"/>
        </p:xfrm>
        <a:graphic>
          <a:graphicData uri="http://schemas.openxmlformats.org/presentationml/2006/ole">
            <mc:AlternateContent xmlns:mc="http://schemas.openxmlformats.org/markup-compatibility/2006">
              <mc:Choice xmlns:v="urn:schemas-microsoft-com:vml" Requires="v">
                <p:oleObj spid="_x0000_s24665" name="公式" r:id="rId4" imgW="672808" imgH="457002" progId="Equation.3">
                  <p:embed/>
                </p:oleObj>
              </mc:Choice>
              <mc:Fallback>
                <p:oleObj name="公式" r:id="rId4" imgW="672808" imgH="457002"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75" y="2705100"/>
                        <a:ext cx="1584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4" name="Object 8"/>
          <p:cNvGraphicFramePr>
            <a:graphicFrameLocks noChangeAspect="1"/>
          </p:cNvGraphicFramePr>
          <p:nvPr>
            <p:extLst>
              <p:ext uri="{D42A27DB-BD31-4B8C-83A1-F6EECF244321}">
                <p14:modId xmlns:p14="http://schemas.microsoft.com/office/powerpoint/2010/main" val="1609506927"/>
              </p:ext>
            </p:extLst>
          </p:nvPr>
        </p:nvGraphicFramePr>
        <p:xfrm>
          <a:off x="5530850" y="4079875"/>
          <a:ext cx="2887663" cy="838200"/>
        </p:xfrm>
        <a:graphic>
          <a:graphicData uri="http://schemas.openxmlformats.org/presentationml/2006/ole">
            <mc:AlternateContent xmlns:mc="http://schemas.openxmlformats.org/markup-compatibility/2006">
              <mc:Choice xmlns:v="urn:schemas-microsoft-com:vml" Requires="v">
                <p:oleObj spid="_x0000_s24666" name="公式" r:id="rId6" imgW="1345616" imgH="393529" progId="Equation.3">
                  <p:embed/>
                </p:oleObj>
              </mc:Choice>
              <mc:Fallback>
                <p:oleObj name="公式" r:id="rId6" imgW="1345616" imgH="393529"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0850" y="4079875"/>
                        <a:ext cx="2887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5" name="Object 10"/>
          <p:cNvGraphicFramePr>
            <a:graphicFrameLocks noChangeAspect="1"/>
          </p:cNvGraphicFramePr>
          <p:nvPr>
            <p:extLst>
              <p:ext uri="{D42A27DB-BD31-4B8C-83A1-F6EECF244321}">
                <p14:modId xmlns:p14="http://schemas.microsoft.com/office/powerpoint/2010/main" val="162561191"/>
              </p:ext>
            </p:extLst>
          </p:nvPr>
        </p:nvGraphicFramePr>
        <p:xfrm>
          <a:off x="8716169" y="4079875"/>
          <a:ext cx="2532062" cy="777875"/>
        </p:xfrm>
        <a:graphic>
          <a:graphicData uri="http://schemas.openxmlformats.org/presentationml/2006/ole">
            <mc:AlternateContent xmlns:mc="http://schemas.openxmlformats.org/markup-compatibility/2006">
              <mc:Choice xmlns:v="urn:schemas-microsoft-com:vml" Requires="v">
                <p:oleObj spid="_x0000_s24667" name="公式" r:id="rId8" imgW="1269449" imgH="393529" progId="Equation.3">
                  <p:embed/>
                </p:oleObj>
              </mc:Choice>
              <mc:Fallback>
                <p:oleObj name="公式" r:id="rId8" imgW="1269449" imgH="393529"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16169" y="4079875"/>
                        <a:ext cx="25320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85EECCBE-787D-46C4-B21F-FB97A90A5C79}" type="slidenum">
              <a:rPr lang="zh-CN" altLang="en-US" smtClean="0">
                <a:solidFill>
                  <a:srgbClr val="898989"/>
                </a:solidFill>
              </a:rPr>
              <a:pPr/>
              <a:t>12</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5603"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60388" y="2068513"/>
            <a:ext cx="10979150" cy="396263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Clr>
                <a:srgbClr val="FF3300"/>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zh-CN" altLang="en-US" sz="2200" b="1" kern="0" dirty="0" smtClean="0">
                <a:solidFill>
                  <a:schemeClr val="tx2"/>
                </a:solidFill>
                <a:latin typeface="微软雅黑" panose="020B0503020204020204" pitchFamily="34" charset="-122"/>
                <a:ea typeface="微软雅黑" panose="020B0503020204020204" pitchFamily="34" charset="-122"/>
              </a:rPr>
              <a:t>金融资产的风险与收益的计量</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ct val="105000"/>
              </a:lnSpc>
              <a:buClr>
                <a:srgbClr val="00B0F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资产</a:t>
            </a:r>
            <a:r>
              <a:rPr lang="zh-CN" altLang="en-US" sz="2000" dirty="0">
                <a:latin typeface="微软雅黑" panose="020B0503020204020204" pitchFamily="34" charset="-122"/>
                <a:ea typeface="微软雅黑" panose="020B0503020204020204" pitchFamily="34" charset="-122"/>
              </a:rPr>
              <a:t>组合投资的风险与</a:t>
            </a:r>
            <a:r>
              <a:rPr lang="zh-CN" altLang="en-US" sz="2000" dirty="0" smtClean="0">
                <a:latin typeface="微软雅黑" panose="020B0503020204020204" pitchFamily="34" charset="-122"/>
                <a:ea typeface="微软雅黑" panose="020B0503020204020204" pitchFamily="34" charset="-122"/>
              </a:rPr>
              <a:t>收益</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05000"/>
              </a:lnSpc>
              <a:buClr>
                <a:srgbClr val="00B0F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组合</a:t>
            </a:r>
            <a:r>
              <a:rPr lang="zh-CN" altLang="en-US" sz="2000" dirty="0">
                <a:latin typeface="微软雅黑" panose="020B0503020204020204" pitchFamily="34" charset="-122"/>
                <a:ea typeface="微软雅黑" panose="020B0503020204020204" pitchFamily="34" charset="-122"/>
              </a:rPr>
              <a:t>收益率：是所有组合资产期望收益率的加权平均值，权数是各资产在组合总资产中所占的比重，计算公式</a:t>
            </a:r>
            <a:r>
              <a:rPr lang="zh-CN" altLang="en-US" sz="2000" dirty="0" smtClean="0">
                <a:latin typeface="微软雅黑" panose="020B0503020204020204" pitchFamily="34" charset="-122"/>
                <a:ea typeface="微软雅黑" panose="020B0503020204020204" pitchFamily="34" charset="-122"/>
              </a:rPr>
              <a:t>为：</a:t>
            </a:r>
            <a:endParaRPr lang="zh-CN" altLang="en-US" sz="2000" dirty="0">
              <a:latin typeface="微软雅黑" panose="020B0503020204020204" pitchFamily="34" charset="-122"/>
              <a:ea typeface="微软雅黑" panose="020B0503020204020204" pitchFamily="34" charset="-122"/>
            </a:endParaRPr>
          </a:p>
          <a:p>
            <a:pPr eaLnBrk="1" hangingPunct="1">
              <a:defRPr/>
            </a:pPr>
            <a:endParaRPr lang="zh-CN" altLang="en-US" sz="2000" dirty="0">
              <a:latin typeface="微软雅黑" panose="020B0503020204020204" pitchFamily="34" charset="-122"/>
              <a:ea typeface="微软雅黑" panose="020B0503020204020204" pitchFamily="34" charset="-122"/>
            </a:endParaRPr>
          </a:p>
          <a:p>
            <a:pPr eaLnBrk="1" hangingPunct="1">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20000"/>
              </a:lnSpc>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355600" y="1271588"/>
            <a:ext cx="4186238"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（三）金融资产的风险与收益</a:t>
            </a:r>
          </a:p>
        </p:txBody>
      </p:sp>
      <p:graphicFrame>
        <p:nvGraphicFramePr>
          <p:cNvPr id="25607" name="Object 5"/>
          <p:cNvGraphicFramePr>
            <a:graphicFrameLocks noChangeAspect="1"/>
          </p:cNvGraphicFramePr>
          <p:nvPr>
            <p:extLst>
              <p:ext uri="{D42A27DB-BD31-4B8C-83A1-F6EECF244321}">
                <p14:modId xmlns:p14="http://schemas.microsoft.com/office/powerpoint/2010/main" val="1292526912"/>
              </p:ext>
            </p:extLst>
          </p:nvPr>
        </p:nvGraphicFramePr>
        <p:xfrm>
          <a:off x="3449240" y="3422244"/>
          <a:ext cx="2220913" cy="1068388"/>
        </p:xfrm>
        <a:graphic>
          <a:graphicData uri="http://schemas.openxmlformats.org/presentationml/2006/ole">
            <mc:AlternateContent xmlns:mc="http://schemas.openxmlformats.org/markup-compatibility/2006">
              <mc:Choice xmlns:v="urn:schemas-microsoft-com:vml" Requires="v">
                <p:oleObj spid="_x0000_s25719" name="公式" r:id="rId4" imgW="914400" imgH="444500" progId="Equation.3">
                  <p:embed/>
                </p:oleObj>
              </mc:Choice>
              <mc:Fallback>
                <p:oleObj name="公式" r:id="rId4" imgW="914400" imgH="4445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240" y="3422244"/>
                        <a:ext cx="2220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8" name="Object 7"/>
          <p:cNvGraphicFramePr>
            <a:graphicFrameLocks noChangeAspect="1"/>
          </p:cNvGraphicFramePr>
          <p:nvPr>
            <p:extLst>
              <p:ext uri="{D42A27DB-BD31-4B8C-83A1-F6EECF244321}">
                <p14:modId xmlns:p14="http://schemas.microsoft.com/office/powerpoint/2010/main" val="2274515767"/>
              </p:ext>
            </p:extLst>
          </p:nvPr>
        </p:nvGraphicFramePr>
        <p:xfrm>
          <a:off x="1304925" y="4724537"/>
          <a:ext cx="485775" cy="566738"/>
        </p:xfrm>
        <a:graphic>
          <a:graphicData uri="http://schemas.openxmlformats.org/presentationml/2006/ole">
            <mc:AlternateContent xmlns:mc="http://schemas.openxmlformats.org/markup-compatibility/2006">
              <mc:Choice xmlns:v="urn:schemas-microsoft-com:vml" Requires="v">
                <p:oleObj spid="_x0000_s25720" name="公式" r:id="rId6" imgW="152334" imgH="241195" progId="Equation.3">
                  <p:embed/>
                </p:oleObj>
              </mc:Choice>
              <mc:Fallback>
                <p:oleObj name="公式" r:id="rId6" imgW="152334" imgH="241195"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925" y="4724537"/>
                        <a:ext cx="485775" cy="56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609" name="Text Box 9"/>
          <p:cNvSpPr txBox="1">
            <a:spLocks noChangeArrowheads="1"/>
          </p:cNvSpPr>
          <p:nvPr/>
        </p:nvSpPr>
        <p:spPr bwMode="auto">
          <a:xfrm>
            <a:off x="2128721" y="4815833"/>
            <a:ext cx="314544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zh-CN" altLang="en-US" sz="2000" dirty="0">
                <a:latin typeface="微软雅黑" pitchFamily="34" charset="-122"/>
                <a:ea typeface="微软雅黑" pitchFamily="34" charset="-122"/>
              </a:rPr>
              <a:t>为组合投资的期望收益率</a:t>
            </a:r>
          </a:p>
        </p:txBody>
      </p:sp>
      <p:graphicFrame>
        <p:nvGraphicFramePr>
          <p:cNvPr id="25610" name="Object 10"/>
          <p:cNvGraphicFramePr>
            <a:graphicFrameLocks noChangeAspect="1"/>
          </p:cNvGraphicFramePr>
          <p:nvPr>
            <p:extLst>
              <p:ext uri="{D42A27DB-BD31-4B8C-83A1-F6EECF244321}">
                <p14:modId xmlns:p14="http://schemas.microsoft.com/office/powerpoint/2010/main" val="2866965304"/>
              </p:ext>
            </p:extLst>
          </p:nvPr>
        </p:nvGraphicFramePr>
        <p:xfrm>
          <a:off x="1304925" y="5412093"/>
          <a:ext cx="490538" cy="577850"/>
        </p:xfrm>
        <a:graphic>
          <a:graphicData uri="http://schemas.openxmlformats.org/presentationml/2006/ole">
            <mc:AlternateContent xmlns:mc="http://schemas.openxmlformats.org/markup-compatibility/2006">
              <mc:Choice xmlns:v="urn:schemas-microsoft-com:vml" Requires="v">
                <p:oleObj spid="_x0000_s25721" name="公式" r:id="rId8" imgW="190500" imgH="228600" progId="Equation.3">
                  <p:embed/>
                </p:oleObj>
              </mc:Choice>
              <mc:Fallback>
                <p:oleObj name="公式" r:id="rId8" imgW="190500" imgH="2286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4925" y="5412093"/>
                        <a:ext cx="4905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1" name="Text Box 11"/>
          <p:cNvSpPr txBox="1">
            <a:spLocks noChangeArrowheads="1"/>
          </p:cNvSpPr>
          <p:nvPr/>
        </p:nvSpPr>
        <p:spPr bwMode="auto">
          <a:xfrm>
            <a:off x="2162175" y="5499894"/>
            <a:ext cx="38877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000" dirty="0">
                <a:latin typeface="微软雅黑" pitchFamily="34" charset="-122"/>
                <a:ea typeface="微软雅黑" pitchFamily="34" charset="-122"/>
              </a:rPr>
              <a:t>是第</a:t>
            </a:r>
            <a:r>
              <a:rPr lang="en-US" altLang="zh-CN" sz="2000" dirty="0" err="1">
                <a:latin typeface="微软雅黑" pitchFamily="34" charset="-122"/>
                <a:ea typeface="微软雅黑" pitchFamily="34" charset="-122"/>
              </a:rPr>
              <a:t>i</a:t>
            </a:r>
            <a:r>
              <a:rPr lang="zh-CN" altLang="en-US" sz="2000" dirty="0">
                <a:latin typeface="微软雅黑" pitchFamily="34" charset="-122"/>
                <a:ea typeface="微软雅黑" pitchFamily="34" charset="-122"/>
              </a:rPr>
              <a:t>种资产所占的比重</a:t>
            </a:r>
          </a:p>
        </p:txBody>
      </p:sp>
      <p:graphicFrame>
        <p:nvGraphicFramePr>
          <p:cNvPr id="25612" name="Object 12"/>
          <p:cNvGraphicFramePr>
            <a:graphicFrameLocks noChangeAspect="1"/>
          </p:cNvGraphicFramePr>
          <p:nvPr>
            <p:extLst>
              <p:ext uri="{D42A27DB-BD31-4B8C-83A1-F6EECF244321}">
                <p14:modId xmlns:p14="http://schemas.microsoft.com/office/powerpoint/2010/main" val="3280149007"/>
              </p:ext>
            </p:extLst>
          </p:nvPr>
        </p:nvGraphicFramePr>
        <p:xfrm>
          <a:off x="5722144" y="5140325"/>
          <a:ext cx="400050" cy="719137"/>
        </p:xfrm>
        <a:graphic>
          <a:graphicData uri="http://schemas.openxmlformats.org/presentationml/2006/ole">
            <mc:AlternateContent xmlns:mc="http://schemas.openxmlformats.org/markup-compatibility/2006">
              <mc:Choice xmlns:v="urn:schemas-microsoft-com:vml" Requires="v">
                <p:oleObj spid="_x0000_s25722" name="公式" r:id="rId10" imgW="139639" imgH="253890" progId="Equation.3">
                  <p:embed/>
                </p:oleObj>
              </mc:Choice>
              <mc:Fallback>
                <p:oleObj name="公式" r:id="rId10" imgW="139639" imgH="25389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2144" y="5140325"/>
                        <a:ext cx="4000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3" name="Text Box 13"/>
          <p:cNvSpPr txBox="1">
            <a:spLocks noChangeArrowheads="1"/>
          </p:cNvSpPr>
          <p:nvPr/>
        </p:nvSpPr>
        <p:spPr bwMode="auto">
          <a:xfrm>
            <a:off x="6706791" y="5330337"/>
            <a:ext cx="41036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zh-CN" altLang="en-US" sz="2000" dirty="0">
                <a:latin typeface="微软雅黑" pitchFamily="34" charset="-122"/>
                <a:ea typeface="微软雅黑" pitchFamily="34" charset="-122"/>
              </a:rPr>
              <a:t>是第</a:t>
            </a:r>
            <a:r>
              <a:rPr lang="en-US" altLang="zh-CN" sz="2000" dirty="0">
                <a:latin typeface="微软雅黑" pitchFamily="34" charset="-122"/>
                <a:ea typeface="微软雅黑" pitchFamily="34" charset="-122"/>
              </a:rPr>
              <a:t>i</a:t>
            </a:r>
            <a:r>
              <a:rPr lang="zh-CN" altLang="en-US" sz="2000" dirty="0">
                <a:latin typeface="微软雅黑" pitchFamily="34" charset="-122"/>
                <a:ea typeface="微软雅黑" pitchFamily="34" charset="-122"/>
              </a:rPr>
              <a:t>种资产的期望收益率</a:t>
            </a:r>
          </a:p>
        </p:txBody>
      </p:sp>
      <p:sp>
        <p:nvSpPr>
          <p:cNvPr id="25614"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C4E58B7F-7F39-420B-B9BD-95733B5ED229}" type="slidenum">
              <a:rPr lang="zh-CN" altLang="en-US" smtClean="0">
                <a:solidFill>
                  <a:srgbClr val="898989"/>
                </a:solidFill>
              </a:rPr>
              <a:pPr/>
              <a:t>13</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6627"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777166" y="1859266"/>
            <a:ext cx="11516434" cy="468599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Clr>
                <a:srgbClr val="FF3300"/>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zh-CN" altLang="en-US" sz="2200" b="1" kern="0" dirty="0" smtClean="0">
                <a:solidFill>
                  <a:schemeClr val="tx2"/>
                </a:solidFill>
                <a:latin typeface="微软雅黑" panose="020B0503020204020204" pitchFamily="34" charset="-122"/>
                <a:ea typeface="微软雅黑" panose="020B0503020204020204" pitchFamily="34" charset="-122"/>
              </a:rPr>
              <a:t>金融资产的风险与收益的计量</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spcBef>
                <a:spcPct val="50000"/>
              </a:spcBef>
              <a:buClr>
                <a:srgbClr val="00B0F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组合风险是所有资产标准差的协方差：</a:t>
            </a:r>
          </a:p>
          <a:p>
            <a:pPr eaLnBrk="1" hangingPunct="1">
              <a:defRPr/>
            </a:pPr>
            <a:endParaRPr lang="zh-CN" altLang="en-US" sz="2000" dirty="0">
              <a:latin typeface="微软雅黑" panose="020B0503020204020204" pitchFamily="34" charset="-122"/>
              <a:ea typeface="微软雅黑" panose="020B0503020204020204" pitchFamily="34" charset="-122"/>
            </a:endParaRPr>
          </a:p>
          <a:p>
            <a:pPr eaLnBrk="1" hangingPunct="1">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20000"/>
              </a:lnSpc>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406400" y="1271588"/>
            <a:ext cx="4186238"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（三）金融资产的风险与收益</a:t>
            </a:r>
          </a:p>
        </p:txBody>
      </p:sp>
      <p:graphicFrame>
        <p:nvGraphicFramePr>
          <p:cNvPr id="26631" name="Object 13"/>
          <p:cNvGraphicFramePr>
            <a:graphicFrameLocks noChangeAspect="1"/>
          </p:cNvGraphicFramePr>
          <p:nvPr>
            <p:extLst>
              <p:ext uri="{D42A27DB-BD31-4B8C-83A1-F6EECF244321}">
                <p14:modId xmlns:p14="http://schemas.microsoft.com/office/powerpoint/2010/main" val="3219772593"/>
              </p:ext>
            </p:extLst>
          </p:nvPr>
        </p:nvGraphicFramePr>
        <p:xfrm>
          <a:off x="5826522" y="1951838"/>
          <a:ext cx="5568156" cy="1043591"/>
        </p:xfrm>
        <a:graphic>
          <a:graphicData uri="http://schemas.openxmlformats.org/presentationml/2006/ole">
            <mc:AlternateContent xmlns:mc="http://schemas.openxmlformats.org/markup-compatibility/2006">
              <mc:Choice xmlns:v="urn:schemas-microsoft-com:vml" Requires="v">
                <p:oleObj spid="_x0000_s26752" name="公式" r:id="rId4" imgW="2603160" imgH="495000" progId="Equation.3">
                  <p:embed/>
                </p:oleObj>
              </mc:Choice>
              <mc:Fallback>
                <p:oleObj name="公式" r:id="rId4" imgW="2603160" imgH="495000" progId="Equation.3">
                  <p:embed/>
                  <p:pic>
                    <p:nvPicPr>
                      <p:cNvPr id="0" name="Object 13"/>
                      <p:cNvPicPr>
                        <a:picLocks noChangeAspect="1" noChangeArrowheads="1"/>
                      </p:cNvPicPr>
                      <p:nvPr/>
                    </p:nvPicPr>
                    <p:blipFill>
                      <a:blip r:embed="rId5"/>
                      <a:srcRect/>
                      <a:stretch>
                        <a:fillRect/>
                      </a:stretch>
                    </p:blipFill>
                    <p:spPr bwMode="auto">
                      <a:xfrm>
                        <a:off x="5826522" y="1951838"/>
                        <a:ext cx="5568156" cy="1043591"/>
                      </a:xfrm>
                      <a:prstGeom prst="rect">
                        <a:avLst/>
                      </a:prstGeom>
                      <a:noFill/>
                      <a:ln>
                        <a:noFill/>
                      </a:ln>
                    </p:spPr>
                  </p:pic>
                </p:oleObj>
              </mc:Fallback>
            </mc:AlternateContent>
          </a:graphicData>
        </a:graphic>
      </p:graphicFrame>
      <p:graphicFrame>
        <p:nvGraphicFramePr>
          <p:cNvPr id="26632" name="Object 6"/>
          <p:cNvGraphicFramePr>
            <a:graphicFrameLocks noChangeAspect="1"/>
          </p:cNvGraphicFramePr>
          <p:nvPr>
            <p:extLst>
              <p:ext uri="{D42A27DB-BD31-4B8C-83A1-F6EECF244321}">
                <p14:modId xmlns:p14="http://schemas.microsoft.com/office/powerpoint/2010/main" val="1771620310"/>
              </p:ext>
            </p:extLst>
          </p:nvPr>
        </p:nvGraphicFramePr>
        <p:xfrm>
          <a:off x="777166" y="3292475"/>
          <a:ext cx="509587" cy="588963"/>
        </p:xfrm>
        <a:graphic>
          <a:graphicData uri="http://schemas.openxmlformats.org/presentationml/2006/ole">
            <mc:AlternateContent xmlns:mc="http://schemas.openxmlformats.org/markup-compatibility/2006">
              <mc:Choice xmlns:v="urn:schemas-microsoft-com:vml" Requires="v">
                <p:oleObj spid="_x0000_s26753" name="公式" r:id="rId6" imgW="203112" imgH="241195" progId="Equation.3">
                  <p:embed/>
                </p:oleObj>
              </mc:Choice>
              <mc:Fallback>
                <p:oleObj name="公式" r:id="rId6" imgW="203112" imgH="241195"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166" y="3292475"/>
                        <a:ext cx="509587"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3" name="Text Box 7"/>
          <p:cNvSpPr txBox="1">
            <a:spLocks noChangeArrowheads="1"/>
          </p:cNvSpPr>
          <p:nvPr/>
        </p:nvSpPr>
        <p:spPr bwMode="auto">
          <a:xfrm>
            <a:off x="1254125" y="3317234"/>
            <a:ext cx="7416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zh-CN" altLang="en-US" sz="2000" dirty="0">
                <a:latin typeface="微软雅黑" pitchFamily="34" charset="-122"/>
                <a:ea typeface="微软雅黑" pitchFamily="34" charset="-122"/>
              </a:rPr>
              <a:t>表示组合投资的风险度，是各种资产的协方差</a:t>
            </a:r>
          </a:p>
        </p:txBody>
      </p:sp>
      <p:graphicFrame>
        <p:nvGraphicFramePr>
          <p:cNvPr id="26634" name="Object 8"/>
          <p:cNvGraphicFramePr>
            <a:graphicFrameLocks noChangeAspect="1"/>
          </p:cNvGraphicFramePr>
          <p:nvPr>
            <p:extLst>
              <p:ext uri="{D42A27DB-BD31-4B8C-83A1-F6EECF244321}">
                <p14:modId xmlns:p14="http://schemas.microsoft.com/office/powerpoint/2010/main" val="3228479068"/>
              </p:ext>
            </p:extLst>
          </p:nvPr>
        </p:nvGraphicFramePr>
        <p:xfrm>
          <a:off x="838166" y="4131452"/>
          <a:ext cx="542925" cy="607236"/>
        </p:xfrm>
        <a:graphic>
          <a:graphicData uri="http://schemas.openxmlformats.org/presentationml/2006/ole">
            <mc:AlternateContent xmlns:mc="http://schemas.openxmlformats.org/markup-compatibility/2006">
              <mc:Choice xmlns:v="urn:schemas-microsoft-com:vml" Requires="v">
                <p:oleObj spid="_x0000_s26754" name="公式" r:id="rId8" imgW="203112" imgH="241195" progId="Equation.3">
                  <p:embed/>
                </p:oleObj>
              </mc:Choice>
              <mc:Fallback>
                <p:oleObj name="公式" r:id="rId8" imgW="203112" imgH="241195"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166" y="4131452"/>
                        <a:ext cx="542925" cy="607236"/>
                      </a:xfrm>
                      <a:prstGeom prst="rect">
                        <a:avLst/>
                      </a:prstGeom>
                      <a:noFill/>
                      <a:ln>
                        <a:noFill/>
                      </a:ln>
                    </p:spPr>
                  </p:pic>
                </p:oleObj>
              </mc:Fallback>
            </mc:AlternateContent>
          </a:graphicData>
        </a:graphic>
      </p:graphicFrame>
      <p:sp>
        <p:nvSpPr>
          <p:cNvPr id="26635" name="Text Box 9"/>
          <p:cNvSpPr txBox="1">
            <a:spLocks noChangeArrowheads="1"/>
          </p:cNvSpPr>
          <p:nvPr/>
        </p:nvSpPr>
        <p:spPr bwMode="auto">
          <a:xfrm>
            <a:off x="1433512" y="4202264"/>
            <a:ext cx="7058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zh-CN" altLang="en-US" sz="2000" dirty="0">
                <a:latin typeface="微软雅黑" pitchFamily="34" charset="-122"/>
                <a:ea typeface="微软雅黑" pitchFamily="34" charset="-122"/>
              </a:rPr>
              <a:t>表示第</a:t>
            </a:r>
            <a:r>
              <a:rPr lang="en-US" altLang="zh-CN" sz="2000" dirty="0">
                <a:latin typeface="微软雅黑" pitchFamily="34" charset="-122"/>
                <a:ea typeface="微软雅黑" pitchFamily="34" charset="-122"/>
              </a:rPr>
              <a:t>j</a:t>
            </a:r>
            <a:r>
              <a:rPr lang="zh-CN" altLang="en-US" sz="2000" dirty="0">
                <a:latin typeface="微软雅黑" pitchFamily="34" charset="-122"/>
                <a:ea typeface="微软雅黑" pitchFamily="34" charset="-122"/>
              </a:rPr>
              <a:t>种资产收益率与第</a:t>
            </a:r>
            <a:r>
              <a:rPr lang="en-US" altLang="zh-CN" sz="2000" dirty="0">
                <a:latin typeface="微软雅黑" pitchFamily="34" charset="-122"/>
                <a:ea typeface="微软雅黑" pitchFamily="34" charset="-122"/>
              </a:rPr>
              <a:t>i</a:t>
            </a:r>
            <a:r>
              <a:rPr lang="zh-CN" altLang="en-US" sz="2000" dirty="0">
                <a:latin typeface="微软雅黑" pitchFamily="34" charset="-122"/>
                <a:ea typeface="微软雅黑" pitchFamily="34" charset="-122"/>
              </a:rPr>
              <a:t>种资产收益率的相关系数</a:t>
            </a:r>
          </a:p>
        </p:txBody>
      </p:sp>
      <p:sp>
        <p:nvSpPr>
          <p:cNvPr id="26636" name="矩形 2"/>
          <p:cNvSpPr>
            <a:spLocks noChangeArrowheads="1"/>
          </p:cNvSpPr>
          <p:nvPr/>
        </p:nvSpPr>
        <p:spPr bwMode="auto">
          <a:xfrm>
            <a:off x="997878" y="4943812"/>
            <a:ext cx="4001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dirty="0">
                <a:solidFill>
                  <a:srgbClr val="FF0000"/>
                </a:solidFill>
                <a:latin typeface="微软雅黑" pitchFamily="34" charset="-122"/>
                <a:ea typeface="微软雅黑" pitchFamily="34" charset="-122"/>
              </a:rPr>
              <a:t> </a:t>
            </a:r>
            <a:r>
              <a:rPr lang="zh-CN" altLang="en-US" sz="2000" dirty="0" smtClean="0">
                <a:solidFill>
                  <a:srgbClr val="FF0000"/>
                </a:solidFill>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组合</a:t>
            </a:r>
            <a:r>
              <a:rPr lang="zh-CN" altLang="en-US" sz="2000" dirty="0">
                <a:latin typeface="微软雅黑" pitchFamily="34" charset="-122"/>
                <a:ea typeface="微软雅黑" pitchFamily="34" charset="-122"/>
              </a:rPr>
              <a:t>投资风险与收益的关系为：</a:t>
            </a:r>
          </a:p>
        </p:txBody>
      </p:sp>
      <p:sp>
        <p:nvSpPr>
          <p:cNvPr id="26637" name="矩形 3"/>
          <p:cNvSpPr>
            <a:spLocks noChangeArrowheads="1"/>
          </p:cNvSpPr>
          <p:nvPr/>
        </p:nvSpPr>
        <p:spPr bwMode="auto">
          <a:xfrm>
            <a:off x="1185863" y="5551825"/>
            <a:ext cx="35942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dirty="0" smtClean="0">
                <a:latin typeface="微软雅黑" pitchFamily="34" charset="-122"/>
                <a:ea typeface="微软雅黑" pitchFamily="34" charset="-122"/>
              </a:rPr>
              <a:t>表示</a:t>
            </a:r>
            <a:r>
              <a:rPr lang="zh-CN" altLang="en-US" sz="2000" dirty="0">
                <a:latin typeface="微软雅黑" pitchFamily="34" charset="-122"/>
                <a:ea typeface="微软雅黑" pitchFamily="34" charset="-122"/>
              </a:rPr>
              <a:t>组合单位收益承受的风险</a:t>
            </a:r>
          </a:p>
        </p:txBody>
      </p:sp>
      <p:graphicFrame>
        <p:nvGraphicFramePr>
          <p:cNvPr id="26638" name="Object 12"/>
          <p:cNvGraphicFramePr>
            <a:graphicFrameLocks noChangeAspect="1"/>
          </p:cNvGraphicFramePr>
          <p:nvPr>
            <p:extLst>
              <p:ext uri="{D42A27DB-BD31-4B8C-83A1-F6EECF244321}">
                <p14:modId xmlns:p14="http://schemas.microsoft.com/office/powerpoint/2010/main" val="3516435828"/>
              </p:ext>
            </p:extLst>
          </p:nvPr>
        </p:nvGraphicFramePr>
        <p:xfrm>
          <a:off x="5428274" y="4738688"/>
          <a:ext cx="1550988" cy="936625"/>
        </p:xfrm>
        <a:graphic>
          <a:graphicData uri="http://schemas.openxmlformats.org/presentationml/2006/ole">
            <mc:AlternateContent xmlns:mc="http://schemas.openxmlformats.org/markup-compatibility/2006">
              <mc:Choice xmlns:v="urn:schemas-microsoft-com:vml" Requires="v">
                <p:oleObj spid="_x0000_s26755" name="公式" r:id="rId10" imgW="609600" imgH="469900" progId="Equation.3">
                  <p:embed/>
                </p:oleObj>
              </mc:Choice>
              <mc:Fallback>
                <p:oleObj name="公式" r:id="rId10" imgW="609600" imgH="4699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8274" y="4738688"/>
                        <a:ext cx="15509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9"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D675B06E-B670-4E73-8902-4C4DD26D54FA}" type="slidenum">
              <a:rPr lang="zh-CN" altLang="en-US" smtClean="0">
                <a:solidFill>
                  <a:srgbClr val="898989"/>
                </a:solidFill>
              </a:rPr>
              <a:pPr/>
              <a:t>14</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4548" y="1276350"/>
            <a:ext cx="4260102"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1"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7652"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61181" y="2342069"/>
            <a:ext cx="6813550" cy="390741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现代资产组合</a:t>
            </a:r>
            <a:r>
              <a:rPr lang="zh-CN" altLang="en-US" sz="2200" b="1" kern="0" dirty="0" smtClean="0">
                <a:solidFill>
                  <a:schemeClr val="tx2"/>
                </a:solidFill>
                <a:latin typeface="微软雅黑" panose="020B0503020204020204" pitchFamily="34" charset="-122"/>
                <a:ea typeface="微软雅黑" panose="020B0503020204020204" pitchFamily="34" charset="-122"/>
              </a:rPr>
              <a:t>理论</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ct val="150000"/>
              </a:lnSpc>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现代</a:t>
            </a:r>
            <a:r>
              <a:rPr lang="zh-CN" altLang="en-US" sz="2000" dirty="0">
                <a:latin typeface="微软雅黑" panose="020B0503020204020204" pitchFamily="34" charset="-122"/>
                <a:ea typeface="微软雅黑" panose="020B0503020204020204" pitchFamily="34" charset="-122"/>
              </a:rPr>
              <a:t>资产组合理论（</a:t>
            </a:r>
            <a:r>
              <a:rPr lang="en-US" altLang="zh-CN" sz="2000" dirty="0">
                <a:latin typeface="微软雅黑" panose="020B0503020204020204" pitchFamily="34" charset="-122"/>
                <a:ea typeface="微软雅黑" panose="020B0503020204020204" pitchFamily="34" charset="-122"/>
              </a:rPr>
              <a:t>Modern Portfolio Theory</a:t>
            </a:r>
            <a:r>
              <a:rPr lang="zh-CN" altLang="en-US" sz="2000" dirty="0">
                <a:latin typeface="微软雅黑" panose="020B0503020204020204" pitchFamily="34" charset="-122"/>
                <a:ea typeface="微软雅黑" panose="020B0503020204020204" pitchFamily="34" charset="-122"/>
              </a:rPr>
              <a:t>），也称证券投资组合理论，是针对化解投资风险的可能性而创立的资产定价理论</a:t>
            </a:r>
            <a:r>
              <a:rPr lang="zh-CN" altLang="en-US" sz="2000" dirty="0" smtClean="0">
                <a:latin typeface="微软雅黑" panose="020B0503020204020204" pitchFamily="34" charset="-122"/>
                <a:ea typeface="微软雅黑" panose="020B0503020204020204" pitchFamily="34" charset="-122"/>
              </a:rPr>
              <a:t>体系</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buClr>
                <a:srgbClr val="0070C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现代投资组合理论认为，个别风险可以通过分散投资来消除，系统风险无法通过分散投资消除，组合投资分散风险并非完全有效</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473075" y="1276350"/>
            <a:ext cx="418623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（四）金融资产的配置与组合</a:t>
            </a:r>
          </a:p>
        </p:txBody>
      </p:sp>
      <p:sp>
        <p:nvSpPr>
          <p:cNvPr id="2765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A7B2B731-2C44-4691-8096-0E424A8B0675}" type="slidenum">
              <a:rPr lang="zh-CN" altLang="en-US" smtClean="0">
                <a:solidFill>
                  <a:srgbClr val="898989"/>
                </a:solidFill>
              </a:rPr>
              <a:pPr/>
              <a:t>15</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867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647700" y="1828800"/>
            <a:ext cx="11887200" cy="50292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时间维度与风险维度的配置</a:t>
            </a:r>
          </a:p>
          <a:p>
            <a:pPr eaLnBrk="1" hangingPunct="1">
              <a:lnSpc>
                <a:spcPct val="105000"/>
              </a:lnSpc>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从</a:t>
            </a:r>
            <a:r>
              <a:rPr lang="zh-CN" altLang="en-US" sz="2000" dirty="0">
                <a:latin typeface="微软雅黑" panose="020B0503020204020204" pitchFamily="34" charset="-122"/>
                <a:ea typeface="微软雅黑" panose="020B0503020204020204" pitchFamily="34" charset="-122"/>
              </a:rPr>
              <a:t>实际操作过程看，资产在时间维度的配置很难与其在风险维度的配置截然分开</a:t>
            </a:r>
          </a:p>
          <a:p>
            <a:pPr eaLnBrk="1" hangingPunct="1">
              <a:lnSpc>
                <a:spcPct val="105000"/>
              </a:lnSpc>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举例说明：投资者</a:t>
            </a:r>
            <a:r>
              <a:rPr lang="zh-CN" altLang="en-US" sz="2000" dirty="0">
                <a:latin typeface="微软雅黑" panose="020B0503020204020204" pitchFamily="34" charset="-122"/>
                <a:ea typeface="微软雅黑" panose="020B0503020204020204" pitchFamily="34" charset="-122"/>
              </a:rPr>
              <a:t>可选择的资产如下表，可以计算出各资产的收益与风险</a:t>
            </a:r>
            <a:endParaRPr lang="en-US" altLang="zh-CN" sz="2000" dirty="0">
              <a:latin typeface="微软雅黑" panose="020B0503020204020204" pitchFamily="34" charset="-122"/>
              <a:ea typeface="微软雅黑" panose="020B0503020204020204" pitchFamily="34" charset="-122"/>
            </a:endParaRPr>
          </a:p>
          <a:p>
            <a:pPr eaLnBrk="1" hangingPunct="1">
              <a:defRPr/>
            </a:pPr>
            <a:endParaRPr lang="zh-CN" altLang="en-US" sz="2000" dirty="0">
              <a:latin typeface="微软雅黑" panose="020B0503020204020204" pitchFamily="34" charset="-122"/>
              <a:ea typeface="微软雅黑" panose="020B0503020204020204" pitchFamily="34" charset="-122"/>
            </a:endParaRPr>
          </a:p>
          <a:p>
            <a:pPr eaLnBrk="1" hangingPunct="1">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20000"/>
              </a:lnSpc>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439738" y="1114425"/>
            <a:ext cx="418623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（四）金融资产的配置与组合</a:t>
            </a:r>
          </a:p>
        </p:txBody>
      </p:sp>
      <p:graphicFrame>
        <p:nvGraphicFramePr>
          <p:cNvPr id="10" name="Group 387"/>
          <p:cNvGraphicFramePr>
            <a:graphicFrameLocks noGrp="1"/>
          </p:cNvGraphicFramePr>
          <p:nvPr/>
        </p:nvGraphicFramePr>
        <p:xfrm>
          <a:off x="1374775" y="3425825"/>
          <a:ext cx="8893175" cy="2598739"/>
        </p:xfrm>
        <a:graphic>
          <a:graphicData uri="http://schemas.openxmlformats.org/drawingml/2006/table">
            <a:tbl>
              <a:tblPr/>
              <a:tblGrid>
                <a:gridCol w="1290638">
                  <a:extLst>
                    <a:ext uri="{9D8B030D-6E8A-4147-A177-3AD203B41FA5}">
                      <a16:colId xmlns:a16="http://schemas.microsoft.com/office/drawing/2014/main" val="20000"/>
                    </a:ext>
                  </a:extLst>
                </a:gridCol>
                <a:gridCol w="260350">
                  <a:extLst>
                    <a:ext uri="{9D8B030D-6E8A-4147-A177-3AD203B41FA5}">
                      <a16:colId xmlns:a16="http://schemas.microsoft.com/office/drawing/2014/main" val="20001"/>
                    </a:ext>
                  </a:extLst>
                </a:gridCol>
                <a:gridCol w="1720850">
                  <a:extLst>
                    <a:ext uri="{9D8B030D-6E8A-4147-A177-3AD203B41FA5}">
                      <a16:colId xmlns:a16="http://schemas.microsoft.com/office/drawing/2014/main" val="20002"/>
                    </a:ext>
                  </a:extLst>
                </a:gridCol>
                <a:gridCol w="1038225">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gridCol w="1001712">
                  <a:extLst>
                    <a:ext uri="{9D8B030D-6E8A-4147-A177-3AD203B41FA5}">
                      <a16:colId xmlns:a16="http://schemas.microsoft.com/office/drawing/2014/main" val="20005"/>
                    </a:ext>
                  </a:extLst>
                </a:gridCol>
                <a:gridCol w="1104900">
                  <a:extLst>
                    <a:ext uri="{9D8B030D-6E8A-4147-A177-3AD203B41FA5}">
                      <a16:colId xmlns:a16="http://schemas.microsoft.com/office/drawing/2014/main" val="20006"/>
                    </a:ext>
                  </a:extLst>
                </a:gridCol>
                <a:gridCol w="1108075">
                  <a:extLst>
                    <a:ext uri="{9D8B030D-6E8A-4147-A177-3AD203B41FA5}">
                      <a16:colId xmlns:a16="http://schemas.microsoft.com/office/drawing/2014/main" val="20007"/>
                    </a:ext>
                  </a:extLst>
                </a:gridCol>
              </a:tblGrid>
              <a:tr h="289520">
                <a:tc rowSpan="2" gridSpan="2">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经济状况</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0070C0">
                        <a:alpha val="50000"/>
                      </a:srgbClr>
                    </a:solidFill>
                  </a:tcPr>
                </a:tc>
                <a:tc rowSpan="2" hMerge="1">
                  <a:txBody>
                    <a:bodyPr/>
                    <a:lstStyle/>
                    <a:p>
                      <a:endParaRPr lang="zh-CN" altLang="en-US"/>
                    </a:p>
                  </a:txBody>
                  <a:tcPr/>
                </a:tc>
                <a:tc rowSpan="2">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概率</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0070C0">
                        <a:alpha val="50000"/>
                      </a:srgbClr>
                    </a:solidFill>
                  </a:tcPr>
                </a:tc>
                <a:tc gridSpan="5">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不同证券的投资收益</a:t>
                      </a:r>
                      <a:r>
                        <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0070C0">
                        <a:alpha val="50000"/>
                      </a:srgb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515702">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国债</a:t>
                      </a:r>
                      <a:r>
                        <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T</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0070C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公司浮息债</a:t>
                      </a:r>
                      <a:r>
                        <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F</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0070C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股票</a:t>
                      </a:r>
                      <a:r>
                        <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A</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0070C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股票</a:t>
                      </a:r>
                      <a:r>
                        <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B</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0070C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股票</a:t>
                      </a:r>
                      <a:r>
                        <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C</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0070C0">
                        <a:alpha val="50000"/>
                      </a:srgbClr>
                    </a:solidFill>
                  </a:tcPr>
                </a:tc>
                <a:extLst>
                  <a:ext uri="{0D108BD9-81ED-4DB2-BD59-A6C34878D82A}">
                    <a16:rowId xmlns:a16="http://schemas.microsoft.com/office/drawing/2014/main" val="10001"/>
                  </a:ext>
                </a:extLst>
              </a:tr>
              <a:tr h="289520">
                <a:tc gridSpan="2">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过热</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85000"/>
                        <a:alpha val="50000"/>
                      </a:schemeClr>
                    </a:solidFill>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0.2</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4</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8</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15</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20</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18</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9520">
                <a:tc gridSpan="2">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正常</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85000"/>
                        <a:alpha val="50000"/>
                      </a:schemeClr>
                    </a:solidFill>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0.5</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4</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6</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8</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12</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11</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5917">
                <a:tc gridSpan="2">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衰退</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85000"/>
                        <a:alpha val="50000"/>
                      </a:schemeClr>
                    </a:solidFill>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0.3</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4</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4</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3</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-3</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9520">
                <a:tc rowSpan="3">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计算指标</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85000"/>
                        <a:alpha val="50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预期收益</a:t>
                      </a:r>
                      <a:r>
                        <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E</a:t>
                      </a: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a:t>
                      </a:r>
                      <a:r>
                        <a:rPr kumimoji="0" lang="en-US" altLang="zh-CN" sz="1300" b="0" i="1"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r</a:t>
                      </a: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85000"/>
                        <a:alpha val="50000"/>
                      </a:schemeClr>
                    </a:solidFill>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4</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5.8</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7.9</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9.1</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8.8</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9520">
                <a:tc vMerge="1">
                  <a:txBody>
                    <a:bodyPr/>
                    <a:lstStyle/>
                    <a:p>
                      <a:endParaRPr lang="zh-CN" altLang="en-US"/>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风险</a:t>
                      </a:r>
                      <a:r>
                        <a:rPr kumimoji="0" lang="en-US" altLang="zh-CN" sz="1300" b="0" i="1"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σ</a:t>
                      </a:r>
                      <a:endPar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85000"/>
                        <a:alpha val="50000"/>
                      </a:schemeClr>
                    </a:solidFill>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0</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sz="13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1.4</a:t>
                      </a:r>
                    </a:p>
                  </a:txBody>
                  <a:tcPr marL="68580" marR="68580" marT="0" marB="0" anchor="ctr">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sz="1300" b="0" i="0" u="none" strike="noStrike" kern="1200"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4.16</a:t>
                      </a:r>
                    </a:p>
                  </a:txBody>
                  <a:tcPr marL="68580" marR="68580" marT="0" marB="0" anchor="ctr">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sz="1300" b="0" i="0" u="none" strike="noStrike" kern="1200"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8.48</a:t>
                      </a:r>
                    </a:p>
                  </a:txBody>
                  <a:tcPr marL="0" marR="68580" marT="0" marB="0" anchor="ctr">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sz="1300" b="0" i="0" u="none" strike="noStrike" kern="1200"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6.94</a:t>
                      </a:r>
                    </a:p>
                  </a:txBody>
                  <a:tcPr marL="0" marR="68580" marT="0" marB="0" anchor="ctr">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9520">
                <a:tc vMerge="1">
                  <a:txBody>
                    <a:bodyPr/>
                    <a:lstStyle/>
                    <a:p>
                      <a:endParaRPr lang="zh-CN" altLang="en-US"/>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altLang="en-US"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收益的风险系数</a:t>
                      </a:r>
                      <a:r>
                        <a:rPr kumimoji="0" lang="en-US" altLang="zh-CN" sz="1300" b="0" i="1"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CV</a:t>
                      </a:r>
                      <a:endParaRPr kumimoji="0" lang="en-US" altLang="zh-CN" sz="13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85000"/>
                        <a:alpha val="50000"/>
                      </a:schemeClr>
                    </a:solidFill>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zh-CN" sz="13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0</a:t>
                      </a:r>
                    </a:p>
                  </a:txBody>
                  <a:tcPr marT="45700" marB="457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sz="13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0.24</a:t>
                      </a:r>
                    </a:p>
                  </a:txBody>
                  <a:tcPr marL="68580" marR="68580" marT="0" marB="0" anchor="ctr">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sz="13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0.53</a:t>
                      </a:r>
                    </a:p>
                  </a:txBody>
                  <a:tcPr marL="68580" marR="68580" marT="0" marB="0" anchor="ctr">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sz="13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0.93</a:t>
                      </a:r>
                    </a:p>
                  </a:txBody>
                  <a:tcPr marL="68580" marR="68580" marT="0" marB="0" anchor="ctr">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zh-CN" sz="13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0.79</a:t>
                      </a:r>
                    </a:p>
                  </a:txBody>
                  <a:tcPr marL="68580" marR="68580" marT="0" marB="0" anchor="ctr">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874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3FA0B070-C424-4801-86E1-3530EB095D39}" type="slidenum">
              <a:rPr lang="zh-CN" altLang="en-US" smtClean="0">
                <a:solidFill>
                  <a:srgbClr val="898989"/>
                </a:solidFill>
              </a:rPr>
              <a:pPr/>
              <a:t>16</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969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60388" y="2041525"/>
            <a:ext cx="11123612" cy="385343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金融资产的有效组合与最佳组合</a:t>
            </a:r>
          </a:p>
          <a:p>
            <a:pPr eaLnBrk="1" hangingPunct="1">
              <a:lnSpc>
                <a:spcPct val="150000"/>
              </a:lnSpc>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资产</a:t>
            </a:r>
            <a:r>
              <a:rPr lang="zh-CN" altLang="en-US" sz="2000" dirty="0">
                <a:latin typeface="微软雅黑" panose="020B0503020204020204" pitchFamily="34" charset="-122"/>
                <a:ea typeface="微软雅黑" panose="020B0503020204020204" pitchFamily="34" charset="-122"/>
              </a:rPr>
              <a:t>组合理论提出了效益边界（</a:t>
            </a:r>
            <a:r>
              <a:rPr lang="en-US" altLang="zh-CN" sz="2000" dirty="0">
                <a:latin typeface="微软雅黑" panose="020B0503020204020204" pitchFamily="34" charset="-122"/>
                <a:ea typeface="微软雅黑" panose="020B0503020204020204" pitchFamily="34" charset="-122"/>
              </a:rPr>
              <a:t>Efficient Frontier</a:t>
            </a:r>
            <a:r>
              <a:rPr lang="zh-CN" altLang="en-US" sz="2000" dirty="0">
                <a:latin typeface="微软雅黑" panose="020B0503020204020204" pitchFamily="34" charset="-122"/>
                <a:ea typeface="微软雅黑" panose="020B0503020204020204" pitchFamily="34" charset="-122"/>
              </a:rPr>
              <a:t>）的概念，它是指在相同风险度上收益最大点连成的曲线，在这条线上的组合都是有效的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同等的风险上具有最高</a:t>
            </a:r>
            <a:r>
              <a:rPr lang="zh-CN" altLang="en-US" sz="2000" dirty="0" smtClean="0">
                <a:latin typeface="微软雅黑" panose="020B0503020204020204" pitchFamily="34" charset="-122"/>
                <a:ea typeface="微软雅黑" panose="020B0503020204020204" pitchFamily="34" charset="-122"/>
              </a:rPr>
              <a:t>收益率</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buClr>
                <a:srgbClr val="0070C0"/>
              </a:buClr>
              <a:buFont typeface="Wingdings" pitchFamily="2" charset="2"/>
              <a:buChar char="n"/>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70C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金融资产</a:t>
            </a:r>
            <a:r>
              <a:rPr lang="zh-CN" altLang="en-US" sz="2000" dirty="0">
                <a:latin typeface="微软雅黑" panose="020B0503020204020204" pitchFamily="34" charset="-122"/>
                <a:ea typeface="微软雅黑" panose="020B0503020204020204" pitchFamily="34" charset="-122"/>
              </a:rPr>
              <a:t>投资组合选择，本质上是实现资产在时间维度和风险维度上的有效配置。效益边界是风险相同、收益最大，或收益相同、风险最小组合点的连线。效益边界线上的资产组合为有效</a:t>
            </a:r>
            <a:r>
              <a:rPr lang="zh-CN" altLang="en-US" sz="2000" dirty="0" smtClean="0">
                <a:latin typeface="微软雅黑" panose="020B0503020204020204" pitchFamily="34" charset="-122"/>
                <a:ea typeface="微软雅黑" panose="020B0503020204020204" pitchFamily="34" charset="-122"/>
              </a:rPr>
              <a:t>组合</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560388" y="1276350"/>
            <a:ext cx="4186237"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（四）金融资产的配置与组合</a:t>
            </a:r>
          </a:p>
        </p:txBody>
      </p:sp>
      <p:sp>
        <p:nvSpPr>
          <p:cNvPr id="29703"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BD69F17-5151-462A-B41C-4B87B285A520}" type="slidenum">
              <a:rPr lang="zh-CN" altLang="en-US" smtClean="0">
                <a:solidFill>
                  <a:srgbClr val="898989"/>
                </a:solidFill>
              </a:rPr>
              <a:pPr/>
              <a:t>17</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30725" name="Rectangle 3"/>
          <p:cNvSpPr txBox="1">
            <a:spLocks noChangeArrowheads="1"/>
          </p:cNvSpPr>
          <p:nvPr/>
        </p:nvSpPr>
        <p:spPr bwMode="auto">
          <a:xfrm>
            <a:off x="427038" y="2147888"/>
            <a:ext cx="6186487" cy="380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342900" indent="-342900" eaLnBrk="1" hangingPunct="1">
              <a:lnSpc>
                <a:spcPct val="150000"/>
              </a:lnSpc>
              <a:spcBef>
                <a:spcPts val="1000"/>
              </a:spcBef>
              <a:buClr>
                <a:srgbClr val="0070C0"/>
              </a:buClr>
              <a:buFont typeface="Wingdings" pitchFamily="2" charset="2"/>
              <a:buChar char="n"/>
            </a:pPr>
            <a:r>
              <a:rPr lang="zh-CN" altLang="en-US" sz="2000" dirty="0">
                <a:latin typeface="微软雅黑" pitchFamily="34" charset="-122"/>
                <a:ea typeface="微软雅黑" pitchFamily="34" charset="-122"/>
              </a:rPr>
              <a:t>线段</a:t>
            </a:r>
            <a:r>
              <a:rPr lang="en-US" altLang="zh-CN" sz="2000" dirty="0">
                <a:latin typeface="微软雅黑" pitchFamily="34" charset="-122"/>
                <a:ea typeface="微软雅黑" pitchFamily="34" charset="-122"/>
              </a:rPr>
              <a:t>ADB</a:t>
            </a:r>
            <a:r>
              <a:rPr lang="zh-CN" altLang="en-US" sz="2000" dirty="0">
                <a:latin typeface="微软雅黑" pitchFamily="34" charset="-122"/>
                <a:ea typeface="微软雅黑" pitchFamily="34" charset="-122"/>
              </a:rPr>
              <a:t>就是效益边界线段，其他点上的资产组合都是无效组合。如在</a:t>
            </a:r>
            <a:r>
              <a:rPr lang="en-US" altLang="zh-CN" sz="2000" dirty="0">
                <a:latin typeface="微软雅黑" pitchFamily="34" charset="-122"/>
                <a:ea typeface="微软雅黑" pitchFamily="34" charset="-122"/>
              </a:rPr>
              <a:t>C</a:t>
            </a:r>
            <a:r>
              <a:rPr lang="zh-CN" altLang="en-US" sz="2000" dirty="0">
                <a:latin typeface="微软雅黑" pitchFamily="34" charset="-122"/>
                <a:ea typeface="微软雅黑" pitchFamily="34" charset="-122"/>
              </a:rPr>
              <a:t>点处组合，风险与</a:t>
            </a:r>
            <a:r>
              <a:rPr lang="en-US" altLang="zh-CN" sz="2000" dirty="0">
                <a:latin typeface="微软雅黑" pitchFamily="34" charset="-122"/>
                <a:ea typeface="微软雅黑" pitchFamily="34" charset="-122"/>
              </a:rPr>
              <a:t>B</a:t>
            </a:r>
            <a:r>
              <a:rPr lang="zh-CN" altLang="en-US" sz="2000" dirty="0">
                <a:latin typeface="微软雅黑" pitchFamily="34" charset="-122"/>
                <a:ea typeface="微软雅黑" pitchFamily="34" charset="-122"/>
              </a:rPr>
              <a:t>点相同，但收益小于</a:t>
            </a:r>
            <a:r>
              <a:rPr lang="en-US" altLang="zh-CN" sz="2000" dirty="0">
                <a:latin typeface="微软雅黑" pitchFamily="34" charset="-122"/>
                <a:ea typeface="微软雅黑" pitchFamily="34" charset="-122"/>
              </a:rPr>
              <a:t>B</a:t>
            </a:r>
            <a:r>
              <a:rPr lang="zh-CN" altLang="en-US" sz="2000" dirty="0">
                <a:latin typeface="微软雅黑" pitchFamily="34" charset="-122"/>
                <a:ea typeface="微软雅黑" pitchFamily="34" charset="-122"/>
              </a:rPr>
              <a:t>点组合的收益；</a:t>
            </a:r>
            <a:r>
              <a:rPr lang="en-US" altLang="zh-CN" sz="2000" dirty="0">
                <a:latin typeface="微软雅黑" pitchFamily="34" charset="-122"/>
                <a:ea typeface="微软雅黑" pitchFamily="34" charset="-122"/>
              </a:rPr>
              <a:t>C</a:t>
            </a:r>
            <a:r>
              <a:rPr lang="zh-CN" altLang="en-US" sz="2000" dirty="0">
                <a:latin typeface="微软雅黑" pitchFamily="34" charset="-122"/>
                <a:ea typeface="微软雅黑" pitchFamily="34" charset="-122"/>
              </a:rPr>
              <a:t>点组合的收益与</a:t>
            </a:r>
            <a:r>
              <a:rPr lang="en-US" altLang="zh-CN" sz="2000" dirty="0">
                <a:latin typeface="微软雅黑" pitchFamily="34" charset="-122"/>
                <a:ea typeface="微软雅黑" pitchFamily="34" charset="-122"/>
              </a:rPr>
              <a:t>D</a:t>
            </a:r>
            <a:r>
              <a:rPr lang="zh-CN" altLang="en-US" sz="2000" dirty="0">
                <a:latin typeface="微软雅黑" pitchFamily="34" charset="-122"/>
                <a:ea typeface="微软雅黑" pitchFamily="34" charset="-122"/>
              </a:rPr>
              <a:t>点相同，但风险大于</a:t>
            </a:r>
            <a:r>
              <a:rPr lang="en-US" altLang="zh-CN" sz="2000" dirty="0">
                <a:latin typeface="微软雅黑" pitchFamily="34" charset="-122"/>
                <a:ea typeface="微软雅黑" pitchFamily="34" charset="-122"/>
              </a:rPr>
              <a:t>D</a:t>
            </a:r>
            <a:r>
              <a:rPr lang="zh-CN" altLang="en-US" sz="2000" dirty="0">
                <a:latin typeface="微软雅黑" pitchFamily="34" charset="-122"/>
                <a:ea typeface="微软雅黑" pitchFamily="34" charset="-122"/>
              </a:rPr>
              <a:t>点处资产组合的风险，因此是一种无效组合 </a:t>
            </a:r>
            <a:endParaRPr lang="en-US" altLang="zh-CN" sz="2000" dirty="0">
              <a:latin typeface="微软雅黑" pitchFamily="34" charset="-122"/>
              <a:ea typeface="微软雅黑" pitchFamily="34" charset="-122"/>
            </a:endParaRPr>
          </a:p>
          <a:p>
            <a:pPr eaLnBrk="1" hangingPunct="1">
              <a:lnSpc>
                <a:spcPct val="150000"/>
              </a:lnSpc>
              <a:spcBef>
                <a:spcPts val="1000"/>
              </a:spcBef>
              <a:buFont typeface="Arial" charset="0"/>
              <a:buChar char="•"/>
            </a:pPr>
            <a:endParaRPr lang="zh-CN" altLang="en-US" sz="2000" dirty="0">
              <a:latin typeface="微软雅黑" pitchFamily="34" charset="-122"/>
              <a:ea typeface="微软雅黑" pitchFamily="34" charset="-122"/>
            </a:endParaRPr>
          </a:p>
          <a:p>
            <a:pPr eaLnBrk="1" hangingPunct="1">
              <a:lnSpc>
                <a:spcPct val="150000"/>
              </a:lnSpc>
              <a:spcBef>
                <a:spcPts val="1000"/>
              </a:spcBef>
              <a:buFont typeface="Arial" charset="0"/>
              <a:buChar char="•"/>
            </a:pPr>
            <a:endParaRPr lang="en-US" altLang="zh-CN" sz="2000" dirty="0">
              <a:latin typeface="微软雅黑" pitchFamily="34" charset="-122"/>
              <a:ea typeface="微软雅黑" pitchFamily="34" charset="-122"/>
            </a:endParaRPr>
          </a:p>
          <a:p>
            <a:pPr eaLnBrk="1" hangingPunct="1">
              <a:lnSpc>
                <a:spcPct val="150000"/>
              </a:lnSpc>
              <a:spcBef>
                <a:spcPts val="1000"/>
              </a:spcBef>
              <a:buFont typeface="Wingdings" pitchFamily="2" charset="2"/>
              <a:buNone/>
            </a:pPr>
            <a:endParaRPr lang="zh-CN" altLang="en-US" sz="2000" dirty="0">
              <a:latin typeface="微软雅黑" pitchFamily="34" charset="-122"/>
              <a:ea typeface="微软雅黑" pitchFamily="34" charset="-122"/>
            </a:endParaRPr>
          </a:p>
        </p:txBody>
      </p:sp>
      <p:sp>
        <p:nvSpPr>
          <p:cNvPr id="2" name="矩形 1"/>
          <p:cNvSpPr/>
          <p:nvPr/>
        </p:nvSpPr>
        <p:spPr>
          <a:xfrm>
            <a:off x="560388" y="1263650"/>
            <a:ext cx="418623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（四）金融资产的配置与组合</a:t>
            </a:r>
          </a:p>
        </p:txBody>
      </p:sp>
      <p:pic>
        <p:nvPicPr>
          <p:cNvPr id="3072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3525" y="2147888"/>
            <a:ext cx="5387975"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B1B4E854-C079-4E62-A2A8-79F1ECBD9B78}" type="slidenum">
              <a:rPr lang="zh-CN" altLang="en-US" smtClean="0">
                <a:solidFill>
                  <a:srgbClr val="898989"/>
                </a:solidFill>
              </a:rPr>
              <a:pPr/>
              <a:t>18</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3174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3174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4800" b="1">
                <a:solidFill>
                  <a:srgbClr val="FFFFFF"/>
                </a:solidFill>
                <a:latin typeface="微软雅黑" pitchFamily="34" charset="-122"/>
                <a:ea typeface="微软雅黑" pitchFamily="34" charset="-122"/>
              </a:rPr>
              <a:t>金融资产的价格</a:t>
            </a:r>
          </a:p>
        </p:txBody>
      </p:sp>
      <p:sp>
        <p:nvSpPr>
          <p:cNvPr id="31749"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en-US" altLang="zh-CN" sz="6600" b="1">
                <a:solidFill>
                  <a:srgbClr val="FFFFFF"/>
                </a:solidFill>
                <a:latin typeface="微软雅黑" pitchFamily="34" charset="-122"/>
                <a:ea typeface="微软雅黑" pitchFamily="34" charset="-122"/>
              </a:rPr>
              <a:t>Part 02</a:t>
            </a:r>
            <a:endParaRPr lang="zh-CN" altLang="en-US" sz="6600" b="1">
              <a:solidFill>
                <a:srgbClr val="FFFFFF"/>
              </a:solidFill>
              <a:latin typeface="微软雅黑" pitchFamily="34" charset="-122"/>
              <a:ea typeface="微软雅黑" pitchFamily="34" charset="-122"/>
            </a:endParaRPr>
          </a:p>
        </p:txBody>
      </p:sp>
      <p:sp>
        <p:nvSpPr>
          <p:cNvPr id="31750"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4290E2D-1F8F-4770-9F38-4F11543F5EA9}" type="slidenum">
              <a:rPr lang="zh-CN" altLang="en-US" smtClean="0">
                <a:solidFill>
                  <a:srgbClr val="898989"/>
                </a:solidFill>
              </a:rPr>
              <a:pPr/>
              <a:t>19</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grpSp>
        <p:nvGrpSpPr>
          <p:cNvPr id="15363" name="组合 14"/>
          <p:cNvGrpSpPr>
            <a:grpSpLocks/>
          </p:cNvGrpSpPr>
          <p:nvPr/>
        </p:nvGrpSpPr>
        <p:grpSpPr bwMode="auto">
          <a:xfrm>
            <a:off x="5254625" y="1978025"/>
            <a:ext cx="4105275" cy="611188"/>
            <a:chOff x="-315225" y="174812"/>
            <a:chExt cx="4103906" cy="611357"/>
          </a:xfrm>
        </p:grpSpPr>
        <p:sp>
          <p:nvSpPr>
            <p:cNvPr id="15367" name="矩形 12"/>
            <p:cNvSpPr>
              <a:spLocks noChangeArrowheads="1"/>
            </p:cNvSpPr>
            <p:nvPr/>
          </p:nvSpPr>
          <p:spPr bwMode="auto">
            <a:xfrm>
              <a:off x="-315225" y="174812"/>
              <a:ext cx="1422484"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r>
                <a:rPr lang="en-US" altLang="zh-CN" sz="2800" b="1" dirty="0">
                  <a:solidFill>
                    <a:srgbClr val="FFFFFF"/>
                  </a:solidFill>
                  <a:latin typeface="微软雅黑" pitchFamily="34" charset="-122"/>
                  <a:ea typeface="微软雅黑" pitchFamily="34" charset="-122"/>
                </a:rPr>
                <a:t> </a:t>
              </a:r>
              <a:r>
                <a:rPr lang="zh-CN" altLang="en-US" sz="2800" b="1" dirty="0" smtClean="0">
                  <a:solidFill>
                    <a:srgbClr val="FFFFFF"/>
                  </a:solidFill>
                  <a:latin typeface="微软雅黑" pitchFamily="34" charset="-122"/>
                  <a:ea typeface="微软雅黑" pitchFamily="34" charset="-122"/>
                </a:rPr>
                <a:t>第五讲</a:t>
              </a:r>
              <a:endParaRPr lang="zh-CN" altLang="en-US" sz="2800" b="1" dirty="0">
                <a:solidFill>
                  <a:srgbClr val="FFFFFF"/>
                </a:solidFill>
                <a:latin typeface="微软雅黑" pitchFamily="34" charset="-122"/>
                <a:ea typeface="微软雅黑" pitchFamily="34" charset="-122"/>
              </a:endParaRPr>
            </a:p>
          </p:txBody>
        </p:sp>
        <p:sp>
          <p:nvSpPr>
            <p:cNvPr id="15368" name="文本框 13"/>
            <p:cNvSpPr txBox="1">
              <a:spLocks noChangeArrowheads="1"/>
            </p:cNvSpPr>
            <p:nvPr/>
          </p:nvSpPr>
          <p:spPr bwMode="auto">
            <a:xfrm>
              <a:off x="1107260" y="200927"/>
              <a:ext cx="2681421" cy="5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800" b="1">
                  <a:solidFill>
                    <a:srgbClr val="404040"/>
                  </a:solidFill>
                  <a:latin typeface="微软雅黑" pitchFamily="34" charset="-122"/>
                  <a:ea typeface="微软雅黑" pitchFamily="34" charset="-122"/>
                </a:rPr>
                <a:t>金融资产</a:t>
              </a:r>
            </a:p>
          </p:txBody>
        </p:sp>
      </p:grpSp>
      <p:sp>
        <p:nvSpPr>
          <p:cNvPr id="15364" name="文本框 15"/>
          <p:cNvSpPr txBox="1">
            <a:spLocks noChangeArrowheads="1"/>
          </p:cNvSpPr>
          <p:nvPr/>
        </p:nvSpPr>
        <p:spPr bwMode="auto">
          <a:xfrm>
            <a:off x="4843463" y="3429000"/>
            <a:ext cx="564038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3500"/>
              </a:lnSpc>
              <a:spcBef>
                <a:spcPts val="1000"/>
              </a:spcBef>
              <a:buFont typeface="Wingdings" pitchFamily="2" charset="2"/>
              <a:buChar char="Ø"/>
            </a:pPr>
            <a:r>
              <a:rPr lang="zh-CN" altLang="en-US" sz="2400" b="1" dirty="0">
                <a:latin typeface="微软雅黑" pitchFamily="34" charset="-122"/>
                <a:ea typeface="微软雅黑" pitchFamily="34" charset="-122"/>
              </a:rPr>
              <a:t> 金融工具与金融资产 </a:t>
            </a:r>
            <a:endParaRPr lang="en-US" altLang="zh-CN" sz="2400" b="1" dirty="0">
              <a:latin typeface="微软雅黑" pitchFamily="34" charset="-122"/>
              <a:ea typeface="微软雅黑" pitchFamily="34" charset="-122"/>
            </a:endParaRPr>
          </a:p>
          <a:p>
            <a:pPr eaLnBrk="1" hangingPunct="1">
              <a:lnSpc>
                <a:spcPts val="3500"/>
              </a:lnSpc>
              <a:spcBef>
                <a:spcPts val="1000"/>
              </a:spcBef>
              <a:buFont typeface="Wingdings" pitchFamily="2" charset="2"/>
              <a:buChar char="Ø"/>
            </a:pPr>
            <a:r>
              <a:rPr lang="zh-CN" altLang="en-US" sz="2400" b="1" dirty="0">
                <a:latin typeface="微软雅黑" pitchFamily="34" charset="-122"/>
                <a:ea typeface="微软雅黑" pitchFamily="34" charset="-122"/>
              </a:rPr>
              <a:t> 金融资产的价格 </a:t>
            </a:r>
            <a:endParaRPr lang="en-US" altLang="zh-CN" sz="2400" b="1" dirty="0">
              <a:latin typeface="微软雅黑" pitchFamily="34" charset="-122"/>
              <a:ea typeface="微软雅黑" pitchFamily="34" charset="-122"/>
            </a:endParaRPr>
          </a:p>
          <a:p>
            <a:pPr eaLnBrk="1" hangingPunct="1">
              <a:lnSpc>
                <a:spcPts val="3500"/>
              </a:lnSpc>
              <a:spcBef>
                <a:spcPts val="1000"/>
              </a:spcBef>
              <a:buFont typeface="Wingdings" pitchFamily="2" charset="2"/>
              <a:buChar char="Ø"/>
            </a:pPr>
            <a:r>
              <a:rPr lang="zh-CN" altLang="en-US" sz="2400" b="1" dirty="0">
                <a:latin typeface="微软雅黑" pitchFamily="34" charset="-122"/>
                <a:ea typeface="微软雅黑" pitchFamily="34" charset="-122"/>
              </a:rPr>
              <a:t> 金融资产定价 </a:t>
            </a:r>
            <a:endParaRPr lang="en-US" altLang="zh-CN" sz="2400" b="1" dirty="0">
              <a:latin typeface="微软雅黑" pitchFamily="34" charset="-122"/>
              <a:ea typeface="微软雅黑" pitchFamily="34" charset="-122"/>
            </a:endParaRPr>
          </a:p>
          <a:p>
            <a:pPr eaLnBrk="1" hangingPunct="1">
              <a:lnSpc>
                <a:spcPts val="3500"/>
              </a:lnSpc>
              <a:spcBef>
                <a:spcPts val="1000"/>
              </a:spcBef>
              <a:buFont typeface="Wingdings" pitchFamily="2" charset="2"/>
              <a:buChar char="Ø"/>
            </a:pPr>
            <a:r>
              <a:rPr lang="zh-CN" altLang="en-US" sz="2400" b="1" dirty="0">
                <a:latin typeface="微软雅黑" pitchFamily="34" charset="-122"/>
                <a:ea typeface="微软雅黑" pitchFamily="34" charset="-122"/>
              </a:rPr>
              <a:t> 金融资产价格与利率、汇率的关系 </a:t>
            </a:r>
          </a:p>
        </p:txBody>
      </p:sp>
      <p:cxnSp>
        <p:nvCxnSpPr>
          <p:cNvPr id="15365" name="直接连接符 22"/>
          <p:cNvCxnSpPr>
            <a:cxnSpLocks noChangeShapeType="1"/>
          </p:cNvCxnSpPr>
          <p:nvPr/>
        </p:nvCxnSpPr>
        <p:spPr bwMode="auto">
          <a:xfrm>
            <a:off x="5570538" y="2651125"/>
            <a:ext cx="4186237"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15366"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9B693354-E68C-49C3-9493-96180802A998}" type="slidenum">
              <a:rPr lang="zh-CN" altLang="en-US" smtClean="0">
                <a:solidFill>
                  <a:srgbClr val="898989"/>
                </a:solidFill>
              </a:rPr>
              <a:pPr/>
              <a:t>2</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277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二、金融资产的价格</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355600" y="1139825"/>
            <a:ext cx="3878263"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（一）金融资产的价格类型</a:t>
            </a:r>
          </a:p>
        </p:txBody>
      </p:sp>
      <p:sp>
        <p:nvSpPr>
          <p:cNvPr id="10" name="Rectangle 3"/>
          <p:cNvSpPr txBox="1">
            <a:spLocks noChangeArrowheads="1"/>
          </p:cNvSpPr>
          <p:nvPr/>
        </p:nvSpPr>
        <p:spPr>
          <a:xfrm>
            <a:off x="677356" y="1955260"/>
            <a:ext cx="10840193" cy="385215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20000"/>
              </a:lnSpc>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票面价格、发行价格与市场价格</a:t>
            </a:r>
          </a:p>
          <a:p>
            <a:pPr eaLnBrk="1" hangingPunct="1">
              <a:lnSpc>
                <a:spcPct val="120000"/>
              </a:lnSpc>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票面</a:t>
            </a:r>
            <a:r>
              <a:rPr lang="zh-CN" altLang="en-US" sz="2000" dirty="0">
                <a:latin typeface="微软雅黑" panose="020B0503020204020204" pitchFamily="34" charset="-122"/>
                <a:ea typeface="微软雅黑" panose="020B0503020204020204" pitchFamily="34" charset="-122"/>
              </a:rPr>
              <a:t>价格（</a:t>
            </a:r>
            <a:r>
              <a:rPr lang="en-US" altLang="zh-CN" sz="2000" dirty="0">
                <a:latin typeface="微软雅黑" panose="020B0503020204020204" pitchFamily="34" charset="-122"/>
                <a:ea typeface="微软雅黑" panose="020B0503020204020204" pitchFamily="34" charset="-122"/>
              </a:rPr>
              <a:t>Nominal Price</a:t>
            </a:r>
            <a:r>
              <a:rPr lang="zh-CN" altLang="en-US" sz="2000" dirty="0">
                <a:latin typeface="微软雅黑" panose="020B0503020204020204" pitchFamily="34" charset="-122"/>
                <a:ea typeface="微软雅黑" panose="020B0503020204020204" pitchFamily="34" charset="-122"/>
              </a:rPr>
              <a:t>）是有价证券的面值，发行时规定的账面单位</a:t>
            </a:r>
            <a:r>
              <a:rPr lang="zh-CN" altLang="en-US" sz="2000" dirty="0" smtClean="0">
                <a:latin typeface="微软雅黑" panose="020B0503020204020204" pitchFamily="34" charset="-122"/>
                <a:ea typeface="微软雅黑" panose="020B0503020204020204" pitchFamily="34" charset="-122"/>
              </a:rPr>
              <a:t>值</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20000"/>
              </a:lnSpc>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一般而言</a:t>
            </a:r>
            <a:r>
              <a:rPr lang="zh-CN" altLang="en-US" sz="2000" dirty="0">
                <a:latin typeface="微软雅黑" panose="020B0503020204020204" pitchFamily="34" charset="-122"/>
                <a:ea typeface="微软雅黑" panose="020B0503020204020204" pitchFamily="34" charset="-122"/>
              </a:rPr>
              <a:t>，债券以</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100</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1000</a:t>
            </a:r>
            <a:r>
              <a:rPr lang="zh-CN" altLang="en-US" sz="2000" dirty="0">
                <a:latin typeface="微软雅黑" panose="020B0503020204020204" pitchFamily="34" charset="-122"/>
                <a:ea typeface="微软雅黑" panose="020B0503020204020204" pitchFamily="34" charset="-122"/>
              </a:rPr>
              <a:t>个货币单位作为面值以</a:t>
            </a:r>
            <a:r>
              <a:rPr lang="en-US" altLang="zh-CN" sz="2000" dirty="0">
                <a:latin typeface="微软雅黑" panose="020B0503020204020204" pitchFamily="34" charset="-122"/>
                <a:ea typeface="微软雅黑" panose="020B0503020204020204" pitchFamily="34" charset="-122"/>
              </a:rPr>
              <a:t>100</a:t>
            </a:r>
            <a:r>
              <a:rPr lang="zh-CN" altLang="en-US" sz="2000" dirty="0" smtClean="0">
                <a:latin typeface="微软雅黑" panose="020B0503020204020204" pitchFamily="34" charset="-122"/>
                <a:ea typeface="微软雅黑" panose="020B0503020204020204" pitchFamily="34" charset="-122"/>
              </a:rPr>
              <a:t>为主</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20000"/>
              </a:lnSpc>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股票</a:t>
            </a:r>
            <a:r>
              <a:rPr lang="zh-CN" altLang="en-US" sz="2000" dirty="0">
                <a:latin typeface="微软雅黑" panose="020B0503020204020204" pitchFamily="34" charset="-122"/>
                <a:ea typeface="微软雅黑" panose="020B0503020204020204" pitchFamily="34" charset="-122"/>
              </a:rPr>
              <a:t>通常以</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个货币单位为面值，也有小于</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个货币单位为面值的股，有的股票甚至无</a:t>
            </a:r>
            <a:r>
              <a:rPr lang="zh-CN" altLang="en-US" sz="2000" dirty="0" smtClean="0">
                <a:latin typeface="微软雅黑" panose="020B0503020204020204" pitchFamily="34" charset="-122"/>
                <a:ea typeface="微软雅黑" panose="020B0503020204020204" pitchFamily="34" charset="-122"/>
              </a:rPr>
              <a:t>面值（股票无面额有何意义）</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20000"/>
              </a:lnSpc>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基金</a:t>
            </a:r>
            <a:r>
              <a:rPr lang="zh-CN" altLang="en-US" sz="2000" dirty="0">
                <a:latin typeface="微软雅黑" panose="020B0503020204020204" pitchFamily="34" charset="-122"/>
                <a:ea typeface="微软雅黑" panose="020B0503020204020204" pitchFamily="34" charset="-122"/>
              </a:rPr>
              <a:t>份额的面值基本都是</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个货币</a:t>
            </a:r>
            <a:r>
              <a:rPr lang="zh-CN" altLang="en-US" sz="2000" dirty="0" smtClean="0">
                <a:latin typeface="微软雅黑" panose="020B0503020204020204" pitchFamily="34" charset="-122"/>
                <a:ea typeface="微软雅黑" panose="020B0503020204020204" pitchFamily="34" charset="-122"/>
              </a:rPr>
              <a:t>单位</a:t>
            </a: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发行</a:t>
            </a:r>
            <a:r>
              <a:rPr lang="zh-CN" altLang="en-US" sz="2000" dirty="0">
                <a:latin typeface="微软雅黑" panose="020B0503020204020204" pitchFamily="34" charset="-122"/>
                <a:ea typeface="微软雅黑" panose="020B0503020204020204" pitchFamily="34" charset="-122"/>
              </a:rPr>
              <a:t>价格（</a:t>
            </a:r>
            <a:r>
              <a:rPr lang="en-US" altLang="zh-CN" sz="2000" dirty="0">
                <a:latin typeface="微软雅黑" panose="020B0503020204020204" pitchFamily="34" charset="-122"/>
                <a:ea typeface="微软雅黑" panose="020B0503020204020204" pitchFamily="34" charset="-122"/>
              </a:rPr>
              <a:t>Issue Price</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有价证券在公开发行时投资者认购的成交价格</a:t>
            </a:r>
            <a:r>
              <a:rPr lang="en-US" altLang="zh-CN" sz="2000" dirty="0">
                <a:latin typeface="微软雅黑" panose="020B0503020204020204" pitchFamily="34" charset="-122"/>
                <a:ea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20000"/>
              </a:lnSpc>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市场价格</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Market Price</a:t>
            </a:r>
            <a:r>
              <a:rPr lang="zh-CN" altLang="en-US" sz="2000" dirty="0">
                <a:latin typeface="微软雅黑" panose="020B0503020204020204" pitchFamily="34" charset="-122"/>
                <a:ea typeface="微软雅黑" panose="020B0503020204020204" pitchFamily="34" charset="-122"/>
              </a:rPr>
              <a:t>）：证券二级市场上流通交易时的</a:t>
            </a:r>
            <a:r>
              <a:rPr lang="zh-CN" altLang="en-US" sz="2000" dirty="0" smtClean="0">
                <a:latin typeface="微软雅黑" panose="020B0503020204020204" pitchFamily="34" charset="-122"/>
                <a:ea typeface="微软雅黑" panose="020B0503020204020204" pitchFamily="34" charset="-122"/>
              </a:rPr>
              <a:t>价格</a:t>
            </a:r>
            <a:endParaRPr lang="zh-CN" altLang="en-US" sz="2000" dirty="0">
              <a:latin typeface="微软雅黑" panose="020B0503020204020204" pitchFamily="34" charset="-122"/>
              <a:ea typeface="微软雅黑" panose="020B0503020204020204" pitchFamily="34" charset="-122"/>
            </a:endParaRPr>
          </a:p>
        </p:txBody>
      </p:sp>
      <p:sp>
        <p:nvSpPr>
          <p:cNvPr id="32775"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9EBEE07-6FFE-485B-9C72-4FC8D1C55930}" type="slidenum">
              <a:rPr lang="zh-CN" altLang="en-US" smtClean="0">
                <a:solidFill>
                  <a:srgbClr val="898989"/>
                </a:solidFill>
              </a:rPr>
              <a:pPr/>
              <a:t>20</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二、金融资产的价格</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436563" y="1387475"/>
            <a:ext cx="418623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（一）金融资产的价格的类型</a:t>
            </a:r>
          </a:p>
        </p:txBody>
      </p:sp>
      <p:sp>
        <p:nvSpPr>
          <p:cNvPr id="10" name="Rectangle 3"/>
          <p:cNvSpPr txBox="1">
            <a:spLocks noChangeArrowheads="1"/>
          </p:cNvSpPr>
          <p:nvPr/>
        </p:nvSpPr>
        <p:spPr>
          <a:xfrm>
            <a:off x="674688" y="2238375"/>
            <a:ext cx="4202112" cy="353012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证券市场价格衡量：价格指数</a:t>
            </a:r>
          </a:p>
          <a:p>
            <a:pPr eaLnBrk="1" hangingPunct="1">
              <a:lnSpc>
                <a:spcPct val="150000"/>
              </a:lnSpc>
              <a:buClr>
                <a:srgbClr val="00B0F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证券市场</a:t>
            </a:r>
            <a:r>
              <a:rPr lang="zh-CN" altLang="en-US" sz="2000" dirty="0">
                <a:latin typeface="微软雅黑" panose="020B0503020204020204" pitchFamily="34" charset="-122"/>
                <a:ea typeface="微软雅黑" panose="020B0503020204020204" pitchFamily="34" charset="-122"/>
              </a:rPr>
              <a:t>价格的总体变化采用指数来衡量。按照不同品种分为股票价格指数、债券价格指数、基金价格指数等。按照指数包容的样本数量划分，指数可以分为综合指数和成</a:t>
            </a:r>
            <a:r>
              <a:rPr lang="zh-CN" altLang="en-US" sz="2000" dirty="0" smtClean="0">
                <a:latin typeface="微软雅黑" panose="020B0503020204020204" pitchFamily="34" charset="-122"/>
                <a:ea typeface="微软雅黑" panose="020B0503020204020204" pitchFamily="34" charset="-122"/>
              </a:rPr>
              <a:t>分指数</a:t>
            </a:r>
            <a:endParaRPr lang="zh-CN" altLang="en-US" sz="2000" dirty="0">
              <a:latin typeface="微软雅黑" panose="020B0503020204020204" pitchFamily="34" charset="-122"/>
              <a:ea typeface="微软雅黑" panose="020B0503020204020204" pitchFamily="34" charset="-122"/>
            </a:endParaRPr>
          </a:p>
        </p:txBody>
      </p:sp>
      <p:sp>
        <p:nvSpPr>
          <p:cNvPr id="33800"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49B3EFEA-D76D-4FDE-9189-BF0E94C82E42}" type="slidenum">
              <a:rPr lang="zh-CN" altLang="en-US" smtClean="0">
                <a:solidFill>
                  <a:srgbClr val="898989"/>
                </a:solidFill>
              </a:rPr>
              <a:pPr/>
              <a:t>21</a:t>
            </a:fld>
            <a:endParaRPr lang="zh-CN" altLang="en-US" smtClean="0">
              <a:solidFill>
                <a:srgbClr val="898989"/>
              </a:solidFill>
            </a:endParaRPr>
          </a:p>
        </p:txBody>
      </p:sp>
      <p:pic>
        <p:nvPicPr>
          <p:cNvPr id="4" name="图片 3"/>
          <p:cNvPicPr>
            <a:picLocks noChangeAspect="1"/>
          </p:cNvPicPr>
          <p:nvPr/>
        </p:nvPicPr>
        <p:blipFill rotWithShape="1">
          <a:blip r:embed="rId3"/>
          <a:srcRect l="24164" t="15053" r="12685" b="4422"/>
          <a:stretch/>
        </p:blipFill>
        <p:spPr>
          <a:xfrm>
            <a:off x="5019676" y="1073150"/>
            <a:ext cx="6886574" cy="5384374"/>
          </a:xfrm>
          <a:prstGeom prst="rect">
            <a:avLst/>
          </a:prstGeom>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4819"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二、金融资产的价格</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560388" y="1114425"/>
            <a:ext cx="2955925"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（二）证券价值评估</a:t>
            </a:r>
          </a:p>
        </p:txBody>
      </p:sp>
      <p:sp>
        <p:nvSpPr>
          <p:cNvPr id="10" name="Rectangle 3"/>
          <p:cNvSpPr txBox="1">
            <a:spLocks noChangeArrowheads="1"/>
          </p:cNvSpPr>
          <p:nvPr/>
        </p:nvSpPr>
        <p:spPr>
          <a:xfrm>
            <a:off x="560387" y="1798976"/>
            <a:ext cx="11020425" cy="4290539"/>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spcBef>
                <a:spcPts val="0"/>
              </a:spcBef>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有价证券价值评估原理</a:t>
            </a:r>
          </a:p>
          <a:p>
            <a:pPr eaLnBrk="1" hangingPunct="1">
              <a:lnSpc>
                <a:spcPct val="150000"/>
              </a:lnSpc>
              <a:spcBef>
                <a:spcPts val="0"/>
              </a:spcBef>
              <a:buClr>
                <a:srgbClr val="00B0F0"/>
              </a:buClr>
              <a:buFont typeface="Wingdings" pitchFamily="2" charset="2"/>
              <a:buChar char="n"/>
              <a:defRPr/>
            </a:pPr>
            <a:r>
              <a:rPr lang="zh-CN" altLang="en-US" sz="1800" dirty="0" smtClean="0">
                <a:latin typeface="微软雅黑" panose="020B0503020204020204" pitchFamily="34" charset="-122"/>
                <a:ea typeface="微软雅黑" panose="020B0503020204020204" pitchFamily="34" charset="-122"/>
              </a:rPr>
              <a:t>计算</a:t>
            </a:r>
            <a:r>
              <a:rPr lang="zh-CN" altLang="en-US" sz="1800" dirty="0">
                <a:latin typeface="微软雅黑" panose="020B0503020204020204" pitchFamily="34" charset="-122"/>
                <a:ea typeface="微软雅黑" panose="020B0503020204020204" pitchFamily="34" charset="-122"/>
              </a:rPr>
              <a:t>证券的内在价值，一般采用</a:t>
            </a:r>
            <a:r>
              <a:rPr lang="zh-CN" altLang="en-US" sz="1800" dirty="0">
                <a:solidFill>
                  <a:srgbClr val="FF0000"/>
                </a:solidFill>
                <a:latin typeface="微软雅黑" panose="020B0503020204020204" pitchFamily="34" charset="-122"/>
                <a:ea typeface="微软雅黑" panose="020B0503020204020204" pitchFamily="34" charset="-122"/>
              </a:rPr>
              <a:t>现金流贴现法</a:t>
            </a:r>
            <a:r>
              <a:rPr lang="zh-CN" altLang="en-US" sz="1800" dirty="0">
                <a:latin typeface="微软雅黑" panose="020B0503020204020204" pitchFamily="34" charset="-122"/>
                <a:ea typeface="微软雅黑" panose="020B0503020204020204" pitchFamily="34" charset="-122"/>
              </a:rPr>
              <a:t>，即找到能够反映投资风险的贴现率，之后，对证券未来估计的现金流进行贴现 </a:t>
            </a:r>
          </a:p>
          <a:p>
            <a:pPr eaLnBrk="1" hangingPunct="1">
              <a:lnSpc>
                <a:spcPct val="150000"/>
              </a:lnSpc>
              <a:spcBef>
                <a:spcPts val="0"/>
              </a:spcBef>
              <a:buClr>
                <a:srgbClr val="00B0F0"/>
              </a:buClr>
              <a:buFont typeface="Wingdings" pitchFamily="2" charset="2"/>
              <a:buChar char="n"/>
              <a:defRPr/>
            </a:pPr>
            <a:r>
              <a:rPr lang="zh-CN" altLang="en-US" sz="1800" dirty="0" smtClean="0">
                <a:latin typeface="微软雅黑" panose="020B0503020204020204" pitchFamily="34" charset="-122"/>
                <a:ea typeface="微软雅黑" panose="020B0503020204020204" pitchFamily="34" charset="-122"/>
              </a:rPr>
              <a:t>债券的价值评估</a:t>
            </a:r>
          </a:p>
          <a:p>
            <a:pPr eaLnBrk="1" hangingPunct="1">
              <a:lnSpc>
                <a:spcPct val="150000"/>
              </a:lnSpc>
              <a:spcBef>
                <a:spcPts val="0"/>
              </a:spcBef>
              <a:buClr>
                <a:srgbClr val="00B0F0"/>
              </a:buClr>
              <a:buFont typeface="Wingdings" panose="05000000000000000000" pitchFamily="2" charset="2"/>
              <a:buChar char="Ø"/>
              <a:defRPr/>
            </a:pPr>
            <a:r>
              <a:rPr lang="zh-CN" altLang="en-US" sz="1800" dirty="0" smtClean="0">
                <a:latin typeface="微软雅黑" panose="020B0503020204020204" pitchFamily="34" charset="-122"/>
                <a:ea typeface="微软雅黑" panose="020B0503020204020204" pitchFamily="34" charset="-122"/>
              </a:rPr>
              <a:t>确定债券每期的现金流，用合适的贴现率折算为现值就可以。贴现率的往往依据债券的信用等级确定</a:t>
            </a:r>
          </a:p>
          <a:p>
            <a:pPr eaLnBrk="1" hangingPunct="1">
              <a:lnSpc>
                <a:spcPct val="150000"/>
              </a:lnSpc>
              <a:spcBef>
                <a:spcPts val="0"/>
              </a:spcBef>
              <a:buClr>
                <a:srgbClr val="00B0F0"/>
              </a:buClr>
              <a:buFont typeface="Wingdings" panose="05000000000000000000" pitchFamily="2" charset="2"/>
              <a:buChar char="p"/>
              <a:defRPr/>
            </a:pPr>
            <a:r>
              <a:rPr lang="zh-CN" altLang="en-US" sz="1800" dirty="0" smtClean="0">
                <a:latin typeface="微软雅黑" panose="020B0503020204020204" pitchFamily="34" charset="-122"/>
                <a:ea typeface="微软雅黑" panose="020B0503020204020204" pitchFamily="34" charset="-122"/>
              </a:rPr>
              <a:t>到期一次性支付本息的债券计算公式：</a:t>
            </a:r>
          </a:p>
          <a:p>
            <a:pPr eaLnBrk="1" hangingPunct="1">
              <a:lnSpc>
                <a:spcPct val="150000"/>
              </a:lnSpc>
              <a:spcBef>
                <a:spcPts val="0"/>
              </a:spcBef>
              <a:buClr>
                <a:srgbClr val="00B0F0"/>
              </a:buClr>
              <a:buFont typeface="Wingdings" panose="05000000000000000000" pitchFamily="2" charset="2"/>
              <a:buChar char="Ø"/>
              <a:defRPr/>
            </a:pPr>
            <a:endParaRPr lang="zh-CN" altLang="en-US" sz="18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F0"/>
              </a:buClr>
              <a:buFont typeface="Wingdings" panose="05000000000000000000" pitchFamily="2" charset="2"/>
              <a:buChar char="Ø"/>
              <a:defRPr/>
            </a:pPr>
            <a:endParaRPr lang="zh-CN" altLang="en-US" sz="18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F0"/>
              </a:buClr>
              <a:buFont typeface="Wingdings" panose="05000000000000000000" pitchFamily="2" charset="2"/>
              <a:buChar char="Ø"/>
              <a:defRPr/>
            </a:pPr>
            <a:r>
              <a:rPr lang="zh-CN" altLang="en-US" sz="1800" dirty="0" smtClean="0">
                <a:latin typeface="微软雅黑" panose="020B0503020204020204" pitchFamily="34" charset="-122"/>
                <a:ea typeface="微软雅黑" panose="020B0503020204020204" pitchFamily="34" charset="-122"/>
              </a:rPr>
              <a:t>其中，</a:t>
            </a:r>
            <a:r>
              <a:rPr lang="en-US" altLang="zh-CN" sz="1800" i="1" dirty="0" smtClean="0">
                <a:latin typeface="微软雅黑" panose="020B0503020204020204" pitchFamily="34" charset="-122"/>
                <a:ea typeface="微软雅黑" panose="020B0503020204020204" pitchFamily="34" charset="-122"/>
              </a:rPr>
              <a:t>PB</a:t>
            </a:r>
            <a:r>
              <a:rPr lang="zh-CN" altLang="en-US" sz="1800" dirty="0" smtClean="0">
                <a:latin typeface="微软雅黑" panose="020B0503020204020204" pitchFamily="34" charset="-122"/>
                <a:ea typeface="微软雅黑" panose="020B0503020204020204" pitchFamily="34" charset="-122"/>
              </a:rPr>
              <a:t>为债券价值，</a:t>
            </a:r>
            <a:r>
              <a:rPr lang="en-US" altLang="zh-CN" sz="1800" i="1" dirty="0" smtClean="0">
                <a:latin typeface="微软雅黑" panose="020B0503020204020204" pitchFamily="34" charset="-122"/>
                <a:ea typeface="微软雅黑" panose="020B0503020204020204" pitchFamily="34" charset="-122"/>
              </a:rPr>
              <a:t>A</a:t>
            </a:r>
            <a:r>
              <a:rPr lang="zh-CN" altLang="en-US" sz="1800" dirty="0" smtClean="0">
                <a:latin typeface="微软雅黑" panose="020B0503020204020204" pitchFamily="34" charset="-122"/>
                <a:ea typeface="微软雅黑" panose="020B0503020204020204" pitchFamily="34" charset="-122"/>
              </a:rPr>
              <a:t>为到期本利和，</a:t>
            </a:r>
            <a:r>
              <a:rPr lang="en-US" altLang="zh-CN" sz="1800" i="1" dirty="0" smtClean="0">
                <a:latin typeface="微软雅黑" panose="020B0503020204020204" pitchFamily="34" charset="-122"/>
                <a:ea typeface="微软雅黑" panose="020B0503020204020204" pitchFamily="34" charset="-122"/>
              </a:rPr>
              <a:t>r</a:t>
            </a:r>
            <a:r>
              <a:rPr lang="zh-CN" altLang="en-US" sz="1800" dirty="0" smtClean="0">
                <a:latin typeface="微软雅黑" panose="020B0503020204020204" pitchFamily="34" charset="-122"/>
                <a:ea typeface="微软雅黑" panose="020B0503020204020204" pitchFamily="34" charset="-122"/>
              </a:rPr>
              <a:t>为贴现率，</a:t>
            </a:r>
            <a:r>
              <a:rPr lang="en-US" altLang="zh-CN" sz="1800" i="1" dirty="0" smtClean="0">
                <a:latin typeface="微软雅黑" panose="020B0503020204020204" pitchFamily="34" charset="-122"/>
                <a:ea typeface="微软雅黑" panose="020B0503020204020204" pitchFamily="34" charset="-122"/>
              </a:rPr>
              <a:t>n</a:t>
            </a:r>
            <a:r>
              <a:rPr lang="zh-CN" altLang="en-US" sz="1800" dirty="0" smtClean="0">
                <a:latin typeface="微软雅黑" panose="020B0503020204020204" pitchFamily="34" charset="-122"/>
                <a:ea typeface="微软雅黑" panose="020B0503020204020204" pitchFamily="34" charset="-122"/>
              </a:rPr>
              <a:t>为债券到期前剩余期限</a:t>
            </a:r>
            <a:endParaRPr lang="zh-CN" altLang="en-US" sz="2000" dirty="0">
              <a:latin typeface="微软雅黑" panose="020B0503020204020204" pitchFamily="34" charset="-122"/>
              <a:ea typeface="微软雅黑" panose="020B0503020204020204" pitchFamily="34" charset="-122"/>
            </a:endParaRPr>
          </a:p>
        </p:txBody>
      </p:sp>
      <p:graphicFrame>
        <p:nvGraphicFramePr>
          <p:cNvPr id="34823" name="Object 5"/>
          <p:cNvGraphicFramePr>
            <a:graphicFrameLocks noChangeAspect="1"/>
          </p:cNvGraphicFramePr>
          <p:nvPr/>
        </p:nvGraphicFramePr>
        <p:xfrm>
          <a:off x="5694363" y="4359275"/>
          <a:ext cx="2351087" cy="706438"/>
        </p:xfrm>
        <a:graphic>
          <a:graphicData uri="http://schemas.openxmlformats.org/presentationml/2006/ole">
            <mc:AlternateContent xmlns:mc="http://schemas.openxmlformats.org/markup-compatibility/2006">
              <mc:Choice xmlns:v="urn:schemas-microsoft-com:vml" Requires="v">
                <p:oleObj spid="_x0000_s34853" name="公式" r:id="rId4" imgW="863225" imgH="406224" progId="Equation.3">
                  <p:embed/>
                </p:oleObj>
              </mc:Choice>
              <mc:Fallback>
                <p:oleObj name="公式" r:id="rId4" imgW="863225" imgH="406224"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363" y="4359275"/>
                        <a:ext cx="2351087" cy="70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4824"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FC8604C0-93EA-4E4E-AC4E-D7864A592D9F}" type="slidenum">
              <a:rPr lang="zh-CN" altLang="en-US" smtClean="0">
                <a:solidFill>
                  <a:srgbClr val="898989"/>
                </a:solidFill>
              </a:rPr>
              <a:pPr/>
              <a:t>22</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二、金融资产的价格</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455613" y="1113581"/>
            <a:ext cx="2954337"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（二）证券价值评估</a:t>
            </a:r>
          </a:p>
        </p:txBody>
      </p:sp>
      <p:sp>
        <p:nvSpPr>
          <p:cNvPr id="10" name="Rectangle 3"/>
          <p:cNvSpPr txBox="1">
            <a:spLocks noChangeArrowheads="1"/>
          </p:cNvSpPr>
          <p:nvPr/>
        </p:nvSpPr>
        <p:spPr>
          <a:xfrm>
            <a:off x="647937" y="1760031"/>
            <a:ext cx="10840429" cy="410574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有价证券价值评估原理</a:t>
            </a:r>
          </a:p>
          <a:p>
            <a:pPr eaLnBrk="1" hangingPunct="1">
              <a:buClr>
                <a:srgbClr val="00B0F0"/>
              </a:buClr>
              <a:buFont typeface="Wingdings" panose="05000000000000000000" pitchFamily="2" charset="2"/>
              <a:buChar char="p"/>
              <a:defRPr/>
            </a:pPr>
            <a:r>
              <a:rPr lang="zh-CN" altLang="en-US" sz="1800" dirty="0" smtClean="0">
                <a:latin typeface="微软雅黑" panose="020B0503020204020204" pitchFamily="34" charset="-122"/>
                <a:ea typeface="微软雅黑" panose="020B0503020204020204" pitchFamily="34" charset="-122"/>
              </a:rPr>
              <a:t>分期</a:t>
            </a:r>
            <a:r>
              <a:rPr lang="zh-CN" altLang="en-US" sz="1800" dirty="0">
                <a:latin typeface="微软雅黑" panose="020B0503020204020204" pitchFamily="34" charset="-122"/>
                <a:ea typeface="微软雅黑" panose="020B0503020204020204" pitchFamily="34" charset="-122"/>
              </a:rPr>
              <a:t>付息，到期一次还本的债券计算公式：</a:t>
            </a:r>
          </a:p>
          <a:p>
            <a:pPr eaLnBrk="1" hangingPunct="1">
              <a:buClr>
                <a:srgbClr val="00B0F0"/>
              </a:buClr>
              <a:buFont typeface="Wingdings" pitchFamily="2" charset="2"/>
              <a:buChar char="n"/>
              <a:defRPr/>
            </a:pPr>
            <a:endParaRPr lang="en-US" altLang="zh-CN" sz="1800" dirty="0">
              <a:latin typeface="微软雅黑" panose="020B0503020204020204" pitchFamily="34" charset="-122"/>
              <a:ea typeface="微软雅黑" panose="020B0503020204020204" pitchFamily="34" charset="-122"/>
            </a:endParaRPr>
          </a:p>
          <a:p>
            <a:pPr marL="0" indent="0" eaLnBrk="1" hangingPunct="1">
              <a:buClr>
                <a:srgbClr val="00B0F0"/>
              </a:buClr>
              <a:buNone/>
              <a:defRPr/>
            </a:pPr>
            <a:r>
              <a:rPr lang="en-US" altLang="zh-CN" sz="1800" dirty="0" smtClean="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C</a:t>
            </a:r>
            <a:r>
              <a:rPr lang="zh-CN" altLang="en-US" sz="1800" dirty="0">
                <a:latin typeface="微软雅黑" panose="020B0503020204020204" pitchFamily="34" charset="-122"/>
                <a:ea typeface="微软雅黑" panose="020B0503020204020204" pitchFamily="34" charset="-122"/>
              </a:rPr>
              <a:t>为每期支付的利息，</a:t>
            </a:r>
            <a:r>
              <a:rPr lang="en-US" altLang="zh-CN" sz="1800" dirty="0">
                <a:latin typeface="微软雅黑" panose="020B0503020204020204" pitchFamily="34" charset="-122"/>
                <a:ea typeface="微软雅黑" panose="020B0503020204020204" pitchFamily="34" charset="-122"/>
              </a:rPr>
              <a:t>M</a:t>
            </a:r>
            <a:r>
              <a:rPr lang="zh-CN" altLang="en-US" sz="1800" dirty="0">
                <a:latin typeface="微软雅黑" panose="020B0503020204020204" pitchFamily="34" charset="-122"/>
                <a:ea typeface="微软雅黑" panose="020B0503020204020204" pitchFamily="34" charset="-122"/>
              </a:rPr>
              <a:t>为债券的</a:t>
            </a:r>
            <a:r>
              <a:rPr lang="zh-CN" altLang="en-US" sz="1800" dirty="0" smtClean="0">
                <a:latin typeface="微软雅黑" panose="020B0503020204020204" pitchFamily="34" charset="-122"/>
                <a:ea typeface="微软雅黑" panose="020B0503020204020204" pitchFamily="34" charset="-122"/>
              </a:rPr>
              <a:t>面值</a:t>
            </a:r>
            <a:endParaRPr lang="en-US" altLang="zh-CN" sz="1800" dirty="0" smtClean="0">
              <a:latin typeface="微软雅黑" panose="020B0503020204020204" pitchFamily="34" charset="-122"/>
              <a:ea typeface="微软雅黑" panose="020B0503020204020204" pitchFamily="34" charset="-122"/>
            </a:endParaRPr>
          </a:p>
          <a:p>
            <a:pPr marL="0" indent="0" eaLnBrk="1" hangingPunct="1">
              <a:buClr>
                <a:srgbClr val="00B0F0"/>
              </a:buClr>
              <a:buNone/>
              <a:defRPr/>
            </a:pPr>
            <a:endParaRPr lang="zh-CN" altLang="en-US" sz="1800" dirty="0">
              <a:latin typeface="微软雅黑" panose="020B0503020204020204" pitchFamily="34" charset="-122"/>
              <a:ea typeface="微软雅黑" panose="020B0503020204020204" pitchFamily="34" charset="-122"/>
            </a:endParaRPr>
          </a:p>
          <a:p>
            <a:pPr eaLnBrk="1" hangingPunct="1">
              <a:buClr>
                <a:srgbClr val="00B0F0"/>
              </a:buClr>
              <a:buFont typeface="Wingdings" panose="05000000000000000000" pitchFamily="2" charset="2"/>
              <a:buChar char="p"/>
              <a:defRPr/>
            </a:pPr>
            <a:r>
              <a:rPr lang="zh-CN" altLang="en-US" sz="1800" dirty="0" smtClean="0">
                <a:latin typeface="微软雅黑" panose="020B0503020204020204" pitchFamily="34" charset="-122"/>
                <a:ea typeface="微软雅黑" panose="020B0503020204020204" pitchFamily="34" charset="-122"/>
              </a:rPr>
              <a:t>分期</a:t>
            </a:r>
            <a:r>
              <a:rPr lang="zh-CN" altLang="en-US" sz="1800" dirty="0">
                <a:latin typeface="微软雅黑" panose="020B0503020204020204" pitchFamily="34" charset="-122"/>
                <a:ea typeface="微软雅黑" panose="020B0503020204020204" pitchFamily="34" charset="-122"/>
              </a:rPr>
              <a:t>付息的永久性债券</a:t>
            </a:r>
            <a:r>
              <a:rPr lang="zh-CN" altLang="en-US" sz="1800" dirty="0" smtClean="0">
                <a:latin typeface="微软雅黑" panose="020B0503020204020204" pitchFamily="34" charset="-122"/>
                <a:ea typeface="微软雅黑" panose="020B0503020204020204" pitchFamily="34" charset="-122"/>
              </a:rPr>
              <a:t>：</a:t>
            </a:r>
            <a:endParaRPr lang="en-US" altLang="zh-CN" sz="1800" dirty="0" smtClean="0">
              <a:latin typeface="微软雅黑" panose="020B0503020204020204" pitchFamily="34" charset="-122"/>
              <a:ea typeface="微软雅黑" panose="020B0503020204020204" pitchFamily="34" charset="-122"/>
            </a:endParaRPr>
          </a:p>
          <a:p>
            <a:pPr eaLnBrk="1" hangingPunct="1">
              <a:buClr>
                <a:srgbClr val="00B0F0"/>
              </a:buClr>
              <a:buFont typeface="Wingdings" pitchFamily="2" charset="2"/>
              <a:buChar char="n"/>
              <a:defRPr/>
            </a:pPr>
            <a:endParaRPr lang="en-US" altLang="zh-CN" sz="1800" dirty="0">
              <a:latin typeface="微软雅黑" panose="020B0503020204020204" pitchFamily="34" charset="-122"/>
              <a:ea typeface="微软雅黑" panose="020B0503020204020204" pitchFamily="34" charset="-122"/>
            </a:endParaRPr>
          </a:p>
          <a:p>
            <a:pPr eaLnBrk="1" hangingPunct="1">
              <a:lnSpc>
                <a:spcPct val="110000"/>
              </a:lnSpc>
              <a:spcBef>
                <a:spcPct val="10000"/>
              </a:spcBef>
              <a:buClr>
                <a:srgbClr val="00B0F0"/>
              </a:buClr>
              <a:buFont typeface="Wingdings" panose="05000000000000000000" pitchFamily="2" charset="2"/>
              <a:buChar char="p"/>
              <a:defRPr/>
            </a:pPr>
            <a:r>
              <a:rPr lang="zh-CN" altLang="en-US" sz="1800" dirty="0" smtClean="0">
                <a:latin typeface="微软雅黑" panose="020B0503020204020204" pitchFamily="34" charset="-122"/>
                <a:ea typeface="微软雅黑" panose="020B0503020204020204" pitchFamily="34" charset="-122"/>
              </a:rPr>
              <a:t>优先股</a:t>
            </a:r>
            <a:r>
              <a:rPr lang="zh-CN" altLang="en-US" sz="1800" dirty="0" smtClean="0">
                <a:latin typeface="微软雅黑" panose="020B0503020204020204" pitchFamily="34" charset="-122"/>
                <a:ea typeface="微软雅黑" panose="020B0503020204020204" pitchFamily="34" charset="-122"/>
              </a:rPr>
              <a:t>的价值评估方法与永久性债券的价值评估方法相同</a:t>
            </a:r>
            <a:endParaRPr lang="zh-CN" altLang="en-US" sz="2000" dirty="0">
              <a:latin typeface="微软雅黑" panose="020B0503020204020204" pitchFamily="34" charset="-122"/>
              <a:ea typeface="微软雅黑" panose="020B0503020204020204" pitchFamily="34" charset="-122"/>
            </a:endParaRPr>
          </a:p>
        </p:txBody>
      </p:sp>
      <p:graphicFrame>
        <p:nvGraphicFramePr>
          <p:cNvPr id="35847" name="Object 6"/>
          <p:cNvGraphicFramePr>
            <a:graphicFrameLocks noChangeAspect="1"/>
          </p:cNvGraphicFramePr>
          <p:nvPr>
            <p:extLst>
              <p:ext uri="{D42A27DB-BD31-4B8C-83A1-F6EECF244321}">
                <p14:modId xmlns:p14="http://schemas.microsoft.com/office/powerpoint/2010/main" val="1007010981"/>
              </p:ext>
            </p:extLst>
          </p:nvPr>
        </p:nvGraphicFramePr>
        <p:xfrm>
          <a:off x="7610745" y="2545506"/>
          <a:ext cx="2976563" cy="768350"/>
        </p:xfrm>
        <a:graphic>
          <a:graphicData uri="http://schemas.openxmlformats.org/presentationml/2006/ole">
            <mc:AlternateContent xmlns:mc="http://schemas.openxmlformats.org/markup-compatibility/2006">
              <mc:Choice xmlns:v="urn:schemas-microsoft-com:vml" Requires="v">
                <p:oleObj spid="_x0000_s35908" name="公式" r:id="rId4" imgW="1663700" imgH="431800" progId="Equation.3">
                  <p:embed/>
                </p:oleObj>
              </mc:Choice>
              <mc:Fallback>
                <p:oleObj name="公式" r:id="rId4" imgW="16637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0745" y="2545506"/>
                        <a:ext cx="29765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8" name="Object 8"/>
          <p:cNvGraphicFramePr>
            <a:graphicFrameLocks noChangeAspect="1"/>
          </p:cNvGraphicFramePr>
          <p:nvPr>
            <p:extLst>
              <p:ext uri="{D42A27DB-BD31-4B8C-83A1-F6EECF244321}">
                <p14:modId xmlns:p14="http://schemas.microsoft.com/office/powerpoint/2010/main" val="2381261787"/>
              </p:ext>
            </p:extLst>
          </p:nvPr>
        </p:nvGraphicFramePr>
        <p:xfrm>
          <a:off x="8610600" y="3943316"/>
          <a:ext cx="1800225" cy="804863"/>
        </p:xfrm>
        <a:graphic>
          <a:graphicData uri="http://schemas.openxmlformats.org/presentationml/2006/ole">
            <mc:AlternateContent xmlns:mc="http://schemas.openxmlformats.org/markup-compatibility/2006">
              <mc:Choice xmlns:v="urn:schemas-microsoft-com:vml" Requires="v">
                <p:oleObj spid="_x0000_s35909" name="公式" r:id="rId6" imgW="507780" imgH="406224" progId="Equation.3">
                  <p:embed/>
                </p:oleObj>
              </mc:Choice>
              <mc:Fallback>
                <p:oleObj name="公式" r:id="rId6" imgW="507780" imgH="406224"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600" y="3943316"/>
                        <a:ext cx="18002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9"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D83CBB6A-E9DB-4B18-8F9E-B128871BB58E}" type="slidenum">
              <a:rPr lang="zh-CN" altLang="en-US" smtClean="0">
                <a:solidFill>
                  <a:srgbClr val="898989"/>
                </a:solidFill>
              </a:rPr>
              <a:pPr/>
              <a:t>23</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6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6867"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二、金融资产的价格</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455613" y="1182688"/>
            <a:ext cx="2954337"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（二）证券价值评估</a:t>
            </a:r>
          </a:p>
        </p:txBody>
      </p:sp>
      <p:sp>
        <p:nvSpPr>
          <p:cNvPr id="10" name="Rectangle 3"/>
          <p:cNvSpPr txBox="1">
            <a:spLocks noChangeArrowheads="1"/>
          </p:cNvSpPr>
          <p:nvPr/>
        </p:nvSpPr>
        <p:spPr>
          <a:xfrm>
            <a:off x="455613" y="1963738"/>
            <a:ext cx="10848975" cy="410632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有价证券价值评估原理</a:t>
            </a:r>
          </a:p>
          <a:p>
            <a:pPr eaLnBrk="1" hangingPunct="1">
              <a:buClr>
                <a:srgbClr val="0070C0"/>
              </a:buClr>
              <a:buFont typeface="Wingdings" pitchFamily="2" charset="2"/>
              <a:buChar char="n"/>
              <a:defRPr/>
            </a:pPr>
            <a:r>
              <a:rPr lang="zh-CN" altLang="en-US" sz="1800" dirty="0" smtClean="0">
                <a:latin typeface="微软雅黑" panose="020B0503020204020204" pitchFamily="34" charset="-122"/>
                <a:ea typeface="微软雅黑" panose="020B0503020204020204" pitchFamily="34" charset="-122"/>
              </a:rPr>
              <a:t>普通股</a:t>
            </a:r>
            <a:r>
              <a:rPr lang="zh-CN" altLang="en-US" sz="1800" dirty="0" smtClean="0">
                <a:latin typeface="微软雅黑" panose="020B0503020204020204" pitchFamily="34" charset="-122"/>
                <a:ea typeface="微软雅黑" panose="020B0503020204020204" pitchFamily="34" charset="-122"/>
              </a:rPr>
              <a:t>价格：评估</a:t>
            </a:r>
            <a:r>
              <a:rPr lang="zh-CN" altLang="en-US" sz="1800" dirty="0">
                <a:latin typeface="微软雅黑" panose="020B0503020204020204" pitchFamily="34" charset="-122"/>
                <a:ea typeface="微软雅黑" panose="020B0503020204020204" pitchFamily="34" charset="-122"/>
              </a:rPr>
              <a:t>方法是将股票的未来预期收益全部折算为现值，用</a:t>
            </a:r>
            <a:r>
              <a:rPr lang="en-US" altLang="zh-CN" sz="1800" dirty="0">
                <a:latin typeface="微软雅黑" panose="020B0503020204020204" pitchFamily="34" charset="-122"/>
                <a:ea typeface="微软雅黑" panose="020B0503020204020204" pitchFamily="34" charset="-122"/>
              </a:rPr>
              <a:t>Ps</a:t>
            </a:r>
            <a:r>
              <a:rPr lang="zh-CN" altLang="en-US" sz="1800" dirty="0">
                <a:latin typeface="微软雅黑" panose="020B0503020204020204" pitchFamily="34" charset="-122"/>
                <a:ea typeface="微软雅黑" panose="020B0503020204020204" pitchFamily="34" charset="-122"/>
              </a:rPr>
              <a:t>表示，预期收益用</a:t>
            </a:r>
            <a:r>
              <a:rPr lang="en-US" altLang="zh-CN" sz="1800" dirty="0">
                <a:latin typeface="微软雅黑" panose="020B0503020204020204" pitchFamily="34" charset="-122"/>
                <a:ea typeface="微软雅黑" panose="020B0503020204020204" pitchFamily="34" charset="-122"/>
              </a:rPr>
              <a:t>Dt</a:t>
            </a:r>
            <a:r>
              <a:rPr lang="zh-CN" altLang="en-US" sz="1800" dirty="0">
                <a:latin typeface="微软雅黑" panose="020B0503020204020204" pitchFamily="34" charset="-122"/>
                <a:ea typeface="微软雅黑" panose="020B0503020204020204" pitchFamily="34" charset="-122"/>
              </a:rPr>
              <a:t>表示，</a:t>
            </a:r>
            <a:r>
              <a:rPr lang="en-US" altLang="zh-CN" sz="1800" dirty="0">
                <a:latin typeface="微软雅黑" panose="020B0503020204020204" pitchFamily="34" charset="-122"/>
                <a:ea typeface="微软雅黑" panose="020B0503020204020204" pitchFamily="34" charset="-122"/>
              </a:rPr>
              <a:t>t</a:t>
            </a:r>
            <a:r>
              <a:rPr lang="zh-CN" altLang="en-US" sz="1800" dirty="0">
                <a:latin typeface="微软雅黑" panose="020B0503020204020204" pitchFamily="34" charset="-122"/>
                <a:ea typeface="微软雅黑" panose="020B0503020204020204" pitchFamily="34" charset="-122"/>
              </a:rPr>
              <a:t>为未来各分红期，贴现率为</a:t>
            </a:r>
            <a:r>
              <a:rPr lang="en-US" altLang="zh-CN" sz="1800" dirty="0">
                <a:latin typeface="微软雅黑" panose="020B0503020204020204" pitchFamily="34" charset="-122"/>
                <a:ea typeface="微软雅黑" panose="020B0503020204020204" pitchFamily="34" charset="-122"/>
              </a:rPr>
              <a:t>r</a:t>
            </a:r>
            <a:r>
              <a:rPr lang="zh-CN" altLang="en-US" sz="1800" dirty="0">
                <a:latin typeface="微软雅黑" panose="020B0503020204020204" pitchFamily="34" charset="-122"/>
                <a:ea typeface="微软雅黑" panose="020B0503020204020204" pitchFamily="34" charset="-122"/>
              </a:rPr>
              <a:t>。计算公式为</a:t>
            </a:r>
            <a:r>
              <a:rPr lang="zh-CN" altLang="en-US" sz="1800" dirty="0" smtClean="0">
                <a:latin typeface="微软雅黑" panose="020B0503020204020204" pitchFamily="34" charset="-122"/>
                <a:ea typeface="微软雅黑" panose="020B0503020204020204" pitchFamily="34" charset="-122"/>
              </a:rPr>
              <a:t>：</a:t>
            </a:r>
            <a:endParaRPr lang="en-US" altLang="zh-CN" sz="1800" dirty="0" smtClean="0">
              <a:latin typeface="微软雅黑" panose="020B0503020204020204" pitchFamily="34" charset="-122"/>
              <a:ea typeface="微软雅黑" panose="020B0503020204020204" pitchFamily="34" charset="-122"/>
            </a:endParaRPr>
          </a:p>
          <a:p>
            <a:pPr eaLnBrk="1" hangingPunct="1">
              <a:buClr>
                <a:srgbClr val="0070C0"/>
              </a:buClr>
              <a:buFont typeface="Wingdings" pitchFamily="2" charset="2"/>
              <a:buChar char="n"/>
              <a:defRPr/>
            </a:pPr>
            <a:endParaRPr lang="en-US" altLang="zh-CN" sz="1800" dirty="0">
              <a:latin typeface="微软雅黑" panose="020B0503020204020204" pitchFamily="34" charset="-122"/>
              <a:ea typeface="微软雅黑" panose="020B0503020204020204" pitchFamily="34" charset="-122"/>
            </a:endParaRPr>
          </a:p>
          <a:p>
            <a:pPr eaLnBrk="1" hangingPunct="1">
              <a:buClr>
                <a:srgbClr val="0070C0"/>
              </a:buClr>
              <a:buFont typeface="Wingdings" pitchFamily="2" charset="2"/>
              <a:buChar char="n"/>
              <a:defRPr/>
            </a:pPr>
            <a:endParaRPr lang="en-US" altLang="zh-CN" sz="1800" dirty="0" smtClean="0">
              <a:latin typeface="微软雅黑" panose="020B0503020204020204" pitchFamily="34" charset="-122"/>
              <a:ea typeface="微软雅黑" panose="020B0503020204020204" pitchFamily="34" charset="-122"/>
            </a:endParaRPr>
          </a:p>
          <a:p>
            <a:pPr eaLnBrk="1" hangingPunct="1">
              <a:buClr>
                <a:srgbClr val="0070C0"/>
              </a:buClr>
              <a:buFont typeface="Wingdings" panose="05000000000000000000" pitchFamily="2" charset="2"/>
              <a:buChar char="p"/>
              <a:defRPr/>
            </a:pPr>
            <a:r>
              <a:rPr lang="zh-CN" altLang="en-US" sz="1800" dirty="0" smtClean="0">
                <a:latin typeface="微软雅黑" panose="020B0503020204020204" pitchFamily="34" charset="-122"/>
                <a:ea typeface="微软雅黑" panose="020B0503020204020204" pitchFamily="34" charset="-122"/>
              </a:rPr>
              <a:t>公式</a:t>
            </a:r>
            <a:r>
              <a:rPr lang="zh-CN" altLang="en-US" sz="1800" dirty="0">
                <a:latin typeface="微软雅黑" panose="020B0503020204020204" pitchFamily="34" charset="-122"/>
                <a:ea typeface="微软雅黑" panose="020B0503020204020204" pitchFamily="34" charset="-122"/>
              </a:rPr>
              <a:t>中的预期收益</a:t>
            </a:r>
            <a:r>
              <a:rPr lang="en-US" altLang="zh-CN" sz="1800" dirty="0">
                <a:latin typeface="微软雅黑" panose="020B0503020204020204" pitchFamily="34" charset="-122"/>
                <a:ea typeface="微软雅黑" panose="020B0503020204020204" pitchFamily="34" charset="-122"/>
              </a:rPr>
              <a:t>D</a:t>
            </a:r>
            <a:r>
              <a:rPr lang="zh-CN" altLang="en-US" sz="1800" dirty="0">
                <a:latin typeface="微软雅黑" panose="020B0503020204020204" pitchFamily="34" charset="-122"/>
                <a:ea typeface="微软雅黑" panose="020B0503020204020204" pitchFamily="34" charset="-122"/>
              </a:rPr>
              <a:t>假定是没有大的变化的，如果分红是呈等比上升的趋势，预期增长率为</a:t>
            </a:r>
            <a:r>
              <a:rPr lang="en-US" altLang="zh-CN" sz="1800" dirty="0">
                <a:latin typeface="微软雅黑" panose="020B0503020204020204" pitchFamily="34" charset="-122"/>
                <a:ea typeface="微软雅黑" panose="020B0503020204020204" pitchFamily="34" charset="-122"/>
              </a:rPr>
              <a:t>g</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D</a:t>
            </a:r>
            <a:r>
              <a:rPr lang="en-US" altLang="zh-CN" sz="1200" dirty="0">
                <a:latin typeface="微软雅黑" panose="020B0503020204020204" pitchFamily="34" charset="-122"/>
                <a:ea typeface="微软雅黑" panose="020B0503020204020204" pitchFamily="34" charset="-122"/>
              </a:rPr>
              <a:t>0</a:t>
            </a:r>
            <a:r>
              <a:rPr lang="zh-CN" altLang="en-US" sz="1800" dirty="0">
                <a:latin typeface="微软雅黑" panose="020B0503020204020204" pitchFamily="34" charset="-122"/>
                <a:ea typeface="微软雅黑" panose="020B0503020204020204" pitchFamily="34" charset="-122"/>
              </a:rPr>
              <a:t>为基期的每股收益，那么，报告期</a:t>
            </a:r>
            <a:r>
              <a:rPr lang="en-US" altLang="zh-CN" sz="1800" dirty="0">
                <a:latin typeface="微软雅黑" panose="020B0503020204020204" pitchFamily="34" charset="-122"/>
                <a:ea typeface="微软雅黑" panose="020B0503020204020204" pitchFamily="34" charset="-122"/>
              </a:rPr>
              <a:t>t</a:t>
            </a:r>
            <a:r>
              <a:rPr lang="zh-CN" altLang="en-US" sz="1800" dirty="0">
                <a:latin typeface="微软雅黑" panose="020B0503020204020204" pitchFamily="34" charset="-122"/>
                <a:ea typeface="微软雅黑" panose="020B0503020204020204" pitchFamily="34" charset="-122"/>
              </a:rPr>
              <a:t>的股票价值应该是：</a:t>
            </a:r>
            <a:endParaRPr lang="en-US" altLang="zh-CN" sz="1800" dirty="0">
              <a:latin typeface="微软雅黑" panose="020B0503020204020204" pitchFamily="34" charset="-122"/>
              <a:ea typeface="微软雅黑" panose="020B0503020204020204" pitchFamily="34" charset="-122"/>
            </a:endParaRPr>
          </a:p>
          <a:p>
            <a:pPr eaLnBrk="1" hangingPunct="1">
              <a:defRPr/>
            </a:pPr>
            <a:endParaRPr lang="zh-CN" altLang="en-US" sz="1800" dirty="0" smtClean="0">
              <a:latin typeface="微软雅黑" panose="020B0503020204020204" pitchFamily="34" charset="-122"/>
              <a:ea typeface="微软雅黑" panose="020B0503020204020204" pitchFamily="34" charset="-122"/>
            </a:endParaRPr>
          </a:p>
          <a:p>
            <a:pPr eaLnBrk="1" hangingPunct="1">
              <a:lnSpc>
                <a:spcPct val="120000"/>
              </a:lnSpc>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graphicFrame>
        <p:nvGraphicFramePr>
          <p:cNvPr id="36871" name="Object 19"/>
          <p:cNvGraphicFramePr>
            <a:graphicFrameLocks noChangeAspect="1"/>
          </p:cNvGraphicFramePr>
          <p:nvPr/>
        </p:nvGraphicFramePr>
        <p:xfrm>
          <a:off x="6530975" y="2749550"/>
          <a:ext cx="2352675" cy="849313"/>
        </p:xfrm>
        <a:graphic>
          <a:graphicData uri="http://schemas.openxmlformats.org/presentationml/2006/ole">
            <mc:AlternateContent xmlns:mc="http://schemas.openxmlformats.org/markup-compatibility/2006">
              <mc:Choice xmlns:v="urn:schemas-microsoft-com:vml" Requires="v">
                <p:oleObj spid="_x0000_s36965" name="公式" r:id="rId4" imgW="1016000" imgH="431800" progId="Equation.3">
                  <p:embed/>
                </p:oleObj>
              </mc:Choice>
              <mc:Fallback>
                <p:oleObj name="公式" r:id="rId4" imgW="1016000" imgH="431800" progId="Equation.3">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975" y="2749550"/>
                        <a:ext cx="2352675"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2" name="Object 16"/>
          <p:cNvGraphicFramePr>
            <a:graphicFrameLocks noChangeAspect="1"/>
          </p:cNvGraphicFramePr>
          <p:nvPr>
            <p:extLst>
              <p:ext uri="{D42A27DB-BD31-4B8C-83A1-F6EECF244321}">
                <p14:modId xmlns:p14="http://schemas.microsoft.com/office/powerpoint/2010/main" val="1387043874"/>
              </p:ext>
            </p:extLst>
          </p:nvPr>
        </p:nvGraphicFramePr>
        <p:xfrm>
          <a:off x="4759325" y="4703526"/>
          <a:ext cx="2520950" cy="950913"/>
        </p:xfrm>
        <a:graphic>
          <a:graphicData uri="http://schemas.openxmlformats.org/presentationml/2006/ole">
            <mc:AlternateContent xmlns:mc="http://schemas.openxmlformats.org/markup-compatibility/2006">
              <mc:Choice xmlns:v="urn:schemas-microsoft-com:vml" Requires="v">
                <p:oleObj spid="_x0000_s36966" name="公式" r:id="rId6" imgW="1205977" imgH="444307" progId="Equation.3">
                  <p:embed/>
                </p:oleObj>
              </mc:Choice>
              <mc:Fallback>
                <p:oleObj name="公式" r:id="rId6" imgW="1205977" imgH="444307"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9325" y="4703526"/>
                        <a:ext cx="252095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3" name="Object 7"/>
          <p:cNvGraphicFramePr>
            <a:graphicFrameLocks noChangeAspect="1"/>
          </p:cNvGraphicFramePr>
          <p:nvPr>
            <p:extLst>
              <p:ext uri="{D42A27DB-BD31-4B8C-83A1-F6EECF244321}">
                <p14:modId xmlns:p14="http://schemas.microsoft.com/office/powerpoint/2010/main" val="1250973173"/>
              </p:ext>
            </p:extLst>
          </p:nvPr>
        </p:nvGraphicFramePr>
        <p:xfrm>
          <a:off x="8048997" y="4743282"/>
          <a:ext cx="2232025" cy="935037"/>
        </p:xfrm>
        <a:graphic>
          <a:graphicData uri="http://schemas.openxmlformats.org/presentationml/2006/ole">
            <mc:AlternateContent xmlns:mc="http://schemas.openxmlformats.org/markup-compatibility/2006">
              <mc:Choice xmlns:v="urn:schemas-microsoft-com:vml" Requires="v">
                <p:oleObj spid="_x0000_s36967" name="公式" r:id="rId8" imgW="1066800" imgH="431800" progId="Equation.3">
                  <p:embed/>
                </p:oleObj>
              </mc:Choice>
              <mc:Fallback>
                <p:oleObj name="公式" r:id="rId8" imgW="1066800" imgH="4318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8997" y="4743282"/>
                        <a:ext cx="2232025" cy="93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874"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7B84A641-0E0B-4288-82FE-715A3EA24A61}" type="slidenum">
              <a:rPr lang="zh-CN" altLang="en-US" smtClean="0">
                <a:solidFill>
                  <a:srgbClr val="898989"/>
                </a:solidFill>
              </a:rPr>
              <a:pPr/>
              <a:t>24</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891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二、金融资产的价格</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436563" y="1192213"/>
            <a:ext cx="2954337"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（二）证券价值评估</a:t>
            </a:r>
          </a:p>
        </p:txBody>
      </p:sp>
      <p:sp>
        <p:nvSpPr>
          <p:cNvPr id="10" name="Rectangle 3"/>
          <p:cNvSpPr txBox="1">
            <a:spLocks noChangeArrowheads="1"/>
          </p:cNvSpPr>
          <p:nvPr/>
        </p:nvSpPr>
        <p:spPr>
          <a:xfrm>
            <a:off x="768349" y="4329112"/>
            <a:ext cx="10785475" cy="217963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市净</a:t>
            </a:r>
            <a:r>
              <a:rPr lang="zh-CN" altLang="en-US" sz="2200" b="1" kern="0" dirty="0" smtClean="0">
                <a:solidFill>
                  <a:schemeClr val="tx2"/>
                </a:solidFill>
                <a:latin typeface="微软雅黑" panose="020B0503020204020204" pitchFamily="34" charset="-122"/>
                <a:ea typeface="微软雅黑" panose="020B0503020204020204" pitchFamily="34" charset="-122"/>
              </a:rPr>
              <a:t>率</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市</a:t>
            </a:r>
            <a:r>
              <a:rPr lang="zh-CN" altLang="en-US" sz="2000" dirty="0">
                <a:latin typeface="微软雅黑" panose="020B0503020204020204" pitchFamily="34" charset="-122"/>
                <a:ea typeface="微软雅黑" panose="020B0503020204020204" pitchFamily="34" charset="-122"/>
              </a:rPr>
              <a:t>净率（</a:t>
            </a:r>
            <a:r>
              <a:rPr lang="en-US" altLang="zh-CN" sz="2000" dirty="0">
                <a:latin typeface="微软雅黑" panose="020B0503020204020204" pitchFamily="34" charset="-122"/>
                <a:ea typeface="微软雅黑" panose="020B0503020204020204" pitchFamily="34" charset="-122"/>
              </a:rPr>
              <a:t>Price-Net Assets Ratio</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PNAR</a:t>
            </a:r>
            <a:r>
              <a:rPr lang="zh-CN" altLang="en-US" sz="2000" dirty="0">
                <a:latin typeface="微软雅黑" panose="020B0503020204020204" pitchFamily="34" charset="-122"/>
                <a:ea typeface="微软雅黑" panose="020B0503020204020204" pitchFamily="34" charset="-122"/>
              </a:rPr>
              <a:t>）：市价与每股净资产之间的比值，比值越低意味着风险越低。公式为：</a:t>
            </a:r>
          </a:p>
          <a:p>
            <a:pPr marL="0" indent="0" eaLnBrk="1" hangingPunct="1">
              <a:lnSpc>
                <a:spcPct val="130000"/>
              </a:lnSpc>
              <a:buClr>
                <a:srgbClr val="0070C0"/>
              </a:buClr>
              <a:buNone/>
              <a:defRPr/>
            </a:pPr>
            <a:r>
              <a:rPr lang="zh-CN" altLang="en-US" sz="2000" dirty="0" smtClean="0">
                <a:latin typeface="微软雅黑" panose="020B0503020204020204" pitchFamily="34" charset="-122"/>
                <a:ea typeface="微软雅黑" panose="020B0503020204020204" pitchFamily="34" charset="-122"/>
              </a:rPr>
              <a:t>                                      市</a:t>
            </a:r>
            <a:r>
              <a:rPr lang="zh-CN" altLang="en-US" sz="2000" dirty="0">
                <a:latin typeface="微软雅黑" panose="020B0503020204020204" pitchFamily="34" charset="-122"/>
                <a:ea typeface="微软雅黑" panose="020B0503020204020204" pitchFamily="34" charset="-122"/>
              </a:rPr>
              <a:t>净率</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股票市价</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每股净资产</a:t>
            </a:r>
          </a:p>
          <a:p>
            <a:pPr eaLnBrk="1" hangingPunct="1">
              <a:lnSpc>
                <a:spcPct val="130000"/>
              </a:lnSpc>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一般来说</a:t>
            </a:r>
            <a:r>
              <a:rPr lang="zh-CN" altLang="en-US" sz="2000" dirty="0">
                <a:latin typeface="微软雅黑" panose="020B0503020204020204" pitchFamily="34" charset="-122"/>
                <a:ea typeface="微软雅黑" panose="020B0503020204020204" pitchFamily="34" charset="-122"/>
              </a:rPr>
              <a:t>市净率较低的股票，投资价值较高，相反，则投资价值较低 </a:t>
            </a:r>
          </a:p>
          <a:p>
            <a:pPr marL="0" indent="0" eaLnBrk="1" hangingPunct="1">
              <a:defRPr/>
            </a:pPr>
            <a:endParaRPr lang="en-US" altLang="zh-CN" sz="2000" b="1" dirty="0" smtClean="0">
              <a:latin typeface="微软雅黑" panose="020B0503020204020204" pitchFamily="34" charset="-122"/>
              <a:ea typeface="微软雅黑" panose="020B0503020204020204" pitchFamily="34" charset="-122"/>
            </a:endParaRPr>
          </a:p>
          <a:p>
            <a:pPr marL="0" indent="0" eaLnBrk="1" hangingPunct="1">
              <a:defRPr/>
            </a:pPr>
            <a:endParaRPr lang="en-US" altLang="zh-CN" sz="2000" b="1" dirty="0">
              <a:latin typeface="微软雅黑" panose="020B0503020204020204" pitchFamily="34" charset="-122"/>
              <a:ea typeface="微软雅黑" panose="020B0503020204020204" pitchFamily="34" charset="-122"/>
            </a:endParaRPr>
          </a:p>
          <a:p>
            <a:pPr eaLnBrk="1" hangingPunct="1">
              <a:lnSpc>
                <a:spcPct val="120000"/>
              </a:lnSpc>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
        <p:nvSpPr>
          <p:cNvPr id="38919"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059D45A8-E36B-48AE-B6E4-862DF62B0C4B}" type="slidenum">
              <a:rPr lang="zh-CN" altLang="en-US" smtClean="0">
                <a:solidFill>
                  <a:srgbClr val="898989"/>
                </a:solidFill>
              </a:rPr>
              <a:pPr/>
              <a:t>25</a:t>
            </a:fld>
            <a:endParaRPr lang="zh-CN" altLang="en-US" smtClean="0">
              <a:solidFill>
                <a:srgbClr val="898989"/>
              </a:solidFill>
            </a:endParaRPr>
          </a:p>
        </p:txBody>
      </p:sp>
      <p:sp>
        <p:nvSpPr>
          <p:cNvPr id="9" name="Rectangle 3"/>
          <p:cNvSpPr txBox="1">
            <a:spLocks noChangeArrowheads="1"/>
          </p:cNvSpPr>
          <p:nvPr/>
        </p:nvSpPr>
        <p:spPr>
          <a:xfrm>
            <a:off x="768350" y="1800225"/>
            <a:ext cx="10915650" cy="231616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None/>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市盈率</a:t>
            </a:r>
            <a:endParaRPr lang="en-US" altLang="zh-CN" sz="2200" b="1" kern="0" dirty="0">
              <a:solidFill>
                <a:schemeClr val="tx2"/>
              </a:solidFill>
              <a:latin typeface="微软雅黑" panose="020B0503020204020204" pitchFamily="34" charset="-122"/>
              <a:ea typeface="微软雅黑" panose="020B0503020204020204" pitchFamily="34" charset="-122"/>
            </a:endParaRPr>
          </a:p>
          <a:p>
            <a:pPr eaLnBrk="1" hangingPunct="1">
              <a:buClr>
                <a:srgbClr val="0070C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市盈率</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price-earning ratio</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PER</a:t>
            </a:r>
            <a:r>
              <a:rPr lang="zh-CN" altLang="en-US" sz="2000" dirty="0">
                <a:latin typeface="微软雅黑" panose="020B0503020204020204" pitchFamily="34" charset="-122"/>
                <a:ea typeface="微软雅黑" panose="020B0503020204020204" pitchFamily="34" charset="-122"/>
              </a:rPr>
              <a:t>）：亦称本益比，是股票价格除以每股盈利的比率。公式为</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eaLnBrk="1" hangingPunct="1">
              <a:buClr>
                <a:srgbClr val="0070C0"/>
              </a:buClr>
              <a:buFont typeface="Wingdings" pitchFamily="2" charset="2"/>
              <a:buChar char="n"/>
              <a:defRPr/>
            </a:pPr>
            <a:endParaRPr lang="en-US" altLang="zh-CN" sz="2000" b="1" dirty="0">
              <a:latin typeface="微软雅黑" panose="020B0503020204020204" pitchFamily="34" charset="-122"/>
              <a:ea typeface="微软雅黑" panose="020B0503020204020204" pitchFamily="34" charset="-122"/>
            </a:endParaRPr>
          </a:p>
          <a:p>
            <a:pPr eaLnBrk="1" hangingPunct="1">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一般</a:t>
            </a:r>
            <a:r>
              <a:rPr lang="zh-CN" altLang="en-US" sz="2000" dirty="0">
                <a:latin typeface="微软雅黑" panose="020B0503020204020204" pitchFamily="34" charset="-122"/>
                <a:ea typeface="微软雅黑" panose="020B0503020204020204" pitchFamily="34" charset="-122"/>
              </a:rPr>
              <a:t>情况下，一只股票市盈率越低，市价相对于股票的盈利能力越低，表明投资回收期越短，投资风险就越小，股票的投资价值就越大；反之则结论</a:t>
            </a:r>
            <a:r>
              <a:rPr lang="zh-CN" altLang="en-US" sz="2000" dirty="0" smtClean="0">
                <a:latin typeface="微软雅黑" panose="020B0503020204020204" pitchFamily="34" charset="-122"/>
                <a:ea typeface="微软雅黑" panose="020B0503020204020204" pitchFamily="34" charset="-122"/>
              </a:rPr>
              <a:t>相反</a:t>
            </a:r>
            <a:endParaRPr lang="zh-CN" altLang="en-US" sz="2000" dirty="0">
              <a:latin typeface="微软雅黑" panose="020B0503020204020204" pitchFamily="34" charset="-122"/>
              <a:ea typeface="微软雅黑" panose="020B0503020204020204" pitchFamily="34" charset="-122"/>
            </a:endParaRPr>
          </a:p>
        </p:txBody>
      </p:sp>
      <p:graphicFrame>
        <p:nvGraphicFramePr>
          <p:cNvPr id="11" name="Object 5"/>
          <p:cNvGraphicFramePr>
            <a:graphicFrameLocks noChangeAspect="1"/>
          </p:cNvGraphicFramePr>
          <p:nvPr>
            <p:extLst>
              <p:ext uri="{D42A27DB-BD31-4B8C-83A1-F6EECF244321}">
                <p14:modId xmlns:p14="http://schemas.microsoft.com/office/powerpoint/2010/main" val="4289989796"/>
              </p:ext>
            </p:extLst>
          </p:nvPr>
        </p:nvGraphicFramePr>
        <p:xfrm>
          <a:off x="3819524" y="2635211"/>
          <a:ext cx="2188221" cy="689014"/>
        </p:xfrm>
        <a:graphic>
          <a:graphicData uri="http://schemas.openxmlformats.org/presentationml/2006/ole">
            <mc:AlternateContent xmlns:mc="http://schemas.openxmlformats.org/markup-compatibility/2006">
              <mc:Choice xmlns:v="urn:schemas-microsoft-com:vml" Requires="v">
                <p:oleObj spid="_x0000_s49162" name="公式" r:id="rId4" imgW="1295400" imgH="419100" progId="Equation.3">
                  <p:embed/>
                </p:oleObj>
              </mc:Choice>
              <mc:Fallback>
                <p:oleObj name="公式" r:id="rId4" imgW="1295400" imgH="419100" progId="Equation.3">
                  <p:embed/>
                  <p:pic>
                    <p:nvPicPr>
                      <p:cNvPr id="3789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9524" y="2635211"/>
                        <a:ext cx="2188221" cy="689014"/>
                      </a:xfrm>
                      <a:prstGeom prst="rect">
                        <a:avLst/>
                      </a:prstGeom>
                      <a:noFill/>
                      <a:ln>
                        <a:noFill/>
                      </a:ln>
                      <a:extLst/>
                    </p:spPr>
                  </p:pic>
                </p:oleObj>
              </mc:Fallback>
            </mc:AlternateContent>
          </a:graphicData>
        </a:graphic>
      </p:graphicFrame>
      <p:pic>
        <p:nvPicPr>
          <p:cNvPr id="4" name="图片 3"/>
          <p:cNvPicPr>
            <a:picLocks noChangeAspect="1"/>
          </p:cNvPicPr>
          <p:nvPr/>
        </p:nvPicPr>
        <p:blipFill rotWithShape="1">
          <a:blip r:embed="rId6"/>
          <a:srcRect l="31229" t="8505" r="32818" b="70944"/>
          <a:stretch/>
        </p:blipFill>
        <p:spPr>
          <a:xfrm>
            <a:off x="3903202" y="282178"/>
            <a:ext cx="4233196" cy="1820068"/>
          </a:xfrm>
          <a:prstGeom prst="rect">
            <a:avLst/>
          </a:prstGeom>
        </p:spPr>
      </p:pic>
      <p:pic>
        <p:nvPicPr>
          <p:cNvPr id="5" name="图片 4"/>
          <p:cNvPicPr>
            <a:picLocks noChangeAspect="1"/>
          </p:cNvPicPr>
          <p:nvPr/>
        </p:nvPicPr>
        <p:blipFill rotWithShape="1">
          <a:blip r:embed="rId7"/>
          <a:srcRect l="17556" t="29149" r="51417" b="47174"/>
          <a:stretch/>
        </p:blipFill>
        <p:spPr>
          <a:xfrm>
            <a:off x="8242000" y="334367"/>
            <a:ext cx="3698151" cy="1767879"/>
          </a:xfrm>
          <a:prstGeom prst="rect">
            <a:avLst/>
          </a:prstGeom>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39938"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39939"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4800" b="1">
                <a:solidFill>
                  <a:srgbClr val="FFFFFF"/>
                </a:solidFill>
                <a:latin typeface="微软雅黑" pitchFamily="34" charset="-122"/>
                <a:ea typeface="微软雅黑" pitchFamily="34" charset="-122"/>
              </a:rPr>
              <a:t>金融资产定价</a:t>
            </a:r>
          </a:p>
        </p:txBody>
      </p:sp>
      <p:sp>
        <p:nvSpPr>
          <p:cNvPr id="39941"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en-US" altLang="zh-CN" sz="6600" b="1">
                <a:solidFill>
                  <a:srgbClr val="FFFFFF"/>
                </a:solidFill>
                <a:latin typeface="微软雅黑" pitchFamily="34" charset="-122"/>
                <a:ea typeface="微软雅黑" pitchFamily="34" charset="-122"/>
              </a:rPr>
              <a:t>Part 03</a:t>
            </a:r>
            <a:endParaRPr lang="zh-CN" altLang="en-US" sz="6600" b="1">
              <a:solidFill>
                <a:srgbClr val="FFFFFF"/>
              </a:solidFill>
              <a:latin typeface="微软雅黑" pitchFamily="34" charset="-122"/>
              <a:ea typeface="微软雅黑" pitchFamily="34" charset="-122"/>
            </a:endParaRPr>
          </a:p>
        </p:txBody>
      </p:sp>
      <p:sp>
        <p:nvSpPr>
          <p:cNvPr id="39942"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3C41B5E-7171-412C-B2DF-312B60C8CDF4}" type="slidenum">
              <a:rPr lang="zh-CN" altLang="en-US" smtClean="0">
                <a:solidFill>
                  <a:srgbClr val="898989"/>
                </a:solidFill>
              </a:rPr>
              <a:pPr/>
              <a:t>26</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096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三、金融资产定价</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355600" y="1289050"/>
            <a:ext cx="3878263"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（一）市场估值与定价原理</a:t>
            </a:r>
          </a:p>
        </p:txBody>
      </p:sp>
      <p:sp>
        <p:nvSpPr>
          <p:cNvPr id="10" name="Rectangle 3"/>
          <p:cNvSpPr txBox="1">
            <a:spLocks noChangeArrowheads="1"/>
          </p:cNvSpPr>
          <p:nvPr/>
        </p:nvSpPr>
        <p:spPr>
          <a:xfrm>
            <a:off x="561181" y="2060575"/>
            <a:ext cx="11043917" cy="385384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市场估值</a:t>
            </a:r>
          </a:p>
          <a:p>
            <a:pPr eaLnBrk="1" hangingPunct="1">
              <a:lnSpc>
                <a:spcPct val="150000"/>
              </a:lnSpc>
              <a:buClr>
                <a:srgbClr val="00B0F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市场</a:t>
            </a:r>
            <a:r>
              <a:rPr lang="zh-CN" altLang="en-US" sz="2000" dirty="0">
                <a:latin typeface="微软雅黑" panose="020B0503020204020204" pitchFamily="34" charset="-122"/>
                <a:ea typeface="微软雅黑" panose="020B0503020204020204" pitchFamily="34" charset="-122"/>
              </a:rPr>
              <a:t>本身也是一个现实的估值体系，在一个有效的市场上，价格几乎能够反映所有影响定价的信息 </a:t>
            </a:r>
          </a:p>
          <a:p>
            <a:pPr eaLnBrk="1" hangingPunct="1">
              <a:lnSpc>
                <a:spcPct val="150000"/>
              </a:lnSpc>
              <a:buClr>
                <a:srgbClr val="00B0F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有价证券</a:t>
            </a:r>
            <a:r>
              <a:rPr lang="zh-CN" altLang="en-US" sz="2000" dirty="0">
                <a:latin typeface="微软雅黑" panose="020B0503020204020204" pitchFamily="34" charset="-122"/>
                <a:ea typeface="微软雅黑" panose="020B0503020204020204" pitchFamily="34" charset="-122"/>
              </a:rPr>
              <a:t>的市场价格经常会偏离其理论价格或内在价值</a:t>
            </a:r>
          </a:p>
          <a:p>
            <a:pPr eaLnBrk="1" hangingPunct="1">
              <a:lnSpc>
                <a:spcPct val="150000"/>
              </a:lnSpc>
              <a:buClr>
                <a:srgbClr val="00B0F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由于</a:t>
            </a:r>
            <a:r>
              <a:rPr lang="zh-CN" altLang="en-US" sz="2000" dirty="0">
                <a:latin typeface="微软雅黑" panose="020B0503020204020204" pitchFamily="34" charset="-122"/>
                <a:ea typeface="微软雅黑" panose="020B0503020204020204" pitchFamily="34" charset="-122"/>
              </a:rPr>
              <a:t>存在证券市场价格与内在价值的偏离，不同证券品种之间的市场比价不合理，才使得投机者有了套利的空间。</a:t>
            </a:r>
          </a:p>
          <a:p>
            <a:pPr eaLnBrk="1" hangingPunct="1">
              <a:lnSpc>
                <a:spcPct val="150000"/>
              </a:lnSpc>
              <a:buClr>
                <a:srgbClr val="00B0F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现代</a:t>
            </a:r>
            <a:r>
              <a:rPr lang="zh-CN" altLang="en-US" sz="2000" dirty="0">
                <a:latin typeface="微软雅黑" panose="020B0503020204020204" pitchFamily="34" charset="-122"/>
                <a:ea typeface="微软雅黑" panose="020B0503020204020204" pitchFamily="34" charset="-122"/>
              </a:rPr>
              <a:t>资本市场理论正是建立在套利分析的基础之上，无套利均衡成为市场定价的基本</a:t>
            </a:r>
            <a:r>
              <a:rPr lang="zh-CN" altLang="en-US" sz="2000" dirty="0" smtClean="0">
                <a:latin typeface="微软雅黑" panose="020B0503020204020204" pitchFamily="34" charset="-122"/>
                <a:ea typeface="微软雅黑" panose="020B0503020204020204" pitchFamily="34" charset="-122"/>
              </a:rPr>
              <a:t>标尺</a:t>
            </a:r>
            <a:endParaRPr lang="en-US" altLang="zh-CN" sz="2000" b="1" dirty="0">
              <a:latin typeface="微软雅黑" panose="020B0503020204020204" pitchFamily="34" charset="-122"/>
              <a:ea typeface="微软雅黑" panose="020B0503020204020204" pitchFamily="34" charset="-122"/>
            </a:endParaRPr>
          </a:p>
          <a:p>
            <a:pPr eaLnBrk="1" hangingPunct="1">
              <a:lnSpc>
                <a:spcPct val="150000"/>
              </a:lnSpc>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
        <p:nvSpPr>
          <p:cNvPr id="4096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2D5C472E-6CDA-4AFA-B361-650E7DE8C507}" type="slidenum">
              <a:rPr lang="zh-CN" altLang="en-US" smtClean="0">
                <a:solidFill>
                  <a:srgbClr val="898989"/>
                </a:solidFill>
              </a:rPr>
              <a:pPr/>
              <a:t>27</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198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三、金融资产定价</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354013" y="1130300"/>
            <a:ext cx="3878263"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（一）市场估值与定价原理</a:t>
            </a:r>
          </a:p>
        </p:txBody>
      </p:sp>
      <p:sp>
        <p:nvSpPr>
          <p:cNvPr id="10" name="Rectangle 3"/>
          <p:cNvSpPr txBox="1">
            <a:spLocks noChangeArrowheads="1"/>
          </p:cNvSpPr>
          <p:nvPr/>
        </p:nvSpPr>
        <p:spPr>
          <a:xfrm>
            <a:off x="561180" y="1701766"/>
            <a:ext cx="8514725" cy="442666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资本市场理论的产生</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ct val="150000"/>
              </a:lnSpc>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1952</a:t>
            </a:r>
            <a:r>
              <a:rPr lang="zh-CN" altLang="en-US" sz="2000" dirty="0">
                <a:latin typeface="微软雅黑" panose="020B0503020204020204" pitchFamily="34" charset="-122"/>
                <a:ea typeface="微软雅黑" panose="020B0503020204020204" pitchFamily="34" charset="-122"/>
              </a:rPr>
              <a:t>年，马科威茨（ </a:t>
            </a:r>
            <a:r>
              <a:rPr lang="en-US" altLang="zh-CN" sz="2000" dirty="0">
                <a:latin typeface="微软雅黑" panose="020B0503020204020204" pitchFamily="34" charset="-122"/>
                <a:ea typeface="微软雅黑" panose="020B0503020204020204" pitchFamily="34" charset="-122"/>
              </a:rPr>
              <a:t>Harry M. Markowitz </a:t>
            </a:r>
            <a:r>
              <a:rPr lang="zh-CN" altLang="en-US" sz="2000" dirty="0" smtClean="0">
                <a:latin typeface="微软雅黑" panose="020B0503020204020204" pitchFamily="34" charset="-122"/>
                <a:ea typeface="微软雅黑" panose="020B0503020204020204" pitchFamily="34" charset="-122"/>
              </a:rPr>
              <a:t>）在</a:t>
            </a:r>
            <a:r>
              <a:rPr lang="zh-CN" altLang="en-US" sz="2000" dirty="0">
                <a:latin typeface="微软雅黑" panose="020B0503020204020204" pitchFamily="34" charset="-122"/>
                <a:ea typeface="微软雅黑" panose="020B0503020204020204" pitchFamily="34" charset="-122"/>
              </a:rPr>
              <a:t>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投资组合选择</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Portfolio Selection</a:t>
            </a:r>
            <a:r>
              <a:rPr lang="zh-CN" altLang="en-US"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一文中提出了均值</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方差投资组合理论，</a:t>
            </a:r>
            <a:r>
              <a:rPr lang="zh-CN" altLang="en-US" sz="2000" dirty="0" smtClean="0">
                <a:latin typeface="微软雅黑" panose="020B0503020204020204" pitchFamily="34" charset="-122"/>
                <a:ea typeface="微软雅黑" panose="020B0503020204020204" pitchFamily="34" charset="-122"/>
              </a:rPr>
              <a:t>在研究</a:t>
            </a:r>
            <a:r>
              <a:rPr lang="zh-CN" altLang="en-US" sz="2000" dirty="0">
                <a:latin typeface="微软雅黑" panose="020B0503020204020204" pitchFamily="34" charset="-122"/>
                <a:ea typeface="微软雅黑" panose="020B0503020204020204" pitchFamily="34" charset="-122"/>
              </a:rPr>
              <a:t>方法上创立了衡量效用与风险程度的指标，确定了资产组合的基本原则。马科威茨的资产组合理论被认为是现代资本市场理论诞生的</a:t>
            </a:r>
            <a:r>
              <a:rPr lang="zh-CN" altLang="en-US" sz="2000" dirty="0" smtClean="0">
                <a:latin typeface="微软雅黑" panose="020B0503020204020204" pitchFamily="34" charset="-122"/>
                <a:ea typeface="微软雅黑" panose="020B0503020204020204" pitchFamily="34" charset="-122"/>
              </a:rPr>
              <a:t>标志。</a:t>
            </a:r>
            <a:endParaRPr lang="en-US" altLang="zh-CN" sz="2000" dirty="0" smtClean="0">
              <a:latin typeface="微软雅黑" panose="020B0503020204020204" pitchFamily="34" charset="-122"/>
              <a:ea typeface="微软雅黑" panose="020B0503020204020204" pitchFamily="34" charset="-122"/>
            </a:endParaRPr>
          </a:p>
          <a:p>
            <a:pPr marL="0" indent="0" eaLnBrk="1" hangingPunct="1">
              <a:lnSpc>
                <a:spcPct val="150000"/>
              </a:lnSpc>
              <a:buFont typeface="Arial" panose="020B0604020202020204" pitchFamily="34" charset="0"/>
              <a:buNone/>
              <a:defRPr/>
            </a:pPr>
            <a:r>
              <a:rPr lang="en-US" altLang="zh-CN" sz="2000" b="1" dirty="0">
                <a:latin typeface="黑体" panose="02010609060101010101" pitchFamily="49" charset="-122"/>
                <a:ea typeface="黑体" panose="02010609060101010101" pitchFamily="49"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有效市场的分类</a:t>
            </a:r>
          </a:p>
          <a:p>
            <a:pPr eaLnBrk="1" hangingPunct="1">
              <a:lnSpc>
                <a:spcPct val="150000"/>
              </a:lnSpc>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有效</a:t>
            </a:r>
            <a:r>
              <a:rPr lang="zh-CN" altLang="en-US" sz="2000" dirty="0">
                <a:latin typeface="微软雅黑" panose="020B0503020204020204" pitchFamily="34" charset="-122"/>
                <a:ea typeface="微软雅黑" panose="020B0503020204020204" pitchFamily="34" charset="-122"/>
              </a:rPr>
              <a:t>市场假说</a:t>
            </a:r>
            <a:r>
              <a:rPr lang="en-US" altLang="zh-CN" sz="2000" dirty="0">
                <a:latin typeface="微软雅黑" panose="020B0503020204020204" pitchFamily="34" charset="-122"/>
                <a:ea typeface="微软雅黑" panose="020B0503020204020204" pitchFamily="34" charset="-122"/>
              </a:rPr>
              <a:t>(Effective </a:t>
            </a:r>
            <a:r>
              <a:rPr lang="en-US" altLang="zh-CN" sz="2000" dirty="0" smtClean="0">
                <a:latin typeface="微软雅黑" panose="020B0503020204020204" pitchFamily="34" charset="-122"/>
                <a:ea typeface="微软雅黑" panose="020B0503020204020204" pitchFamily="34" charset="-122"/>
              </a:rPr>
              <a:t>Market Hypothesis</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EMH):</a:t>
            </a:r>
            <a:r>
              <a:rPr lang="zh-CN" altLang="en-US" sz="2000" dirty="0">
                <a:latin typeface="微软雅黑" panose="020B0503020204020204" pitchFamily="34" charset="-122"/>
                <a:ea typeface="微软雅黑" panose="020B0503020204020204" pitchFamily="34" charset="-122"/>
              </a:rPr>
              <a:t>市场依据</a:t>
            </a:r>
            <a:r>
              <a:rPr lang="zh-CN" altLang="en-US" sz="2000" dirty="0" smtClean="0">
                <a:latin typeface="微软雅黑" panose="020B0503020204020204" pitchFamily="34" charset="-122"/>
                <a:ea typeface="微软雅黑" panose="020B0503020204020204" pitchFamily="34" charset="-122"/>
              </a:rPr>
              <a:t>信息迅速</a:t>
            </a:r>
            <a:r>
              <a:rPr lang="zh-CN" altLang="en-US" sz="2000" dirty="0">
                <a:latin typeface="微软雅黑" panose="020B0503020204020204" pitchFamily="34" charset="-122"/>
                <a:ea typeface="微软雅黑" panose="020B0503020204020204" pitchFamily="34" charset="-122"/>
              </a:rPr>
              <a:t>调整价格的</a:t>
            </a:r>
            <a:r>
              <a:rPr lang="zh-CN" altLang="en-US" sz="2000" dirty="0" smtClean="0">
                <a:latin typeface="微软雅黑" panose="020B0503020204020204" pitchFamily="34" charset="-122"/>
                <a:ea typeface="微软雅黑" panose="020B0503020204020204" pitchFamily="34" charset="-122"/>
              </a:rPr>
              <a:t>能力</a:t>
            </a:r>
            <a:endParaRPr lang="zh-CN" altLang="en-US" sz="2000" dirty="0">
              <a:latin typeface="微软雅黑" panose="020B0503020204020204" pitchFamily="34" charset="-122"/>
              <a:ea typeface="微软雅黑" panose="020B0503020204020204" pitchFamily="34" charset="-122"/>
            </a:endParaRPr>
          </a:p>
        </p:txBody>
      </p:sp>
      <p:pic>
        <p:nvPicPr>
          <p:cNvPr id="41991" name="Picture 7" descr="20091012174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2013" y="4029075"/>
            <a:ext cx="1258887"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8"/>
          <p:cNvSpPr>
            <a:spLocks noChangeArrowheads="1"/>
          </p:cNvSpPr>
          <p:nvPr/>
        </p:nvSpPr>
        <p:spPr bwMode="auto">
          <a:xfrm>
            <a:off x="9575800" y="5886450"/>
            <a:ext cx="1611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1600" b="1" i="1">
                <a:latin typeface="Times New Roman" pitchFamily="18" charset="0"/>
                <a:ea typeface="仿宋_GB2312" pitchFamily="49" charset="-122"/>
              </a:rPr>
              <a:t>Eugene F. Fama</a:t>
            </a:r>
          </a:p>
        </p:txBody>
      </p:sp>
      <p:pic>
        <p:nvPicPr>
          <p:cNvPr id="41993" name="Picture 4" descr="Harry M. Markowit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130300"/>
            <a:ext cx="14716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矩形 2"/>
          <p:cNvSpPr>
            <a:spLocks noChangeArrowheads="1"/>
          </p:cNvSpPr>
          <p:nvPr/>
        </p:nvSpPr>
        <p:spPr bwMode="auto">
          <a:xfrm>
            <a:off x="9386888" y="3024188"/>
            <a:ext cx="1989137"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1600" b="1" i="1">
                <a:latin typeface="Times New Roman" pitchFamily="18" charset="0"/>
                <a:ea typeface="仿宋_GB2312" pitchFamily="49" charset="-122"/>
              </a:rPr>
              <a:t>Harry M. Markowitz </a:t>
            </a:r>
            <a:endParaRPr lang="zh-CN" altLang="en-US" sz="1600" b="1" i="1">
              <a:latin typeface="Times New Roman" pitchFamily="18" charset="0"/>
              <a:ea typeface="仿宋_GB2312" pitchFamily="49" charset="-122"/>
            </a:endParaRPr>
          </a:p>
        </p:txBody>
      </p:sp>
      <p:sp>
        <p:nvSpPr>
          <p:cNvPr id="41995"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167C6B06-0534-4405-A054-55608B587A73}" type="slidenum">
              <a:rPr lang="zh-CN" altLang="en-US" smtClean="0">
                <a:solidFill>
                  <a:srgbClr val="898989"/>
                </a:solidFill>
              </a:rPr>
              <a:pPr/>
              <a:t>28</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30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三、金融资产定价</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355600" y="1131094"/>
            <a:ext cx="3878262"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（一）市场估值与定价原理</a:t>
            </a:r>
          </a:p>
        </p:txBody>
      </p:sp>
      <p:graphicFrame>
        <p:nvGraphicFramePr>
          <p:cNvPr id="12" name="Group 65"/>
          <p:cNvGraphicFramePr>
            <a:graphicFrameLocks/>
          </p:cNvGraphicFramePr>
          <p:nvPr>
            <p:extLst>
              <p:ext uri="{D42A27DB-BD31-4B8C-83A1-F6EECF244321}">
                <p14:modId xmlns:p14="http://schemas.microsoft.com/office/powerpoint/2010/main" val="691818929"/>
              </p:ext>
            </p:extLst>
          </p:nvPr>
        </p:nvGraphicFramePr>
        <p:xfrm>
          <a:off x="1575898" y="2631648"/>
          <a:ext cx="9456326" cy="3253594"/>
        </p:xfrm>
        <a:graphic>
          <a:graphicData uri="http://schemas.openxmlformats.org/drawingml/2006/table">
            <a:tbl>
              <a:tblPr/>
              <a:tblGrid>
                <a:gridCol w="3171218">
                  <a:extLst>
                    <a:ext uri="{9D8B030D-6E8A-4147-A177-3AD203B41FA5}">
                      <a16:colId xmlns:a16="http://schemas.microsoft.com/office/drawing/2014/main" val="20000"/>
                    </a:ext>
                  </a:extLst>
                </a:gridCol>
                <a:gridCol w="4698460">
                  <a:extLst>
                    <a:ext uri="{9D8B030D-6E8A-4147-A177-3AD203B41FA5}">
                      <a16:colId xmlns:a16="http://schemas.microsoft.com/office/drawing/2014/main" val="20001"/>
                    </a:ext>
                  </a:extLst>
                </a:gridCol>
                <a:gridCol w="1586648">
                  <a:extLst>
                    <a:ext uri="{9D8B030D-6E8A-4147-A177-3AD203B41FA5}">
                      <a16:colId xmlns:a16="http://schemas.microsoft.com/office/drawing/2014/main" val="20002"/>
                    </a:ext>
                  </a:extLst>
                </a:gridCol>
              </a:tblGrid>
              <a:tr h="64760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dirty="0" smtClean="0">
                          <a:ln>
                            <a:noFill/>
                          </a:ln>
                          <a:solidFill>
                            <a:srgbClr val="FF3300"/>
                          </a:solidFill>
                          <a:effectLst/>
                          <a:latin typeface="微软雅黑" panose="020B0503020204020204" pitchFamily="34" charset="-122"/>
                          <a:ea typeface="微软雅黑" panose="020B0503020204020204" pitchFamily="34" charset="-122"/>
                        </a:rPr>
                        <a:t>市场类型</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dirty="0" smtClean="0">
                          <a:ln>
                            <a:noFill/>
                          </a:ln>
                          <a:solidFill>
                            <a:srgbClr val="FF3300"/>
                          </a:solidFill>
                          <a:effectLst/>
                          <a:latin typeface="微软雅黑" panose="020B0503020204020204" pitchFamily="34" charset="-122"/>
                          <a:ea typeface="微软雅黑" panose="020B0503020204020204" pitchFamily="34" charset="-122"/>
                        </a:rPr>
                        <a:t>价格与价值</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dirty="0" smtClean="0">
                          <a:ln>
                            <a:noFill/>
                          </a:ln>
                          <a:solidFill>
                            <a:srgbClr val="FF3300"/>
                          </a:solidFill>
                          <a:effectLst/>
                          <a:latin typeface="微软雅黑" panose="020B0503020204020204" pitchFamily="34" charset="-122"/>
                          <a:ea typeface="微软雅黑" panose="020B0503020204020204" pitchFamily="34" charset="-122"/>
                        </a:rPr>
                        <a:t>获利空间</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47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弱有效市场</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600" b="1" i="1"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Weak  Efficient Market</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rPr>
                        <a:t>偏离程度大</a:t>
                      </a:r>
                    </a:p>
                    <a:p>
                      <a:pPr marL="0" marR="0" lvl="0" indent="0" algn="l" defTabSz="914400" rtl="0" eaLnBrk="1" fontAlgn="base" latinLnBrk="0" hangingPunct="1">
                        <a:lnSpc>
                          <a:spcPct val="105000"/>
                        </a:lnSpc>
                        <a:spcBef>
                          <a:spcPct val="20000"/>
                        </a:spcBef>
                        <a:spcAft>
                          <a:spcPct val="0"/>
                        </a:spcAft>
                        <a:buClr>
                          <a:schemeClr val="accent1"/>
                        </a:buClr>
                        <a:buSzTx/>
                        <a:buFont typeface="Wingdings" pitchFamily="2" charset="2"/>
                        <a:buNone/>
                        <a:tabLst/>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股价反映了全部能从市场交易数据中得到的信息</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zh-CN" altLang="en-US" sz="2000" b="1" i="0" u="none" strike="noStrike" cap="none" normalizeH="0" baseline="0" smtClean="0">
                        <a:ln>
                          <a:noFill/>
                        </a:ln>
                        <a:solidFill>
                          <a:srgbClr val="CC3300"/>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smtClean="0">
                          <a:ln>
                            <a:noFill/>
                          </a:ln>
                          <a:solidFill>
                            <a:srgbClr val="CC3300"/>
                          </a:solidFill>
                          <a:effectLst/>
                          <a:latin typeface="微软雅黑" panose="020B0503020204020204" pitchFamily="34" charset="-122"/>
                          <a:ea typeface="微软雅黑" panose="020B0503020204020204" pitchFamily="34" charset="-122"/>
                        </a:rPr>
                        <a:t>大</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875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中度有效市场</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1600" b="1" i="1"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600" b="1" i="1"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Semi-efficient Market</a:t>
                      </a:r>
                      <a:r>
                        <a:rPr kumimoji="0" lang="zh-CN" altLang="en-US" sz="1600" b="1" i="1"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rPr>
                        <a:t>偏离程度小</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股价反映了所有公开的信息</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smtClean="0">
                          <a:ln>
                            <a:noFill/>
                          </a:ln>
                          <a:solidFill>
                            <a:srgbClr val="CC3300"/>
                          </a:solidFill>
                          <a:effectLst/>
                          <a:latin typeface="微软雅黑" panose="020B0503020204020204" pitchFamily="34" charset="-122"/>
                          <a:ea typeface="微软雅黑" panose="020B0503020204020204" pitchFamily="34" charset="-122"/>
                        </a:rPr>
                        <a:t>中</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249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强有效市场</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1600" b="1" i="1"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600" b="1" i="1"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Strong Efficient Market</a:t>
                      </a:r>
                      <a:r>
                        <a:rPr kumimoji="0" lang="zh-CN" altLang="en-US" sz="1600" b="1" i="1"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rPr>
                        <a:t>基本无偏离</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股价反映了全部与公司有关的信息，包括所有公开信息及内部信息</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zh-CN" altLang="en-US" sz="2000" b="1" i="0" u="none" strike="noStrike" cap="none" normalizeH="0" baseline="0" dirty="0" smtClean="0">
                        <a:ln>
                          <a:noFill/>
                        </a:ln>
                        <a:solidFill>
                          <a:srgbClr val="CC3300"/>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dirty="0" smtClean="0">
                          <a:ln>
                            <a:noFill/>
                          </a:ln>
                          <a:solidFill>
                            <a:srgbClr val="CC3300"/>
                          </a:solidFill>
                          <a:effectLst/>
                          <a:latin typeface="微软雅黑" panose="020B0503020204020204" pitchFamily="34" charset="-122"/>
                          <a:ea typeface="微软雅黑" panose="020B0503020204020204" pitchFamily="34" charset="-122"/>
                        </a:rPr>
                        <a:t>小</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矩形 2"/>
          <p:cNvSpPr/>
          <p:nvPr/>
        </p:nvSpPr>
        <p:spPr>
          <a:xfrm>
            <a:off x="4713094" y="2001724"/>
            <a:ext cx="3043237" cy="406400"/>
          </a:xfrm>
          <a:prstGeom prst="rect">
            <a:avLst/>
          </a:prstGeom>
        </p:spPr>
        <p:txBody>
          <a:bodyPr wrap="none">
            <a:spAutoFit/>
          </a:bodyPr>
          <a:lstStyle/>
          <a:p>
            <a:pPr eaLnBrk="1" hangingPunct="1">
              <a:lnSpc>
                <a:spcPct val="85000"/>
              </a:lnSpc>
              <a:defRPr/>
            </a:pPr>
            <a:r>
              <a:rPr lang="zh-CN" altLang="en-US" sz="2400" b="1" kern="0" dirty="0">
                <a:solidFill>
                  <a:schemeClr val="tx2"/>
                </a:solidFill>
                <a:latin typeface="微软雅黑" panose="020B0503020204020204" pitchFamily="34" charset="-122"/>
                <a:ea typeface="微软雅黑" panose="020B0503020204020204" pitchFamily="34" charset="-122"/>
              </a:rPr>
              <a:t>市场类型与获利空间</a:t>
            </a:r>
          </a:p>
        </p:txBody>
      </p:sp>
      <p:sp>
        <p:nvSpPr>
          <p:cNvPr id="43037" name="灯片编号占位符 3"/>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FD1D7629-25D7-46AB-AE90-21ED6FB7ED91}" type="slidenum">
              <a:rPr lang="zh-CN" altLang="en-US" smtClean="0">
                <a:solidFill>
                  <a:srgbClr val="898989"/>
                </a:solidFill>
              </a:rPr>
              <a:pPr/>
              <a:t>29</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1638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4800" b="1">
                <a:solidFill>
                  <a:srgbClr val="FFFFFF"/>
                </a:solidFill>
                <a:latin typeface="微软雅黑" pitchFamily="34" charset="-122"/>
                <a:ea typeface="微软雅黑" pitchFamily="34" charset="-122"/>
              </a:rPr>
              <a:t>金融工具与金融资产</a:t>
            </a:r>
          </a:p>
        </p:txBody>
      </p:sp>
      <p:sp>
        <p:nvSpPr>
          <p:cNvPr id="163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en-US" altLang="zh-CN" sz="6600" b="1">
                <a:solidFill>
                  <a:srgbClr val="FFFFFF"/>
                </a:solidFill>
                <a:latin typeface="微软雅黑" pitchFamily="34" charset="-122"/>
                <a:ea typeface="微软雅黑" pitchFamily="34" charset="-122"/>
              </a:rPr>
              <a:t>Part 01</a:t>
            </a:r>
            <a:endParaRPr lang="zh-CN" altLang="en-US" sz="6600" b="1">
              <a:solidFill>
                <a:srgbClr val="FFFFFF"/>
              </a:solidFill>
              <a:latin typeface="微软雅黑" pitchFamily="34" charset="-122"/>
              <a:ea typeface="微软雅黑" pitchFamily="34" charset="-122"/>
            </a:endParaRPr>
          </a:p>
        </p:txBody>
      </p:sp>
      <p:sp>
        <p:nvSpPr>
          <p:cNvPr id="16390"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2894E75-F97F-450F-B977-97419AF9C1FF}" type="slidenum">
              <a:rPr lang="zh-CN" altLang="en-US" smtClean="0">
                <a:solidFill>
                  <a:srgbClr val="898989"/>
                </a:solidFill>
              </a:rPr>
              <a:pPr/>
              <a:t>3</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0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40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三、金融资产定价</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560388" y="1133475"/>
            <a:ext cx="357028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（二）资本资产定价模型</a:t>
            </a:r>
          </a:p>
        </p:txBody>
      </p:sp>
      <p:sp>
        <p:nvSpPr>
          <p:cNvPr id="10" name="Rectangle 3"/>
          <p:cNvSpPr txBox="1">
            <a:spLocks noChangeArrowheads="1"/>
          </p:cNvSpPr>
          <p:nvPr/>
        </p:nvSpPr>
        <p:spPr>
          <a:xfrm>
            <a:off x="560388" y="1824038"/>
            <a:ext cx="11123612" cy="449894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000"/>
              </a:lnSpc>
              <a:spcBef>
                <a:spcPts val="600"/>
              </a:spcBef>
              <a:buClr>
                <a:srgbClr val="0070C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1970</a:t>
            </a:r>
            <a:r>
              <a:rPr lang="zh-CN" altLang="en-US" sz="2000" dirty="0">
                <a:latin typeface="微软雅黑" panose="020B0503020204020204" pitchFamily="34" charset="-122"/>
                <a:ea typeface="微软雅黑" panose="020B0503020204020204" pitchFamily="34" charset="-122"/>
              </a:rPr>
              <a:t>年，威廉</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夏普</a:t>
            </a:r>
            <a:r>
              <a:rPr lang="en-US" altLang="zh-CN" sz="2000" dirty="0">
                <a:latin typeface="微软雅黑" panose="020B0503020204020204" pitchFamily="34" charset="-122"/>
                <a:ea typeface="微软雅黑" panose="020B0503020204020204" pitchFamily="34" charset="-122"/>
              </a:rPr>
              <a:t>(William Sharpe)</a:t>
            </a:r>
            <a:r>
              <a:rPr lang="zh-CN" altLang="en-US" sz="2000" dirty="0">
                <a:latin typeface="微软雅黑" panose="020B0503020204020204" pitchFamily="34" charset="-122"/>
                <a:ea typeface="微软雅黑" panose="020B0503020204020204" pitchFamily="34" charset="-122"/>
              </a:rPr>
              <a:t>在</a:t>
            </a:r>
            <a:r>
              <a:rPr lang="zh-CN" altLang="en-US" sz="2000" dirty="0" smtClean="0">
                <a:latin typeface="微软雅黑" panose="020B0503020204020204" pitchFamily="34" charset="-122"/>
                <a:ea typeface="微软雅黑" panose="020B0503020204020204" pitchFamily="34" charset="-122"/>
              </a:rPr>
              <a:t>他的</a:t>
            </a:r>
            <a:r>
              <a:rPr lang="zh-CN" altLang="en-US" sz="2000" dirty="0">
                <a:latin typeface="微软雅黑" panose="020B0503020204020204" pitchFamily="34" charset="-122"/>
                <a:ea typeface="微软雅黑" panose="020B0503020204020204" pitchFamily="34" charset="-122"/>
              </a:rPr>
              <a:t>著作</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投资组合理论与资本市场</a:t>
            </a:r>
            <a:r>
              <a:rPr lang="en-US" altLang="zh-CN"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中提</a:t>
            </a:r>
            <a:r>
              <a:rPr lang="zh-CN" altLang="en-US" sz="2000" dirty="0">
                <a:latin typeface="微软雅黑" panose="020B0503020204020204" pitchFamily="34" charset="-122"/>
                <a:ea typeface="微软雅黑" panose="020B0503020204020204" pitchFamily="34" charset="-122"/>
              </a:rPr>
              <a:t>了资本资产定价模型（</a:t>
            </a:r>
            <a:r>
              <a:rPr lang="en-US" altLang="zh-CN" sz="2000" dirty="0">
                <a:latin typeface="微软雅黑" panose="020B0503020204020204" pitchFamily="34" charset="-122"/>
                <a:ea typeface="微软雅黑" panose="020B0503020204020204" pitchFamily="34" charset="-122"/>
              </a:rPr>
              <a:t>Capital  Asset </a:t>
            </a:r>
            <a:r>
              <a:rPr lang="en-US" altLang="zh-CN" sz="2000" dirty="0" smtClean="0">
                <a:latin typeface="微软雅黑" panose="020B0503020204020204" pitchFamily="34" charset="-122"/>
                <a:ea typeface="微软雅黑" panose="020B0503020204020204" pitchFamily="34" charset="-122"/>
              </a:rPr>
              <a:t>Pricing </a:t>
            </a:r>
            <a:r>
              <a:rPr lang="en-US" altLang="zh-CN" sz="2000" dirty="0">
                <a:latin typeface="微软雅黑" panose="020B0503020204020204" pitchFamily="34" charset="-122"/>
                <a:ea typeface="微软雅黑" panose="020B0503020204020204" pitchFamily="34" charset="-122"/>
              </a:rPr>
              <a:t>Model</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CAPM</a:t>
            </a:r>
            <a:r>
              <a:rPr lang="zh-CN" altLang="en-US" sz="2000" dirty="0">
                <a:latin typeface="微软雅黑" panose="020B0503020204020204" pitchFamily="34" charset="-122"/>
                <a:ea typeface="微软雅黑" panose="020B0503020204020204" pitchFamily="34" charset="-122"/>
              </a:rPr>
              <a:t>）</a:t>
            </a:r>
          </a:p>
          <a:p>
            <a:pPr marL="0" indent="0" eaLnBrk="1" hangingPunct="1">
              <a:lnSpc>
                <a:spcPts val="3000"/>
              </a:lnSpc>
              <a:spcBef>
                <a:spcPts val="600"/>
              </a:spcBef>
              <a:buClr>
                <a:srgbClr val="0070C0"/>
              </a:buClr>
              <a:buNone/>
              <a:defRPr/>
            </a:pPr>
            <a:r>
              <a:rPr lang="en-US" altLang="zh-CN" sz="2000" b="1" dirty="0">
                <a:latin typeface="微软雅黑" panose="020B0503020204020204" pitchFamily="34" charset="-122"/>
                <a:ea typeface="微软雅黑" panose="020B0503020204020204" pitchFamily="34" charset="-122"/>
              </a:rPr>
              <a:t> 1.</a:t>
            </a:r>
            <a:r>
              <a:rPr lang="zh-CN" altLang="en-US" sz="2000" b="1" dirty="0">
                <a:latin typeface="微软雅黑" panose="020B0503020204020204" pitchFamily="34" charset="-122"/>
                <a:ea typeface="微软雅黑" panose="020B0503020204020204" pitchFamily="34" charset="-122"/>
              </a:rPr>
              <a:t>模型的假设前提</a:t>
            </a:r>
            <a:endParaRPr lang="en-US" altLang="zh-CN" sz="2000" b="1" dirty="0">
              <a:latin typeface="微软雅黑" panose="020B0503020204020204" pitchFamily="34" charset="-122"/>
              <a:ea typeface="微软雅黑" panose="020B0503020204020204" pitchFamily="34" charset="-122"/>
            </a:endParaRPr>
          </a:p>
          <a:p>
            <a:pPr eaLnBrk="1" hangingPunct="1">
              <a:lnSpc>
                <a:spcPts val="3000"/>
              </a:lnSpc>
              <a:spcBef>
                <a:spcPts val="600"/>
              </a:spcBef>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第一</a:t>
            </a:r>
            <a:r>
              <a:rPr lang="zh-CN" altLang="en-US" sz="2000" dirty="0">
                <a:latin typeface="微软雅黑" panose="020B0503020204020204" pitchFamily="34" charset="-122"/>
                <a:ea typeface="微软雅黑" panose="020B0503020204020204" pitchFamily="34" charset="-122"/>
              </a:rPr>
              <a:t>，投资者是理性的，而且严格按照马科威茨模型的规则进行多样化的投资，并将从效益边界的某处选择投资组合；</a:t>
            </a:r>
            <a:endParaRPr lang="zh-CN" altLang="zh-CN" sz="2000" dirty="0">
              <a:latin typeface="微软雅黑" panose="020B0503020204020204" pitchFamily="34" charset="-122"/>
              <a:ea typeface="微软雅黑" panose="020B0503020204020204" pitchFamily="34" charset="-122"/>
            </a:endParaRPr>
          </a:p>
          <a:p>
            <a:pPr eaLnBrk="1" hangingPunct="1">
              <a:lnSpc>
                <a:spcPts val="3000"/>
              </a:lnSpc>
              <a:spcBef>
                <a:spcPts val="600"/>
              </a:spcBef>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第二</a:t>
            </a:r>
            <a:r>
              <a:rPr lang="zh-CN" altLang="en-US" sz="2000" dirty="0">
                <a:latin typeface="微软雅黑" panose="020B0503020204020204" pitchFamily="34" charset="-122"/>
                <a:ea typeface="微软雅黑" panose="020B0503020204020204" pitchFamily="34" charset="-122"/>
              </a:rPr>
              <a:t>，资本市场是完全有效的市场，没有任何磨擦阻碍投资</a:t>
            </a:r>
            <a:endParaRPr lang="zh-CN" altLang="zh-CN" sz="2000" dirty="0">
              <a:latin typeface="微软雅黑" panose="020B0503020204020204" pitchFamily="34" charset="-122"/>
              <a:ea typeface="微软雅黑" panose="020B0503020204020204" pitchFamily="34" charset="-122"/>
            </a:endParaRPr>
          </a:p>
          <a:p>
            <a:pPr marL="0" indent="0" eaLnBrk="1" hangingPunct="1">
              <a:lnSpc>
                <a:spcPts val="3000"/>
              </a:lnSpc>
              <a:spcBef>
                <a:spcPts val="600"/>
              </a:spcBef>
              <a:buClr>
                <a:srgbClr val="0070C0"/>
              </a:buClr>
              <a:buNone/>
              <a:defRPr/>
            </a:pPr>
            <a:r>
              <a:rPr lang="en-US" altLang="zh-CN" sz="2000" b="1" dirty="0" smtClean="0">
                <a:latin typeface="微软雅黑" panose="020B0503020204020204" pitchFamily="34" charset="-122"/>
                <a:ea typeface="微软雅黑" panose="020B0503020204020204" pitchFamily="34" charset="-122"/>
              </a:rPr>
              <a:t>2</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资本资产定价模型</a:t>
            </a:r>
          </a:p>
          <a:p>
            <a:pPr eaLnBrk="1" hangingPunct="1">
              <a:lnSpc>
                <a:spcPts val="3000"/>
              </a:lnSpc>
              <a:spcBef>
                <a:spcPts val="600"/>
              </a:spcBef>
              <a:buClr>
                <a:srgbClr val="0070C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投资</a:t>
            </a:r>
            <a:r>
              <a:rPr lang="zh-CN" altLang="en-US" sz="2000" dirty="0">
                <a:latin typeface="微软雅黑" panose="020B0503020204020204" pitchFamily="34" charset="-122"/>
                <a:ea typeface="微软雅黑" panose="020B0503020204020204" pitchFamily="34" charset="-122"/>
              </a:rPr>
              <a:t>组合的预期回报率（</a:t>
            </a:r>
            <a:r>
              <a:rPr lang="en-US" altLang="zh-CN" sz="2000" dirty="0">
                <a:latin typeface="微软雅黑" panose="020B0503020204020204" pitchFamily="34" charset="-122"/>
                <a:ea typeface="微软雅黑" panose="020B0503020204020204" pitchFamily="34" charset="-122"/>
              </a:rPr>
              <a:t>Expected Return</a:t>
            </a:r>
            <a:r>
              <a:rPr lang="zh-CN" altLang="en-US" sz="2000" dirty="0">
                <a:latin typeface="微软雅黑" panose="020B0503020204020204" pitchFamily="34" charset="-122"/>
                <a:ea typeface="微软雅黑" panose="020B0503020204020204" pitchFamily="34" charset="-122"/>
              </a:rPr>
              <a:t>）的计算公式如下</a:t>
            </a:r>
            <a:r>
              <a:rPr lang="zh-CN" altLang="en-US"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buClr>
                <a:srgbClr val="0070C0"/>
              </a:buClr>
              <a:buFont typeface="Wingdings" pitchFamily="2" charset="2"/>
              <a:buChar char="n"/>
              <a:defRPr/>
            </a:pPr>
            <a:endParaRPr lang="zh-CN" altLang="en-US" sz="2000" dirty="0">
              <a:latin typeface="微软雅黑" panose="020B0503020204020204" pitchFamily="34" charset="-122"/>
              <a:ea typeface="微软雅黑" panose="020B0503020204020204" pitchFamily="34" charset="-122"/>
            </a:endParaRPr>
          </a:p>
        </p:txBody>
      </p:sp>
      <p:pic>
        <p:nvPicPr>
          <p:cNvPr id="44039" name="Picture 8" descr="William F. Shar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5038" y="3932238"/>
            <a:ext cx="11652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9"/>
          <p:cNvSpPr>
            <a:spLocks noChangeArrowheads="1"/>
          </p:cNvSpPr>
          <p:nvPr/>
        </p:nvSpPr>
        <p:spPr bwMode="auto">
          <a:xfrm>
            <a:off x="9494838" y="5797550"/>
            <a:ext cx="182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1600" b="1" i="1">
                <a:latin typeface="Times New Roman" pitchFamily="18" charset="0"/>
                <a:ea typeface="仿宋_GB2312" pitchFamily="49" charset="-122"/>
              </a:rPr>
              <a:t>William F. Sharpe</a:t>
            </a:r>
            <a:r>
              <a:rPr lang="en-US" altLang="zh-CN" sz="2400" b="1">
                <a:latin typeface="Times New Roman" pitchFamily="18" charset="0"/>
                <a:ea typeface="仿宋_GB2312" pitchFamily="49" charset="-122"/>
              </a:rPr>
              <a:t> </a:t>
            </a:r>
          </a:p>
        </p:txBody>
      </p:sp>
      <p:sp>
        <p:nvSpPr>
          <p:cNvPr id="44041"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BBF6F482-994D-498A-A6A9-FE9B24C5D6CC}" type="slidenum">
              <a:rPr lang="zh-CN" altLang="en-US" smtClean="0">
                <a:solidFill>
                  <a:srgbClr val="898989"/>
                </a:solidFill>
              </a:rPr>
              <a:pPr/>
              <a:t>30</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4420" y="2238036"/>
            <a:ext cx="7447949" cy="368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59"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5060" name="组合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三、金融资产定价</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355600" y="1255713"/>
            <a:ext cx="3570288"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（二）资本资产定价模型</a:t>
            </a:r>
          </a:p>
        </p:txBody>
      </p:sp>
      <p:sp>
        <p:nvSpPr>
          <p:cNvPr id="10" name="Rectangle 3"/>
          <p:cNvSpPr txBox="1">
            <a:spLocks noChangeArrowheads="1"/>
          </p:cNvSpPr>
          <p:nvPr/>
        </p:nvSpPr>
        <p:spPr>
          <a:xfrm>
            <a:off x="442913" y="2125663"/>
            <a:ext cx="11887200" cy="50292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20000"/>
              </a:lnSpc>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graphicFrame>
        <p:nvGraphicFramePr>
          <p:cNvPr id="45064" name="Object 5"/>
          <p:cNvGraphicFramePr>
            <a:graphicFrameLocks noChangeAspect="1"/>
          </p:cNvGraphicFramePr>
          <p:nvPr>
            <p:extLst>
              <p:ext uri="{D42A27DB-BD31-4B8C-83A1-F6EECF244321}">
                <p14:modId xmlns:p14="http://schemas.microsoft.com/office/powerpoint/2010/main" val="1658106870"/>
              </p:ext>
            </p:extLst>
          </p:nvPr>
        </p:nvGraphicFramePr>
        <p:xfrm>
          <a:off x="1121856" y="2125663"/>
          <a:ext cx="2489200" cy="638175"/>
        </p:xfrm>
        <a:graphic>
          <a:graphicData uri="http://schemas.openxmlformats.org/presentationml/2006/ole">
            <mc:AlternateContent xmlns:mc="http://schemas.openxmlformats.org/markup-compatibility/2006">
              <mc:Choice xmlns:v="urn:schemas-microsoft-com:vml" Requires="v">
                <p:oleObj spid="_x0000_s45094" name="公式" r:id="rId5" imgW="1307532" imgH="291973" progId="Equation.3">
                  <p:embed/>
                </p:oleObj>
              </mc:Choice>
              <mc:Fallback>
                <p:oleObj name="公式" r:id="rId5" imgW="1307532" imgH="291973"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856" y="2125663"/>
                        <a:ext cx="2489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5065"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BDD9AF40-4F84-41F3-B948-52EEFCF8E895}" type="slidenum">
              <a:rPr lang="zh-CN" altLang="en-US" smtClean="0">
                <a:solidFill>
                  <a:srgbClr val="898989"/>
                </a:solidFill>
              </a:rPr>
              <a:pPr/>
              <a:t>31</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608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三、金融资产定价</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355600" y="1271588"/>
            <a:ext cx="3570288"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（二）资本资产定价模型</a:t>
            </a:r>
          </a:p>
        </p:txBody>
      </p:sp>
      <p:sp>
        <p:nvSpPr>
          <p:cNvPr id="10" name="Rectangle 3"/>
          <p:cNvSpPr txBox="1">
            <a:spLocks noChangeArrowheads="1"/>
          </p:cNvSpPr>
          <p:nvPr/>
        </p:nvSpPr>
        <p:spPr>
          <a:xfrm>
            <a:off x="560388" y="2109788"/>
            <a:ext cx="11123612" cy="387272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spcBef>
                <a:spcPts val="600"/>
              </a:spcBef>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  Beta</a:t>
            </a:r>
            <a:r>
              <a:rPr lang="zh-CN" altLang="en-US" sz="2200" b="1" kern="0" dirty="0" smtClean="0">
                <a:solidFill>
                  <a:schemeClr val="tx2"/>
                </a:solidFill>
                <a:latin typeface="微软雅黑" panose="020B0503020204020204" pitchFamily="34" charset="-122"/>
                <a:ea typeface="微软雅黑" panose="020B0503020204020204" pitchFamily="34" charset="-122"/>
              </a:rPr>
              <a:t>系数的确定</a:t>
            </a:r>
          </a:p>
          <a:p>
            <a:pPr eaLnBrk="1" hangingPunct="1">
              <a:lnSpc>
                <a:spcPct val="150000"/>
              </a:lnSpc>
              <a:buClr>
                <a:srgbClr val="269FD3"/>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按照</a:t>
            </a:r>
            <a:r>
              <a:rPr lang="en-US" altLang="zh-CN" sz="2000" dirty="0" smtClean="0">
                <a:latin typeface="微软雅黑" panose="020B0503020204020204" pitchFamily="34" charset="-122"/>
                <a:ea typeface="微软雅黑" panose="020B0503020204020204" pitchFamily="34" charset="-122"/>
              </a:rPr>
              <a:t>CAPM</a:t>
            </a:r>
            <a:r>
              <a:rPr lang="zh-CN" altLang="en-US" sz="2000" dirty="0" smtClean="0">
                <a:latin typeface="微软雅黑" panose="020B0503020204020204" pitchFamily="34" charset="-122"/>
                <a:ea typeface="微软雅黑" panose="020B0503020204020204" pitchFamily="34" charset="-122"/>
              </a:rPr>
              <a:t>的规定，</a:t>
            </a:r>
            <a:r>
              <a:rPr lang="en-US" altLang="zh-CN" sz="2000" dirty="0" smtClean="0">
                <a:latin typeface="微软雅黑" panose="020B0503020204020204" pitchFamily="34" charset="-122"/>
                <a:ea typeface="微软雅黑" panose="020B0503020204020204" pitchFamily="34" charset="-122"/>
              </a:rPr>
              <a:t>Beta</a:t>
            </a:r>
            <a:r>
              <a:rPr lang="zh-CN" altLang="en-US" sz="2000" dirty="0" smtClean="0">
                <a:latin typeface="微软雅黑" panose="020B0503020204020204" pitchFamily="34" charset="-122"/>
                <a:ea typeface="微软雅黑" panose="020B0503020204020204" pitchFamily="34" charset="-122"/>
              </a:rPr>
              <a:t>系数是用来衡量一种证券或一个投资组合相对总体市场波动性（</a:t>
            </a:r>
            <a:r>
              <a:rPr lang="en-US" altLang="zh-CN" sz="2000" dirty="0" smtClean="0">
                <a:latin typeface="微软雅黑" panose="020B0503020204020204" pitchFamily="34" charset="-122"/>
                <a:ea typeface="微软雅黑" panose="020B0503020204020204" pitchFamily="34" charset="-122"/>
              </a:rPr>
              <a:t>Volatility</a:t>
            </a:r>
            <a:r>
              <a:rPr lang="zh-CN" altLang="en-US" sz="2000" dirty="0" smtClean="0">
                <a:latin typeface="微软雅黑" panose="020B0503020204020204" pitchFamily="34" charset="-122"/>
                <a:ea typeface="微软雅黑" panose="020B0503020204020204" pitchFamily="34" charset="-122"/>
              </a:rPr>
              <a:t>）的一种风险评估工具。</a:t>
            </a:r>
            <a:r>
              <a:rPr lang="zh-CN" altLang="zh-CN" sz="2000" dirty="0" smtClean="0">
                <a:latin typeface="微软雅黑" panose="020B0503020204020204" pitchFamily="34" charset="-122"/>
                <a:ea typeface="微软雅黑" panose="020B0503020204020204" pitchFamily="34" charset="-122"/>
              </a:rPr>
              <a:t>如果一个股票的</a:t>
            </a:r>
            <a:r>
              <a:rPr lang="en-US" altLang="zh-CN" sz="2000" dirty="0" smtClean="0">
                <a:latin typeface="微软雅黑" panose="020B0503020204020204" pitchFamily="34" charset="-122"/>
                <a:ea typeface="微软雅黑" panose="020B0503020204020204" pitchFamily="34" charset="-122"/>
              </a:rPr>
              <a:t>Beta</a:t>
            </a:r>
            <a:r>
              <a:rPr lang="zh-CN" altLang="zh-CN" sz="2000" dirty="0" smtClean="0">
                <a:latin typeface="微软雅黑" panose="020B0503020204020204" pitchFamily="34" charset="-122"/>
                <a:ea typeface="微软雅黑" panose="020B0503020204020204" pitchFamily="34" charset="-122"/>
              </a:rPr>
              <a:t>是</a:t>
            </a:r>
            <a:r>
              <a:rPr lang="en-US" altLang="zh-CN" sz="2000" dirty="0" smtClean="0">
                <a:latin typeface="微软雅黑" panose="020B0503020204020204" pitchFamily="34" charset="-122"/>
                <a:ea typeface="微软雅黑" panose="020B0503020204020204" pitchFamily="34" charset="-122"/>
              </a:rPr>
              <a:t>1.2</a:t>
            </a:r>
            <a:r>
              <a:rPr lang="zh-CN" altLang="zh-CN" sz="2000" dirty="0" smtClean="0">
                <a:latin typeface="微软雅黑" panose="020B0503020204020204" pitchFamily="34" charset="-122"/>
                <a:ea typeface="微软雅黑" panose="020B0503020204020204" pitchFamily="34" charset="-122"/>
              </a:rPr>
              <a:t>，就意味着当市场上升</a:t>
            </a:r>
            <a:r>
              <a:rPr lang="en-US" altLang="zh-CN" sz="2000" dirty="0" smtClean="0">
                <a:latin typeface="微软雅黑" panose="020B0503020204020204" pitchFamily="34" charset="-122"/>
                <a:ea typeface="微软雅黑" panose="020B0503020204020204" pitchFamily="34" charset="-122"/>
              </a:rPr>
              <a:t>10%</a:t>
            </a:r>
            <a:r>
              <a:rPr lang="zh-CN" altLang="zh-CN" sz="2000" dirty="0" smtClean="0">
                <a:latin typeface="微软雅黑" panose="020B0503020204020204" pitchFamily="34" charset="-122"/>
                <a:ea typeface="微软雅黑" panose="020B0503020204020204" pitchFamily="34" charset="-122"/>
              </a:rPr>
              <a:t>时，该股票价格则上升</a:t>
            </a:r>
            <a:r>
              <a:rPr lang="en-US" altLang="zh-CN" sz="2000" dirty="0" smtClean="0">
                <a:latin typeface="微软雅黑" panose="020B0503020204020204" pitchFamily="34" charset="-122"/>
                <a:ea typeface="微软雅黑" panose="020B0503020204020204" pitchFamily="34" charset="-122"/>
              </a:rPr>
              <a:t>12%</a:t>
            </a:r>
            <a:r>
              <a:rPr lang="zh-CN" altLang="zh-CN" sz="2000" dirty="0" smtClean="0">
                <a:latin typeface="微软雅黑" panose="020B0503020204020204" pitchFamily="34" charset="-122"/>
                <a:ea typeface="微软雅黑" panose="020B0503020204020204" pitchFamily="34" charset="-122"/>
              </a:rPr>
              <a:t>；而市场下降</a:t>
            </a:r>
            <a:r>
              <a:rPr lang="en-US" altLang="zh-CN" sz="2000" dirty="0" smtClean="0">
                <a:latin typeface="微软雅黑" panose="020B0503020204020204" pitchFamily="34" charset="-122"/>
                <a:ea typeface="微软雅黑" panose="020B0503020204020204" pitchFamily="34" charset="-122"/>
              </a:rPr>
              <a:t>10%</a:t>
            </a:r>
            <a:r>
              <a:rPr lang="zh-CN" altLang="zh-CN" sz="2000" dirty="0" smtClean="0">
                <a:latin typeface="微软雅黑" panose="020B0503020204020204" pitchFamily="34" charset="-122"/>
                <a:ea typeface="微软雅黑" panose="020B0503020204020204" pitchFamily="34" charset="-122"/>
              </a:rPr>
              <a:t>时，股票的价格亦会下降</a:t>
            </a:r>
            <a:r>
              <a:rPr lang="en-US" altLang="zh-CN" sz="2000" dirty="0" smtClean="0">
                <a:latin typeface="微软雅黑" panose="020B0503020204020204" pitchFamily="34" charset="-122"/>
                <a:ea typeface="微软雅黑" panose="020B0503020204020204" pitchFamily="34" charset="-122"/>
              </a:rPr>
              <a:t>12%</a:t>
            </a:r>
          </a:p>
          <a:p>
            <a:pPr eaLnBrk="1" hangingPunct="1">
              <a:lnSpc>
                <a:spcPct val="150000"/>
              </a:lnSpc>
              <a:buClr>
                <a:srgbClr val="269FD3"/>
              </a:buClr>
              <a:buFont typeface="Wingdings" panose="05000000000000000000" pitchFamily="2" charset="2"/>
              <a:buChar char="p"/>
              <a:defRPr/>
            </a:pPr>
            <a:r>
              <a:rPr lang="en-US" altLang="zh-CN" sz="2000" dirty="0" smtClean="0">
                <a:latin typeface="微软雅黑" panose="020B0503020204020204" pitchFamily="34" charset="-122"/>
                <a:ea typeface="微软雅黑" panose="020B0503020204020204" pitchFamily="34" charset="-122"/>
              </a:rPr>
              <a:t> </a:t>
            </a:r>
            <a:r>
              <a:rPr lang="en-US" altLang="zh-CN" sz="2000" i="1" dirty="0" smtClean="0">
                <a:latin typeface="Times New Roman" pitchFamily="18" charset="0"/>
                <a:ea typeface="微软雅黑" panose="020B0503020204020204" pitchFamily="34" charset="-122"/>
                <a:cs typeface="Times New Roman" pitchFamily="18" charset="0"/>
              </a:rPr>
              <a:t>B </a:t>
            </a:r>
            <a:r>
              <a:rPr lang="en-US" altLang="zh-CN" sz="2000" i="1" dirty="0" err="1">
                <a:latin typeface="Times New Roman" pitchFamily="18" charset="0"/>
                <a:ea typeface="微软雅黑" panose="020B0503020204020204" pitchFamily="34" charset="-122"/>
                <a:cs typeface="Times New Roman" pitchFamily="18" charset="0"/>
              </a:rPr>
              <a:t>i</a:t>
            </a:r>
            <a:r>
              <a:rPr lang="en-US" altLang="zh-CN" sz="2000" i="1" dirty="0">
                <a:latin typeface="Times New Roman" pitchFamily="18" charset="0"/>
                <a:ea typeface="微软雅黑" panose="020B0503020204020204" pitchFamily="34" charset="-122"/>
                <a:cs typeface="Times New Roman" pitchFamily="18" charset="0"/>
              </a:rPr>
              <a:t> = </a:t>
            </a:r>
            <a:r>
              <a:rPr lang="en-US" altLang="zh-CN" sz="2000" i="1" dirty="0" err="1">
                <a:latin typeface="Times New Roman" pitchFamily="18" charset="0"/>
                <a:ea typeface="微软雅黑" panose="020B0503020204020204" pitchFamily="34" charset="-122"/>
                <a:cs typeface="Times New Roman" pitchFamily="18" charset="0"/>
              </a:rPr>
              <a:t>бi,m</a:t>
            </a:r>
            <a:r>
              <a:rPr lang="en-US" altLang="zh-CN" sz="2000" i="1" dirty="0">
                <a:latin typeface="Times New Roman" pitchFamily="18" charset="0"/>
                <a:ea typeface="微软雅黑" panose="020B0503020204020204" pitchFamily="34" charset="-122"/>
                <a:cs typeface="Times New Roman" pitchFamily="18" charset="0"/>
              </a:rPr>
              <a:t> / </a:t>
            </a:r>
            <a:r>
              <a:rPr lang="en-US" altLang="zh-CN" sz="2000" i="1" dirty="0" err="1">
                <a:latin typeface="Times New Roman" pitchFamily="18" charset="0"/>
                <a:ea typeface="微软雅黑" panose="020B0503020204020204" pitchFamily="34" charset="-122"/>
                <a:cs typeface="Times New Roman" pitchFamily="18" charset="0"/>
              </a:rPr>
              <a:t>бm</a:t>
            </a:r>
            <a:r>
              <a:rPr lang="en-US" altLang="zh-CN" sz="2000" i="1" dirty="0">
                <a:latin typeface="Times New Roman" pitchFamily="18" charset="0"/>
                <a:ea typeface="微软雅黑" panose="020B0503020204020204" pitchFamily="34" charset="-122"/>
                <a:cs typeface="Times New Roman" pitchFamily="18" charset="0"/>
              </a:rPr>
              <a:t> 2 </a:t>
            </a:r>
          </a:p>
          <a:p>
            <a:pPr eaLnBrk="1" hangingPunct="1">
              <a:lnSpc>
                <a:spcPct val="150000"/>
              </a:lnSpc>
              <a:buClr>
                <a:srgbClr val="269FD3"/>
              </a:buClr>
              <a:buFont typeface="Wingdings" panose="05000000000000000000" pitchFamily="2" charset="2"/>
              <a:buChar char="p"/>
              <a:defRPr/>
            </a:pP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无</a:t>
            </a:r>
            <a:r>
              <a:rPr lang="zh-CN" altLang="en-US" sz="2000" dirty="0">
                <a:latin typeface="微软雅黑" panose="020B0503020204020204" pitchFamily="34" charset="-122"/>
                <a:ea typeface="微软雅黑" panose="020B0503020204020204" pitchFamily="34" charset="-122"/>
              </a:rPr>
              <a:t>风险利率</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，市场组合的风险溢价为</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，某只股票的</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系数为</a:t>
            </a:r>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，该股票的期望收益率</a:t>
            </a:r>
            <a:r>
              <a:rPr lang="en-US" altLang="zh-CN" sz="2000" dirty="0">
                <a:latin typeface="微软雅黑" panose="020B0503020204020204" pitchFamily="34" charset="-122"/>
                <a:ea typeface="微软雅黑" panose="020B0503020204020204" pitchFamily="34" charset="-122"/>
              </a:rPr>
              <a:t>: </a:t>
            </a:r>
            <a:r>
              <a:rPr lang="en-US" altLang="zh-CN" sz="2000" dirty="0" err="1">
                <a:latin typeface="微软雅黑" panose="020B0503020204020204" pitchFamily="34" charset="-122"/>
                <a:ea typeface="微软雅黑" panose="020B0503020204020204" pitchFamily="34" charset="-122"/>
              </a:rPr>
              <a:t>ŕi</a:t>
            </a:r>
            <a:r>
              <a:rPr lang="en-US" altLang="zh-CN" sz="2000" dirty="0">
                <a:latin typeface="微软雅黑" panose="020B0503020204020204" pitchFamily="34" charset="-122"/>
                <a:ea typeface="微软雅黑" panose="020B0503020204020204" pitchFamily="34" charset="-122"/>
              </a:rPr>
              <a:t> = 3%+ 1.5* 5%=10.5</a:t>
            </a:r>
            <a:r>
              <a:rPr lang="en-US" altLang="zh-CN"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4608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8273EDA5-3C08-4EC0-815A-63240AC926EB}" type="slidenum">
              <a:rPr lang="zh-CN" altLang="en-US" smtClean="0">
                <a:solidFill>
                  <a:srgbClr val="898989"/>
                </a:solidFill>
              </a:rPr>
              <a:pPr/>
              <a:t>32</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1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71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三、金融资产定价</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471488" y="1158875"/>
            <a:ext cx="295433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（三）套利定价理论</a:t>
            </a:r>
          </a:p>
        </p:txBody>
      </p:sp>
      <p:sp>
        <p:nvSpPr>
          <p:cNvPr id="10" name="Rectangle 3"/>
          <p:cNvSpPr txBox="1">
            <a:spLocks noChangeArrowheads="1"/>
          </p:cNvSpPr>
          <p:nvPr/>
        </p:nvSpPr>
        <p:spPr>
          <a:xfrm>
            <a:off x="696576" y="1867711"/>
            <a:ext cx="10761999" cy="389106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套利与无套利法则</a:t>
            </a:r>
          </a:p>
          <a:p>
            <a:pPr eaLnBrk="1" hangingPunct="1">
              <a:buClr>
                <a:srgbClr val="269FD3"/>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一</a:t>
            </a:r>
            <a:r>
              <a:rPr lang="zh-CN" altLang="en-US" sz="2000" dirty="0">
                <a:latin typeface="微软雅黑" panose="020B0503020204020204" pitchFamily="34" charset="-122"/>
                <a:ea typeface="微软雅黑" panose="020B0503020204020204" pitchFamily="34" charset="-122"/>
              </a:rPr>
              <a:t>价法则（</a:t>
            </a:r>
            <a:r>
              <a:rPr lang="en-US" altLang="zh-CN" sz="2000" dirty="0">
                <a:latin typeface="微软雅黑" panose="020B0503020204020204" pitchFamily="34" charset="-122"/>
                <a:ea typeface="微软雅黑" panose="020B0503020204020204" pitchFamily="34" charset="-122"/>
              </a:rPr>
              <a:t>law of one price</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 在</a:t>
            </a:r>
            <a:r>
              <a:rPr lang="zh-CN" altLang="en-US" sz="2000" dirty="0">
                <a:latin typeface="微软雅黑" panose="020B0503020204020204" pitchFamily="34" charset="-122"/>
                <a:ea typeface="微软雅黑" panose="020B0503020204020204" pitchFamily="34" charset="-122"/>
              </a:rPr>
              <a:t>均衡市场上，两种性质相同</a:t>
            </a:r>
            <a:r>
              <a:rPr lang="zh-CN" altLang="en-US" sz="2000" dirty="0" smtClean="0">
                <a:latin typeface="微软雅黑" panose="020B0503020204020204" pitchFamily="34" charset="-122"/>
                <a:ea typeface="微软雅黑" panose="020B0503020204020204" pitchFamily="34" charset="-122"/>
              </a:rPr>
              <a:t>的商品</a:t>
            </a:r>
            <a:r>
              <a:rPr lang="zh-CN" altLang="en-US" sz="2000" dirty="0">
                <a:latin typeface="微软雅黑" panose="020B0503020204020204" pitchFamily="34" charset="-122"/>
                <a:ea typeface="微软雅黑" panose="020B0503020204020204" pitchFamily="34" charset="-122"/>
              </a:rPr>
              <a:t>以相同的价格</a:t>
            </a:r>
            <a:r>
              <a:rPr lang="zh-CN" altLang="en-US" sz="2000" dirty="0" smtClean="0">
                <a:latin typeface="微软雅黑" panose="020B0503020204020204" pitchFamily="34" charset="-122"/>
                <a:ea typeface="微软雅黑" panose="020B0503020204020204" pitchFamily="34" charset="-122"/>
              </a:rPr>
              <a:t>出售</a:t>
            </a:r>
            <a:endParaRPr lang="en-US" altLang="zh-CN" sz="2000" dirty="0">
              <a:latin typeface="微软雅黑" panose="020B0503020204020204" pitchFamily="34" charset="-122"/>
              <a:ea typeface="微软雅黑" panose="020B0503020204020204" pitchFamily="34" charset="-122"/>
            </a:endParaRPr>
          </a:p>
          <a:p>
            <a:pPr marL="0" indent="0" eaLnBrk="1" hangingPunct="1">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套利定价模型</a:t>
            </a:r>
          </a:p>
          <a:p>
            <a:pPr eaLnBrk="1" hangingPunct="1">
              <a:buClr>
                <a:srgbClr val="269FD3"/>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套利</a:t>
            </a:r>
            <a:r>
              <a:rPr lang="zh-CN" altLang="en-US" sz="2000" dirty="0">
                <a:latin typeface="微软雅黑" panose="020B0503020204020204" pitchFamily="34" charset="-122"/>
                <a:ea typeface="微软雅黑" panose="020B0503020204020204" pitchFamily="34" charset="-122"/>
              </a:rPr>
              <a:t>定价理论的假设条件为： </a:t>
            </a:r>
          </a:p>
          <a:p>
            <a:pPr eaLnBrk="1" hangingPunct="1">
              <a:buClr>
                <a:srgbClr val="269FD3"/>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投资者</a:t>
            </a:r>
            <a:r>
              <a:rPr lang="zh-CN" altLang="en-US" sz="2000" dirty="0">
                <a:latin typeface="微软雅黑" panose="020B0503020204020204" pitchFamily="34" charset="-122"/>
                <a:ea typeface="微软雅黑" panose="020B0503020204020204" pitchFamily="34" charset="-122"/>
              </a:rPr>
              <a:t>有相同的投资</a:t>
            </a:r>
            <a:r>
              <a:rPr lang="zh-CN" altLang="en-US" sz="2000" dirty="0" smtClean="0">
                <a:latin typeface="微软雅黑" panose="020B0503020204020204" pitchFamily="34" charset="-122"/>
                <a:ea typeface="微软雅黑" panose="020B0503020204020204" pitchFamily="34" charset="-122"/>
              </a:rPr>
              <a:t>理念 </a:t>
            </a:r>
            <a:endParaRPr lang="zh-CN" altLang="zh-CN" sz="2000" dirty="0">
              <a:latin typeface="微软雅黑" panose="020B0503020204020204" pitchFamily="34" charset="-122"/>
              <a:ea typeface="微软雅黑" panose="020B0503020204020204" pitchFamily="34" charset="-122"/>
            </a:endParaRPr>
          </a:p>
          <a:p>
            <a:pPr eaLnBrk="1" hangingPunct="1">
              <a:buClr>
                <a:srgbClr val="269FD3"/>
              </a:buClr>
              <a:buFont typeface="Wingdings" pitchFamily="2" charset="2"/>
              <a:buChar char="Ø"/>
              <a:defRPr/>
            </a:pPr>
            <a:r>
              <a:rPr lang="zh-CN"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投资者</a:t>
            </a:r>
            <a:r>
              <a:rPr lang="zh-CN" altLang="en-US" sz="2000" dirty="0">
                <a:latin typeface="微软雅黑" panose="020B0503020204020204" pitchFamily="34" charset="-122"/>
                <a:ea typeface="微软雅黑" panose="020B0503020204020204" pitchFamily="34" charset="-122"/>
              </a:rPr>
              <a:t>是回避风险的，并且要求效用</a:t>
            </a:r>
            <a:r>
              <a:rPr lang="zh-CN" altLang="en-US" sz="2000" dirty="0" smtClean="0">
                <a:latin typeface="微软雅黑" panose="020B0503020204020204" pitchFamily="34" charset="-122"/>
                <a:ea typeface="微软雅黑" panose="020B0503020204020204" pitchFamily="34" charset="-122"/>
              </a:rPr>
              <a:t>最大化 </a:t>
            </a:r>
            <a:endParaRPr lang="zh-CN" altLang="en-US" sz="2000" dirty="0">
              <a:latin typeface="微软雅黑" panose="020B0503020204020204" pitchFamily="34" charset="-122"/>
              <a:ea typeface="微软雅黑" panose="020B0503020204020204" pitchFamily="34" charset="-122"/>
            </a:endParaRPr>
          </a:p>
          <a:p>
            <a:pPr eaLnBrk="1" hangingPunct="1">
              <a:buClr>
                <a:srgbClr val="269FD3"/>
              </a:buClr>
              <a:buFont typeface="Wingdings" pitchFamily="2" charset="2"/>
              <a:buChar char="Ø"/>
              <a:defRPr/>
            </a:pPr>
            <a:r>
              <a:rPr lang="zh-CN"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市场</a:t>
            </a:r>
            <a:r>
              <a:rPr lang="zh-CN" altLang="en-US" sz="2000" dirty="0">
                <a:latin typeface="微软雅黑" panose="020B0503020204020204" pitchFamily="34" charset="-122"/>
                <a:ea typeface="微软雅黑" panose="020B0503020204020204" pitchFamily="34" charset="-122"/>
              </a:rPr>
              <a:t>是完全的</a:t>
            </a: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pic>
        <p:nvPicPr>
          <p:cNvPr id="47111" name="Picture 4" descr="%E6%96%AF%E8%92%82%E8%8A%AC%C2%B7%E7%BD%97%E6%96%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9773" y="3014662"/>
            <a:ext cx="14668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Rectangle 5"/>
          <p:cNvSpPr>
            <a:spLocks noChangeArrowheads="1"/>
          </p:cNvSpPr>
          <p:nvPr/>
        </p:nvSpPr>
        <p:spPr bwMode="auto">
          <a:xfrm>
            <a:off x="9275695" y="5204298"/>
            <a:ext cx="2027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1600" b="1" dirty="0">
                <a:latin typeface="Times New Roman" pitchFamily="18" charset="0"/>
                <a:ea typeface="仿宋_GB2312" pitchFamily="49" charset="-122"/>
              </a:rPr>
              <a:t>（</a:t>
            </a:r>
            <a:r>
              <a:rPr lang="en-US" altLang="zh-CN" sz="1600" b="1" i="1" dirty="0">
                <a:latin typeface="Times New Roman" pitchFamily="18" charset="0"/>
                <a:ea typeface="仿宋_GB2312" pitchFamily="49" charset="-122"/>
              </a:rPr>
              <a:t>Stephen A. Ross</a:t>
            </a:r>
            <a:r>
              <a:rPr lang="zh-CN" altLang="en-US" sz="1600" b="1" dirty="0">
                <a:latin typeface="Times New Roman" pitchFamily="18" charset="0"/>
                <a:ea typeface="仿宋_GB2312" pitchFamily="49" charset="-122"/>
              </a:rPr>
              <a:t>）</a:t>
            </a:r>
            <a:r>
              <a:rPr lang="zh-CN" altLang="en-US" sz="2400" b="1" dirty="0">
                <a:latin typeface="Times New Roman" pitchFamily="18" charset="0"/>
                <a:ea typeface="仿宋_GB2312" pitchFamily="49" charset="-122"/>
              </a:rPr>
              <a:t> </a:t>
            </a:r>
          </a:p>
        </p:txBody>
      </p:sp>
      <p:sp>
        <p:nvSpPr>
          <p:cNvPr id="47113"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4DDA9343-F6B4-4B6B-A10E-68181241904C}" type="slidenum">
              <a:rPr lang="zh-CN" altLang="en-US" smtClean="0">
                <a:solidFill>
                  <a:srgbClr val="898989"/>
                </a:solidFill>
              </a:rPr>
              <a:pPr/>
              <a:t>33</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8131"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三、金融资产定价</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560388" y="1163638"/>
            <a:ext cx="2954337"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（三）套利定价理论</a:t>
            </a:r>
          </a:p>
        </p:txBody>
      </p:sp>
      <p:sp>
        <p:nvSpPr>
          <p:cNvPr id="10" name="Rectangle 3"/>
          <p:cNvSpPr txBox="1">
            <a:spLocks noChangeArrowheads="1"/>
          </p:cNvSpPr>
          <p:nvPr/>
        </p:nvSpPr>
        <p:spPr>
          <a:xfrm>
            <a:off x="768351" y="1954213"/>
            <a:ext cx="10814050" cy="357109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20000"/>
              </a:lnSpc>
              <a:buNone/>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a:t>
            </a: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smtClean="0">
                <a:solidFill>
                  <a:schemeClr val="tx2"/>
                </a:solidFill>
                <a:latin typeface="微软雅黑" panose="020B0503020204020204" pitchFamily="34" charset="-122"/>
                <a:ea typeface="微软雅黑" panose="020B0503020204020204" pitchFamily="34" charset="-122"/>
              </a:rPr>
              <a:t>）单</a:t>
            </a:r>
            <a:r>
              <a:rPr lang="zh-CN" altLang="en-US" sz="2200" b="1" kern="0" dirty="0">
                <a:solidFill>
                  <a:schemeClr val="tx2"/>
                </a:solidFill>
                <a:latin typeface="微软雅黑" panose="020B0503020204020204" pitchFamily="34" charset="-122"/>
                <a:ea typeface="微软雅黑" panose="020B0503020204020204" pitchFamily="34" charset="-122"/>
              </a:rPr>
              <a:t>因素套利定价：</a:t>
            </a:r>
          </a:p>
          <a:p>
            <a:pPr eaLnBrk="1" hangingPunct="1">
              <a:lnSpc>
                <a:spcPct val="120000"/>
              </a:lnSpc>
              <a:buClr>
                <a:srgbClr val="269FD3"/>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APT</a:t>
            </a:r>
            <a:r>
              <a:rPr lang="zh-CN" altLang="en-US" sz="2000" dirty="0">
                <a:latin typeface="微软雅黑" panose="020B0503020204020204" pitchFamily="34" charset="-122"/>
                <a:ea typeface="微软雅黑" panose="020B0503020204020204" pitchFamily="34" charset="-122"/>
              </a:rPr>
              <a:t>假定资产收益率的影响因素来自公司特有因素和宏观经济因素（共同因素）两个方面。</a:t>
            </a:r>
            <a:r>
              <a:rPr lang="en-US" altLang="zh-CN" sz="2000" dirty="0">
                <a:latin typeface="微软雅黑" panose="020B0503020204020204" pitchFamily="34" charset="-122"/>
                <a:ea typeface="微软雅黑" panose="020B0503020204020204" pitchFamily="34" charset="-122"/>
              </a:rPr>
              <a:t>F</a:t>
            </a:r>
            <a:r>
              <a:rPr lang="zh-CN" altLang="en-US" sz="2000" dirty="0">
                <a:latin typeface="微软雅黑" panose="020B0503020204020204" pitchFamily="34" charset="-122"/>
                <a:ea typeface="微软雅黑" panose="020B0503020204020204" pitchFamily="34" charset="-122"/>
              </a:rPr>
              <a:t>表示共同因素，如通货膨胀率、失业率等，</a:t>
            </a:r>
            <a:r>
              <a:rPr lang="en-US" altLang="zh-CN" sz="2000" dirty="0">
                <a:latin typeface="微软雅黑" panose="020B0503020204020204" pitchFamily="34" charset="-122"/>
                <a:ea typeface="微软雅黑" panose="020B0503020204020204" pitchFamily="34" charset="-122"/>
              </a:rPr>
              <a:t>E</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a:t>
            </a:r>
            <a:r>
              <a:rPr lang="zh-CN" altLang="en-US" sz="2000" dirty="0">
                <a:latin typeface="微软雅黑" panose="020B0503020204020204" pitchFamily="34" charset="-122"/>
                <a:ea typeface="微软雅黑" panose="020B0503020204020204" pitchFamily="34" charset="-122"/>
              </a:rPr>
              <a:t>）为预期的共同因素，</a:t>
            </a:r>
            <a:r>
              <a:rPr lang="en-US" altLang="zh-CN" sz="2000" dirty="0">
                <a:latin typeface="微软雅黑" panose="020B0503020204020204" pitchFamily="34" charset="-122"/>
                <a:ea typeface="微软雅黑" panose="020B0503020204020204" pitchFamily="34" charset="-122"/>
              </a:rPr>
              <a:t>F-E</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a:t>
            </a:r>
            <a:r>
              <a:rPr lang="zh-CN" altLang="en-US" sz="2000" dirty="0">
                <a:latin typeface="微软雅黑" panose="020B0503020204020204" pitchFamily="34" charset="-122"/>
                <a:ea typeface="微软雅黑" panose="020B0503020204020204" pitchFamily="34" charset="-122"/>
              </a:rPr>
              <a:t>）为以外因素，比如，预测通货膨胀率</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，而实际的通货膨胀率为</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就是以外因素。</a:t>
            </a:r>
            <a:r>
              <a:rPr lang="en-US" altLang="zh-CN" sz="2000" i="1" dirty="0" err="1">
                <a:latin typeface="微软雅黑" panose="020B0503020204020204" pitchFamily="34" charset="-122"/>
                <a:ea typeface="微软雅黑" panose="020B0503020204020204" pitchFamily="34" charset="-122"/>
              </a:rPr>
              <a:t>Β</a:t>
            </a:r>
            <a:r>
              <a:rPr lang="en-US" altLang="zh-CN" sz="1600" i="1" dirty="0" err="1">
                <a:latin typeface="微软雅黑" panose="020B0503020204020204" pitchFamily="34" charset="-122"/>
                <a:ea typeface="微软雅黑" panose="020B0503020204020204" pitchFamily="34" charset="-122"/>
              </a:rPr>
              <a:t>p</a:t>
            </a:r>
            <a:r>
              <a:rPr lang="zh-CN" altLang="en-US" sz="2000" dirty="0">
                <a:latin typeface="微软雅黑" panose="020B0503020204020204" pitchFamily="34" charset="-122"/>
                <a:ea typeface="微软雅黑" panose="020B0503020204020204" pitchFamily="34" charset="-122"/>
              </a:rPr>
              <a:t>为表示证券对该因素的敏感性，</a:t>
            </a:r>
            <a:r>
              <a:rPr lang="en-US" altLang="zh-CN" sz="2000" i="1" dirty="0" err="1">
                <a:latin typeface="微软雅黑" panose="020B0503020204020204" pitchFamily="34" charset="-122"/>
                <a:ea typeface="微软雅黑" panose="020B0503020204020204" pitchFamily="34" charset="-122"/>
              </a:rPr>
              <a:t>r</a:t>
            </a:r>
            <a:r>
              <a:rPr lang="en-US" altLang="zh-CN" sz="1400" i="1" dirty="0" err="1">
                <a:latin typeface="微软雅黑" panose="020B0503020204020204" pitchFamily="34" charset="-122"/>
                <a:ea typeface="微软雅黑" panose="020B0503020204020204" pitchFamily="34" charset="-122"/>
              </a:rPr>
              <a:t>p</a:t>
            </a:r>
            <a:r>
              <a:rPr lang="zh-CN" altLang="en-US" sz="2000" dirty="0">
                <a:latin typeface="微软雅黑" panose="020B0503020204020204" pitchFamily="34" charset="-122"/>
                <a:ea typeface="微软雅黑" panose="020B0503020204020204" pitchFamily="34" charset="-122"/>
              </a:rPr>
              <a:t>为公司最近一期收益</a:t>
            </a:r>
            <a:r>
              <a:rPr lang="zh-CN" altLang="en-US" sz="2000" dirty="0" smtClean="0">
                <a:latin typeface="微软雅黑" panose="020B0503020204020204" pitchFamily="34" charset="-122"/>
                <a:ea typeface="微软雅黑" panose="020B0503020204020204" pitchFamily="34" charset="-122"/>
              </a:rPr>
              <a:t>。</a:t>
            </a:r>
            <a:r>
              <a:rPr lang="en-US" altLang="zh-CN" sz="2000" i="1" dirty="0" err="1" smtClean="0">
                <a:latin typeface="微软雅黑" panose="020B0503020204020204" pitchFamily="34" charset="-122"/>
                <a:ea typeface="微软雅黑" panose="020B0503020204020204" pitchFamily="34" charset="-122"/>
              </a:rPr>
              <a:t>e</a:t>
            </a:r>
            <a:r>
              <a:rPr lang="en-US" altLang="zh-CN" sz="1600" i="1" dirty="0" err="1" smtClean="0">
                <a:latin typeface="微软雅黑" panose="020B0503020204020204" pitchFamily="34" charset="-122"/>
                <a:ea typeface="微软雅黑" panose="020B0503020204020204" pitchFamily="34" charset="-122"/>
              </a:rPr>
              <a:t>p</a:t>
            </a:r>
            <a:r>
              <a:rPr lang="zh-CN" altLang="en-US" sz="2000" dirty="0" smtClean="0">
                <a:latin typeface="微软雅黑" panose="020B0503020204020204" pitchFamily="34" charset="-122"/>
                <a:ea typeface="微软雅黑" panose="020B0503020204020204" pitchFamily="34" charset="-122"/>
              </a:rPr>
              <a:t>为</a:t>
            </a:r>
            <a:r>
              <a:rPr lang="zh-CN" altLang="en-US" sz="2000" dirty="0">
                <a:latin typeface="微软雅黑" panose="020B0503020204020204" pitchFamily="34" charset="-122"/>
                <a:ea typeface="微软雅黑" panose="020B0503020204020204" pitchFamily="34" charset="-122"/>
              </a:rPr>
              <a:t>公司因素引起收益的波动。则有：</a:t>
            </a:r>
            <a:endParaRPr lang="en-US" altLang="zh-CN" sz="2000" dirty="0">
              <a:latin typeface="微软雅黑" panose="020B0503020204020204" pitchFamily="34" charset="-122"/>
              <a:ea typeface="微软雅黑" panose="020B0503020204020204" pitchFamily="34" charset="-122"/>
            </a:endParaRPr>
          </a:p>
          <a:p>
            <a:pPr marL="0" indent="0" eaLnBrk="1" hangingPunct="1">
              <a:buFont typeface="Arial" panose="020B0604020202020204" pitchFamily="34" charset="0"/>
              <a:buNone/>
              <a:defRPr/>
            </a:pPr>
            <a:endParaRPr lang="zh-CN" altLang="en-US" sz="2000" dirty="0">
              <a:latin typeface="微软雅黑" panose="020B0503020204020204" pitchFamily="34" charset="-122"/>
              <a:ea typeface="微软雅黑" panose="020B0503020204020204" pitchFamily="34" charset="-122"/>
            </a:endParaRPr>
          </a:p>
        </p:txBody>
      </p:sp>
      <p:graphicFrame>
        <p:nvGraphicFramePr>
          <p:cNvPr id="48135" name="Object 6"/>
          <p:cNvGraphicFramePr>
            <a:graphicFrameLocks noChangeAspect="1"/>
          </p:cNvGraphicFramePr>
          <p:nvPr>
            <p:extLst>
              <p:ext uri="{D42A27DB-BD31-4B8C-83A1-F6EECF244321}">
                <p14:modId xmlns:p14="http://schemas.microsoft.com/office/powerpoint/2010/main" val="2412364975"/>
              </p:ext>
            </p:extLst>
          </p:nvPr>
        </p:nvGraphicFramePr>
        <p:xfrm>
          <a:off x="2718881" y="4370253"/>
          <a:ext cx="4724400" cy="490537"/>
        </p:xfrm>
        <a:graphic>
          <a:graphicData uri="http://schemas.openxmlformats.org/presentationml/2006/ole">
            <mc:AlternateContent xmlns:mc="http://schemas.openxmlformats.org/markup-compatibility/2006">
              <mc:Choice xmlns:v="urn:schemas-microsoft-com:vml" Requires="v">
                <p:oleObj spid="_x0000_s48165" name="公式" r:id="rId4" imgW="2324100" imgH="241300" progId="Equation.3">
                  <p:embed/>
                </p:oleObj>
              </mc:Choice>
              <mc:Fallback>
                <p:oleObj name="公式" r:id="rId4" imgW="2324100" imgH="2413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8881" y="4370253"/>
                        <a:ext cx="4724400" cy="49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813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1CC6CCCC-6287-47D8-8379-308FAF61CB8B}" type="slidenum">
              <a:rPr lang="zh-CN" altLang="en-US" smtClean="0">
                <a:solidFill>
                  <a:srgbClr val="898989"/>
                </a:solidFill>
              </a:rPr>
              <a:pPr/>
              <a:t>34</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915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三、金融资产定价</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450850" y="1298575"/>
            <a:ext cx="295433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（三）套利定价理论</a:t>
            </a:r>
          </a:p>
        </p:txBody>
      </p:sp>
      <p:sp>
        <p:nvSpPr>
          <p:cNvPr id="10" name="Rectangle 3"/>
          <p:cNvSpPr txBox="1">
            <a:spLocks noChangeArrowheads="1"/>
          </p:cNvSpPr>
          <p:nvPr/>
        </p:nvSpPr>
        <p:spPr>
          <a:xfrm>
            <a:off x="561974" y="2138363"/>
            <a:ext cx="11020425" cy="397060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buNone/>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a:t>
            </a: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）多</a:t>
            </a:r>
            <a:r>
              <a:rPr lang="zh-CN" altLang="en-US" sz="2200" b="1" kern="0" dirty="0">
                <a:solidFill>
                  <a:schemeClr val="tx2"/>
                </a:solidFill>
                <a:latin typeface="微软雅黑" panose="020B0503020204020204" pitchFamily="34" charset="-122"/>
                <a:ea typeface="微软雅黑" panose="020B0503020204020204" pitchFamily="34" charset="-122"/>
              </a:rPr>
              <a:t>因素套利定价：</a:t>
            </a:r>
          </a:p>
          <a:p>
            <a:pPr eaLnBrk="1" hangingPunct="1">
              <a:lnSpc>
                <a:spcPct val="150000"/>
              </a:lnSpc>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现实</a:t>
            </a:r>
            <a:r>
              <a:rPr lang="zh-CN" altLang="en-US" sz="2000" dirty="0">
                <a:latin typeface="微软雅黑" panose="020B0503020204020204" pitchFamily="34" charset="-122"/>
                <a:ea typeface="微软雅黑" panose="020B0503020204020204" pitchFamily="34" charset="-122"/>
              </a:rPr>
              <a:t>中，证券资产收益率受到多种宏观经济因素的影响，在一个资产组合中，有无风险资产和股票等风险资产，</a:t>
            </a:r>
            <a:r>
              <a:rPr lang="en-US" altLang="zh-CN" i="1" dirty="0" err="1">
                <a:latin typeface="Times New Roman" pitchFamily="18" charset="0"/>
                <a:ea typeface="微软雅黑" panose="020B0503020204020204" pitchFamily="34" charset="-122"/>
                <a:cs typeface="Times New Roman" pitchFamily="18" charset="0"/>
              </a:rPr>
              <a:t>r</a:t>
            </a:r>
            <a:r>
              <a:rPr lang="en-US" altLang="zh-CN" sz="1100" i="1" dirty="0" err="1">
                <a:latin typeface="Times New Roman" pitchFamily="18" charset="0"/>
                <a:ea typeface="微软雅黑" panose="020B0503020204020204" pitchFamily="34" charset="-122"/>
                <a:cs typeface="Times New Roman" pitchFamily="18" charset="0"/>
              </a:rPr>
              <a:t>f</a:t>
            </a:r>
            <a:r>
              <a:rPr lang="zh-CN" altLang="en-US" sz="2000" dirty="0">
                <a:latin typeface="微软雅黑" panose="020B0503020204020204" pitchFamily="34" charset="-122"/>
                <a:ea typeface="微软雅黑" panose="020B0503020204020204" pitchFamily="34" charset="-122"/>
              </a:rPr>
              <a:t>为无风险收益率，用</a:t>
            </a:r>
            <a:r>
              <a:rPr lang="en-US" altLang="zh-CN" sz="2000" i="1" dirty="0" err="1">
                <a:latin typeface="Times New Roman" pitchFamily="18" charset="0"/>
                <a:ea typeface="微软雅黑" panose="020B0503020204020204" pitchFamily="34" charset="-122"/>
                <a:cs typeface="Times New Roman" pitchFamily="18" charset="0"/>
              </a:rPr>
              <a:t>F</a:t>
            </a:r>
            <a:r>
              <a:rPr lang="en-US" altLang="zh-CN" sz="1400" i="1" dirty="0" err="1">
                <a:latin typeface="Times New Roman" pitchFamily="18" charset="0"/>
                <a:ea typeface="微软雅黑" panose="020B0503020204020204" pitchFamily="34" charset="-122"/>
                <a:cs typeface="Times New Roman" pitchFamily="18" charset="0"/>
              </a:rPr>
              <a:t>j</a:t>
            </a:r>
            <a:r>
              <a:rPr lang="zh-CN" altLang="en-US" sz="2000" dirty="0">
                <a:latin typeface="微软雅黑" panose="020B0503020204020204" pitchFamily="34" charset="-122"/>
                <a:ea typeface="微软雅黑" panose="020B0503020204020204" pitchFamily="34" charset="-122"/>
              </a:rPr>
              <a:t>表示第</a:t>
            </a:r>
            <a:r>
              <a:rPr lang="en-US" altLang="zh-CN" sz="2000" dirty="0">
                <a:latin typeface="微软雅黑" panose="020B0503020204020204" pitchFamily="34" charset="-122"/>
                <a:ea typeface="微软雅黑" panose="020B0503020204020204" pitchFamily="34" charset="-122"/>
              </a:rPr>
              <a:t>j</a:t>
            </a:r>
            <a:r>
              <a:rPr lang="zh-CN" altLang="en-US" sz="2000" dirty="0">
                <a:latin typeface="微软雅黑" panose="020B0503020204020204" pitchFamily="34" charset="-122"/>
                <a:ea typeface="微软雅黑" panose="020B0503020204020204" pitchFamily="34" charset="-122"/>
              </a:rPr>
              <a:t>种因素，</a:t>
            </a:r>
            <a:r>
              <a:rPr lang="en-US" altLang="zh-CN" sz="2000" i="1" dirty="0">
                <a:latin typeface="Times New Roman" pitchFamily="18" charset="0"/>
                <a:ea typeface="微软雅黑" panose="020B0503020204020204" pitchFamily="34" charset="-122"/>
                <a:cs typeface="Times New Roman" pitchFamily="18" charset="0"/>
              </a:rPr>
              <a:t>j=1</a:t>
            </a:r>
            <a:r>
              <a:rPr lang="zh-CN" altLang="en-US" sz="2000" i="1" dirty="0">
                <a:latin typeface="Times New Roman" pitchFamily="18" charset="0"/>
                <a:ea typeface="微软雅黑" panose="020B0503020204020204" pitchFamily="34" charset="-122"/>
                <a:cs typeface="Times New Roman" pitchFamily="18" charset="0"/>
              </a:rPr>
              <a:t>、</a:t>
            </a:r>
            <a:r>
              <a:rPr lang="en-US" altLang="zh-CN" sz="2000" i="1" dirty="0">
                <a:latin typeface="Times New Roman" pitchFamily="18" charset="0"/>
                <a:ea typeface="微软雅黑" panose="020B0503020204020204" pitchFamily="34" charset="-122"/>
                <a:cs typeface="Times New Roman" pitchFamily="18" charset="0"/>
              </a:rPr>
              <a:t>2</a:t>
            </a:r>
            <a:r>
              <a:rPr lang="zh-CN" altLang="en-US" sz="2000" i="1" dirty="0">
                <a:latin typeface="Times New Roman" pitchFamily="18" charset="0"/>
                <a:ea typeface="微软雅黑" panose="020B0503020204020204" pitchFamily="34" charset="-122"/>
                <a:cs typeface="Times New Roman" pitchFamily="18" charset="0"/>
              </a:rPr>
              <a:t>、</a:t>
            </a:r>
            <a:r>
              <a:rPr lang="en-US" altLang="zh-CN" sz="2000" i="1" dirty="0">
                <a:latin typeface="Times New Roman" pitchFamily="18" charset="0"/>
                <a:ea typeface="微软雅黑" panose="020B0503020204020204" pitchFamily="34" charset="-122"/>
                <a:cs typeface="Times New Roman" pitchFamily="18" charset="0"/>
              </a:rPr>
              <a:t>…… k</a:t>
            </a:r>
            <a:r>
              <a:rPr lang="zh-CN" altLang="en-US" sz="2000" i="1" dirty="0">
                <a:latin typeface="Times New Roman" pitchFamily="18" charset="0"/>
                <a:ea typeface="微软雅黑" panose="020B0503020204020204" pitchFamily="34" charset="-122"/>
                <a:cs typeface="Times New Roman" pitchFamily="18" charset="0"/>
              </a:rPr>
              <a:t>，</a:t>
            </a:r>
            <a:r>
              <a:rPr lang="en-US" altLang="zh-CN" sz="2000" i="1" dirty="0">
                <a:latin typeface="Times New Roman" pitchFamily="18" charset="0"/>
                <a:ea typeface="微软雅黑" panose="020B0503020204020204" pitchFamily="34" charset="-122"/>
                <a:cs typeface="Times New Roman" pitchFamily="18" charset="0"/>
              </a:rPr>
              <a:t>E</a:t>
            </a:r>
            <a:r>
              <a:rPr lang="zh-CN" altLang="en-US" sz="2000" i="1" dirty="0">
                <a:latin typeface="Times New Roman" pitchFamily="18" charset="0"/>
                <a:ea typeface="微软雅黑" panose="020B0503020204020204" pitchFamily="34" charset="-122"/>
                <a:cs typeface="Times New Roman" pitchFamily="18" charset="0"/>
              </a:rPr>
              <a:t>（</a:t>
            </a:r>
            <a:r>
              <a:rPr lang="en-US" altLang="zh-CN" sz="2000" i="1" dirty="0">
                <a:latin typeface="Times New Roman" pitchFamily="18" charset="0"/>
                <a:ea typeface="微软雅黑" panose="020B0503020204020204" pitchFamily="34" charset="-122"/>
                <a:cs typeface="Times New Roman" pitchFamily="18" charset="0"/>
              </a:rPr>
              <a:t>j</a:t>
            </a:r>
            <a:r>
              <a:rPr lang="zh-CN" altLang="en-US" sz="2000" i="1" dirty="0">
                <a:latin typeface="Times New Roman" pitchFamily="18" charset="0"/>
                <a:ea typeface="微软雅黑" panose="020B0503020204020204" pitchFamily="34" charset="-122"/>
                <a:cs typeface="Times New Roman" pitchFamily="18" charset="0"/>
              </a:rPr>
              <a:t>）</a:t>
            </a:r>
            <a:r>
              <a:rPr lang="zh-CN" altLang="en-US" sz="2000" dirty="0">
                <a:latin typeface="微软雅黑" panose="020B0503020204020204" pitchFamily="34" charset="-122"/>
                <a:ea typeface="微软雅黑" panose="020B0503020204020204" pitchFamily="34" charset="-122"/>
              </a:rPr>
              <a:t>为该因素的期望值，</a:t>
            </a:r>
            <a:r>
              <a:rPr lang="en-US" altLang="zh-CN" sz="2000" i="1" dirty="0" smtClean="0">
                <a:latin typeface="Times New Roman" pitchFamily="18" charset="0"/>
                <a:ea typeface="微软雅黑" panose="020B0503020204020204" pitchFamily="34" charset="-122"/>
                <a:cs typeface="Times New Roman" pitchFamily="18" charset="0"/>
              </a:rPr>
              <a:t>β</a:t>
            </a:r>
            <a:r>
              <a:rPr lang="en-US" altLang="zh-CN" sz="1400" i="1" dirty="0" err="1">
                <a:latin typeface="Times New Roman" pitchFamily="18" charset="0"/>
                <a:ea typeface="微软雅黑" panose="020B0503020204020204" pitchFamily="34" charset="-122"/>
                <a:cs typeface="Times New Roman" pitchFamily="18" charset="0"/>
              </a:rPr>
              <a:t>i</a:t>
            </a:r>
            <a:r>
              <a:rPr lang="en-US" altLang="zh-CN" sz="1400" i="1" dirty="0" err="1" smtClean="0">
                <a:latin typeface="Times New Roman" pitchFamily="18" charset="0"/>
                <a:ea typeface="微软雅黑" panose="020B0503020204020204" pitchFamily="34" charset="-122"/>
                <a:cs typeface="Times New Roman" pitchFamily="18" charset="0"/>
              </a:rPr>
              <a:t>j</a:t>
            </a:r>
            <a:r>
              <a:rPr lang="zh-CN" altLang="en-US" sz="2000" dirty="0" smtClean="0">
                <a:latin typeface="微软雅黑" panose="020B0503020204020204" pitchFamily="34" charset="-122"/>
                <a:ea typeface="微软雅黑" panose="020B0503020204020204" pitchFamily="34" charset="-122"/>
              </a:rPr>
              <a:t>表示</a:t>
            </a:r>
            <a:r>
              <a:rPr lang="zh-CN" altLang="en-US" sz="2000" dirty="0">
                <a:latin typeface="微软雅黑" panose="020B0503020204020204" pitchFamily="34" charset="-122"/>
                <a:ea typeface="微软雅黑" panose="020B0503020204020204" pitchFamily="34" charset="-122"/>
              </a:rPr>
              <a:t>第</a:t>
            </a:r>
            <a:r>
              <a:rPr lang="en-US" altLang="zh-CN" sz="2000" dirty="0" err="1">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种股票收益率对因素</a:t>
            </a:r>
            <a:r>
              <a:rPr lang="en-US" altLang="zh-CN" sz="2000" i="1" dirty="0" err="1">
                <a:latin typeface="Times New Roman" pitchFamily="18" charset="0"/>
                <a:ea typeface="微软雅黑" panose="020B0503020204020204" pitchFamily="34" charset="-122"/>
                <a:cs typeface="Times New Roman" pitchFamily="18" charset="0"/>
              </a:rPr>
              <a:t>F</a:t>
            </a:r>
            <a:r>
              <a:rPr lang="en-US" altLang="zh-CN" sz="1400" i="1" dirty="0" err="1">
                <a:latin typeface="Times New Roman" pitchFamily="18" charset="0"/>
                <a:ea typeface="微软雅黑" panose="020B0503020204020204" pitchFamily="34" charset="-122"/>
                <a:cs typeface="Times New Roman" pitchFamily="18" charset="0"/>
              </a:rPr>
              <a:t>j</a:t>
            </a:r>
            <a:r>
              <a:rPr lang="zh-CN" altLang="en-US" sz="2000" dirty="0">
                <a:latin typeface="微软雅黑" panose="020B0503020204020204" pitchFamily="34" charset="-122"/>
                <a:ea typeface="微软雅黑" panose="020B0503020204020204" pitchFamily="34" charset="-122"/>
              </a:rPr>
              <a:t>的敏感性，</a:t>
            </a:r>
            <a:r>
              <a:rPr lang="en-US" altLang="zh-CN" sz="2000" i="1" dirty="0" err="1">
                <a:latin typeface="Times New Roman" pitchFamily="18" charset="0"/>
                <a:ea typeface="微软雅黑" panose="020B0503020204020204" pitchFamily="34" charset="-122"/>
                <a:cs typeface="Times New Roman" pitchFamily="18" charset="0"/>
              </a:rPr>
              <a:t>e</a:t>
            </a:r>
            <a:r>
              <a:rPr lang="en-US" altLang="zh-CN" sz="1600" i="1" dirty="0" err="1">
                <a:latin typeface="Times New Roman" pitchFamily="18" charset="0"/>
                <a:ea typeface="微软雅黑" panose="020B0503020204020204" pitchFamily="34" charset="-122"/>
                <a:cs typeface="Times New Roman" pitchFamily="18" charset="0"/>
              </a:rPr>
              <a:t>i</a:t>
            </a:r>
            <a:r>
              <a:rPr lang="zh-CN" altLang="en-US" sz="2000" dirty="0">
                <a:latin typeface="微软雅黑" panose="020B0503020204020204" pitchFamily="34" charset="-122"/>
                <a:ea typeface="微软雅黑" panose="020B0503020204020204" pitchFamily="34" charset="-122"/>
              </a:rPr>
              <a:t>为第</a:t>
            </a:r>
            <a:r>
              <a:rPr lang="en-US" altLang="zh-CN" sz="2000" dirty="0" err="1">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种股票发行公司因素引致的收益波动率。则多因素套利定价模型为：</a:t>
            </a:r>
            <a:endParaRPr lang="en-US" altLang="zh-CN" sz="2000" dirty="0">
              <a:latin typeface="微软雅黑" panose="020B0503020204020204" pitchFamily="34" charset="-122"/>
              <a:ea typeface="微软雅黑" panose="020B0503020204020204" pitchFamily="34" charset="-122"/>
            </a:endParaRPr>
          </a:p>
          <a:p>
            <a:pPr marL="0" indent="0" eaLnBrk="1" hangingPunct="1">
              <a:lnSpc>
                <a:spcPct val="150000"/>
              </a:lnSpc>
              <a:buFont typeface="Arial" panose="020B0604020202020204" pitchFamily="34" charset="0"/>
              <a:buNone/>
              <a:defRPr/>
            </a:pPr>
            <a:endParaRPr lang="en-US" altLang="zh-CN" sz="2000" dirty="0">
              <a:latin typeface="微软雅黑" panose="020B0503020204020204" pitchFamily="34" charset="-122"/>
              <a:ea typeface="微软雅黑" panose="020B0503020204020204" pitchFamily="34" charset="-122"/>
            </a:endParaRPr>
          </a:p>
        </p:txBody>
      </p:sp>
      <p:pic>
        <p:nvPicPr>
          <p:cNvPr id="4915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6333" y="4678224"/>
            <a:ext cx="4815867" cy="103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2FB7ED59-58EB-471C-87D9-9F85FBDE6C8C}" type="slidenum">
              <a:rPr lang="zh-CN" altLang="en-US" smtClean="0">
                <a:solidFill>
                  <a:srgbClr val="898989"/>
                </a:solidFill>
              </a:rPr>
              <a:pPr/>
              <a:t>35</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50178"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50179"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文本框 25"/>
          <p:cNvSpPr txBox="1">
            <a:spLocks noChangeArrowheads="1"/>
          </p:cNvSpPr>
          <p:nvPr/>
        </p:nvSpPr>
        <p:spPr bwMode="auto">
          <a:xfrm>
            <a:off x="2644775" y="3024188"/>
            <a:ext cx="9502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4800" b="1">
                <a:solidFill>
                  <a:srgbClr val="FFFFFF"/>
                </a:solidFill>
                <a:latin typeface="微软雅黑" pitchFamily="34" charset="-122"/>
                <a:ea typeface="微软雅黑" pitchFamily="34" charset="-122"/>
              </a:rPr>
              <a:t>金融资产价格与利率、汇率的关系</a:t>
            </a:r>
          </a:p>
        </p:txBody>
      </p:sp>
      <p:sp>
        <p:nvSpPr>
          <p:cNvPr id="50181"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en-US" altLang="zh-CN" sz="6600" b="1">
                <a:solidFill>
                  <a:srgbClr val="FFFFFF"/>
                </a:solidFill>
                <a:latin typeface="微软雅黑" pitchFamily="34" charset="-122"/>
                <a:ea typeface="微软雅黑" pitchFamily="34" charset="-122"/>
              </a:rPr>
              <a:t>Part 04</a:t>
            </a:r>
            <a:endParaRPr lang="zh-CN" altLang="en-US" sz="6600" b="1">
              <a:solidFill>
                <a:srgbClr val="FFFFFF"/>
              </a:solidFill>
              <a:latin typeface="微软雅黑" pitchFamily="34" charset="-122"/>
              <a:ea typeface="微软雅黑" pitchFamily="34" charset="-122"/>
            </a:endParaRPr>
          </a:p>
        </p:txBody>
      </p:sp>
      <p:sp>
        <p:nvSpPr>
          <p:cNvPr id="50182"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002B0F4C-EBC6-440A-BA17-D6BA20433C0D}" type="slidenum">
              <a:rPr lang="zh-CN" altLang="en-US" smtClean="0">
                <a:solidFill>
                  <a:srgbClr val="898989"/>
                </a:solidFill>
              </a:rPr>
              <a:pPr/>
              <a:t>36</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120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四、金融资产价格与利率、汇率的关系</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355600" y="1289050"/>
            <a:ext cx="3262313"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（一）资产价格与利率</a:t>
            </a:r>
          </a:p>
        </p:txBody>
      </p:sp>
      <p:sp>
        <p:nvSpPr>
          <p:cNvPr id="10" name="Rectangle 3"/>
          <p:cNvSpPr txBox="1">
            <a:spLocks noChangeArrowheads="1"/>
          </p:cNvSpPr>
          <p:nvPr/>
        </p:nvSpPr>
        <p:spPr>
          <a:xfrm>
            <a:off x="560388" y="2195513"/>
            <a:ext cx="10879137" cy="350489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金融资产价格与利率变化的关系</a:t>
            </a:r>
          </a:p>
          <a:p>
            <a:pPr eaLnBrk="1" hangingPunct="1">
              <a:lnSpc>
                <a:spcPct val="150000"/>
              </a:lnSpc>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金融资产</a:t>
            </a:r>
            <a:r>
              <a:rPr lang="zh-CN" altLang="en-US" sz="2000" dirty="0">
                <a:latin typeface="微软雅黑" panose="020B0503020204020204" pitchFamily="34" charset="-122"/>
                <a:ea typeface="微软雅黑" panose="020B0503020204020204" pitchFamily="34" charset="-122"/>
              </a:rPr>
              <a:t>价值是该项资产未来现金流收入的贴现值，贴现率通常采用无风险利率；</a:t>
            </a:r>
          </a:p>
          <a:p>
            <a:pPr eaLnBrk="1" hangingPunct="1">
              <a:lnSpc>
                <a:spcPct val="150000"/>
              </a:lnSpc>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利率</a:t>
            </a:r>
            <a:r>
              <a:rPr lang="zh-CN" altLang="en-US" sz="2000" dirty="0">
                <a:latin typeface="微软雅黑" panose="020B0503020204020204" pitchFamily="34" charset="-122"/>
                <a:ea typeface="微软雅黑" panose="020B0503020204020204" pitchFamily="34" charset="-122"/>
              </a:rPr>
              <a:t>变化与金融资产价值的变化总是反方向的，利率升高，金融资产价值会缩水，价格下跌；利率降低，金融资产价值会升水，价格</a:t>
            </a:r>
            <a:r>
              <a:rPr lang="zh-CN" altLang="en-US" sz="2000" dirty="0" smtClean="0">
                <a:latin typeface="微软雅黑" panose="020B0503020204020204" pitchFamily="34" charset="-122"/>
                <a:ea typeface="微软雅黑" panose="020B0503020204020204" pitchFamily="34" charset="-122"/>
              </a:rPr>
              <a:t>上涨</a:t>
            </a:r>
            <a:endParaRPr lang="en-US" altLang="zh-CN" sz="2000" dirty="0">
              <a:latin typeface="微软雅黑" panose="020B0503020204020204" pitchFamily="34" charset="-122"/>
              <a:ea typeface="微软雅黑" panose="020B0503020204020204" pitchFamily="34" charset="-122"/>
            </a:endParaRPr>
          </a:p>
        </p:txBody>
      </p:sp>
      <p:sp>
        <p:nvSpPr>
          <p:cNvPr id="5120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7F8E368C-24ED-4670-A8EC-9F9E4BBA2E6F}" type="slidenum">
              <a:rPr lang="zh-CN" altLang="en-US" smtClean="0">
                <a:solidFill>
                  <a:srgbClr val="898989"/>
                </a:solidFill>
              </a:rPr>
              <a:pPr/>
              <a:t>37</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22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四、金融资产价格与利率、汇率的关系</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557213" y="1254125"/>
            <a:ext cx="3262312"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（一）资产价格与利率</a:t>
            </a:r>
          </a:p>
        </p:txBody>
      </p:sp>
      <p:sp>
        <p:nvSpPr>
          <p:cNvPr id="10" name="Rectangle 3"/>
          <p:cNvSpPr txBox="1">
            <a:spLocks noChangeArrowheads="1"/>
          </p:cNvSpPr>
          <p:nvPr/>
        </p:nvSpPr>
        <p:spPr>
          <a:xfrm>
            <a:off x="638210" y="2087563"/>
            <a:ext cx="11290300" cy="385603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spcAft>
                <a:spcPts val="600"/>
              </a:spcAft>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利率变化对资产价格的影响机制</a:t>
            </a:r>
          </a:p>
          <a:p>
            <a:pPr eaLnBrk="1" hangingPunct="1">
              <a:lnSpc>
                <a:spcPct val="150000"/>
              </a:lnSpc>
              <a:spcAft>
                <a:spcPts val="600"/>
              </a:spcAft>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预期</a:t>
            </a:r>
            <a:r>
              <a:rPr lang="zh-CN" altLang="en-US" sz="2000" dirty="0">
                <a:latin typeface="微软雅黑" panose="020B0503020204020204" pitchFamily="34" charset="-122"/>
                <a:ea typeface="微软雅黑" panose="020B0503020204020204" pitchFamily="34" charset="-122"/>
              </a:rPr>
              <a:t>的作用：利率作为宏观调控的工具，具有经济运行风向标的功能 </a:t>
            </a:r>
          </a:p>
          <a:p>
            <a:pPr eaLnBrk="1" hangingPunct="1">
              <a:lnSpc>
                <a:spcPct val="150000"/>
              </a:lnSpc>
              <a:spcAft>
                <a:spcPts val="600"/>
              </a:spcAft>
              <a:buClr>
                <a:srgbClr val="0070C0"/>
              </a:buClr>
              <a:buFont typeface="Wingdings" pitchFamily="2" charset="2"/>
              <a:buChar char="n"/>
              <a:defRPr/>
            </a:pPr>
            <a:r>
              <a:rPr lang="zh-CN" altLang="zh-CN" sz="2000" dirty="0" smtClean="0">
                <a:latin typeface="微软雅黑" panose="020B0503020204020204" pitchFamily="34" charset="-122"/>
                <a:ea typeface="微软雅黑" panose="020B0503020204020204" pitchFamily="34" charset="-122"/>
              </a:rPr>
              <a:t>供求</a:t>
            </a:r>
            <a:r>
              <a:rPr lang="zh-CN" altLang="zh-CN" sz="2000" dirty="0">
                <a:latin typeface="微软雅黑" panose="020B0503020204020204" pitchFamily="34" charset="-122"/>
                <a:ea typeface="微软雅黑" panose="020B0503020204020204" pitchFamily="34" charset="-122"/>
              </a:rPr>
              <a:t>对比变化</a:t>
            </a:r>
            <a:r>
              <a:rPr lang="zh-CN" altLang="en-US" sz="2000" dirty="0">
                <a:latin typeface="微软雅黑" panose="020B0503020204020204" pitchFamily="34" charset="-122"/>
                <a:ea typeface="微软雅黑" panose="020B0503020204020204" pitchFamily="34" charset="-122"/>
              </a:rPr>
              <a:t>：当利率上升时，交易性货币机会成本上升，会导致一部分货币回流到银行体系，金融资产交易的供求力量发生变化，供给相对需求过剩，价格下跌。利率下降，则</a:t>
            </a:r>
            <a:r>
              <a:rPr lang="zh-CN" altLang="en-US" sz="2000" dirty="0" smtClean="0">
                <a:latin typeface="微软雅黑" panose="020B0503020204020204" pitchFamily="34" charset="-122"/>
                <a:ea typeface="微软雅黑" panose="020B0503020204020204" pitchFamily="34" charset="-122"/>
              </a:rPr>
              <a:t>反之 </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Aft>
                <a:spcPts val="600"/>
              </a:spcAft>
              <a:buClr>
                <a:srgbClr val="0070C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无</a:t>
            </a:r>
            <a:r>
              <a:rPr lang="zh-CN" altLang="en-US" sz="2000" dirty="0">
                <a:latin typeface="微软雅黑" panose="020B0503020204020204" pitchFamily="34" charset="-122"/>
                <a:ea typeface="微软雅黑" panose="020B0503020204020204" pitchFamily="34" charset="-122"/>
              </a:rPr>
              <a:t>套利均衡机制：在利率变动之前，各资产的收益对比处于均衡水平，它们之间不存在套利的空间。当利率上升以后，产生套利空间，并引起套利行为，直至套利空间</a:t>
            </a:r>
            <a:r>
              <a:rPr lang="zh-CN" altLang="en-US" sz="2000" dirty="0" smtClean="0">
                <a:latin typeface="微软雅黑" panose="020B0503020204020204" pitchFamily="34" charset="-122"/>
                <a:ea typeface="微软雅黑" panose="020B0503020204020204" pitchFamily="34" charset="-122"/>
              </a:rPr>
              <a:t>消失</a:t>
            </a:r>
            <a:endParaRPr lang="en-US" altLang="zh-CN" sz="2000" dirty="0">
              <a:latin typeface="微软雅黑" panose="020B0503020204020204" pitchFamily="34" charset="-122"/>
              <a:ea typeface="微软雅黑" panose="020B0503020204020204" pitchFamily="34" charset="-122"/>
            </a:endParaRPr>
          </a:p>
        </p:txBody>
      </p:sp>
      <p:sp>
        <p:nvSpPr>
          <p:cNvPr id="52231"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72438D4B-73F5-4F03-8D4D-48244ADAC9FC}" type="slidenum">
              <a:rPr lang="zh-CN" altLang="en-US" smtClean="0">
                <a:solidFill>
                  <a:srgbClr val="898989"/>
                </a:solidFill>
              </a:rPr>
              <a:pPr/>
              <a:t>38</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325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四、金融资产价格与利率、汇率的关系</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560388" y="1143000"/>
            <a:ext cx="3321050"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（二）资产价格与汇率</a:t>
            </a:r>
          </a:p>
        </p:txBody>
      </p:sp>
      <p:sp>
        <p:nvSpPr>
          <p:cNvPr id="10" name="Rectangle 3"/>
          <p:cNvSpPr txBox="1">
            <a:spLocks noChangeArrowheads="1"/>
          </p:cNvSpPr>
          <p:nvPr/>
        </p:nvSpPr>
        <p:spPr>
          <a:xfrm>
            <a:off x="561181" y="1839913"/>
            <a:ext cx="10713969" cy="423987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金融资产价格与汇率变化的关系</a:t>
            </a:r>
          </a:p>
          <a:p>
            <a:pPr eaLnBrk="1" hangingPunct="1">
              <a:buClr>
                <a:srgbClr val="0070C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汇率</a:t>
            </a:r>
            <a:r>
              <a:rPr lang="zh-CN" altLang="en-US" sz="2000" dirty="0">
                <a:latin typeface="微软雅黑" panose="020B0503020204020204" pitchFamily="34" charset="-122"/>
                <a:ea typeface="微软雅黑" panose="020B0503020204020204" pitchFamily="34" charset="-122"/>
              </a:rPr>
              <a:t>升值推动金融资产价格上涨</a:t>
            </a:r>
          </a:p>
          <a:p>
            <a:pPr eaLnBrk="1" hangingPunct="1">
              <a:buClr>
                <a:srgbClr val="0070C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汇率</a:t>
            </a:r>
            <a:r>
              <a:rPr lang="zh-CN" altLang="en-US" sz="2000" dirty="0">
                <a:latin typeface="微软雅黑" panose="020B0503020204020204" pitchFamily="34" charset="-122"/>
                <a:ea typeface="微软雅黑" panose="020B0503020204020204" pitchFamily="34" charset="-122"/>
              </a:rPr>
              <a:t>升值导致金融资产价格下跌</a:t>
            </a:r>
          </a:p>
          <a:p>
            <a:pPr eaLnBrk="1" hangingPunct="1">
              <a:buClr>
                <a:srgbClr val="0070C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汇率</a:t>
            </a:r>
            <a:r>
              <a:rPr lang="zh-CN" altLang="en-US" sz="2000" dirty="0">
                <a:latin typeface="微软雅黑" panose="020B0503020204020204" pitchFamily="34" charset="-122"/>
                <a:ea typeface="微软雅黑" panose="020B0503020204020204" pitchFamily="34" charset="-122"/>
              </a:rPr>
              <a:t>贬值推动金融资产价格上涨 </a:t>
            </a:r>
          </a:p>
          <a:p>
            <a:pPr eaLnBrk="1" hangingPunct="1">
              <a:buClr>
                <a:srgbClr val="0070C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汇率</a:t>
            </a:r>
            <a:r>
              <a:rPr lang="zh-CN" altLang="en-US" sz="2000" dirty="0">
                <a:latin typeface="微软雅黑" panose="020B0503020204020204" pitchFamily="34" charset="-122"/>
                <a:ea typeface="微软雅黑" panose="020B0503020204020204" pitchFamily="34" charset="-122"/>
              </a:rPr>
              <a:t>贬值推动金融资产价格下跌</a:t>
            </a:r>
          </a:p>
          <a:p>
            <a:pPr marL="0" indent="0" eaLnBrk="1" hangingPunct="1">
              <a:buNone/>
              <a:defRPr/>
            </a:pPr>
            <a:r>
              <a:rPr lang="en-US" altLang="zh-CN" sz="2200" b="1" kern="0" dirty="0">
                <a:solidFill>
                  <a:schemeClr val="tx2"/>
                </a:solidFill>
                <a:latin typeface="微软雅黑" panose="020B0503020204020204" pitchFamily="34" charset="-122"/>
                <a:ea typeface="微软雅黑" panose="020B0503020204020204" pitchFamily="34" charset="-122"/>
              </a:rPr>
              <a:t>2. </a:t>
            </a:r>
            <a:r>
              <a:rPr lang="zh-CN" altLang="en-US" sz="2200" b="1" kern="0" dirty="0">
                <a:solidFill>
                  <a:schemeClr val="tx2"/>
                </a:solidFill>
                <a:latin typeface="微软雅黑" panose="020B0503020204020204" pitchFamily="34" charset="-122"/>
                <a:ea typeface="微软雅黑" panose="020B0503020204020204" pitchFamily="34" charset="-122"/>
              </a:rPr>
              <a:t>汇率变化影响金融资产价格的约束条件</a:t>
            </a:r>
          </a:p>
          <a:p>
            <a:pPr eaLnBrk="1" hangingPunct="1">
              <a:buClr>
                <a:srgbClr val="0070C0"/>
              </a:buClr>
              <a:buFont typeface="Wingdings" pitchFamily="2" charset="2"/>
              <a:buChar char="n"/>
              <a:defRPr/>
            </a:pPr>
            <a:r>
              <a:rPr lang="en-US" altLang="en-US" sz="2000" b="1" dirty="0" smtClean="0">
                <a:solidFill>
                  <a:srgbClr val="FF0000"/>
                </a:solidFill>
              </a:rPr>
              <a:t>  </a:t>
            </a:r>
            <a:r>
              <a:rPr lang="zh-CN" altLang="en-US" sz="2000" dirty="0" smtClean="0">
                <a:latin typeface="微软雅黑" panose="020B0503020204020204" pitchFamily="34" charset="-122"/>
                <a:ea typeface="微软雅黑" panose="020B0503020204020204" pitchFamily="34" charset="-122"/>
              </a:rPr>
              <a:t>经济的外贸依存度   </a:t>
            </a:r>
          </a:p>
          <a:p>
            <a:pPr eaLnBrk="1" hangingPunct="1">
              <a:buClr>
                <a:srgbClr val="0070C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资本账户开放程度</a:t>
            </a:r>
            <a:endParaRPr lang="en-US" altLang="zh-CN" sz="2000" dirty="0" smtClean="0">
              <a:latin typeface="微软雅黑" panose="020B0503020204020204" pitchFamily="34" charset="-122"/>
              <a:ea typeface="微软雅黑" panose="020B0503020204020204" pitchFamily="34" charset="-122"/>
            </a:endParaRPr>
          </a:p>
          <a:p>
            <a:pPr eaLnBrk="1" hangingPunct="1">
              <a:buClr>
                <a:srgbClr val="0070C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本币</a:t>
            </a:r>
            <a:r>
              <a:rPr lang="zh-CN" altLang="en-US" sz="2000" dirty="0">
                <a:latin typeface="微软雅黑" panose="020B0503020204020204" pitchFamily="34" charset="-122"/>
                <a:ea typeface="微软雅黑" panose="020B0503020204020204" pitchFamily="34" charset="-122"/>
              </a:rPr>
              <a:t>的可兑换程度   </a:t>
            </a:r>
          </a:p>
          <a:p>
            <a:pPr eaLnBrk="1" hangingPunct="1">
              <a:buClr>
                <a:srgbClr val="0070C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资本市场</a:t>
            </a:r>
            <a:r>
              <a:rPr lang="zh-CN" altLang="en-US" sz="2000" dirty="0">
                <a:latin typeface="微软雅黑" panose="020B0503020204020204" pitchFamily="34" charset="-122"/>
                <a:ea typeface="微软雅黑" panose="020B0503020204020204" pitchFamily="34" charset="-122"/>
              </a:rPr>
              <a:t>的</a:t>
            </a:r>
            <a:r>
              <a:rPr lang="zh-CN" altLang="en-US" sz="2000" dirty="0" smtClean="0">
                <a:latin typeface="微软雅黑" panose="020B0503020204020204" pitchFamily="34" charset="-122"/>
                <a:ea typeface="微软雅黑" panose="020B0503020204020204" pitchFamily="34" charset="-122"/>
              </a:rPr>
              <a:t>有效性</a:t>
            </a:r>
            <a:endParaRPr lang="en-US" altLang="zh-CN" sz="2000" dirty="0">
              <a:latin typeface="微软雅黑" panose="020B0503020204020204" pitchFamily="34" charset="-122"/>
              <a:ea typeface="微软雅黑" panose="020B0503020204020204" pitchFamily="34" charset="-122"/>
            </a:endParaRPr>
          </a:p>
        </p:txBody>
      </p:sp>
      <p:sp>
        <p:nvSpPr>
          <p:cNvPr id="53255"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9F5BA496-5287-42A6-81D7-47393B7AF59B}" type="slidenum">
              <a:rPr lang="zh-CN" altLang="en-US" smtClean="0">
                <a:solidFill>
                  <a:srgbClr val="898989"/>
                </a:solidFill>
              </a:rPr>
              <a:pPr/>
              <a:t>39</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74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18609" y="2308274"/>
            <a:ext cx="8091991" cy="348763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spcBef>
                <a:spcPts val="0"/>
              </a:spcBef>
              <a:buClr>
                <a:srgbClr val="FF3300"/>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金融工具的概念 </a:t>
            </a:r>
          </a:p>
          <a:p>
            <a:pPr eaLnBrk="1" hangingPunct="1">
              <a:lnSpc>
                <a:spcPct val="150000"/>
              </a:lnSpc>
              <a:spcBef>
                <a:spcPts val="0"/>
              </a:spcBef>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经济</a:t>
            </a:r>
            <a:r>
              <a:rPr lang="zh-CN" altLang="en-US" sz="2000" dirty="0">
                <a:latin typeface="微软雅黑" panose="020B0503020204020204" pitchFamily="34" charset="-122"/>
                <a:ea typeface="微软雅黑" panose="020B0503020204020204" pitchFamily="34" charset="-122"/>
              </a:rPr>
              <a:t>主体之间签订的金融契约或合同，是金融市场交易的</a:t>
            </a:r>
            <a:r>
              <a:rPr lang="zh-CN" altLang="en-US" sz="2000" dirty="0" smtClean="0">
                <a:latin typeface="微软雅黑" panose="020B0503020204020204" pitchFamily="34" charset="-122"/>
                <a:ea typeface="微软雅黑" panose="020B0503020204020204" pitchFamily="34" charset="-122"/>
              </a:rPr>
              <a:t>工具</a:t>
            </a:r>
            <a:endParaRPr lang="en-US" altLang="zh-CN" sz="2000" dirty="0" smtClean="0">
              <a:latin typeface="微软雅黑" panose="020B0503020204020204" pitchFamily="34" charset="-122"/>
              <a:ea typeface="微软雅黑" panose="020B0503020204020204" pitchFamily="34" charset="-122"/>
            </a:endParaRPr>
          </a:p>
          <a:p>
            <a:pPr marL="0" indent="0" eaLnBrk="1" hangingPunct="1">
              <a:lnSpc>
                <a:spcPct val="150000"/>
              </a:lnSpc>
              <a:spcBef>
                <a:spcPts val="0"/>
              </a:spcBef>
              <a:buClr>
                <a:srgbClr val="FF3300"/>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金融工具的</a:t>
            </a:r>
            <a:r>
              <a:rPr lang="zh-CN" altLang="en-US" sz="2200" b="1" kern="0" dirty="0" smtClean="0">
                <a:solidFill>
                  <a:schemeClr val="tx2"/>
                </a:solidFill>
                <a:latin typeface="微软雅黑" panose="020B0503020204020204" pitchFamily="34" charset="-122"/>
                <a:ea typeface="微软雅黑" panose="020B0503020204020204" pitchFamily="34" charset="-122"/>
              </a:rPr>
              <a:t>特征</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法律</a:t>
            </a:r>
            <a:r>
              <a:rPr lang="zh-CN" altLang="en-US" sz="2000" dirty="0">
                <a:latin typeface="微软雅黑" panose="020B0503020204020204" pitchFamily="34" charset="-122"/>
                <a:ea typeface="微软雅黑" panose="020B0503020204020204" pitchFamily="34" charset="-122"/>
              </a:rPr>
              <a:t>性，金融工具的首要</a:t>
            </a:r>
            <a:r>
              <a:rPr lang="zh-CN" altLang="en-US" sz="2000" dirty="0" smtClean="0">
                <a:latin typeface="微软雅黑" panose="020B0503020204020204" pitchFamily="34" charset="-122"/>
                <a:ea typeface="微软雅黑" panose="020B0503020204020204" pitchFamily="34" charset="-122"/>
              </a:rPr>
              <a:t>特征</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流动性</a:t>
            </a:r>
            <a:r>
              <a:rPr lang="zh-CN" altLang="en-US" sz="2000" dirty="0">
                <a:latin typeface="微软雅黑" panose="020B0503020204020204" pitchFamily="34" charset="-122"/>
                <a:ea typeface="微软雅黑" panose="020B0503020204020204" pitchFamily="34" charset="-122"/>
              </a:rPr>
              <a:t>，金融工具的变现能力或交易对冲能力 </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收益</a:t>
            </a:r>
            <a:r>
              <a:rPr lang="zh-CN" altLang="en-US" sz="2000" dirty="0">
                <a:latin typeface="微软雅黑" panose="020B0503020204020204" pitchFamily="34" charset="-122"/>
                <a:ea typeface="微软雅黑" panose="020B0503020204020204" pitchFamily="34" charset="-122"/>
              </a:rPr>
              <a:t>性，金融工具给交易者带来的货币或非货币收益</a:t>
            </a:r>
          </a:p>
          <a:p>
            <a:pPr eaLnBrk="1" hangingPunct="1">
              <a:lnSpc>
                <a:spcPct val="150000"/>
              </a:lnSpc>
              <a:spcBef>
                <a:spcPts val="0"/>
              </a:spcBef>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风险性</a:t>
            </a:r>
            <a:r>
              <a:rPr lang="zh-CN" altLang="en-US" sz="2000" dirty="0">
                <a:latin typeface="微软雅黑" panose="020B0503020204020204" pitchFamily="34" charset="-122"/>
                <a:ea typeface="微软雅黑" panose="020B0503020204020204" pitchFamily="34" charset="-122"/>
              </a:rPr>
              <a:t>，金融工具市场价值变化给持有人带来收益与损失的</a:t>
            </a:r>
            <a:r>
              <a:rPr lang="zh-CN" altLang="en-US" sz="2000" dirty="0" smtClean="0">
                <a:latin typeface="微软雅黑" panose="020B0503020204020204" pitchFamily="34" charset="-122"/>
                <a:ea typeface="微软雅黑" panose="020B0503020204020204" pitchFamily="34" charset="-122"/>
              </a:rPr>
              <a:t>不确定性</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560388" y="1276350"/>
            <a:ext cx="233838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（一）金融工具</a:t>
            </a:r>
          </a:p>
        </p:txBody>
      </p:sp>
      <p:sp>
        <p:nvSpPr>
          <p:cNvPr id="17415"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A77F8679-721A-40ED-B7D6-D0B8FCCFFFB8}" type="slidenum">
              <a:rPr lang="zh-CN" altLang="en-US" smtClean="0">
                <a:solidFill>
                  <a:srgbClr val="898989"/>
                </a:solidFill>
              </a:rPr>
              <a:pPr/>
              <a:t>4</a:t>
            </a:fld>
            <a:endParaRPr lang="zh-CN" altLang="en-US" smtClean="0">
              <a:solidFill>
                <a:srgbClr val="898989"/>
              </a:solidFill>
            </a:endParaRPr>
          </a:p>
        </p:txBody>
      </p:sp>
      <p:pic>
        <p:nvPicPr>
          <p:cNvPr id="17416" name="Picture 8"/>
          <p:cNvPicPr>
            <a:picLocks noChangeAspect="1" noChangeArrowheads="1"/>
          </p:cNvPicPr>
          <p:nvPr/>
        </p:nvPicPr>
        <p:blipFill>
          <a:blip r:embed="rId3"/>
          <a:srcRect/>
          <a:stretch>
            <a:fillRect/>
          </a:stretch>
        </p:blipFill>
        <p:spPr bwMode="auto">
          <a:xfrm>
            <a:off x="8610601" y="2913858"/>
            <a:ext cx="3238498" cy="174858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8" name="Picture 10"/>
          <p:cNvPicPr>
            <a:picLocks noChangeAspect="1" noChangeArrowheads="1"/>
          </p:cNvPicPr>
          <p:nvPr/>
        </p:nvPicPr>
        <p:blipFill rotWithShape="1">
          <a:blip r:embed="rId4"/>
          <a:srcRect l="7911" t="44541" r="7288" b="15105"/>
          <a:stretch/>
        </p:blipFill>
        <p:spPr bwMode="auto">
          <a:xfrm>
            <a:off x="8672764" y="4797376"/>
            <a:ext cx="3073400" cy="165104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9" name="Picture 11"/>
          <p:cNvPicPr>
            <a:picLocks noChangeAspect="1" noChangeArrowheads="1"/>
          </p:cNvPicPr>
          <p:nvPr/>
        </p:nvPicPr>
        <p:blipFill rotWithShape="1">
          <a:blip r:embed="rId5"/>
          <a:srcRect l="6090" t="12043" r="8074" b="10851"/>
          <a:stretch/>
        </p:blipFill>
        <p:spPr bwMode="auto">
          <a:xfrm>
            <a:off x="8569829" y="1079501"/>
            <a:ext cx="3279270" cy="16994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427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四、金融资产价格与利率、汇率的关系</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498475" y="1211263"/>
            <a:ext cx="3321050"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（二）资产价格与汇率</a:t>
            </a:r>
          </a:p>
        </p:txBody>
      </p:sp>
      <p:sp>
        <p:nvSpPr>
          <p:cNvPr id="10" name="Rectangle 3"/>
          <p:cNvSpPr txBox="1">
            <a:spLocks noChangeArrowheads="1"/>
          </p:cNvSpPr>
          <p:nvPr/>
        </p:nvSpPr>
        <p:spPr>
          <a:xfrm>
            <a:off x="560388" y="1898650"/>
            <a:ext cx="11218862" cy="417141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ts val="3500"/>
              </a:lnSpc>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汇率变化对金融资产价格影响机制</a:t>
            </a:r>
          </a:p>
          <a:p>
            <a:pPr eaLnBrk="1" hangingPunct="1">
              <a:lnSpc>
                <a:spcPts val="3500"/>
              </a:lnSpc>
              <a:buClr>
                <a:srgbClr val="0070C0"/>
              </a:buClr>
              <a:buFont typeface="Wingdings" pitchFamily="2" charset="2"/>
              <a:buChar char="n"/>
              <a:defRPr/>
            </a:pPr>
            <a:r>
              <a:rPr lang="zh-CN" altLang="en-US" sz="2000" dirty="0" smtClean="0">
                <a:solidFill>
                  <a:srgbClr val="00B050"/>
                </a:solidFill>
                <a:latin typeface="微软雅黑" panose="020B0503020204020204" pitchFamily="34" charset="-122"/>
                <a:ea typeface="微软雅黑" panose="020B0503020204020204" pitchFamily="34" charset="-122"/>
              </a:rPr>
              <a:t>预期</a:t>
            </a:r>
            <a:r>
              <a:rPr lang="zh-CN" altLang="en-US" sz="2000" dirty="0">
                <a:solidFill>
                  <a:srgbClr val="00B050"/>
                </a:solidFill>
                <a:latin typeface="微软雅黑" panose="020B0503020204020204" pitchFamily="34" charset="-122"/>
                <a:ea typeface="微软雅黑" panose="020B0503020204020204" pitchFamily="34" charset="-122"/>
              </a:rPr>
              <a:t>机制</a:t>
            </a:r>
            <a:r>
              <a:rPr lang="zh-CN" altLang="en-US" sz="2000" dirty="0">
                <a:latin typeface="微软雅黑" panose="020B0503020204020204" pitchFamily="34" charset="-122"/>
                <a:ea typeface="微软雅黑" panose="020B0503020204020204" pitchFamily="34" charset="-122"/>
              </a:rPr>
              <a:t>是汇率通过市场预期作用于金融资产价格，外贸依存度高的国家该传导机制有效。汇率变化会引起贸易状况变化，引起经济发展预期的变化，决定资本市场投资倾向，投资者采取相应的投资行动，引起金融资产价格波动</a:t>
            </a:r>
            <a:endParaRPr lang="en-US" altLang="zh-CN" sz="2000" dirty="0">
              <a:latin typeface="微软雅黑" panose="020B0503020204020204" pitchFamily="34" charset="-122"/>
              <a:ea typeface="微软雅黑" panose="020B0503020204020204" pitchFamily="34" charset="-122"/>
            </a:endParaRPr>
          </a:p>
          <a:p>
            <a:pPr eaLnBrk="1" hangingPunct="1">
              <a:lnSpc>
                <a:spcPts val="3500"/>
              </a:lnSpc>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资本</a:t>
            </a:r>
            <a:r>
              <a:rPr lang="zh-CN" altLang="en-US" sz="2000" dirty="0">
                <a:latin typeface="微软雅黑" panose="020B0503020204020204" pitchFamily="34" charset="-122"/>
                <a:ea typeface="微软雅黑" panose="020B0503020204020204" pitchFamily="34" charset="-122"/>
              </a:rPr>
              <a:t>与资产</a:t>
            </a:r>
            <a:r>
              <a:rPr lang="zh-CN" altLang="en-US" sz="2000" dirty="0">
                <a:solidFill>
                  <a:srgbClr val="00B050"/>
                </a:solidFill>
                <a:latin typeface="微软雅黑" panose="020B0503020204020204" pitchFamily="34" charset="-122"/>
                <a:ea typeface="微软雅黑" panose="020B0503020204020204" pitchFamily="34" charset="-122"/>
              </a:rPr>
              <a:t>供求均衡机制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对于资本账户开放度高、货币可自由兑换的国家，由于国际投机资本进出方便，该机制的作用明显。当汇率变化时，投机资本进入，转换为本币后，依据汇率波动方向在资本市场上做出相应的多头或空头交易选择，打破了市场原有的均衡格局，导致金融资产价格波动</a:t>
            </a:r>
            <a:r>
              <a:rPr lang="en-US" altLang="zh-CN" sz="2000" dirty="0">
                <a:latin typeface="微软雅黑" panose="020B0503020204020204" pitchFamily="34" charset="-122"/>
                <a:ea typeface="微软雅黑" panose="020B0503020204020204" pitchFamily="34" charset="-122"/>
              </a:rPr>
              <a:t> </a:t>
            </a:r>
          </a:p>
        </p:txBody>
      </p:sp>
      <p:sp>
        <p:nvSpPr>
          <p:cNvPr id="54279"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26730F92-988E-4754-B492-5B19A20D4CDA}" type="slidenum">
              <a:rPr lang="zh-CN" altLang="en-US" smtClean="0">
                <a:solidFill>
                  <a:srgbClr val="898989"/>
                </a:solidFill>
              </a:rPr>
              <a:pPr/>
              <a:t>40</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3436937"/>
            <a:ext cx="49641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323"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6324"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矩形 10"/>
          <p:cNvSpPr>
            <a:spLocks noChangeArrowheads="1"/>
          </p:cNvSpPr>
          <p:nvPr/>
        </p:nvSpPr>
        <p:spPr bwMode="auto">
          <a:xfrm>
            <a:off x="354013" y="1539875"/>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itchFamily="2" charset="2"/>
              <a:buNone/>
            </a:pPr>
            <a:r>
              <a:rPr lang="zh-CN" altLang="en-US" sz="2400" b="1" dirty="0">
                <a:latin typeface="微软雅黑" pitchFamily="34" charset="-122"/>
                <a:ea typeface="微软雅黑" pitchFamily="34" charset="-122"/>
              </a:rPr>
              <a:t>（一）讨论题</a:t>
            </a:r>
            <a:endParaRPr lang="en-US" altLang="zh-CN" sz="2400" b="1" dirty="0">
              <a:latin typeface="微软雅黑" pitchFamily="34" charset="-122"/>
              <a:ea typeface="微软雅黑" pitchFamily="34" charset="-122"/>
            </a:endParaRPr>
          </a:p>
        </p:txBody>
      </p:sp>
      <p:sp>
        <p:nvSpPr>
          <p:cNvPr id="5632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本章</a:t>
            </a:r>
            <a:r>
              <a:rPr lang="zh-CN" altLang="en-US" sz="2400" b="1" dirty="0">
                <a:solidFill>
                  <a:srgbClr val="595959"/>
                </a:solidFill>
                <a:latin typeface="微软雅黑" pitchFamily="34" charset="-122"/>
                <a:ea typeface="微软雅黑" pitchFamily="34" charset="-122"/>
              </a:rPr>
              <a:t>讨论</a:t>
            </a:r>
          </a:p>
        </p:txBody>
      </p:sp>
      <p:sp>
        <p:nvSpPr>
          <p:cNvPr id="56327" name="Rectangle 3"/>
          <p:cNvSpPr txBox="1">
            <a:spLocks noChangeArrowheads="1"/>
          </p:cNvSpPr>
          <p:nvPr/>
        </p:nvSpPr>
        <p:spPr bwMode="auto">
          <a:xfrm>
            <a:off x="561181" y="2038350"/>
            <a:ext cx="7439819"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spcBef>
                <a:spcPts val="1000"/>
              </a:spcBef>
              <a:buFont typeface="Wingdings" pitchFamily="2" charset="2"/>
              <a:buChar char="n"/>
            </a:pPr>
            <a:r>
              <a:rPr lang="zh-CN" altLang="en-US" sz="2000" b="1" dirty="0" smtClean="0">
                <a:latin typeface="微软雅黑" pitchFamily="34" charset="-122"/>
                <a:ea typeface="微软雅黑" pitchFamily="34" charset="-122"/>
              </a:rPr>
              <a:t>金融资产分类的依据是什么？有何实践价值？</a:t>
            </a:r>
            <a:endParaRPr lang="en-US" altLang="zh-CN" sz="2000" b="1" dirty="0">
              <a:latin typeface="微软雅黑" pitchFamily="34" charset="-122"/>
              <a:ea typeface="微软雅黑" pitchFamily="34" charset="-122"/>
            </a:endParaRPr>
          </a:p>
          <a:p>
            <a:pPr>
              <a:lnSpc>
                <a:spcPct val="150000"/>
              </a:lnSpc>
              <a:spcBef>
                <a:spcPts val="1000"/>
              </a:spcBef>
              <a:buFont typeface="Wingdings" pitchFamily="2" charset="2"/>
              <a:buChar char="n"/>
            </a:pPr>
            <a:r>
              <a:rPr lang="en-US" altLang="zh-CN" sz="2000" b="1" dirty="0" smtClean="0">
                <a:latin typeface="微软雅黑" pitchFamily="34" charset="-122"/>
                <a:ea typeface="微软雅黑" pitchFamily="34" charset="-122"/>
              </a:rPr>
              <a:t>2021</a:t>
            </a:r>
            <a:r>
              <a:rPr lang="zh-CN" altLang="en-US" sz="2000" b="1" dirty="0" smtClean="0">
                <a:latin typeface="微软雅黑" pitchFamily="34" charset="-122"/>
                <a:ea typeface="微软雅黑" pitchFamily="34" charset="-122"/>
              </a:rPr>
              <a:t>年中国资本市场波动特征的形成原因有哪些？</a:t>
            </a:r>
            <a:endParaRPr lang="en-US" altLang="zh-CN" sz="2000" b="1" dirty="0">
              <a:latin typeface="微软雅黑" pitchFamily="34" charset="-122"/>
              <a:ea typeface="微软雅黑" pitchFamily="34" charset="-122"/>
            </a:endParaRPr>
          </a:p>
          <a:p>
            <a:pPr>
              <a:lnSpc>
                <a:spcPct val="150000"/>
              </a:lnSpc>
              <a:spcBef>
                <a:spcPts val="1000"/>
              </a:spcBef>
              <a:buFont typeface="Wingdings" pitchFamily="2" charset="2"/>
              <a:buChar char="n"/>
            </a:pPr>
            <a:r>
              <a:rPr lang="zh-CN" altLang="en-US" sz="2000" b="1" dirty="0" smtClean="0">
                <a:latin typeface="微软雅黑" pitchFamily="34" charset="-122"/>
                <a:ea typeface="微软雅黑" pitchFamily="34" charset="-122"/>
              </a:rPr>
              <a:t>金融资产</a:t>
            </a:r>
            <a:r>
              <a:rPr lang="zh-CN" altLang="en-US" sz="2000" b="1" dirty="0">
                <a:latin typeface="微软雅黑" pitchFamily="34" charset="-122"/>
                <a:ea typeface="微软雅黑" pitchFamily="34" charset="-122"/>
              </a:rPr>
              <a:t>定价</a:t>
            </a:r>
            <a:r>
              <a:rPr lang="zh-CN" altLang="en-US" sz="2000" b="1" dirty="0" smtClean="0">
                <a:latin typeface="微软雅黑" pitchFamily="34" charset="-122"/>
                <a:ea typeface="微软雅黑" pitchFamily="34" charset="-122"/>
              </a:rPr>
              <a:t>理论的主线是什么，解决了哪些的核心问题？</a:t>
            </a:r>
            <a:endParaRPr lang="zh-CN" altLang="en-US" sz="2000" dirty="0">
              <a:latin typeface="微软雅黑" pitchFamily="34" charset="-122"/>
              <a:ea typeface="微软雅黑" pitchFamily="34" charset="-122"/>
            </a:endParaRPr>
          </a:p>
        </p:txBody>
      </p:sp>
      <p:sp>
        <p:nvSpPr>
          <p:cNvPr id="56328"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262F6E15-62AC-490B-AFA6-531EAE4ECA6A}" type="slidenum">
              <a:rPr lang="zh-CN" altLang="en-US" smtClean="0">
                <a:solidFill>
                  <a:srgbClr val="898989"/>
                </a:solidFill>
              </a:rPr>
              <a:pPr/>
              <a:t>41</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34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734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矩形 10"/>
          <p:cNvSpPr>
            <a:spLocks noChangeArrowheads="1"/>
          </p:cNvSpPr>
          <p:nvPr/>
        </p:nvSpPr>
        <p:spPr bwMode="auto">
          <a:xfrm>
            <a:off x="354013" y="1539875"/>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itchFamily="2" charset="2"/>
              <a:buNone/>
            </a:pPr>
            <a:r>
              <a:rPr lang="zh-CN" altLang="en-US" sz="2400" b="1">
                <a:latin typeface="微软雅黑" pitchFamily="34" charset="-122"/>
                <a:ea typeface="微软雅黑" pitchFamily="34" charset="-122"/>
              </a:rPr>
              <a:t>（二）思考题</a:t>
            </a:r>
            <a:endParaRPr lang="en-US" altLang="zh-CN" sz="2400" b="1">
              <a:latin typeface="微软雅黑" pitchFamily="34" charset="-122"/>
              <a:ea typeface="微软雅黑" pitchFamily="34" charset="-122"/>
            </a:endParaRPr>
          </a:p>
        </p:txBody>
      </p:sp>
      <p:sp>
        <p:nvSpPr>
          <p:cNvPr id="57349"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本章</a:t>
            </a:r>
            <a:r>
              <a:rPr lang="zh-CN" altLang="en-US" sz="2400" b="1" dirty="0">
                <a:solidFill>
                  <a:srgbClr val="595959"/>
                </a:solidFill>
                <a:latin typeface="微软雅黑" pitchFamily="34" charset="-122"/>
                <a:ea typeface="微软雅黑" pitchFamily="34" charset="-122"/>
              </a:rPr>
              <a:t>讨论</a:t>
            </a:r>
          </a:p>
        </p:txBody>
      </p:sp>
      <p:sp>
        <p:nvSpPr>
          <p:cNvPr id="57350" name="Rectangle 3"/>
          <p:cNvSpPr txBox="1">
            <a:spLocks noChangeArrowheads="1"/>
          </p:cNvSpPr>
          <p:nvPr/>
        </p:nvSpPr>
        <p:spPr bwMode="auto">
          <a:xfrm>
            <a:off x="560388" y="2106613"/>
            <a:ext cx="892333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ts val="1000"/>
              </a:spcBef>
              <a:buFont typeface="Arial" charset="0"/>
              <a:buNone/>
            </a:pP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、面值位</a:t>
            </a:r>
            <a:r>
              <a:rPr lang="en-US" altLang="zh-CN" sz="2000" dirty="0">
                <a:latin typeface="微软雅黑" pitchFamily="34" charset="-122"/>
                <a:ea typeface="微软雅黑" pitchFamily="34" charset="-122"/>
              </a:rPr>
              <a:t>100</a:t>
            </a:r>
            <a:r>
              <a:rPr lang="zh-CN" altLang="en-US" sz="2000" dirty="0">
                <a:latin typeface="微软雅黑" pitchFamily="34" charset="-122"/>
                <a:ea typeface="微软雅黑" pitchFamily="34" charset="-122"/>
              </a:rPr>
              <a:t>元</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年利息收益为</a:t>
            </a:r>
            <a:r>
              <a:rPr lang="en-US" altLang="zh-CN" sz="2000" dirty="0">
                <a:latin typeface="微软雅黑" pitchFamily="34" charset="-122"/>
                <a:ea typeface="微软雅黑" pitchFamily="34" charset="-122"/>
              </a:rPr>
              <a:t>6</a:t>
            </a:r>
            <a:r>
              <a:rPr lang="zh-CN" altLang="en-US" sz="2000" dirty="0">
                <a:latin typeface="微软雅黑" pitchFamily="34" charset="-122"/>
                <a:ea typeface="微软雅黑" pitchFamily="34" charset="-122"/>
              </a:rPr>
              <a:t>元</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按年付息</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计算</a:t>
            </a: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种不同期限和不同市场利率条件下的债券市场价格</a:t>
            </a:r>
            <a:endParaRPr lang="en-US" altLang="zh-CN" sz="2000" dirty="0">
              <a:latin typeface="微软雅黑" pitchFamily="34" charset="-122"/>
              <a:ea typeface="微软雅黑" pitchFamily="34" charset="-122"/>
            </a:endParaRPr>
          </a:p>
          <a:p>
            <a:pPr eaLnBrk="1" hangingPunct="1">
              <a:lnSpc>
                <a:spcPct val="120000"/>
              </a:lnSpc>
              <a:spcBef>
                <a:spcPts val="1000"/>
              </a:spcBef>
              <a:buFont typeface="Arial" charset="0"/>
              <a:buNone/>
            </a:pPr>
            <a:r>
              <a:rPr lang="zh-CN" altLang="en-US" sz="2000" dirty="0">
                <a:latin typeface="微软雅黑" pitchFamily="34" charset="-122"/>
                <a:ea typeface="微软雅黑" pitchFamily="34" charset="-122"/>
              </a:rPr>
              <a:t>市场利率        </a:t>
            </a:r>
            <a:r>
              <a:rPr lang="en-US" altLang="zh-CN" sz="2000" dirty="0">
                <a:latin typeface="微软雅黑" pitchFamily="34" charset="-122"/>
                <a:ea typeface="微软雅黑" pitchFamily="34" charset="-122"/>
              </a:rPr>
              <a:t>6%             4%             8%</a:t>
            </a:r>
          </a:p>
          <a:p>
            <a:pPr eaLnBrk="1" hangingPunct="1">
              <a:lnSpc>
                <a:spcPct val="120000"/>
              </a:lnSpc>
              <a:spcBef>
                <a:spcPts val="1000"/>
              </a:spcBef>
              <a:buFont typeface="Arial" charset="0"/>
              <a:buNone/>
            </a:pP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年期</a:t>
            </a:r>
            <a:endParaRPr lang="en-US" altLang="zh-CN" sz="2000" dirty="0">
              <a:latin typeface="微软雅黑" pitchFamily="34" charset="-122"/>
              <a:ea typeface="微软雅黑" pitchFamily="34" charset="-122"/>
            </a:endParaRPr>
          </a:p>
          <a:p>
            <a:pPr eaLnBrk="1" hangingPunct="1">
              <a:lnSpc>
                <a:spcPct val="120000"/>
              </a:lnSpc>
              <a:spcBef>
                <a:spcPts val="1000"/>
              </a:spcBef>
              <a:buFont typeface="Arial" charset="0"/>
              <a:buNone/>
            </a:pPr>
            <a:r>
              <a:rPr lang="en-US" altLang="zh-CN" sz="2000" dirty="0">
                <a:latin typeface="微软雅黑" pitchFamily="34" charset="-122"/>
                <a:ea typeface="微软雅黑" pitchFamily="34" charset="-122"/>
              </a:rPr>
              <a:t>10</a:t>
            </a:r>
            <a:r>
              <a:rPr lang="zh-CN" altLang="en-US" sz="2000" dirty="0">
                <a:latin typeface="微软雅黑" pitchFamily="34" charset="-122"/>
                <a:ea typeface="微软雅黑" pitchFamily="34" charset="-122"/>
              </a:rPr>
              <a:t>年期</a:t>
            </a:r>
            <a:endParaRPr lang="en-US" altLang="zh-CN" sz="2000" dirty="0">
              <a:latin typeface="微软雅黑" pitchFamily="34" charset="-122"/>
              <a:ea typeface="微软雅黑" pitchFamily="34" charset="-122"/>
            </a:endParaRPr>
          </a:p>
          <a:p>
            <a:pPr eaLnBrk="1" hangingPunct="1">
              <a:lnSpc>
                <a:spcPct val="120000"/>
              </a:lnSpc>
              <a:spcBef>
                <a:spcPts val="1000"/>
              </a:spcBef>
              <a:buFont typeface="Arial" charset="0"/>
              <a:buNone/>
            </a:pPr>
            <a:r>
              <a:rPr lang="zh-CN" altLang="en-US" sz="2000" dirty="0">
                <a:latin typeface="微软雅黑" pitchFamily="34" charset="-122"/>
                <a:ea typeface="微软雅黑" pitchFamily="34" charset="-122"/>
              </a:rPr>
              <a:t>永久性</a:t>
            </a:r>
            <a:endParaRPr lang="en-US" altLang="zh-CN" sz="2000" dirty="0">
              <a:latin typeface="微软雅黑" pitchFamily="34" charset="-122"/>
              <a:ea typeface="微软雅黑" pitchFamily="34" charset="-122"/>
            </a:endParaRPr>
          </a:p>
          <a:p>
            <a:pPr eaLnBrk="1" hangingPunct="1">
              <a:lnSpc>
                <a:spcPct val="120000"/>
              </a:lnSpc>
              <a:spcBef>
                <a:spcPts val="1000"/>
              </a:spcBef>
              <a:buFont typeface="Arial" charset="0"/>
              <a:buNone/>
            </a:pP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、金融市场风险有哪些</a:t>
            </a:r>
            <a:r>
              <a:rPr lang="zh-CN" altLang="en-US" sz="2000" dirty="0" smtClean="0">
                <a:latin typeface="微软雅黑" pitchFamily="34" charset="-122"/>
                <a:ea typeface="微软雅黑" pitchFamily="34" charset="-122"/>
              </a:rPr>
              <a:t>？系统风险与非系统风险如何识别？</a:t>
            </a:r>
            <a:endParaRPr lang="en-US" altLang="zh-CN" sz="2000" dirty="0">
              <a:latin typeface="微软雅黑" pitchFamily="34" charset="-122"/>
              <a:ea typeface="微软雅黑" pitchFamily="34" charset="-122"/>
            </a:endParaRPr>
          </a:p>
          <a:p>
            <a:pPr eaLnBrk="1" hangingPunct="1">
              <a:lnSpc>
                <a:spcPct val="120000"/>
              </a:lnSpc>
              <a:spcBef>
                <a:spcPts val="1000"/>
              </a:spcBef>
              <a:buFont typeface="Arial" charset="0"/>
              <a:buNone/>
            </a:pP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、目前无风险利率为</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，市场组合的风险溢价为</a:t>
            </a: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A</a:t>
            </a:r>
            <a:r>
              <a:rPr lang="zh-CN" altLang="en-US" sz="2000" dirty="0">
                <a:latin typeface="微软雅黑" pitchFamily="34" charset="-122"/>
                <a:ea typeface="微软雅黑" pitchFamily="34" charset="-122"/>
              </a:rPr>
              <a:t>股票的</a:t>
            </a:r>
            <a:r>
              <a:rPr lang="en-US" altLang="zh-CN" sz="2000" dirty="0">
                <a:latin typeface="微软雅黑" pitchFamily="34" charset="-122"/>
                <a:ea typeface="微软雅黑" pitchFamily="34" charset="-122"/>
              </a:rPr>
              <a:t>B</a:t>
            </a:r>
            <a:r>
              <a:rPr lang="zh-CN" altLang="en-US" sz="2000" dirty="0">
                <a:latin typeface="微软雅黑" pitchFamily="34" charset="-122"/>
                <a:ea typeface="微软雅黑" pitchFamily="34" charset="-122"/>
              </a:rPr>
              <a:t>系数为</a:t>
            </a:r>
            <a:r>
              <a:rPr lang="en-US" altLang="zh-CN" sz="2000" dirty="0">
                <a:latin typeface="微软雅黑" pitchFamily="34" charset="-122"/>
                <a:ea typeface="微软雅黑" pitchFamily="34" charset="-122"/>
              </a:rPr>
              <a:t>1.2</a:t>
            </a:r>
            <a:r>
              <a:rPr lang="zh-CN" altLang="en-US" sz="2000" dirty="0">
                <a:latin typeface="微软雅黑" pitchFamily="34" charset="-122"/>
                <a:ea typeface="微软雅黑" pitchFamily="34" charset="-122"/>
              </a:rPr>
              <a:t>，预期每股收益为</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元，试计算</a:t>
            </a:r>
            <a:r>
              <a:rPr lang="en-US" altLang="zh-CN" sz="2000" dirty="0">
                <a:latin typeface="微软雅黑" pitchFamily="34" charset="-122"/>
                <a:ea typeface="微软雅黑" pitchFamily="34" charset="-122"/>
              </a:rPr>
              <a:t>A</a:t>
            </a:r>
            <a:r>
              <a:rPr lang="zh-CN" altLang="en-US" sz="2000" dirty="0">
                <a:latin typeface="微软雅黑" pitchFamily="34" charset="-122"/>
                <a:ea typeface="微软雅黑" pitchFamily="34" charset="-122"/>
              </a:rPr>
              <a:t>股票的理论市价</a:t>
            </a:r>
            <a:r>
              <a:rPr lang="en-US" altLang="zh-CN" sz="2000" dirty="0">
                <a:latin typeface="微软雅黑" pitchFamily="34" charset="-122"/>
                <a:ea typeface="微软雅黑" pitchFamily="34" charset="-122"/>
              </a:rPr>
              <a:t>(21.74</a:t>
            </a:r>
            <a:r>
              <a:rPr lang="zh-CN" altLang="en-US" sz="2000" dirty="0">
                <a:latin typeface="微软雅黑" pitchFamily="34" charset="-122"/>
                <a:ea typeface="微软雅黑" pitchFamily="34" charset="-122"/>
              </a:rPr>
              <a:t>元</a:t>
            </a:r>
            <a:r>
              <a:rPr lang="en-US" altLang="zh-CN" sz="2000" dirty="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a:p>
            <a:pPr eaLnBrk="1" hangingPunct="1">
              <a:lnSpc>
                <a:spcPct val="120000"/>
              </a:lnSpc>
              <a:spcBef>
                <a:spcPts val="1000"/>
              </a:spcBef>
              <a:buFont typeface="Arial" charset="0"/>
              <a:buNone/>
            </a:pPr>
            <a:endParaRPr lang="zh-CN" altLang="en-US" sz="2000" dirty="0">
              <a:latin typeface="微软雅黑" pitchFamily="34" charset="-122"/>
              <a:ea typeface="微软雅黑" pitchFamily="34" charset="-122"/>
            </a:endParaRPr>
          </a:p>
        </p:txBody>
      </p:sp>
      <p:pic>
        <p:nvPicPr>
          <p:cNvPr id="5735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0813" y="2592388"/>
            <a:ext cx="2944812"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F8E8ABAF-1985-49E1-9D25-D31DAAB87D8A}" type="slidenum">
              <a:rPr lang="zh-CN" altLang="en-US" smtClean="0">
                <a:solidFill>
                  <a:srgbClr val="898989"/>
                </a:solidFill>
              </a:rPr>
              <a:pPr/>
              <a:t>42</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4608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2"/>
          <p:cNvSpPr txBox="1">
            <a:spLocks noChangeArrowheads="1"/>
          </p:cNvSpPr>
          <p:nvPr/>
        </p:nvSpPr>
        <p:spPr bwMode="auto">
          <a:xfrm>
            <a:off x="2839362" y="2085837"/>
            <a:ext cx="76762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600" b="1" dirty="0" smtClean="0">
                <a:solidFill>
                  <a:srgbClr val="FFFFFF"/>
                </a:solidFill>
                <a:latin typeface="微软雅黑" pitchFamily="34" charset="-122"/>
                <a:ea typeface="微软雅黑" pitchFamily="34" charset="-122"/>
              </a:rPr>
              <a:t>金融资产价格决定机制是市场供求，利率、汇率的变化对金融资产价格的影响是通过改变市场供求实现的。</a:t>
            </a:r>
            <a:endParaRPr lang="zh-CN" altLang="en-US" sz="3600" b="1" dirty="0">
              <a:solidFill>
                <a:srgbClr val="FFFFFF"/>
              </a:solidFill>
              <a:latin typeface="微软雅黑" pitchFamily="34" charset="-122"/>
              <a:ea typeface="微软雅黑" pitchFamily="34" charset="-122"/>
            </a:endParaRPr>
          </a:p>
        </p:txBody>
      </p:sp>
      <p:sp>
        <p:nvSpPr>
          <p:cNvPr id="46085"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1E669E1-FF26-45FC-B177-A0A7247CF869}" type="datetime1">
              <a:rPr lang="zh-CN" altLang="en-US" smtClean="0">
                <a:solidFill>
                  <a:srgbClr val="898989"/>
                </a:solidFill>
              </a:rPr>
              <a:pPr/>
              <a:t>2021/10/20</a:t>
            </a:fld>
            <a:endParaRPr lang="zh-CN" altLang="en-US" smtClean="0">
              <a:solidFill>
                <a:srgbClr val="898989"/>
              </a:solidFill>
            </a:endParaRPr>
          </a:p>
        </p:txBody>
      </p:sp>
      <p:sp>
        <p:nvSpPr>
          <p:cNvPr id="4608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FD687659-6576-40E5-A6A8-1605F8641AB1}" type="slidenum">
              <a:rPr lang="zh-CN" altLang="en-US" smtClean="0">
                <a:solidFill>
                  <a:srgbClr val="898989"/>
                </a:solidFill>
              </a:rPr>
              <a:pPr>
                <a:buFont typeface="Arial" pitchFamily="34" charset="0"/>
                <a:buNone/>
              </a:pPr>
              <a:t>43</a:t>
            </a:fld>
            <a:endParaRPr lang="zh-CN" altLang="en-US" smtClean="0">
              <a:solidFill>
                <a:srgbClr val="898989"/>
              </a:solidFill>
            </a:endParaRPr>
          </a:p>
        </p:txBody>
      </p:sp>
    </p:spTree>
    <p:extLst>
      <p:ext uri="{BB962C8B-B14F-4D97-AF65-F5344CB8AC3E}">
        <p14:creationId xmlns:p14="http://schemas.microsoft.com/office/powerpoint/2010/main" val="378785314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680935" y="1898650"/>
            <a:ext cx="10875525" cy="386012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spcBef>
                <a:spcPct val="0"/>
              </a:spcBef>
              <a:buClr>
                <a:schemeClr val="bg1"/>
              </a:buClr>
              <a:buFontTx/>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金融工具分类标准与</a:t>
            </a:r>
            <a:r>
              <a:rPr lang="zh-CN" altLang="en-US" sz="2200" b="1" kern="0" dirty="0" smtClean="0">
                <a:solidFill>
                  <a:schemeClr val="tx2"/>
                </a:solidFill>
                <a:latin typeface="微软雅黑" panose="020B0503020204020204" pitchFamily="34" charset="-122"/>
                <a:ea typeface="微软雅黑" panose="020B0503020204020204" pitchFamily="34" charset="-122"/>
              </a:rPr>
              <a:t>特点</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金融统计角度的分类标准与</a:t>
            </a:r>
            <a:r>
              <a:rPr lang="zh-CN" altLang="en-US" sz="2000" dirty="0" smtClean="0">
                <a:latin typeface="微软雅黑" panose="020B0503020204020204" pitchFamily="34" charset="-122"/>
                <a:ea typeface="微软雅黑" panose="020B0503020204020204" pitchFamily="34" charset="-122"/>
              </a:rPr>
              <a:t>特点</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70C0"/>
              </a:buClr>
              <a:buFont typeface="Wingdings" pitchFamily="2" charset="2"/>
              <a:buChar char="n"/>
              <a:defRPr/>
            </a:pPr>
            <a:r>
              <a:rPr lang="zh-CN" altLang="zh-CN" sz="2000" dirty="0" smtClean="0">
                <a:latin typeface="微软雅黑" panose="020B0503020204020204" pitchFamily="34" charset="-122"/>
                <a:ea typeface="微软雅黑" panose="020B0503020204020204" pitchFamily="34" charset="-122"/>
              </a:rPr>
              <a:t>IMF发布的《货币与金融统计手册2</a:t>
            </a:r>
            <a:r>
              <a:rPr lang="en-US" altLang="zh-CN" sz="2000" dirty="0" smtClean="0">
                <a:latin typeface="微软雅黑" panose="020B0503020204020204" pitchFamily="34" charset="-122"/>
                <a:ea typeface="微软雅黑" panose="020B0503020204020204" pitchFamily="34" charset="-122"/>
              </a:rPr>
              <a:t>016</a:t>
            </a:r>
            <a:r>
              <a:rPr lang="zh-CN"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将金融工具划分为</a:t>
            </a:r>
            <a:r>
              <a:rPr lang="zh-CN" altLang="en-US" sz="2000" dirty="0" smtClean="0">
                <a:solidFill>
                  <a:srgbClr val="FF0000"/>
                </a:solidFill>
                <a:latin typeface="微软雅黑" panose="020B0503020204020204" pitchFamily="34" charset="-122"/>
                <a:ea typeface="微软雅黑" panose="020B0503020204020204" pitchFamily="34" charset="-122"/>
              </a:rPr>
              <a:t>金融资产和其他金融工具</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金融市场</a:t>
            </a:r>
            <a:r>
              <a:rPr lang="zh-CN" altLang="en-US" sz="2000" dirty="0">
                <a:latin typeface="微软雅黑" panose="020B0503020204020204" pitchFamily="34" charset="-122"/>
                <a:ea typeface="微软雅黑" panose="020B0503020204020204" pitchFamily="34" charset="-122"/>
              </a:rPr>
              <a:t>投资者交易角度的分类标准与</a:t>
            </a:r>
            <a:r>
              <a:rPr lang="zh-CN" altLang="en-US" sz="2000" dirty="0" smtClean="0">
                <a:latin typeface="微软雅黑" panose="020B0503020204020204" pitchFamily="34" charset="-122"/>
                <a:ea typeface="微软雅黑" panose="020B0503020204020204" pitchFamily="34" charset="-122"/>
              </a:rPr>
              <a:t>特点：按照</a:t>
            </a:r>
            <a:r>
              <a:rPr lang="zh-CN" altLang="en-US" sz="2000" dirty="0">
                <a:latin typeface="微软雅黑" panose="020B0503020204020204" pitchFamily="34" charset="-122"/>
                <a:ea typeface="微软雅黑" panose="020B0503020204020204" pitchFamily="34" charset="-122"/>
              </a:rPr>
              <a:t>持有人的权利与应履行的义务，将金融工具分为债权类、股权类、衍生类和合成类</a:t>
            </a:r>
            <a:r>
              <a:rPr lang="zh-CN" altLang="en-US" sz="2000" dirty="0" smtClean="0">
                <a:latin typeface="微软雅黑" panose="020B0503020204020204" pitchFamily="34" charset="-122"/>
                <a:ea typeface="微软雅黑" panose="020B0503020204020204" pitchFamily="34" charset="-122"/>
              </a:rPr>
              <a:t>工具</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471488" y="1133475"/>
            <a:ext cx="233838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（一）金融工具</a:t>
            </a:r>
          </a:p>
        </p:txBody>
      </p:sp>
      <p:sp>
        <p:nvSpPr>
          <p:cNvPr id="18439"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CC54E6AC-CD5C-44B9-BEC3-54AEAC9F5383}" type="slidenum">
              <a:rPr lang="zh-CN" altLang="en-US" smtClean="0">
                <a:solidFill>
                  <a:srgbClr val="898989"/>
                </a:solidFill>
              </a:rPr>
              <a:pPr/>
              <a:t>5</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solidFill>
                  <a:srgbClr val="000000"/>
                </a:solidFill>
                <a:latin typeface="微软雅黑" pitchFamily="34" charset="-122"/>
                <a:ea typeface="微软雅黑" pitchFamily="34" charset="-122"/>
              </a:rPr>
              <a:t>一、金融工具与金融资产</a:t>
            </a:r>
          </a:p>
          <a:p>
            <a:pPr eaLnBrk="1" hangingPunct="1">
              <a:buFont typeface="Arial" charset="0"/>
              <a:buNone/>
            </a:pPr>
            <a:endParaRPr lang="zh-CN" altLang="en-US" sz="2400" b="1" dirty="0">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680936" y="1898650"/>
            <a:ext cx="10593422" cy="439514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Clr>
                <a:srgbClr val="FF3300"/>
              </a:buClr>
              <a:buNone/>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金融资产的</a:t>
            </a:r>
            <a:r>
              <a:rPr lang="zh-CN" altLang="en-US" sz="2200" b="1" kern="0" dirty="0" smtClean="0">
                <a:solidFill>
                  <a:schemeClr val="tx2"/>
                </a:solidFill>
                <a:latin typeface="微软雅黑" panose="020B0503020204020204" pitchFamily="34" charset="-122"/>
                <a:ea typeface="微软雅黑" panose="020B0503020204020204" pitchFamily="34" charset="-122"/>
              </a:rPr>
              <a:t>概念与要素</a:t>
            </a:r>
            <a:endParaRPr lang="zh-CN" altLang="en-US" sz="2200" b="1" kern="0" dirty="0">
              <a:solidFill>
                <a:schemeClr val="tx2"/>
              </a:solidFill>
              <a:latin typeface="微软雅黑" panose="020B0503020204020204" pitchFamily="34" charset="-122"/>
              <a:ea typeface="微软雅黑" panose="020B0503020204020204" pitchFamily="34" charset="-122"/>
            </a:endParaRPr>
          </a:p>
          <a:p>
            <a:pPr eaLnBrk="1" hangingPunct="1">
              <a:lnSpc>
                <a:spcPct val="110000"/>
              </a:lnSpc>
              <a:buClr>
                <a:srgbClr val="0C86B6"/>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金融资产</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Financial Asset</a:t>
            </a:r>
            <a:r>
              <a:rPr lang="zh-CN" altLang="en-US" sz="2000" dirty="0">
                <a:latin typeface="微软雅黑" panose="020B0503020204020204" pitchFamily="34" charset="-122"/>
                <a:ea typeface="微软雅黑" panose="020B0503020204020204" pitchFamily="34" charset="-122"/>
              </a:rPr>
              <a:t>），指那些具有价值并能给持有人带来现金流收益的</a:t>
            </a:r>
            <a:r>
              <a:rPr lang="zh-CN" altLang="en-US" sz="2000" dirty="0" smtClean="0">
                <a:latin typeface="微软雅黑" panose="020B0503020204020204" pitchFamily="34" charset="-122"/>
                <a:ea typeface="微软雅黑" panose="020B0503020204020204" pitchFamily="34" charset="-122"/>
              </a:rPr>
              <a:t>金融工具。在</a:t>
            </a:r>
            <a:r>
              <a:rPr lang="zh-CN" altLang="en-US" sz="2000" dirty="0">
                <a:latin typeface="微软雅黑" panose="020B0503020204020204" pitchFamily="34" charset="-122"/>
                <a:ea typeface="微软雅黑" panose="020B0503020204020204" pitchFamily="34" charset="-122"/>
              </a:rPr>
              <a:t>金融市场上，金融资产价值的大小是由其能够给持有者带来的未来收入现金流的大小和可能性高低决定的   </a:t>
            </a:r>
          </a:p>
          <a:p>
            <a:pPr eaLnBrk="1" hangingPunct="1">
              <a:buClr>
                <a:srgbClr val="0C86B6"/>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金融资产的五要素：金融资产的发售人；价格；期限；收益；标价货币</a:t>
            </a:r>
            <a:endParaRPr lang="en-US" altLang="zh-CN" sz="2000" dirty="0">
              <a:latin typeface="微软雅黑" panose="020B0503020204020204" pitchFamily="34" charset="-122"/>
              <a:ea typeface="微软雅黑" panose="020B0503020204020204" pitchFamily="34" charset="-122"/>
            </a:endParaRPr>
          </a:p>
          <a:p>
            <a:pPr marL="0" indent="0" eaLnBrk="1" hangingPunct="1">
              <a:buClr>
                <a:srgbClr val="FF3300"/>
              </a:buClr>
              <a:buNone/>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、其他金融工具</a:t>
            </a:r>
            <a:endParaRPr lang="en-US" altLang="zh-CN" sz="2200" b="1" kern="0" dirty="0">
              <a:solidFill>
                <a:schemeClr val="tx2"/>
              </a:solidFill>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不</a:t>
            </a:r>
            <a:r>
              <a:rPr lang="zh-CN" altLang="en-US" sz="2000" dirty="0">
                <a:latin typeface="微软雅黑" panose="020B0503020204020204" pitchFamily="34" charset="-122"/>
                <a:ea typeface="微软雅黑" panose="020B0503020204020204" pitchFamily="34" charset="-122"/>
              </a:rPr>
              <a:t>引起无条件的支付要求或提供其他有价物质要求的金融</a:t>
            </a:r>
            <a:r>
              <a:rPr lang="zh-CN" altLang="en-US" sz="2000" dirty="0" smtClean="0">
                <a:latin typeface="微软雅黑" panose="020B0503020204020204" pitchFamily="34" charset="-122"/>
                <a:ea typeface="微软雅黑" panose="020B0503020204020204" pitchFamily="34" charset="-122"/>
              </a:rPr>
              <a:t>契约，包括</a:t>
            </a:r>
            <a:r>
              <a:rPr lang="zh-CN" altLang="en-US" sz="2000" dirty="0">
                <a:latin typeface="微软雅黑" panose="020B0503020204020204" pitchFamily="34" charset="-122"/>
                <a:ea typeface="微软雅黑" panose="020B0503020204020204" pitchFamily="34" charset="-122"/>
              </a:rPr>
              <a:t>：支付担保、信贷额度、信用证、票据发行</a:t>
            </a:r>
            <a:r>
              <a:rPr lang="zh-CN" altLang="en-US" sz="2000" dirty="0" smtClean="0">
                <a:latin typeface="微软雅黑" panose="020B0503020204020204" pitchFamily="34" charset="-122"/>
                <a:ea typeface="微软雅黑" panose="020B0503020204020204" pitchFamily="34" charset="-122"/>
              </a:rPr>
              <a:t>便利等</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70C0"/>
              </a:buClr>
              <a:buFont typeface="Wingdings" pitchFamily="2" charset="2"/>
              <a:buChar char="n"/>
              <a:defRPr/>
            </a:pPr>
            <a:r>
              <a:rPr lang="zh-CN" altLang="en-US" sz="1800" dirty="0">
                <a:latin typeface="微软雅黑" panose="020B0503020204020204" pitchFamily="34" charset="-122"/>
                <a:ea typeface="微软雅黑" panose="020B0503020204020204" pitchFamily="34" charset="-122"/>
              </a:rPr>
              <a:t>支付担保只有在主体债务人违约时才要求支付；信贷额度</a:t>
            </a:r>
            <a:r>
              <a:rPr lang="zh-CN" altLang="en-US" sz="1800" dirty="0" smtClean="0">
                <a:latin typeface="微软雅黑" panose="020B0503020204020204" pitchFamily="34" charset="-122"/>
                <a:ea typeface="微软雅黑" panose="020B0503020204020204" pitchFamily="34" charset="-122"/>
              </a:rPr>
              <a:t>保证提供</a:t>
            </a:r>
            <a:r>
              <a:rPr lang="zh-CN" altLang="en-US" sz="1800" dirty="0">
                <a:latin typeface="微软雅黑" panose="020B0503020204020204" pitchFamily="34" charset="-122"/>
                <a:ea typeface="微软雅黑" panose="020B0503020204020204" pitchFamily="34" charset="-122"/>
              </a:rPr>
              <a:t>资金</a:t>
            </a:r>
            <a:r>
              <a:rPr lang="zh-CN" altLang="en-US" sz="1800" dirty="0" smtClean="0">
                <a:latin typeface="微软雅黑" panose="020B0503020204020204" pitchFamily="34" charset="-122"/>
                <a:ea typeface="微软雅黑" panose="020B0503020204020204" pitchFamily="34" charset="-122"/>
              </a:rPr>
              <a:t>，只有</a:t>
            </a:r>
            <a:r>
              <a:rPr lang="zh-CN" altLang="en-US" sz="1800" dirty="0">
                <a:latin typeface="微软雅黑" panose="020B0503020204020204" pitchFamily="34" charset="-122"/>
                <a:ea typeface="微软雅黑" panose="020B0503020204020204" pitchFamily="34" charset="-122"/>
              </a:rPr>
              <a:t>在真正提款之后才产生</a:t>
            </a:r>
            <a:r>
              <a:rPr lang="zh-CN" altLang="en-US" sz="1800" dirty="0" smtClean="0">
                <a:latin typeface="微软雅黑" panose="020B0503020204020204" pitchFamily="34" charset="-122"/>
                <a:ea typeface="微软雅黑" panose="020B0503020204020204" pitchFamily="34" charset="-122"/>
              </a:rPr>
              <a:t>金融债权，</a:t>
            </a:r>
            <a:r>
              <a:rPr lang="zh-CN" altLang="en-US" sz="1800" dirty="0">
                <a:latin typeface="微软雅黑" panose="020B0503020204020204" pitchFamily="34" charset="-122"/>
                <a:ea typeface="微软雅黑" panose="020B0503020204020204" pitchFamily="34" charset="-122"/>
              </a:rPr>
              <a:t>信用证许诺在提交合同所指定的某些文件之后进行支付，票据发行便利保证有关方面能够出售票据</a:t>
            </a:r>
            <a:r>
              <a:rPr lang="zh-CN" altLang="en-US" sz="1800" dirty="0" smtClean="0">
                <a:latin typeface="微软雅黑" panose="020B0503020204020204" pitchFamily="34" charset="-122"/>
                <a:ea typeface="微软雅黑" panose="020B0503020204020204" pitchFamily="34" charset="-122"/>
              </a:rPr>
              <a:t>，只有</a:t>
            </a:r>
            <a:r>
              <a:rPr lang="zh-CN" altLang="en-US" sz="1800" dirty="0">
                <a:latin typeface="微软雅黑" panose="020B0503020204020204" pitchFamily="34" charset="-122"/>
                <a:ea typeface="微软雅黑" panose="020B0503020204020204" pitchFamily="34" charset="-122"/>
              </a:rPr>
              <a:t>金融性公司提供资金时</a:t>
            </a:r>
            <a:r>
              <a:rPr lang="zh-CN" altLang="en-US" sz="1800" dirty="0" smtClean="0">
                <a:latin typeface="微软雅黑" panose="020B0503020204020204" pitchFamily="34" charset="-122"/>
                <a:ea typeface="微软雅黑" panose="020B0503020204020204" pitchFamily="34" charset="-122"/>
              </a:rPr>
              <a:t>，才</a:t>
            </a:r>
            <a:r>
              <a:rPr lang="zh-CN" altLang="en-US" sz="1800" dirty="0">
                <a:latin typeface="微软雅黑" panose="020B0503020204020204" pitchFamily="34" charset="-122"/>
                <a:ea typeface="微软雅黑" panose="020B0503020204020204" pitchFamily="34" charset="-122"/>
              </a:rPr>
              <a:t>获得了真正的资产，并记录在资产负债表</a:t>
            </a:r>
            <a:r>
              <a:rPr lang="zh-CN" altLang="en-US" sz="1800" dirty="0" smtClean="0">
                <a:latin typeface="微软雅黑" panose="020B0503020204020204" pitchFamily="34" charset="-122"/>
                <a:ea typeface="微软雅黑" panose="020B0503020204020204" pitchFamily="34" charset="-122"/>
              </a:rPr>
              <a:t>中</a:t>
            </a:r>
            <a:endParaRPr lang="zh-CN" altLang="en-US" sz="1800" dirty="0">
              <a:latin typeface="微软雅黑" panose="020B0503020204020204" pitchFamily="34" charset="-122"/>
              <a:ea typeface="微软雅黑" panose="020B0503020204020204" pitchFamily="34" charset="-122"/>
            </a:endParaRPr>
          </a:p>
        </p:txBody>
      </p:sp>
      <p:sp>
        <p:nvSpPr>
          <p:cNvPr id="2" name="矩形 1"/>
          <p:cNvSpPr/>
          <p:nvPr/>
        </p:nvSpPr>
        <p:spPr>
          <a:xfrm>
            <a:off x="1006509" y="1167724"/>
            <a:ext cx="4493538" cy="535531"/>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smtClean="0">
                <a:solidFill>
                  <a:srgbClr val="000000"/>
                </a:solidFill>
                <a:latin typeface="微软雅黑" panose="020B0503020204020204" pitchFamily="34" charset="-122"/>
                <a:ea typeface="微软雅黑" panose="020B0503020204020204" pitchFamily="34" charset="-122"/>
              </a:rPr>
              <a:t>（二）金融资产与其他金融工具</a:t>
            </a:r>
            <a:endParaRPr lang="zh-CN" altLang="en-US" sz="2400" b="1" kern="0" dirty="0">
              <a:solidFill>
                <a:srgbClr val="000000"/>
              </a:solidFill>
              <a:latin typeface="微软雅黑" panose="020B0503020204020204" pitchFamily="34" charset="-122"/>
              <a:ea typeface="微软雅黑" panose="020B0503020204020204" pitchFamily="34" charset="-122"/>
            </a:endParaRPr>
          </a:p>
        </p:txBody>
      </p:sp>
      <p:sp>
        <p:nvSpPr>
          <p:cNvPr id="18439"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CC54E6AC-CD5C-44B9-BEC3-54AEAC9F5383}" type="slidenum">
              <a:rPr lang="zh-CN" altLang="en-US" smtClean="0">
                <a:solidFill>
                  <a:srgbClr val="898989"/>
                </a:solidFill>
              </a:rPr>
              <a:pPr/>
              <a:t>6</a:t>
            </a:fld>
            <a:endParaRPr lang="zh-CN" altLang="en-US" smtClean="0">
              <a:solidFill>
                <a:srgbClr val="898989"/>
              </a:solidFill>
            </a:endParaRPr>
          </a:p>
        </p:txBody>
      </p:sp>
    </p:spTree>
    <p:extLst>
      <p:ext uri="{BB962C8B-B14F-4D97-AF65-F5344CB8AC3E}">
        <p14:creationId xmlns:p14="http://schemas.microsoft.com/office/powerpoint/2010/main" val="176687823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文本框 12"/>
          <p:cNvSpPr txBox="1">
            <a:spLocks noChangeArrowheads="1"/>
          </p:cNvSpPr>
          <p:nvPr/>
        </p:nvSpPr>
        <p:spPr bwMode="auto">
          <a:xfrm>
            <a:off x="768350" y="323851"/>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一、金融工具与金融资产</a:t>
            </a:r>
          </a:p>
          <a:p>
            <a:pPr eaLnBrk="1" hangingPunct="1">
              <a:buFont typeface="Arial" charset="0"/>
              <a:buNone/>
            </a:pPr>
            <a:endParaRPr lang="zh-CN" altLang="en-US" sz="2400" b="1" dirty="0">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960013" y="1770431"/>
            <a:ext cx="10469987" cy="452336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10000"/>
              </a:lnSpc>
              <a:buClr>
                <a:srgbClr val="0070C0"/>
              </a:buClr>
              <a:buNone/>
              <a:defRPr/>
            </a:pPr>
            <a:r>
              <a:rPr lang="en-US" altLang="zh-CN" sz="2000" b="1" kern="0" dirty="0" smtClean="0">
                <a:solidFill>
                  <a:schemeClr val="tx2"/>
                </a:solidFill>
                <a:latin typeface="微软雅黑" panose="020B0503020204020204" pitchFamily="34" charset="-122"/>
                <a:ea typeface="微软雅黑" panose="020B0503020204020204" pitchFamily="34" charset="-122"/>
              </a:rPr>
              <a:t>3.</a:t>
            </a:r>
            <a:r>
              <a:rPr lang="zh-CN" altLang="en-US" sz="2000" b="1" kern="0" dirty="0" smtClean="0">
                <a:solidFill>
                  <a:schemeClr val="tx2"/>
                </a:solidFill>
                <a:latin typeface="微软雅黑" panose="020B0503020204020204" pitchFamily="34" charset="-122"/>
                <a:ea typeface="微软雅黑" panose="020B0503020204020204" pitchFamily="34" charset="-122"/>
              </a:rPr>
              <a:t>金融资产</a:t>
            </a:r>
            <a:r>
              <a:rPr lang="zh-CN" altLang="en-US" sz="2000" b="1" kern="0" dirty="0">
                <a:solidFill>
                  <a:schemeClr val="tx2"/>
                </a:solidFill>
                <a:latin typeface="微软雅黑" panose="020B0503020204020204" pitchFamily="34" charset="-122"/>
                <a:ea typeface="微软雅黑" panose="020B0503020204020204" pitchFamily="34" charset="-122"/>
              </a:rPr>
              <a:t>类型</a:t>
            </a:r>
            <a:endParaRPr lang="en-US" altLang="zh-CN" sz="2000" b="1" kern="0" dirty="0">
              <a:solidFill>
                <a:schemeClr val="tx2"/>
              </a:solidFill>
              <a:latin typeface="微软雅黑" panose="020B0503020204020204" pitchFamily="34" charset="-122"/>
              <a:ea typeface="微软雅黑" panose="020B0503020204020204" pitchFamily="34" charset="-122"/>
            </a:endParaRPr>
          </a:p>
          <a:p>
            <a:pPr eaLnBrk="1" hangingPunct="1">
              <a:lnSpc>
                <a:spcPct val="110000"/>
              </a:lnSpc>
              <a:buClr>
                <a:srgbClr val="0070C0"/>
              </a:buClr>
              <a:buFont typeface="Wingdings" pitchFamily="2" charset="2"/>
              <a:buChar char="n"/>
              <a:defRPr/>
            </a:pPr>
            <a:r>
              <a:rPr lang="zh-CN" altLang="zh-CN" sz="2000" dirty="0" smtClean="0">
                <a:latin typeface="微软雅黑" panose="020B0503020204020204" pitchFamily="34" charset="-122"/>
                <a:ea typeface="微软雅黑" panose="020B0503020204020204" pitchFamily="34" charset="-122"/>
              </a:rPr>
              <a:t>IMF《货币与金融统计手册2</a:t>
            </a:r>
            <a:r>
              <a:rPr lang="en-US" altLang="zh-CN" sz="2000" dirty="0" smtClean="0">
                <a:latin typeface="微软雅黑" panose="020B0503020204020204" pitchFamily="34" charset="-122"/>
                <a:ea typeface="微软雅黑" panose="020B0503020204020204" pitchFamily="34" charset="-122"/>
              </a:rPr>
              <a:t>016</a:t>
            </a:r>
            <a:r>
              <a:rPr lang="zh-CN"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以</a:t>
            </a:r>
            <a:r>
              <a:rPr lang="zh-CN" altLang="zh-CN" sz="2000" dirty="0" smtClean="0">
                <a:latin typeface="微软雅黑" panose="020B0503020204020204" pitchFamily="34" charset="-122"/>
                <a:ea typeface="微软雅黑" panose="020B0503020204020204" pitchFamily="34" charset="-122"/>
              </a:rPr>
              <a:t>流动性</a:t>
            </a:r>
            <a:r>
              <a:rPr lang="zh-CN" altLang="en-US" sz="2000" dirty="0" smtClean="0">
                <a:latin typeface="微软雅黑" panose="020B0503020204020204" pitchFamily="34" charset="-122"/>
                <a:ea typeface="微软雅黑" panose="020B0503020204020204" pitchFamily="34" charset="-122"/>
              </a:rPr>
              <a:t>为标准</a:t>
            </a:r>
            <a:r>
              <a:rPr lang="zh-CN"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将金融资产划分为</a:t>
            </a:r>
            <a:r>
              <a:rPr lang="en-US" altLang="zh-CN" sz="2000" dirty="0" smtClean="0">
                <a:latin typeface="微软雅黑" panose="020B0503020204020204" pitchFamily="34" charset="-122"/>
                <a:ea typeface="微软雅黑" panose="020B0503020204020204" pitchFamily="34" charset="-122"/>
              </a:rPr>
              <a:t>: </a:t>
            </a:r>
          </a:p>
          <a:p>
            <a:pPr eaLnBrk="1" hangingPunct="1">
              <a:lnSpc>
                <a:spcPct val="110000"/>
              </a:lnSpc>
              <a:buClr>
                <a:srgbClr val="0070C0"/>
              </a:buClr>
              <a:buFont typeface="Wingdings" pitchFamily="2" charset="2"/>
              <a:buChar char="Ø"/>
              <a:defRPr/>
            </a:pPr>
            <a:r>
              <a:rPr lang="zh-CN" altLang="en-US" sz="1800" dirty="0" smtClean="0">
                <a:latin typeface="微软雅黑" panose="020B0503020204020204" pitchFamily="34" charset="-122"/>
                <a:ea typeface="微软雅黑" panose="020B0503020204020204" pitchFamily="34" charset="-122"/>
              </a:rPr>
              <a:t>货币黄金与</a:t>
            </a:r>
            <a:r>
              <a:rPr lang="en-US" altLang="zh-CN" sz="1800" dirty="0" smtClean="0">
                <a:latin typeface="微软雅黑" panose="020B0503020204020204" pitchFamily="34" charset="-122"/>
                <a:ea typeface="微软雅黑" panose="020B0503020204020204" pitchFamily="34" charset="-122"/>
              </a:rPr>
              <a:t>SDRS</a:t>
            </a:r>
            <a:r>
              <a:rPr lang="zh-CN" altLang="en-US"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 Monetary gold and SDRs </a:t>
            </a:r>
            <a:endParaRPr lang="en-US" altLang="zh-CN" sz="1800" dirty="0" smtClean="0">
              <a:latin typeface="微软雅黑" panose="020B0503020204020204" pitchFamily="34" charset="-122"/>
              <a:ea typeface="微软雅黑" panose="020B0503020204020204" pitchFamily="34" charset="-122"/>
            </a:endParaRPr>
          </a:p>
          <a:p>
            <a:pPr eaLnBrk="1" hangingPunct="1">
              <a:lnSpc>
                <a:spcPct val="110000"/>
              </a:lnSpc>
              <a:buClr>
                <a:srgbClr val="0070C0"/>
              </a:buClr>
              <a:buFont typeface="Wingdings" pitchFamily="2" charset="2"/>
              <a:buChar char="Ø"/>
              <a:defRPr/>
            </a:pPr>
            <a:r>
              <a:rPr lang="zh-CN" altLang="en-US" sz="1800" dirty="0" smtClean="0">
                <a:latin typeface="微软雅黑" panose="020B0503020204020204" pitchFamily="34" charset="-122"/>
                <a:ea typeface="微软雅黑" panose="020B0503020204020204" pitchFamily="34" charset="-122"/>
              </a:rPr>
              <a:t>通货与存款；</a:t>
            </a:r>
            <a:r>
              <a:rPr lang="en-US" altLang="zh-CN" sz="1800" dirty="0">
                <a:latin typeface="微软雅黑" panose="020B0503020204020204" pitchFamily="34" charset="-122"/>
                <a:ea typeface="微软雅黑" panose="020B0503020204020204" pitchFamily="34" charset="-122"/>
              </a:rPr>
              <a:t> Currency and deposits </a:t>
            </a:r>
            <a:endParaRPr lang="en-US" altLang="zh-CN" sz="1800" dirty="0" smtClean="0">
              <a:latin typeface="微软雅黑" panose="020B0503020204020204" pitchFamily="34" charset="-122"/>
              <a:ea typeface="微软雅黑" panose="020B0503020204020204" pitchFamily="34" charset="-122"/>
            </a:endParaRPr>
          </a:p>
          <a:p>
            <a:pPr eaLnBrk="1" hangingPunct="1">
              <a:lnSpc>
                <a:spcPct val="110000"/>
              </a:lnSpc>
              <a:buClr>
                <a:srgbClr val="0070C0"/>
              </a:buClr>
              <a:buFont typeface="Wingdings" pitchFamily="2" charset="2"/>
              <a:buChar char="Ø"/>
              <a:defRPr/>
            </a:pPr>
            <a:r>
              <a:rPr lang="zh-CN" altLang="en-US" sz="1800" dirty="0" smtClean="0">
                <a:latin typeface="微软雅黑" panose="020B0503020204020204" pitchFamily="34" charset="-122"/>
                <a:ea typeface="微软雅黑" panose="020B0503020204020204" pitchFamily="34" charset="-122"/>
              </a:rPr>
              <a:t>债务证券；</a:t>
            </a:r>
            <a:r>
              <a:rPr lang="en-US" altLang="zh-CN" sz="1800" dirty="0">
                <a:latin typeface="微软雅黑" panose="020B0503020204020204" pitchFamily="34" charset="-122"/>
                <a:ea typeface="微软雅黑" panose="020B0503020204020204" pitchFamily="34" charset="-122"/>
              </a:rPr>
              <a:t> Debt securities </a:t>
            </a:r>
            <a:endParaRPr lang="en-US" altLang="zh-CN" sz="1800" dirty="0" smtClean="0">
              <a:latin typeface="微软雅黑" panose="020B0503020204020204" pitchFamily="34" charset="-122"/>
              <a:ea typeface="微软雅黑" panose="020B0503020204020204" pitchFamily="34" charset="-122"/>
            </a:endParaRPr>
          </a:p>
          <a:p>
            <a:pPr eaLnBrk="1" hangingPunct="1">
              <a:lnSpc>
                <a:spcPct val="110000"/>
              </a:lnSpc>
              <a:buClr>
                <a:srgbClr val="0070C0"/>
              </a:buClr>
              <a:buFont typeface="Wingdings" pitchFamily="2" charset="2"/>
              <a:buChar char="Ø"/>
              <a:defRPr/>
            </a:pPr>
            <a:r>
              <a:rPr lang="zh-CN" altLang="en-US" sz="1800" dirty="0" smtClean="0">
                <a:latin typeface="微软雅黑" panose="020B0503020204020204" pitchFamily="34" charset="-122"/>
                <a:ea typeface="微软雅黑" panose="020B0503020204020204" pitchFamily="34" charset="-122"/>
              </a:rPr>
              <a:t>贷款；</a:t>
            </a:r>
            <a:r>
              <a:rPr lang="en-US" altLang="zh-CN" sz="1800" dirty="0">
                <a:latin typeface="微软雅黑" panose="020B0503020204020204" pitchFamily="34" charset="-122"/>
                <a:ea typeface="微软雅黑" panose="020B0503020204020204" pitchFamily="34" charset="-122"/>
              </a:rPr>
              <a:t> Loans</a:t>
            </a:r>
            <a:endParaRPr lang="en-US" altLang="zh-CN" sz="1800" dirty="0" smtClean="0">
              <a:latin typeface="微软雅黑" panose="020B0503020204020204" pitchFamily="34" charset="-122"/>
              <a:ea typeface="微软雅黑" panose="020B0503020204020204" pitchFamily="34" charset="-122"/>
            </a:endParaRPr>
          </a:p>
          <a:p>
            <a:pPr eaLnBrk="1" hangingPunct="1">
              <a:lnSpc>
                <a:spcPct val="110000"/>
              </a:lnSpc>
              <a:buClr>
                <a:srgbClr val="0070C0"/>
              </a:buClr>
              <a:buFont typeface="Wingdings" pitchFamily="2" charset="2"/>
              <a:buChar char="Ø"/>
              <a:defRPr/>
            </a:pPr>
            <a:r>
              <a:rPr lang="zh-CN" altLang="en-US" sz="1800" dirty="0" smtClean="0">
                <a:latin typeface="微软雅黑" panose="020B0503020204020204" pitchFamily="34" charset="-122"/>
                <a:ea typeface="微软雅黑" panose="020B0503020204020204" pitchFamily="34" charset="-122"/>
              </a:rPr>
              <a:t>股权及投资基金份额；</a:t>
            </a:r>
            <a:r>
              <a:rPr lang="en-US" altLang="zh-CN" sz="1800" dirty="0">
                <a:latin typeface="微软雅黑" panose="020B0503020204020204" pitchFamily="34" charset="-122"/>
                <a:ea typeface="微软雅黑" panose="020B0503020204020204" pitchFamily="34" charset="-122"/>
              </a:rPr>
              <a:t> Equity and investment fund shares </a:t>
            </a:r>
            <a:endParaRPr lang="en-US" altLang="zh-CN" sz="1800" dirty="0" smtClean="0">
              <a:latin typeface="微软雅黑" panose="020B0503020204020204" pitchFamily="34" charset="-122"/>
              <a:ea typeface="微软雅黑" panose="020B0503020204020204" pitchFamily="34" charset="-122"/>
            </a:endParaRPr>
          </a:p>
          <a:p>
            <a:pPr eaLnBrk="1" hangingPunct="1">
              <a:lnSpc>
                <a:spcPct val="110000"/>
              </a:lnSpc>
              <a:buClr>
                <a:srgbClr val="0070C0"/>
              </a:buClr>
              <a:buFont typeface="Wingdings" pitchFamily="2" charset="2"/>
              <a:buChar char="Ø"/>
              <a:defRPr/>
            </a:pPr>
            <a:r>
              <a:rPr lang="zh-CN" altLang="en-US" sz="1800" dirty="0" smtClean="0">
                <a:latin typeface="微软雅黑" panose="020B0503020204020204" pitchFamily="34" charset="-122"/>
                <a:ea typeface="微软雅黑" panose="020B0503020204020204" pitchFamily="34" charset="-122"/>
              </a:rPr>
              <a:t>保险，养老金和标准化担保计划；</a:t>
            </a:r>
            <a:r>
              <a:rPr lang="en-US" altLang="zh-CN" sz="1800" dirty="0">
                <a:latin typeface="微软雅黑" panose="020B0503020204020204" pitchFamily="34" charset="-122"/>
                <a:ea typeface="微软雅黑" panose="020B0503020204020204" pitchFamily="34" charset="-122"/>
              </a:rPr>
              <a:t>Insurance, pension, and    standardized guarantee schemes </a:t>
            </a:r>
            <a:endParaRPr lang="en-US" altLang="zh-CN" sz="1800" dirty="0" smtClean="0">
              <a:latin typeface="微软雅黑" panose="020B0503020204020204" pitchFamily="34" charset="-122"/>
              <a:ea typeface="微软雅黑" panose="020B0503020204020204" pitchFamily="34" charset="-122"/>
            </a:endParaRPr>
          </a:p>
          <a:p>
            <a:pPr eaLnBrk="1" hangingPunct="1">
              <a:lnSpc>
                <a:spcPct val="110000"/>
              </a:lnSpc>
              <a:buClr>
                <a:srgbClr val="0070C0"/>
              </a:buClr>
              <a:buFont typeface="Wingdings" pitchFamily="2" charset="2"/>
              <a:buChar char="Ø"/>
              <a:defRPr/>
            </a:pPr>
            <a:r>
              <a:rPr lang="zh-CN" altLang="en-US" sz="1800" dirty="0" smtClean="0">
                <a:latin typeface="微软雅黑" panose="020B0503020204020204" pitchFamily="34" charset="-122"/>
                <a:ea typeface="微软雅黑" panose="020B0503020204020204" pitchFamily="34" charset="-122"/>
              </a:rPr>
              <a:t>金融衍生品与雇员股票期权；</a:t>
            </a:r>
            <a:r>
              <a:rPr lang="en-US" altLang="zh-CN" sz="1800" dirty="0">
                <a:latin typeface="微软雅黑" panose="020B0503020204020204" pitchFamily="34" charset="-122"/>
                <a:ea typeface="微软雅黑" panose="020B0503020204020204" pitchFamily="34" charset="-122"/>
              </a:rPr>
              <a:t> Financial derivatives      and employee stock options </a:t>
            </a:r>
            <a:endParaRPr lang="en-US" altLang="zh-CN" sz="1800" dirty="0" smtClean="0">
              <a:latin typeface="微软雅黑" panose="020B0503020204020204" pitchFamily="34" charset="-122"/>
              <a:ea typeface="微软雅黑" panose="020B0503020204020204" pitchFamily="34" charset="-122"/>
            </a:endParaRPr>
          </a:p>
          <a:p>
            <a:pPr eaLnBrk="1" hangingPunct="1">
              <a:lnSpc>
                <a:spcPct val="110000"/>
              </a:lnSpc>
              <a:buClr>
                <a:srgbClr val="0070C0"/>
              </a:buClr>
              <a:buFont typeface="Wingdings" pitchFamily="2" charset="2"/>
              <a:buChar char="Ø"/>
              <a:defRPr/>
            </a:pPr>
            <a:r>
              <a:rPr lang="zh-CN" altLang="en-US" sz="1800" dirty="0" smtClean="0">
                <a:latin typeface="微软雅黑" panose="020B0503020204020204" pitchFamily="34" charset="-122"/>
                <a:ea typeface="微软雅黑" panose="020B0503020204020204" pitchFamily="34" charset="-122"/>
              </a:rPr>
              <a:t>其他应收账款</a:t>
            </a:r>
            <a:r>
              <a:rPr lang="en-US" altLang="zh-CN" sz="1800" dirty="0" smtClean="0">
                <a:latin typeface="微软雅黑" panose="020B0503020204020204" pitchFamily="34" charset="-122"/>
                <a:ea typeface="微软雅黑" panose="020B0503020204020204" pitchFamily="34" charset="-122"/>
              </a:rPr>
              <a:t>/</a:t>
            </a:r>
            <a:r>
              <a:rPr lang="zh-CN" altLang="en-US" sz="1800" dirty="0" smtClean="0">
                <a:latin typeface="微软雅黑" panose="020B0503020204020204" pitchFamily="34" charset="-122"/>
                <a:ea typeface="微软雅黑" panose="020B0503020204020204" pitchFamily="34" charset="-122"/>
              </a:rPr>
              <a:t>应付账款；</a:t>
            </a:r>
            <a:r>
              <a:rPr lang="en-US" altLang="zh-CN" sz="1800" dirty="0">
                <a:latin typeface="微软雅黑" panose="020B0503020204020204" pitchFamily="34" charset="-122"/>
                <a:ea typeface="微软雅黑" panose="020B0503020204020204" pitchFamily="34" charset="-122"/>
              </a:rPr>
              <a:t> Other accounts receivable/payable </a:t>
            </a:r>
            <a:endParaRPr lang="en-US" altLang="zh-CN" sz="1800" dirty="0" smtClean="0">
              <a:latin typeface="微软雅黑" panose="020B0503020204020204" pitchFamily="34" charset="-122"/>
              <a:ea typeface="微软雅黑" panose="020B0503020204020204" pitchFamily="34" charset="-122"/>
            </a:endParaRPr>
          </a:p>
        </p:txBody>
      </p:sp>
      <p:sp>
        <p:nvSpPr>
          <p:cNvPr id="19463"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0E5D0C96-446B-40FE-8336-88E138E2E3F2}" type="slidenum">
              <a:rPr lang="zh-CN" altLang="en-US" smtClean="0">
                <a:solidFill>
                  <a:srgbClr val="898989"/>
                </a:solidFill>
              </a:rPr>
              <a:pPr/>
              <a:t>7</a:t>
            </a:fld>
            <a:endParaRPr lang="zh-CN" altLang="en-US" smtClean="0">
              <a:solidFill>
                <a:srgbClr val="898989"/>
              </a:solidFill>
            </a:endParaRPr>
          </a:p>
        </p:txBody>
      </p:sp>
      <p:sp>
        <p:nvSpPr>
          <p:cNvPr id="7" name="矩形 6"/>
          <p:cNvSpPr/>
          <p:nvPr/>
        </p:nvSpPr>
        <p:spPr>
          <a:xfrm>
            <a:off x="588205" y="1080172"/>
            <a:ext cx="4493538" cy="535531"/>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smtClean="0">
                <a:solidFill>
                  <a:srgbClr val="000000"/>
                </a:solidFill>
                <a:latin typeface="微软雅黑" panose="020B0503020204020204" pitchFamily="34" charset="-122"/>
                <a:ea typeface="微软雅黑" panose="020B0503020204020204" pitchFamily="34" charset="-122"/>
              </a:rPr>
              <a:t>（二）金融资产与其他金融工具</a:t>
            </a:r>
            <a:endParaRPr lang="zh-CN" altLang="en-US"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048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15938" y="2125663"/>
            <a:ext cx="7840662" cy="385684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buClr>
                <a:srgbClr val="FF3300"/>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金融资产的风险</a:t>
            </a:r>
          </a:p>
          <a:p>
            <a:pPr eaLnBrk="1" hangingPunct="1">
              <a:lnSpc>
                <a:spcPct val="150000"/>
              </a:lnSpc>
              <a:spcBef>
                <a:spcPct val="5000"/>
              </a:spcBef>
              <a:buClr>
                <a:srgbClr val="00B0F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金融资产</a:t>
            </a:r>
            <a:r>
              <a:rPr lang="zh-CN" altLang="en-US" sz="2000" dirty="0">
                <a:latin typeface="微软雅黑" panose="020B0503020204020204" pitchFamily="34" charset="-122"/>
                <a:ea typeface="微软雅黑" panose="020B0503020204020204" pitchFamily="34" charset="-122"/>
              </a:rPr>
              <a:t>风险类型</a:t>
            </a:r>
            <a:r>
              <a:rPr lang="zh-CN" altLang="en-US" sz="2000" dirty="0" smtClean="0">
                <a:latin typeface="微软雅黑" panose="020B0503020204020204" pitchFamily="34" charset="-122"/>
                <a:ea typeface="微软雅黑" panose="020B0503020204020204" pitchFamily="34" charset="-122"/>
              </a:rPr>
              <a:t>：信用</a:t>
            </a:r>
            <a:r>
              <a:rPr lang="zh-CN" altLang="en-US" sz="2000" dirty="0">
                <a:latin typeface="微软雅黑" panose="020B0503020204020204" pitchFamily="34" charset="-122"/>
                <a:ea typeface="微软雅黑" panose="020B0503020204020204" pitchFamily="34" charset="-122"/>
              </a:rPr>
              <a:t>风险、市场风险、流动性风险、 操作风险、法律风险、政策风险、 道德风险</a:t>
            </a:r>
            <a:r>
              <a:rPr lang="zh-CN" altLang="en-US" sz="2000" dirty="0" smtClean="0">
                <a:latin typeface="微软雅黑" panose="020B0503020204020204" pitchFamily="34" charset="-122"/>
                <a:ea typeface="微软雅黑" panose="020B0503020204020204" pitchFamily="34" charset="-122"/>
              </a:rPr>
              <a:t>等</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ct val="5000"/>
              </a:spcBef>
              <a:buClr>
                <a:srgbClr val="00B0F0"/>
              </a:buClr>
              <a:buFont typeface="Wingdings" pitchFamily="2" charset="2"/>
              <a:buChar char="n"/>
              <a:defRPr/>
            </a:pPr>
            <a:r>
              <a:rPr lang="en-US" altLang="zh-CN" sz="2000" dirty="0" err="1" smtClean="0">
                <a:latin typeface="微软雅黑" panose="020B0503020204020204" pitchFamily="34" charset="-122"/>
                <a:ea typeface="微软雅黑" panose="020B0503020204020204" pitchFamily="34" charset="-122"/>
              </a:rPr>
              <a:t>系统</a:t>
            </a:r>
            <a:r>
              <a:rPr lang="zh-CN" altLang="en-US" sz="2000" dirty="0" smtClean="0">
                <a:latin typeface="微软雅黑" panose="020B0503020204020204" pitchFamily="34" charset="-122"/>
                <a:ea typeface="微软雅黑" panose="020B0503020204020204" pitchFamily="34" charset="-122"/>
              </a:rPr>
              <a:t>风险</a:t>
            </a:r>
            <a:r>
              <a:rPr lang="zh-CN" altLang="en-US" sz="2000" dirty="0">
                <a:latin typeface="微软雅黑" panose="020B0503020204020204" pitchFamily="34" charset="-122"/>
                <a:ea typeface="微软雅黑" panose="020B0503020204020204" pitchFamily="34" charset="-122"/>
              </a:rPr>
              <a:t>和非</a:t>
            </a:r>
            <a:r>
              <a:rPr lang="zh-CN" altLang="en-US" sz="2000" dirty="0" smtClean="0">
                <a:latin typeface="微软雅黑" panose="020B0503020204020204" pitchFamily="34" charset="-122"/>
                <a:ea typeface="微软雅黑" panose="020B0503020204020204" pitchFamily="34" charset="-122"/>
              </a:rPr>
              <a:t>系风险：非系统风险</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Unsystematic Risk</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是指通过增加资产持有的种类能够相互抵消掉的风险，也称个别风险</a:t>
            </a:r>
            <a:r>
              <a:rPr lang="zh-CN"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系统风险</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Systematic Risk</a:t>
            </a:r>
            <a:r>
              <a:rPr lang="zh-CN" altLang="en-US" sz="2000" dirty="0">
                <a:latin typeface="微软雅黑" panose="020B0503020204020204" pitchFamily="34" charset="-122"/>
                <a:ea typeface="微软雅黑" panose="020B0503020204020204" pitchFamily="34" charset="-122"/>
              </a:rPr>
              <a:t>）：无法通过资产组合规避的，对整个市场都有单向性总体影响的</a:t>
            </a:r>
            <a:r>
              <a:rPr lang="zh-CN" altLang="en-US" sz="2000" dirty="0" smtClean="0">
                <a:latin typeface="微软雅黑" panose="020B0503020204020204" pitchFamily="34" charset="-122"/>
                <a:ea typeface="微软雅黑" panose="020B0503020204020204" pitchFamily="34" charset="-122"/>
              </a:rPr>
              <a:t>风险</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355600" y="1281113"/>
            <a:ext cx="4186238"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（三）金融资产的风险与收益</a:t>
            </a:r>
          </a:p>
        </p:txBody>
      </p:sp>
      <p:sp>
        <p:nvSpPr>
          <p:cNvPr id="2048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E5DF778B-7D4D-4C3F-83F7-D10F72324F49}" type="slidenum">
              <a:rPr lang="zh-CN" altLang="en-US" smtClean="0">
                <a:solidFill>
                  <a:srgbClr val="898989"/>
                </a:solidFill>
              </a:rPr>
              <a:pPr/>
              <a:t>8</a:t>
            </a:fld>
            <a:endParaRPr lang="zh-CN" altLang="en-US" smtClean="0">
              <a:solidFill>
                <a:srgbClr val="898989"/>
              </a:solidFill>
            </a:endParaRPr>
          </a:p>
        </p:txBody>
      </p:sp>
      <p:pic>
        <p:nvPicPr>
          <p:cNvPr id="20490" name="Picture 10"/>
          <p:cNvPicPr>
            <a:picLocks noChangeAspect="1" noChangeArrowheads="1"/>
          </p:cNvPicPr>
          <p:nvPr/>
        </p:nvPicPr>
        <p:blipFill>
          <a:blip r:embed="rId3"/>
          <a:srcRect/>
          <a:stretch>
            <a:fillRect/>
          </a:stretch>
        </p:blipFill>
        <p:spPr bwMode="auto">
          <a:xfrm>
            <a:off x="8356600" y="2487613"/>
            <a:ext cx="3708400" cy="26479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一、金融工具与金融资产</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60388" y="2132013"/>
            <a:ext cx="6249987" cy="388940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spcBef>
                <a:spcPts val="0"/>
              </a:spcBef>
              <a:buClr>
                <a:srgbClr val="FF3300"/>
              </a:buClr>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en-US" altLang="zh-CN" sz="2200" b="1" kern="0" dirty="0" smtClean="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金融资产</a:t>
            </a:r>
            <a:r>
              <a:rPr lang="zh-CN" altLang="en-US" sz="2200" b="1" kern="0" dirty="0" smtClean="0">
                <a:solidFill>
                  <a:schemeClr val="tx2"/>
                </a:solidFill>
                <a:latin typeface="微软雅黑" panose="020B0503020204020204" pitchFamily="34" charset="-122"/>
                <a:ea typeface="微软雅黑" panose="020B0503020204020204" pitchFamily="34" charset="-122"/>
              </a:rPr>
              <a:t>的收益</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F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金融资产给持有者带来的收益有两类：利息、股息与红利等现金流收益与资本利得</a:t>
            </a:r>
          </a:p>
          <a:p>
            <a:pPr eaLnBrk="1" hangingPunct="1">
              <a:lnSpc>
                <a:spcPct val="150000"/>
              </a:lnSpc>
              <a:spcBef>
                <a:spcPts val="0"/>
              </a:spcBef>
              <a:buClr>
                <a:srgbClr val="00B0F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债券、股票、基金三种金融工具的投资收益率的一般分为当期收益率、到期收益率和持有期收益率</a:t>
            </a:r>
          </a:p>
          <a:p>
            <a:pPr eaLnBrk="1" hangingPunct="1">
              <a:lnSpc>
                <a:spcPct val="150000"/>
              </a:lnSpc>
              <a:spcBef>
                <a:spcPts val="0"/>
              </a:spcBef>
              <a:buClr>
                <a:srgbClr val="00B0F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当期收益率</a:t>
            </a:r>
            <a:r>
              <a:rPr lang="en-US" altLang="zh-CN" sz="2000" dirty="0">
                <a:latin typeface="微软雅黑" panose="020B0503020204020204" pitchFamily="34" charset="-122"/>
                <a:ea typeface="微软雅黑" panose="020B0503020204020204" pitchFamily="34" charset="-122"/>
              </a:rPr>
              <a:t>=C/P</a:t>
            </a:r>
            <a:r>
              <a:rPr lang="en-US" altLang="zh-CN" sz="1400" dirty="0">
                <a:latin typeface="微软雅黑" panose="020B0503020204020204" pitchFamily="34" charset="-122"/>
                <a:ea typeface="微软雅黑" panose="020B0503020204020204" pitchFamily="34" charset="-122"/>
              </a:rPr>
              <a:t>0</a:t>
            </a:r>
            <a:r>
              <a:rPr lang="en-US" altLang="zh-CN" sz="2000" dirty="0">
                <a:latin typeface="微软雅黑" panose="020B0503020204020204" pitchFamily="34" charset="-122"/>
                <a:ea typeface="微软雅黑" panose="020B0503020204020204" pitchFamily="34" charset="-122"/>
              </a:rPr>
              <a:t>;C</a:t>
            </a:r>
            <a:r>
              <a:rPr lang="zh-CN" altLang="en-US" sz="2000" dirty="0">
                <a:latin typeface="微软雅黑" panose="020B0503020204020204" pitchFamily="34" charset="-122"/>
                <a:ea typeface="微软雅黑" panose="020B0503020204020204" pitchFamily="34" charset="-122"/>
              </a:rPr>
              <a:t>为息票利息或红利。</a:t>
            </a:r>
            <a:r>
              <a:rPr lang="en-US" altLang="zh-CN" sz="2000" dirty="0">
                <a:latin typeface="微软雅黑" panose="020B0503020204020204" pitchFamily="34" charset="-122"/>
                <a:ea typeface="微软雅黑" panose="020B0503020204020204" pitchFamily="34" charset="-122"/>
              </a:rPr>
              <a:t>P</a:t>
            </a:r>
            <a:r>
              <a:rPr lang="en-US" altLang="zh-CN" sz="16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为购买债券或股票的</a:t>
            </a:r>
            <a:r>
              <a:rPr lang="zh-CN" altLang="en-US" sz="2000" dirty="0" smtClean="0">
                <a:latin typeface="微软雅黑" panose="020B0503020204020204" pitchFamily="34" charset="-122"/>
                <a:ea typeface="微软雅黑" panose="020B0503020204020204" pitchFamily="34" charset="-122"/>
              </a:rPr>
              <a:t>价格</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355600" y="1276350"/>
            <a:ext cx="418623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（三）金融资产的风险与收益</a:t>
            </a:r>
          </a:p>
        </p:txBody>
      </p:sp>
      <p:sp>
        <p:nvSpPr>
          <p:cNvPr id="21511"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0604E350-CFA3-4969-909B-0B0CBFF2B75A}" type="slidenum">
              <a:rPr lang="zh-CN" altLang="en-US" smtClean="0">
                <a:solidFill>
                  <a:srgbClr val="898989"/>
                </a:solidFill>
              </a:rPr>
              <a:pPr/>
              <a:t>9</a:t>
            </a:fld>
            <a:endParaRPr lang="zh-CN" altLang="en-US" smtClean="0">
              <a:solidFill>
                <a:srgbClr val="898989"/>
              </a:solidFill>
            </a:endParaRPr>
          </a:p>
        </p:txBody>
      </p:sp>
      <p:pic>
        <p:nvPicPr>
          <p:cNvPr id="21513" name="Picture 9"/>
          <p:cNvPicPr>
            <a:picLocks noChangeAspect="1" noChangeArrowheads="1"/>
          </p:cNvPicPr>
          <p:nvPr/>
        </p:nvPicPr>
        <p:blipFill rotWithShape="1">
          <a:blip r:embed="rId3"/>
          <a:srcRect l="3014" t="4722" r="2844" b="2478"/>
          <a:stretch/>
        </p:blipFill>
        <p:spPr bwMode="auto">
          <a:xfrm>
            <a:off x="7334250" y="1411288"/>
            <a:ext cx="4222750" cy="49704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2081</TotalTime>
  <Words>3819</Words>
  <Application>Microsoft Office PowerPoint</Application>
  <PresentationFormat>宽屏</PresentationFormat>
  <Paragraphs>396</Paragraphs>
  <Slides>43</Slides>
  <Notes>0</Notes>
  <HiddenSlides>0</HiddenSlides>
  <MMClips>0</MMClips>
  <ScaleCrop>false</ScaleCrop>
  <HeadingPairs>
    <vt:vector size="8" baseType="variant">
      <vt:variant>
        <vt:lpstr>已用的字体</vt:lpstr>
      </vt:variant>
      <vt:variant>
        <vt:i4>9</vt:i4>
      </vt:variant>
      <vt:variant>
        <vt:lpstr>主题</vt:lpstr>
      </vt:variant>
      <vt:variant>
        <vt:i4>14</vt:i4>
      </vt:variant>
      <vt:variant>
        <vt:lpstr>嵌入 OLE 服务器</vt:lpstr>
      </vt:variant>
      <vt:variant>
        <vt:i4>1</vt:i4>
      </vt:variant>
      <vt:variant>
        <vt:lpstr>幻灯片标题</vt:lpstr>
      </vt:variant>
      <vt:variant>
        <vt:i4>43</vt:i4>
      </vt:variant>
    </vt:vector>
  </HeadingPairs>
  <TitlesOfParts>
    <vt:vector size="67" baseType="lpstr">
      <vt:lpstr>仿宋_GB2312</vt:lpstr>
      <vt:lpstr>黑体</vt:lpstr>
      <vt:lpstr>宋体</vt:lpstr>
      <vt:lpstr>微软雅黑</vt:lpstr>
      <vt:lpstr>Arial</vt:lpstr>
      <vt:lpstr>Calibri</vt:lpstr>
      <vt:lpstr>Calibri Light</vt:lpstr>
      <vt:lpstr>Times New Roman</vt:lpstr>
      <vt:lpstr>Wingdings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2_清风素材 https://12sc.taobao.com</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Lijianjun</cp:lastModifiedBy>
  <cp:revision>119</cp:revision>
  <dcterms:modified xsi:type="dcterms:W3CDTF">2021-10-21T01:41:14Z</dcterms:modified>
  <cp:category>12sc.taobao.com</cp:category>
  <cp:contentStatus>12sc.taobao.com</cp:contentStatus>
</cp:coreProperties>
</file>